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57" r:id="rId4"/>
    <p:sldId id="258" r:id="rId5"/>
    <p:sldId id="259" r:id="rId6"/>
    <p:sldId id="267" r:id="rId7"/>
    <p:sldId id="265" r:id="rId8"/>
    <p:sldId id="260" r:id="rId9"/>
    <p:sldId id="261" r:id="rId10"/>
    <p:sldId id="264" r:id="rId11"/>
    <p:sldId id="262" r:id="rId12"/>
    <p:sldId id="263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 Fahmy" userId="20a16e69d7cafd99" providerId="LiveId" clId="{8865A596-75B7-4CCB-8CCD-07FE656F4223}"/>
    <pc:docChg chg="addSld modSld sldOrd">
      <pc:chgData name="AJ Fahmy" userId="20a16e69d7cafd99" providerId="LiveId" clId="{8865A596-75B7-4CCB-8CCD-07FE656F4223}" dt="2019-10-06T16:04:33.164" v="363" actId="115"/>
      <pc:docMkLst>
        <pc:docMk/>
      </pc:docMkLst>
      <pc:sldChg chg="modSp add ord">
        <pc:chgData name="AJ Fahmy" userId="20a16e69d7cafd99" providerId="LiveId" clId="{8865A596-75B7-4CCB-8CCD-07FE656F4223}" dt="2019-10-06T16:04:33.164" v="363" actId="115"/>
        <pc:sldMkLst>
          <pc:docMk/>
          <pc:sldMk cId="2023749578" sldId="268"/>
        </pc:sldMkLst>
        <pc:spChg chg="mod">
          <ac:chgData name="AJ Fahmy" userId="20a16e69d7cafd99" providerId="LiveId" clId="{8865A596-75B7-4CCB-8CCD-07FE656F4223}" dt="2019-10-06T15:57:05.329" v="225" actId="113"/>
          <ac:spMkLst>
            <pc:docMk/>
            <pc:sldMk cId="2023749578" sldId="268"/>
            <ac:spMk id="2" creationId="{03A59066-32B6-498D-B62F-FE684DAAE0FE}"/>
          </ac:spMkLst>
        </pc:spChg>
        <pc:spChg chg="mod">
          <ac:chgData name="AJ Fahmy" userId="20a16e69d7cafd99" providerId="LiveId" clId="{8865A596-75B7-4CCB-8CCD-07FE656F4223}" dt="2019-10-06T16:04:33.164" v="363" actId="115"/>
          <ac:spMkLst>
            <pc:docMk/>
            <pc:sldMk cId="2023749578" sldId="268"/>
            <ac:spMk id="3" creationId="{7AD1C77B-22DA-4DDE-9EC8-E5897FEFD297}"/>
          </ac:spMkLst>
        </pc:spChg>
      </pc:sldChg>
    </pc:docChg>
  </pc:docChgLst>
  <pc:docChgLst>
    <pc:chgData name="AJ Fahmy" userId="20a16e69d7cafd99" providerId="LiveId" clId="{481138C0-1D9A-40B9-A38E-32D193170D5E}"/>
  </pc:docChgLst>
  <pc:docChgLst>
    <pc:chgData name="AJ Fahmy" userId="20a16e69d7cafd99" providerId="LiveId" clId="{FA3058D7-35AD-4476-A3EB-DE3B8C851F1B}"/>
    <pc:docChg chg="modSld">
      <pc:chgData name="AJ Fahmy" userId="20a16e69d7cafd99" providerId="LiveId" clId="{FA3058D7-35AD-4476-A3EB-DE3B8C851F1B}" dt="2019-03-04T17:38:20.521" v="1" actId="14100"/>
      <pc:docMkLst>
        <pc:docMk/>
      </pc:docMkLst>
      <pc:sldChg chg="modSp">
        <pc:chgData name="AJ Fahmy" userId="20a16e69d7cafd99" providerId="LiveId" clId="{FA3058D7-35AD-4476-A3EB-DE3B8C851F1B}" dt="2019-03-04T17:38:20.521" v="1" actId="14100"/>
        <pc:sldMkLst>
          <pc:docMk/>
          <pc:sldMk cId="860693818" sldId="259"/>
        </pc:sldMkLst>
        <pc:spChg chg="mod">
          <ac:chgData name="AJ Fahmy" userId="20a16e69d7cafd99" providerId="LiveId" clId="{FA3058D7-35AD-4476-A3EB-DE3B8C851F1B}" dt="2019-03-04T17:38:20.521" v="1" actId="14100"/>
          <ac:spMkLst>
            <pc:docMk/>
            <pc:sldMk cId="860693818" sldId="25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4D64F-3BA7-43DF-BD2B-D994498C84D3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710F6-D666-43C7-BF0E-8F330CD00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62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Chapter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code</a:t>
            </a:r>
            <a:b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queries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879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 by clause,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altLang="zh-TW" sz="2400" dirty="0">
                <a:solidFill>
                  <a:schemeClr val="tx2"/>
                </a:solidFill>
              </a:rPr>
              <a:t>WHERE </a:t>
            </a:r>
            <a:r>
              <a:rPr lang="en-US" altLang="zh-TW" sz="2400" b="1" i="1" dirty="0">
                <a:solidFill>
                  <a:schemeClr val="tx2"/>
                </a:solidFill>
              </a:rPr>
              <a:t>condition</a:t>
            </a:r>
            <a:r>
              <a:rPr lang="en-US" altLang="zh-TW" sz="2400" dirty="0">
                <a:solidFill>
                  <a:schemeClr val="tx2"/>
                </a:solidFill>
              </a:rPr>
              <a:t> specifies the condition of individual rows before the rows are group. </a:t>
            </a:r>
          </a:p>
          <a:p>
            <a:pPr marL="342900" lvl="2" indent="-342900"/>
            <a:endParaRPr lang="en-US" altLang="zh-TW" sz="2400" dirty="0">
              <a:solidFill>
                <a:schemeClr val="tx2"/>
              </a:solidFill>
            </a:endParaRPr>
          </a:p>
          <a:p>
            <a:pPr marL="342900" lvl="2" indent="-342900"/>
            <a:r>
              <a:rPr lang="en-US" altLang="zh-TW" sz="2400" dirty="0">
                <a:solidFill>
                  <a:schemeClr val="tx2"/>
                </a:solidFill>
              </a:rPr>
              <a:t>Group by Used to </a:t>
            </a:r>
            <a:r>
              <a:rPr lang="en-US" altLang="zh-TW" sz="2400" b="1" i="1" dirty="0">
                <a:solidFill>
                  <a:schemeClr val="tx2"/>
                </a:solidFill>
              </a:rPr>
              <a:t>Group</a:t>
            </a:r>
            <a:r>
              <a:rPr lang="en-US" altLang="zh-TW" sz="2400" dirty="0">
                <a:solidFill>
                  <a:schemeClr val="tx2"/>
                </a:solidFill>
              </a:rPr>
              <a:t> a selected set of rows into a set of summary rows by the values of one or more column</a:t>
            </a:r>
          </a:p>
          <a:p>
            <a:pPr marL="342900" lvl="2" indent="-342900"/>
            <a:endParaRPr lang="en-US" altLang="zh-TW" sz="2400" dirty="0">
              <a:solidFill>
                <a:schemeClr val="tx2"/>
              </a:solidFill>
            </a:endParaRPr>
          </a:p>
          <a:p>
            <a:pPr marL="342900" lvl="2" indent="-342900"/>
            <a:r>
              <a:rPr lang="en-US" altLang="zh-TW" sz="2400" dirty="0">
                <a:solidFill>
                  <a:schemeClr val="tx2"/>
                </a:solidFill>
              </a:rPr>
              <a:t>HAVING </a:t>
            </a:r>
            <a:r>
              <a:rPr lang="en-US" altLang="zh-TW" sz="2400" b="1" i="1" dirty="0">
                <a:solidFill>
                  <a:schemeClr val="tx2"/>
                </a:solidFill>
              </a:rPr>
              <a:t>requirement</a:t>
            </a:r>
            <a:r>
              <a:rPr lang="en-US" altLang="zh-TW" sz="2400" dirty="0">
                <a:solidFill>
                  <a:schemeClr val="tx2"/>
                </a:solidFill>
              </a:rPr>
              <a:t> specifies the condition involving the whole group.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44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69749"/>
          </a:xfrm>
        </p:spPr>
        <p:txBody>
          <a:bodyPr>
            <a:normAutofit/>
          </a:bodyPr>
          <a:lstStyle/>
          <a:p>
            <a:r>
              <a:rPr lang="en-US" b="1" dirty="0"/>
              <a:t>Group by clause – Having,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9349"/>
            <a:ext cx="9757584" cy="51155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Examples:</a:t>
            </a:r>
          </a:p>
          <a:p>
            <a:r>
              <a:rPr lang="en-US" dirty="0"/>
              <a:t>Display a list of departments that have more than 3 employees</a:t>
            </a:r>
            <a:endParaRPr lang="en-US" b="1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Depart_ID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Employee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Depart_ID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3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Display a list of departments that have at least 2 employees working as a SALESMAN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dept_ID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job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'SALESMAN'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Depart_ID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2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106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254"/>
          </a:xfrm>
        </p:spPr>
        <p:txBody>
          <a:bodyPr/>
          <a:lstStyle/>
          <a:p>
            <a:r>
              <a:rPr lang="en-US" b="1" dirty="0"/>
              <a:t>Group by clause – Having,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32855"/>
            <a:ext cx="9226083" cy="50276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altLang="en-US" dirty="0">
                <a:cs typeface="Courier New" panose="02070309020205020404" pitchFamily="49" charset="0"/>
              </a:rPr>
              <a:t>Expressions coded in the HAVING clause can use either aggregate search conditions or non-aggregate search conditions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countryRegioncode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salesYTD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TotalSum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SalesTerritory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SalesYTD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4000000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CountryRegionCode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salesYTD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6000000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countryRegioncode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salesYTD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TotalSum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SalesTerritory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--where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SalesYTD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&gt; 4000000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CountryRegionCode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CountryRegionCode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'us'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02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76518"/>
            <a:ext cx="8596668" cy="645458"/>
          </a:xfrm>
        </p:spPr>
        <p:txBody>
          <a:bodyPr>
            <a:normAutofit/>
          </a:bodyPr>
          <a:lstStyle/>
          <a:p>
            <a:r>
              <a:rPr lang="en-US" b="1" dirty="0"/>
              <a:t>AGGREGATE ROW FUCTIONS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4707"/>
            <a:ext cx="9017996" cy="50829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 are two rules that you must understand and follow when using aggregates: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r>
              <a:rPr lang="en-US" dirty="0"/>
              <a:t> Aggregate functions can be used in both the SELECT and HAVING clauses  </a:t>
            </a:r>
          </a:p>
          <a:p>
            <a:endParaRPr lang="en-US" dirty="0"/>
          </a:p>
          <a:p>
            <a:r>
              <a:rPr lang="en-US" dirty="0"/>
              <a:t>Aggregate functions cannot be used in a WHERE clause.</a:t>
            </a:r>
          </a:p>
          <a:p>
            <a:endParaRPr lang="en-US" dirty="0"/>
          </a:p>
          <a:p>
            <a:r>
              <a:rPr lang="en-US" altLang="en-US" dirty="0"/>
              <a:t>the SELECT and GROUP BY lists should be the same except for aggregate functions in the Select list</a:t>
            </a:r>
            <a:endParaRPr lang="en-US" dirty="0"/>
          </a:p>
          <a:p>
            <a:r>
              <a:rPr lang="en-US" altLang="en-US" dirty="0">
                <a:cs typeface="Courier New" panose="02070309020205020404" pitchFamily="49" charset="0"/>
              </a:rPr>
              <a:t>When column name is specified in the COUNT function, rows containing a NULL value in the specified column are omitted</a:t>
            </a:r>
          </a:p>
          <a:p>
            <a:r>
              <a:rPr lang="en-US" altLang="en-US" dirty="0">
                <a:cs typeface="Courier New" panose="02070309020205020404" pitchFamily="49" charset="0"/>
              </a:rPr>
              <a:t>In contrast the count(*) will count each row regardless of NULL values.</a:t>
            </a:r>
          </a:p>
          <a:p>
            <a:endParaRPr lang="en-US" altLang="en-US" dirty="0">
              <a:cs typeface="Courier New" panose="02070309020205020404" pitchFamily="49" charset="0"/>
            </a:endParaRPr>
          </a:p>
          <a:p>
            <a:r>
              <a:rPr lang="en-US" altLang="en-US" dirty="0">
                <a:cs typeface="Courier New" panose="02070309020205020404" pitchFamily="49" charset="0"/>
              </a:rPr>
              <a:t>Expressions coded in the HAVING clause can use either aggregate search conditions or non-aggregate search conditions</a:t>
            </a:r>
          </a:p>
          <a:p>
            <a:endParaRPr lang="en-US" altLang="en-US" dirty="0"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5" name="Picture 1" descr="Selected">
            <a:extLst>
              <a:ext uri="{FF2B5EF4-FFF2-40B4-BE49-F238E27FC236}">
                <a16:creationId xmlns:a16="http://schemas.microsoft.com/office/drawing/2014/main" id="{CDD7D889-9360-47E6-BE3C-12AF36C13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555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9066-32B6-498D-B62F-FE684DAA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1C77B-22DA-4DDE-9EC8-E5897FEFD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5451"/>
            <a:ext cx="8596668" cy="434591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Group by </a:t>
            </a:r>
            <a:r>
              <a:rPr lang="en-US" sz="2000" dirty="0"/>
              <a:t>clause is used to group a selected set of rows into a set of</a:t>
            </a:r>
          </a:p>
          <a:p>
            <a:pPr marL="0" indent="0">
              <a:buNone/>
            </a:pPr>
            <a:r>
              <a:rPr lang="en-US" sz="2000" dirty="0"/>
              <a:t> summary rows by the values of one or more columns or expressions. It is</a:t>
            </a:r>
          </a:p>
          <a:p>
            <a:pPr marL="0" indent="0">
              <a:buNone/>
            </a:pPr>
            <a:r>
              <a:rPr lang="en-US" sz="2000" dirty="0"/>
              <a:t> always used in conjunction with one or more aggregate functions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Any </a:t>
            </a:r>
            <a:r>
              <a:rPr lang="en-US" sz="2000" b="1" u="sng" dirty="0"/>
              <a:t>NONE AGGREGATED </a:t>
            </a:r>
            <a:r>
              <a:rPr lang="en-US" sz="2000" dirty="0"/>
              <a:t>column(s) listed in the </a:t>
            </a:r>
            <a:r>
              <a:rPr lang="en-US" sz="2000" dirty="0">
                <a:solidFill>
                  <a:schemeClr val="accent1"/>
                </a:solidFill>
              </a:rPr>
              <a:t>Select</a:t>
            </a:r>
            <a:r>
              <a:rPr lang="en-US" sz="2000" dirty="0"/>
              <a:t> list </a:t>
            </a:r>
            <a:r>
              <a:rPr lang="en-US" sz="2000" b="1" u="sng" dirty="0"/>
              <a:t>MUST BE </a:t>
            </a:r>
            <a:r>
              <a:rPr lang="en-US" sz="2000" dirty="0"/>
              <a:t>in the </a:t>
            </a:r>
            <a:r>
              <a:rPr lang="en-US" sz="2000" dirty="0">
                <a:solidFill>
                  <a:schemeClr val="accent1"/>
                </a:solidFill>
              </a:rPr>
              <a:t>GROUP BY </a:t>
            </a:r>
            <a:r>
              <a:rPr lang="en-US" sz="2000" dirty="0"/>
              <a:t>clause</a:t>
            </a:r>
          </a:p>
        </p:txBody>
      </p:sp>
    </p:spTree>
    <p:extLst>
      <p:ext uri="{BB962C8B-B14F-4D97-AF65-F5344CB8AC3E}">
        <p14:creationId xmlns:p14="http://schemas.microsoft.com/office/powerpoint/2010/main" val="202374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syntax of the aggregate functions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46413"/>
            <a:ext cx="9443059" cy="50426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en-US" b="1" dirty="0"/>
          </a:p>
          <a:p>
            <a:pPr marL="0" indent="0">
              <a:buNone/>
            </a:pPr>
            <a:r>
              <a:rPr lang="en-US" altLang="en-US" sz="2600" b="1" dirty="0"/>
              <a:t>Some of the commonly used aggregate functions are :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u="sng" dirty="0">
                <a:solidFill>
                  <a:srgbClr val="FF0000"/>
                </a:solidFill>
              </a:rPr>
              <a:t>SUM( column x ) </a:t>
            </a:r>
            <a:r>
              <a:rPr lang="en-US" b="1" dirty="0"/>
              <a:t>- Returns the sum of  the values stored in Column x </a:t>
            </a:r>
          </a:p>
          <a:p>
            <a:endParaRPr lang="ar-SA" b="1" dirty="0"/>
          </a:p>
          <a:p>
            <a:r>
              <a:rPr lang="en-US" b="1" u="sng" dirty="0" err="1">
                <a:solidFill>
                  <a:srgbClr val="FF0000"/>
                </a:solidFill>
              </a:rPr>
              <a:t>Avg</a:t>
            </a:r>
            <a:r>
              <a:rPr lang="en-US" b="1" u="sng" dirty="0">
                <a:solidFill>
                  <a:srgbClr val="FF0000"/>
                </a:solidFill>
              </a:rPr>
              <a:t>( column x ) - </a:t>
            </a:r>
            <a:r>
              <a:rPr lang="en-US" b="1" dirty="0"/>
              <a:t>Returns the Average of  the values stored in Column x </a:t>
            </a:r>
          </a:p>
          <a:p>
            <a:endParaRPr lang="ar-SA" b="1" dirty="0"/>
          </a:p>
          <a:p>
            <a:r>
              <a:rPr lang="en-US" b="1" u="sng" dirty="0">
                <a:solidFill>
                  <a:srgbClr val="FF0000"/>
                </a:solidFill>
              </a:rPr>
              <a:t>Count( column x ) - </a:t>
            </a:r>
            <a:r>
              <a:rPr lang="en-US" b="1" dirty="0"/>
              <a:t>Returns the count of  the values stored in Column x </a:t>
            </a:r>
          </a:p>
          <a:p>
            <a:endParaRPr lang="ar-SA" b="1" dirty="0"/>
          </a:p>
          <a:p>
            <a:r>
              <a:rPr lang="en-US" b="1" u="sng" dirty="0">
                <a:solidFill>
                  <a:srgbClr val="FF0000"/>
                </a:solidFill>
              </a:rPr>
              <a:t>Max( column x ) - </a:t>
            </a:r>
            <a:r>
              <a:rPr lang="en-US" b="1" dirty="0"/>
              <a:t>Returns the Maximum value in the values stored in Column x</a:t>
            </a:r>
          </a:p>
          <a:p>
            <a:endParaRPr lang="ar-SA" sz="1200" b="1" dirty="0"/>
          </a:p>
          <a:p>
            <a:r>
              <a:rPr lang="en-US" b="1" u="sng" dirty="0">
                <a:solidFill>
                  <a:srgbClr val="FF0000"/>
                </a:solidFill>
              </a:rPr>
              <a:t>Min( column x ) - </a:t>
            </a:r>
            <a:r>
              <a:rPr lang="en-US" b="1" dirty="0"/>
              <a:t>Returns the Minimum value in the values stored in Column x</a:t>
            </a:r>
          </a:p>
          <a:p>
            <a:endParaRPr lang="en-US" b="1" dirty="0"/>
          </a:p>
          <a:p>
            <a:r>
              <a:rPr lang="en-US" b="1" dirty="0"/>
              <a:t>And any other valid Aggregate function </a:t>
            </a:r>
            <a:endParaRPr lang="ar-SA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34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Basic Syntax for using the Aggregate functions.</a:t>
            </a:r>
            <a:br>
              <a:rPr lang="ar-SA" b="1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b="1" dirty="0">
                <a:solidFill>
                  <a:schemeClr val="tx1"/>
                </a:solidFill>
                <a:latin typeface="Gill Sans MT"/>
              </a:rPr>
              <a:t>Select</a:t>
            </a:r>
            <a:r>
              <a:rPr lang="en-US" b="1" dirty="0">
                <a:solidFill>
                  <a:srgbClr val="3891A7"/>
                </a:solidFill>
                <a:latin typeface="Gill Sans MT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Gill Sans MT"/>
              </a:rPr>
              <a:t>AggregateFunctionName</a:t>
            </a:r>
            <a:r>
              <a:rPr lang="en-US" b="1" dirty="0">
                <a:solidFill>
                  <a:srgbClr val="3891A7"/>
                </a:solidFill>
                <a:latin typeface="Gill Sans MT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Gill Sans MT"/>
              </a:rPr>
              <a:t>( </a:t>
            </a:r>
            <a:r>
              <a:rPr lang="en-US" b="1" dirty="0" err="1">
                <a:solidFill>
                  <a:schemeClr val="tx1"/>
                </a:solidFill>
                <a:latin typeface="Gill Sans MT"/>
              </a:rPr>
              <a:t>columnName</a:t>
            </a:r>
            <a:r>
              <a:rPr lang="en-US" b="1" dirty="0">
                <a:solidFill>
                  <a:schemeClr val="tx1"/>
                </a:solidFill>
                <a:latin typeface="Gill Sans MT"/>
              </a:rPr>
              <a:t>) </a:t>
            </a: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b="1" dirty="0">
                <a:solidFill>
                  <a:schemeClr val="tx1"/>
                </a:solidFill>
                <a:latin typeface="Gill Sans MT"/>
              </a:rPr>
              <a:t>From Table</a:t>
            </a: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b="1" dirty="0">
                <a:solidFill>
                  <a:schemeClr val="tx1"/>
                </a:solidFill>
                <a:latin typeface="Gill Sans MT"/>
              </a:rPr>
              <a:t>Where  conditions</a:t>
            </a:r>
            <a:endParaRPr lang="ar-SA" b="1" dirty="0">
              <a:solidFill>
                <a:schemeClr val="tx1"/>
              </a:solidFill>
              <a:latin typeface="Gill Sans MT"/>
            </a:endParaRPr>
          </a:p>
          <a:p>
            <a:r>
              <a:rPr lang="en-US" dirty="0"/>
              <a:t> select </a:t>
            </a:r>
            <a:r>
              <a:rPr lang="en-US" b="1" dirty="0" err="1">
                <a:solidFill>
                  <a:srgbClr val="FF0000"/>
                </a:solidFill>
                <a:latin typeface="Gill Sans MT"/>
              </a:rPr>
              <a:t>avg</a:t>
            </a:r>
            <a:r>
              <a:rPr lang="en-US" dirty="0"/>
              <a:t> (Salary)</a:t>
            </a:r>
          </a:p>
          <a:p>
            <a:pPr marL="0" indent="0">
              <a:buNone/>
            </a:pPr>
            <a:r>
              <a:rPr lang="en-US" dirty="0"/>
              <a:t>	from Employee		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dirty="0">
                <a:solidFill>
                  <a:srgbClr val="FF0000"/>
                </a:solidFill>
              </a:rPr>
              <a:t>(NOTE: </a:t>
            </a:r>
            <a:r>
              <a:rPr lang="en-US" dirty="0" err="1">
                <a:solidFill>
                  <a:srgbClr val="FF0000"/>
                </a:solidFill>
              </a:rPr>
              <a:t>Avg</a:t>
            </a:r>
            <a:r>
              <a:rPr lang="en-US" dirty="0">
                <a:solidFill>
                  <a:srgbClr val="FF0000"/>
                </a:solidFill>
              </a:rPr>
              <a:t> ignores NULL values)</a:t>
            </a:r>
          </a:p>
          <a:p>
            <a:r>
              <a:rPr lang="en-US" dirty="0"/>
              <a:t>Select </a:t>
            </a:r>
            <a:r>
              <a:rPr lang="en-US" b="1" dirty="0">
                <a:solidFill>
                  <a:srgbClr val="FF0000"/>
                </a:solidFill>
                <a:latin typeface="Gill Sans MT"/>
              </a:rPr>
              <a:t>Sum </a:t>
            </a:r>
            <a:r>
              <a:rPr lang="en-US" dirty="0"/>
              <a:t>(Salary)</a:t>
            </a:r>
          </a:p>
          <a:p>
            <a:pPr marL="0" indent="0">
              <a:buNone/>
            </a:pPr>
            <a:r>
              <a:rPr lang="en-US" dirty="0"/>
              <a:t>     From Employee</a:t>
            </a:r>
          </a:p>
          <a:p>
            <a:pPr marL="0" indent="0">
              <a:buNone/>
            </a:pPr>
            <a:r>
              <a:rPr lang="en-US" dirty="0"/>
              <a:t>     where </a:t>
            </a:r>
            <a:r>
              <a:rPr lang="en-US" dirty="0" err="1"/>
              <a:t>Deprt_ID</a:t>
            </a:r>
            <a:r>
              <a:rPr lang="en-US" dirty="0"/>
              <a:t> = 20</a:t>
            </a:r>
          </a:p>
          <a:p>
            <a:pPr marL="0" indent="0">
              <a:buNone/>
            </a:pPr>
            <a:r>
              <a:rPr lang="en-US" dirty="0"/>
              <a:t>…. And so on</a:t>
            </a:r>
          </a:p>
        </p:txBody>
      </p:sp>
    </p:spTree>
    <p:extLst>
      <p:ext uri="{BB962C8B-B14F-4D97-AF65-F5344CB8AC3E}">
        <p14:creationId xmlns:p14="http://schemas.microsoft.com/office/powerpoint/2010/main" val="155814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746"/>
          </a:xfrm>
        </p:spPr>
        <p:txBody>
          <a:bodyPr/>
          <a:lstStyle/>
          <a:p>
            <a:r>
              <a:rPr lang="en-US" b="1" dirty="0"/>
              <a:t>Group by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3520"/>
            <a:ext cx="9248986" cy="4673600"/>
          </a:xfrm>
        </p:spPr>
        <p:txBody>
          <a:bodyPr/>
          <a:lstStyle/>
          <a:p>
            <a:r>
              <a:rPr lang="en-US" dirty="0"/>
              <a:t>The GROUP BY clause can be used in a SELECT statement to collect data across multiple records and group the results by one or more columns. It’s always in conjunction with one or more aggregate function.</a:t>
            </a:r>
            <a:endParaRPr lang="ar-SA" dirty="0"/>
          </a:p>
          <a:p>
            <a:r>
              <a:rPr lang="en-US" b="1" i="1" dirty="0"/>
              <a:t>The syntax for the GROUP BY clause is:</a:t>
            </a:r>
            <a:endParaRPr lang="ar-SA" b="1" i="1" dirty="0"/>
          </a:p>
          <a:p>
            <a:pPr marL="0" indent="0">
              <a:buNone/>
            </a:pPr>
            <a:r>
              <a:rPr lang="en-US" dirty="0"/>
              <a:t>	SELECT column1, column2, ... </a:t>
            </a:r>
            <a:r>
              <a:rPr lang="en-US" dirty="0" err="1"/>
              <a:t>column_n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aggregate_function</a:t>
            </a:r>
            <a:r>
              <a:rPr lang="en-US" dirty="0">
                <a:solidFill>
                  <a:srgbClr val="C00000"/>
                </a:solidFill>
              </a:rPr>
              <a:t> (expression)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/>
              <a:t>FROM tables </a:t>
            </a:r>
            <a:br>
              <a:rPr lang="en-US" dirty="0"/>
            </a:br>
            <a:r>
              <a:rPr lang="en-US" dirty="0"/>
              <a:t>	WHERE predicates</a:t>
            </a:r>
            <a:br>
              <a:rPr lang="en-US" b="1" dirty="0">
                <a:solidFill>
                  <a:srgbClr val="3891A7"/>
                </a:solidFill>
                <a:latin typeface="Gill Sans MT"/>
              </a:rPr>
            </a:br>
            <a:r>
              <a:rPr lang="en-US" b="1" dirty="0">
                <a:solidFill>
                  <a:srgbClr val="3891A7"/>
                </a:solidFill>
                <a:latin typeface="Gill Sans MT"/>
              </a:rPr>
              <a:t>	</a:t>
            </a:r>
            <a:r>
              <a:rPr lang="en-US" b="1" u="sng" dirty="0">
                <a:solidFill>
                  <a:srgbClr val="FF0000"/>
                </a:solidFill>
                <a:latin typeface="Gill Sans MT"/>
              </a:rPr>
              <a:t>GROUP BY </a:t>
            </a:r>
            <a:r>
              <a:rPr lang="en-US" dirty="0"/>
              <a:t>column1, column2, ... </a:t>
            </a:r>
            <a:r>
              <a:rPr lang="en-US" dirty="0" err="1"/>
              <a:t>column_n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9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1318"/>
          </a:xfrm>
        </p:spPr>
        <p:txBody>
          <a:bodyPr/>
          <a:lstStyle/>
          <a:p>
            <a:r>
              <a:rPr lang="en-US" b="1" dirty="0"/>
              <a:t>Group by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8495"/>
            <a:ext cx="8596668" cy="4642868"/>
          </a:xfrm>
        </p:spPr>
        <p:txBody>
          <a:bodyPr/>
          <a:lstStyle/>
          <a:p>
            <a:pPr marL="342900" lvl="2" indent="-342900"/>
            <a:r>
              <a:rPr lang="en-US" altLang="zh-TW" sz="2400" dirty="0">
                <a:solidFill>
                  <a:schemeClr val="tx2"/>
                </a:solidFill>
              </a:rPr>
              <a:t>Group by Used to </a:t>
            </a:r>
            <a:r>
              <a:rPr lang="en-US" altLang="zh-TW" sz="2400" b="1" i="1" dirty="0">
                <a:solidFill>
                  <a:schemeClr val="tx2"/>
                </a:solidFill>
              </a:rPr>
              <a:t>Group</a:t>
            </a:r>
            <a:r>
              <a:rPr lang="en-US" altLang="zh-TW" sz="2400" dirty="0">
                <a:solidFill>
                  <a:schemeClr val="tx2"/>
                </a:solidFill>
              </a:rPr>
              <a:t> a selected set of rows into a set of summary rows by the values of one or more column in conjunction with one or more aggregate functions</a:t>
            </a:r>
          </a:p>
          <a:p>
            <a:pPr marL="342900" lvl="2" indent="-342900"/>
            <a:endParaRPr lang="en-US" altLang="zh-TW" sz="2400" dirty="0">
              <a:solidFill>
                <a:schemeClr val="tx2"/>
              </a:solidFill>
            </a:endParaRPr>
          </a:p>
          <a:p>
            <a:pPr marL="342900" lvl="2" indent="-342900"/>
            <a:endParaRPr lang="en-US" altLang="zh-TW" sz="2400" dirty="0">
              <a:solidFill>
                <a:schemeClr val="tx2"/>
              </a:solidFill>
            </a:endParaRPr>
          </a:p>
          <a:p>
            <a:pPr marL="1257300" lvl="4" indent="-342900"/>
            <a:endParaRPr lang="en-US" altLang="zh-TW" sz="2200" dirty="0">
              <a:solidFill>
                <a:schemeClr val="tx2"/>
              </a:solidFill>
            </a:endParaRPr>
          </a:p>
          <a:p>
            <a:pPr marL="3086100" lvl="8" indent="-342900"/>
            <a:r>
              <a:rPr lang="en-US" altLang="zh-TW" sz="2200" dirty="0">
                <a:solidFill>
                  <a:schemeClr val="tx2"/>
                </a:solidFill>
              </a:rPr>
              <a:t>                     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32566"/>
            <a:ext cx="3950627" cy="2842093"/>
          </a:xfrm>
          <a:prstGeom prst="rect">
            <a:avLst/>
          </a:prstGeom>
        </p:spPr>
      </p:pic>
      <p:sp>
        <p:nvSpPr>
          <p:cNvPr id="7" name="Striped Right Arrow 6"/>
          <p:cNvSpPr/>
          <p:nvPr/>
        </p:nvSpPr>
        <p:spPr>
          <a:xfrm>
            <a:off x="4854388" y="3453512"/>
            <a:ext cx="1237130" cy="2664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392" y="2771911"/>
            <a:ext cx="2760843" cy="15983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076" y="4642520"/>
            <a:ext cx="4598330" cy="79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6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syntax of the SELECT statement </a:t>
            </a:r>
            <a:br>
              <a:rPr lang="en-US" b="1" dirty="0"/>
            </a:br>
            <a:r>
              <a:rPr lang="en-US" b="1" dirty="0"/>
              <a:t>with the GROUP BY and HAVING clauses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b="1" dirty="0"/>
              <a:t>SELECT </a:t>
            </a:r>
            <a:r>
              <a:rPr lang="en-US" b="1" dirty="0" err="1"/>
              <a:t>select_list</a:t>
            </a:r>
            <a:endParaRPr lang="en-US" b="1" dirty="0"/>
          </a:p>
          <a:p>
            <a:pPr marL="400050" lvl="1" indent="0">
              <a:buNone/>
            </a:pPr>
            <a:r>
              <a:rPr lang="en-US" b="1" dirty="0"/>
              <a:t>FROM </a:t>
            </a:r>
            <a:r>
              <a:rPr lang="en-US" b="1" dirty="0" err="1"/>
              <a:t>table_source</a:t>
            </a:r>
            <a:endParaRPr lang="en-US" b="1" dirty="0"/>
          </a:p>
          <a:p>
            <a:pPr marL="400050" lvl="1" indent="0">
              <a:buNone/>
            </a:pPr>
            <a:r>
              <a:rPr lang="en-US" b="1" dirty="0"/>
              <a:t>[WHERE </a:t>
            </a:r>
            <a:r>
              <a:rPr lang="en-US" b="1" dirty="0" err="1"/>
              <a:t>search_condition</a:t>
            </a:r>
            <a:r>
              <a:rPr lang="en-US" b="1" dirty="0"/>
              <a:t>]</a:t>
            </a:r>
          </a:p>
          <a:p>
            <a:pPr marL="400050" lvl="1" indent="0">
              <a:buNone/>
            </a:pPr>
            <a:r>
              <a:rPr lang="en-US" b="1" dirty="0"/>
              <a:t>[GROUP BY </a:t>
            </a:r>
            <a:r>
              <a:rPr lang="en-US" b="1" dirty="0" err="1"/>
              <a:t>group_by_list</a:t>
            </a:r>
            <a:r>
              <a:rPr lang="en-US" b="1" dirty="0"/>
              <a:t>]</a:t>
            </a:r>
          </a:p>
          <a:p>
            <a:pPr marL="400050" lvl="1" indent="0">
              <a:buNone/>
            </a:pPr>
            <a:r>
              <a:rPr lang="en-US" b="1" dirty="0"/>
              <a:t>[HAVING </a:t>
            </a:r>
            <a:r>
              <a:rPr lang="en-US" b="1" dirty="0" err="1"/>
              <a:t>search_condition</a:t>
            </a:r>
            <a:r>
              <a:rPr lang="en-US" b="1" dirty="0"/>
              <a:t>]</a:t>
            </a:r>
          </a:p>
          <a:p>
            <a:pPr marL="400050" lvl="1" indent="0">
              <a:buNone/>
            </a:pPr>
            <a:r>
              <a:rPr lang="en-US" b="1" dirty="0"/>
              <a:t>[ORDER BY </a:t>
            </a:r>
            <a:r>
              <a:rPr lang="en-US" b="1" dirty="0" err="1"/>
              <a:t>order_by_list</a:t>
            </a:r>
            <a:r>
              <a:rPr lang="en-US" b="1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39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254"/>
          </a:xfrm>
        </p:spPr>
        <p:txBody>
          <a:bodyPr/>
          <a:lstStyle/>
          <a:p>
            <a:r>
              <a:rPr lang="en-US" b="1" dirty="0"/>
              <a:t>Group by clause,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32855"/>
            <a:ext cx="9846015" cy="5098942"/>
          </a:xfrm>
        </p:spPr>
        <p:txBody>
          <a:bodyPr>
            <a:normAutofit/>
          </a:bodyPr>
          <a:lstStyle/>
          <a:p>
            <a:r>
              <a:rPr lang="en-US" dirty="0"/>
              <a:t>Examples:</a:t>
            </a:r>
          </a:p>
          <a:p>
            <a:r>
              <a:rPr lang="en-US" dirty="0"/>
              <a:t>Display a list of each depart and how many employees assigned to it</a:t>
            </a:r>
          </a:p>
          <a:p>
            <a:endParaRPr lang="en-US" dirty="0"/>
          </a:p>
          <a:p>
            <a:r>
              <a:rPr lang="en-US" dirty="0"/>
              <a:t>SELECT Depart_ID , COUNT(*) </a:t>
            </a:r>
          </a:p>
          <a:p>
            <a:pPr marL="0" indent="0">
              <a:buNone/>
            </a:pPr>
            <a:r>
              <a:rPr lang="en-US" dirty="0"/>
              <a:t>	FROM Employee </a:t>
            </a:r>
          </a:p>
          <a:p>
            <a:pPr marL="0" indent="0">
              <a:buNone/>
            </a:pPr>
            <a:r>
              <a:rPr lang="en-US" dirty="0"/>
              <a:t>	GROUP BY Depart_ID</a:t>
            </a:r>
          </a:p>
          <a:p>
            <a:endParaRPr lang="en-US" dirty="0"/>
          </a:p>
          <a:p>
            <a:r>
              <a:rPr lang="en-US" dirty="0"/>
              <a:t>For each depart find the depart no and how many employees who get salary	over 3500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SELECT Depart_ID, COUNT(*) </a:t>
            </a:r>
          </a:p>
          <a:p>
            <a:pPr marL="0" indent="0">
              <a:buNone/>
            </a:pPr>
            <a:r>
              <a:rPr lang="en-US" dirty="0"/>
              <a:t>	FROM Employee </a:t>
            </a:r>
          </a:p>
          <a:p>
            <a:pPr marL="0" indent="0">
              <a:buNone/>
            </a:pPr>
            <a:r>
              <a:rPr lang="en-US" dirty="0"/>
              <a:t>	Where salary &gt; 3500</a:t>
            </a:r>
            <a:br>
              <a:rPr lang="en-US" dirty="0"/>
            </a:br>
            <a:r>
              <a:rPr lang="en-US" dirty="0"/>
              <a:t>	GROUP BY Depart_ID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644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4251"/>
          </a:xfrm>
        </p:spPr>
        <p:txBody>
          <a:bodyPr/>
          <a:lstStyle/>
          <a:p>
            <a:r>
              <a:rPr lang="en-US" b="1" dirty="0"/>
              <a:t>Group by clause - Having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HAVING clause is used in combination with the GROUP BY clause. It can be used in a SELECT statement to filter the records that a GROUP BY returns.</a:t>
            </a:r>
            <a:endParaRPr lang="ar-SA" dirty="0"/>
          </a:p>
          <a:p>
            <a:r>
              <a:rPr lang="en-US" b="1" i="1" dirty="0"/>
              <a:t>The syntax for the HAVING clause is:</a:t>
            </a:r>
            <a:endParaRPr lang="ar-SA" b="1" i="1" dirty="0"/>
          </a:p>
          <a:p>
            <a:r>
              <a:rPr lang="en-US" dirty="0"/>
              <a:t>SELECT column1, column2, ... </a:t>
            </a:r>
            <a:r>
              <a:rPr lang="en-US" dirty="0" err="1"/>
              <a:t>column_n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aggregate_function</a:t>
            </a:r>
            <a:r>
              <a:rPr lang="en-US" dirty="0">
                <a:solidFill>
                  <a:srgbClr val="C00000"/>
                </a:solidFill>
              </a:rPr>
              <a:t> (expression)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FROM tables</a:t>
            </a:r>
            <a:br>
              <a:rPr lang="en-US" dirty="0"/>
            </a:br>
            <a:r>
              <a:rPr lang="en-US" dirty="0"/>
              <a:t>WHERE predicates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GROUP BY </a:t>
            </a:r>
            <a:r>
              <a:rPr lang="en-US" dirty="0"/>
              <a:t>column1, column2, ... </a:t>
            </a:r>
            <a:r>
              <a:rPr lang="en-US" dirty="0" err="1"/>
              <a:t>column_n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HAVING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condition1 ... </a:t>
            </a:r>
            <a:r>
              <a:rPr lang="en-US" dirty="0" err="1"/>
              <a:t>condition_n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4800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1829</TotalTime>
  <Words>717</Words>
  <Application>Microsoft Office PowerPoint</Application>
  <PresentationFormat>Widescreen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Gill Sans MT</vt:lpstr>
      <vt:lpstr>Trebuchet MS</vt:lpstr>
      <vt:lpstr>Wingdings 3</vt:lpstr>
      <vt:lpstr>Facet</vt:lpstr>
      <vt:lpstr>Chapter 5</vt:lpstr>
      <vt:lpstr>Group by</vt:lpstr>
      <vt:lpstr>The syntax of the aggregate functions </vt:lpstr>
      <vt:lpstr>The Basic Syntax for using the Aggregate functions. </vt:lpstr>
      <vt:lpstr>Group by clause</vt:lpstr>
      <vt:lpstr>Group by clause</vt:lpstr>
      <vt:lpstr>The syntax of the SELECT statement  with the GROUP BY and HAVING clauses </vt:lpstr>
      <vt:lpstr>Group by clause, continue</vt:lpstr>
      <vt:lpstr>Group by clause - Having</vt:lpstr>
      <vt:lpstr>Group by clause, continue</vt:lpstr>
      <vt:lpstr>Group by clause – Having, Continue</vt:lpstr>
      <vt:lpstr>Group by clause – Having, Continue</vt:lpstr>
      <vt:lpstr>AGGREGATE ROW FUCTIONS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AJ Fahmy</dc:creator>
  <cp:lastModifiedBy>AJ Fahmy</cp:lastModifiedBy>
  <cp:revision>41</cp:revision>
  <dcterms:created xsi:type="dcterms:W3CDTF">2014-09-29T00:34:21Z</dcterms:created>
  <dcterms:modified xsi:type="dcterms:W3CDTF">2019-10-06T16:04:47Z</dcterms:modified>
</cp:coreProperties>
</file>