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21"/>
  </p:notes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74" r:id="rId11"/>
    <p:sldId id="264" r:id="rId12"/>
    <p:sldId id="268" r:id="rId13"/>
    <p:sldId id="266" r:id="rId14"/>
    <p:sldId id="267" r:id="rId15"/>
    <p:sldId id="269" r:id="rId16"/>
    <p:sldId id="270" r:id="rId17"/>
    <p:sldId id="271" r:id="rId18"/>
    <p:sldId id="272" r:id="rId19"/>
    <p:sldId id="27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0910FA-0752-464D-B602-9F834451024F}" type="datetimeFigureOut">
              <a:rPr lang="en-US"/>
              <a:t>3/4/2019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EF24BA-412A-4965-B883-38A0CA68A65B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0809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F24BA-412A-4965-B883-38A0CA68A65B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639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F24BA-412A-4965-B883-38A0CA68A65B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5674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F24BA-412A-4965-B883-38A0CA68A65B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1789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F24BA-412A-4965-B883-38A0CA68A65B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4179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F24BA-412A-4965-B883-38A0CA68A65B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4929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F24BA-412A-4965-B883-38A0CA68A65B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1735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F24BA-412A-4965-B883-38A0CA68A65B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9823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F24BA-412A-4965-B883-38A0CA68A65B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0957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F24BA-412A-4965-B883-38A0CA68A65B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0808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F24BA-412A-4965-B883-38A0CA68A65B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8768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F24BA-412A-4965-B883-38A0CA68A65B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955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01DCE-A0A5-4DF8-86A9-12741FA46100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C0686-1D73-44BC-A512-7E1C72602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014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01DCE-A0A5-4DF8-86A9-12741FA46100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C0686-1D73-44BC-A512-7E1C72602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014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01DCE-A0A5-4DF8-86A9-12741FA46100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C0686-1D73-44BC-A512-7E1C7260260A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32293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01DCE-A0A5-4DF8-86A9-12741FA46100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C0686-1D73-44BC-A512-7E1C72602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4404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01DCE-A0A5-4DF8-86A9-12741FA46100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C0686-1D73-44BC-A512-7E1C7260260A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338256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01DCE-A0A5-4DF8-86A9-12741FA46100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C0686-1D73-44BC-A512-7E1C72602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136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01DCE-A0A5-4DF8-86A9-12741FA46100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C0686-1D73-44BC-A512-7E1C72602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9996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01DCE-A0A5-4DF8-86A9-12741FA46100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C0686-1D73-44BC-A512-7E1C72602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524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01DCE-A0A5-4DF8-86A9-12741FA46100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C0686-1D73-44BC-A512-7E1C72602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24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01DCE-A0A5-4DF8-86A9-12741FA46100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C0686-1D73-44BC-A512-7E1C72602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520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01DCE-A0A5-4DF8-86A9-12741FA46100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C0686-1D73-44BC-A512-7E1C72602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047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01DCE-A0A5-4DF8-86A9-12741FA46100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C0686-1D73-44BC-A512-7E1C72602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307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01DCE-A0A5-4DF8-86A9-12741FA46100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C0686-1D73-44BC-A512-7E1C72602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710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01DCE-A0A5-4DF8-86A9-12741FA46100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C0686-1D73-44BC-A512-7E1C72602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532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01DCE-A0A5-4DF8-86A9-12741FA46100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C0686-1D73-44BC-A512-7E1C72602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072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01DCE-A0A5-4DF8-86A9-12741FA46100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C0686-1D73-44BC-A512-7E1C72602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189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01DCE-A0A5-4DF8-86A9-12741FA46100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18C0686-1D73-44BC-A512-7E1C72602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000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Chapter 6</a:t>
            </a:r>
            <a:br>
              <a:rPr lang="en-US" dirty="0"/>
            </a:br>
            <a:r>
              <a:rPr lang="en-US" dirty="0"/>
              <a:t>Subquery and CTE</a:t>
            </a:r>
          </a:p>
        </p:txBody>
      </p:sp>
    </p:spTree>
    <p:extLst>
      <p:ext uri="{BB962C8B-B14F-4D97-AF65-F5344CB8AC3E}">
        <p14:creationId xmlns:p14="http://schemas.microsoft.com/office/powerpoint/2010/main" val="8304554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rebuchet MS" charset="0"/>
              </a:rPr>
              <a:t>Nested subqueries, Continue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charset="0"/>
              </a:rPr>
              <a:t>Select</a:t>
            </a:r>
            <a:r>
              <a:rPr lang="en-US" dirty="0">
                <a:solidFill>
                  <a:srgbClr val="000000"/>
                </a:solidFill>
                <a:latin typeface="Consolas" charset="0"/>
              </a:rPr>
              <a:t> Name</a:t>
            </a:r>
            <a:r>
              <a:rPr lang="en-US" dirty="0">
                <a:solidFill>
                  <a:srgbClr val="808080"/>
                </a:solidFill>
                <a:latin typeface="Consolas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charset="0"/>
              </a:rPr>
              <a:t> Salary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nsolas" charset="0"/>
              </a:rPr>
              <a:t> Employee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charset="0"/>
              </a:rPr>
              <a:t>where</a:t>
            </a:r>
            <a:r>
              <a:rPr lang="en-US" dirty="0">
                <a:solidFill>
                  <a:srgbClr val="000000"/>
                </a:solidFill>
                <a:latin typeface="Consolas" charset="0"/>
              </a:rPr>
              <a:t> Depart_ID </a:t>
            </a:r>
            <a:r>
              <a:rPr lang="en-US" dirty="0">
                <a:solidFill>
                  <a:srgbClr val="808080"/>
                </a:solidFill>
                <a:latin typeface="Consolas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charset="0"/>
              </a:rPr>
              <a:t> 1 </a:t>
            </a:r>
            <a:r>
              <a:rPr lang="en-US" dirty="0">
                <a:solidFill>
                  <a:srgbClr val="808080"/>
                </a:solidFill>
                <a:latin typeface="Consolas" charset="0"/>
              </a:rPr>
              <a:t>and</a:t>
            </a:r>
            <a:r>
              <a:rPr lang="en-US" dirty="0">
                <a:solidFill>
                  <a:srgbClr val="000000"/>
                </a:solidFill>
                <a:latin typeface="Consolas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charset="0"/>
              </a:rPr>
              <a:t>salary </a:t>
            </a:r>
            <a:r>
              <a:rPr lang="en-US" dirty="0">
                <a:solidFill>
                  <a:srgbClr val="808080"/>
                </a:solidFill>
                <a:latin typeface="Consolas" charset="0"/>
              </a:rPr>
              <a:t>&gt;</a:t>
            </a:r>
            <a:r>
              <a:rPr lang="en-US" dirty="0">
                <a:solidFill>
                  <a:srgbClr val="0000FF"/>
                </a:solidFill>
                <a:latin typeface="Consolas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charset="0"/>
              </a:rPr>
              <a:t>Select</a:t>
            </a:r>
            <a:r>
              <a:rPr lang="en-US" dirty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charset="0"/>
              </a:rPr>
              <a:t>Min</a:t>
            </a:r>
            <a:r>
              <a:rPr lang="en-US" dirty="0">
                <a:solidFill>
                  <a:srgbClr val="808080"/>
                </a:solidFill>
                <a:latin typeface="Consolas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charset="0"/>
              </a:rPr>
              <a:t>Salary</a:t>
            </a:r>
            <a:r>
              <a:rPr lang="en-US" dirty="0">
                <a:solidFill>
                  <a:srgbClr val="808080"/>
                </a:solidFill>
                <a:latin typeface="Consolas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nsolas" charset="0"/>
              </a:rPr>
              <a:t> employee </a:t>
            </a:r>
            <a:r>
              <a:rPr lang="en-US" dirty="0">
                <a:solidFill>
                  <a:srgbClr val="0000FF"/>
                </a:solidFill>
                <a:latin typeface="Consolas" charset="0"/>
              </a:rPr>
              <a:t>where</a:t>
            </a:r>
            <a:r>
              <a:rPr lang="en-US" dirty="0">
                <a:solidFill>
                  <a:srgbClr val="000000"/>
                </a:solidFill>
                <a:latin typeface="Consolas" charset="0"/>
              </a:rPr>
              <a:t> Depart_ID</a:t>
            </a:r>
            <a:r>
              <a:rPr lang="en-US" dirty="0">
                <a:solidFill>
                  <a:srgbClr val="808080"/>
                </a:solidFill>
                <a:latin typeface="Consolas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charset="0"/>
              </a:rPr>
              <a:t>1</a:t>
            </a:r>
            <a:r>
              <a:rPr lang="en-US" dirty="0">
                <a:solidFill>
                  <a:srgbClr val="808080"/>
                </a:solidFill>
                <a:latin typeface="Consolas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charset="0"/>
              </a:rPr>
              <a:t>order</a:t>
            </a:r>
            <a:r>
              <a:rPr lang="en-US" dirty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charset="0"/>
              </a:rPr>
              <a:t>by</a:t>
            </a:r>
            <a:r>
              <a:rPr lang="en-US" dirty="0">
                <a:solidFill>
                  <a:srgbClr val="000000"/>
                </a:solidFill>
                <a:latin typeface="Consolas" charset="0"/>
              </a:rPr>
              <a:t> salary </a:t>
            </a:r>
            <a:r>
              <a:rPr lang="en-US" dirty="0">
                <a:solidFill>
                  <a:srgbClr val="0000FF"/>
                </a:solidFill>
                <a:latin typeface="Consolas" charset="0"/>
              </a:rPr>
              <a:t>desc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OR.... </a:t>
            </a:r>
          </a:p>
        </p:txBody>
      </p:sp>
      <p:sp>
        <p:nvSpPr>
          <p:cNvPr id="4" name="Bent Arrow 3"/>
          <p:cNvSpPr/>
          <p:nvPr/>
        </p:nvSpPr>
        <p:spPr>
          <a:xfrm rot="5400000">
            <a:off x="1629293" y="5272789"/>
            <a:ext cx="551329" cy="268942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75400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subqueries, Continue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query can be written like: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top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3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Salary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Employee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Depart_ID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1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Salary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desc</a:t>
            </a:r>
          </a:p>
          <a:p>
            <a:endParaRPr lang="en-US" dirty="0"/>
          </a:p>
          <a:p>
            <a:r>
              <a:rPr lang="en-US" dirty="0"/>
              <a:t>Either way you will get the same result, and that is the beauty of SQL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1856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Single-Row Subquery in a SELECT Clause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Salary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</a:rPr>
              <a:t>AVG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salary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Employee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"Overall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</a:rPr>
              <a:t>Avg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"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employee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5974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Multiple-Row Subqueries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Return more than one row </a:t>
            </a:r>
            <a:r>
              <a:rPr lang="en-US" altLang="en-US" dirty="0"/>
              <a:t>of results </a:t>
            </a:r>
            <a:endParaRPr lang="en-US" dirty="0"/>
          </a:p>
          <a:p>
            <a:r>
              <a:rPr lang="en-US" dirty="0"/>
              <a:t>Use multiple-row comparison operators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5678" y="3286587"/>
            <a:ext cx="7271497" cy="2486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7764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Multiple-Row Subqueries in the WHERE clause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Subquery that return more than 1 row result</a:t>
            </a:r>
          </a:p>
          <a:p>
            <a:r>
              <a:rPr lang="en-US" dirty="0"/>
              <a:t>Ex: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salary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Employee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Depart_ID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in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</a:p>
          <a:p>
            <a:pPr marL="2286000" lvl="5" indent="0">
              <a:buNone/>
            </a:pP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ID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Department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3538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Multiple-Row Subqueries in the FROM clause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Salary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Employee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Sub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3207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Multiple-Row Subqueries in the FROM clause – </a:t>
            </a:r>
            <a:r>
              <a:rPr lang="en-US" sz="2000" dirty="0"/>
              <a:t>utilizing join + nested 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Display the Departments that has 2 or more employees work in each department </a:t>
            </a:r>
          </a:p>
          <a:p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</a:rPr>
              <a:t>DepartName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</a:rPr>
              <a:t>COUNT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(*)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"Number of Employee"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DEPARTMENT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employee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Sub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department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Depart_ID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--AND SALARY &gt; 4000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department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ID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IN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Depart_ID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Employee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Depart_ID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HAVING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</a:rPr>
              <a:t>COUNT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(*)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&gt;=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2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</a:rPr>
              <a:t>DepartName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Rewrite it without subquery…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0166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Multiple-Row Subqueries in the SELECT clause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Display a list of department name and the number of working employee in each department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departname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</a:rPr>
              <a:t>count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(*)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employee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Depart_ID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Department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"Number of Employee"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1908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75447"/>
          </a:xfrm>
        </p:spPr>
        <p:txBody>
          <a:bodyPr/>
          <a:lstStyle/>
          <a:p>
            <a:r>
              <a:rPr lang="en-US" dirty="0"/>
              <a:t>CTE. Common Table Expression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92625"/>
            <a:ext cx="8596668" cy="4548738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CTE, are a new construct introduced in Microsoft SQL Server 2005 that offer a more readable form of the derived table that can be declared once and referenced multiple times in a query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is a temporary named result set that you can reference within a SELECT, INSERT, UPDATE, or DELETE statement that </a:t>
            </a:r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immediately follows the CTE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allows us to define a temporary, view-like construct</a:t>
            </a:r>
            <a:endParaRPr lang="en-US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There are two types of CTEs—recursive and nonrecursive.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75000"/>
              </a:lnSpc>
              <a:spcBef>
                <a:spcPct val="25000"/>
              </a:spcBef>
            </a:pPr>
            <a:r>
              <a:rPr lang="en-US" altLang="en-US" dirty="0"/>
              <a:t>Syntax:</a:t>
            </a:r>
            <a:endParaRPr lang="en-US" altLang="en-US" sz="2800" dirty="0"/>
          </a:p>
          <a:p>
            <a:pPr lvl="1">
              <a:lnSpc>
                <a:spcPct val="75000"/>
              </a:lnSpc>
              <a:spcBef>
                <a:spcPct val="25000"/>
              </a:spcBef>
              <a:buFont typeface="Wingdings" panose="05000000000000000000" pitchFamily="2" charset="2"/>
              <a:buNone/>
            </a:pPr>
            <a:r>
              <a:rPr lang="en-US" altLang="en-US" sz="2400" dirty="0"/>
              <a:t>	WITH </a:t>
            </a:r>
            <a:r>
              <a:rPr lang="en-US" altLang="en-US" sz="2400" dirty="0">
                <a:solidFill>
                  <a:schemeClr val="accent1"/>
                </a:solidFill>
              </a:rPr>
              <a:t>&lt;</a:t>
            </a:r>
            <a:r>
              <a:rPr lang="en-US" altLang="en-US" sz="2400" i="1" dirty="0" err="1">
                <a:solidFill>
                  <a:schemeClr val="accent1"/>
                </a:solidFill>
              </a:rPr>
              <a:t>CTEName</a:t>
            </a:r>
            <a:r>
              <a:rPr lang="en-US" altLang="en-US" sz="2400" dirty="0">
                <a:solidFill>
                  <a:schemeClr val="accent1"/>
                </a:solidFill>
              </a:rPr>
              <a:t>&gt;</a:t>
            </a:r>
            <a:r>
              <a:rPr lang="en-US" altLang="en-US" sz="2400" dirty="0"/>
              <a:t> ( &lt;</a:t>
            </a:r>
            <a:r>
              <a:rPr lang="en-US" altLang="en-US" sz="2400" i="1" dirty="0"/>
              <a:t>column-list</a:t>
            </a:r>
            <a:r>
              <a:rPr lang="en-US" altLang="en-US" sz="2400" dirty="0"/>
              <a:t>&gt; Optional)</a:t>
            </a:r>
          </a:p>
          <a:p>
            <a:pPr lvl="1">
              <a:lnSpc>
                <a:spcPct val="75000"/>
              </a:lnSpc>
              <a:spcBef>
                <a:spcPct val="25000"/>
              </a:spcBef>
              <a:buFont typeface="Wingdings" panose="05000000000000000000" pitchFamily="2" charset="2"/>
              <a:buNone/>
            </a:pPr>
            <a:r>
              <a:rPr lang="en-US" altLang="en-US" sz="2400" dirty="0"/>
              <a:t>	AS</a:t>
            </a:r>
          </a:p>
          <a:p>
            <a:pPr lvl="1">
              <a:lnSpc>
                <a:spcPct val="75000"/>
              </a:lnSpc>
              <a:spcBef>
                <a:spcPct val="25000"/>
              </a:spcBef>
              <a:buFont typeface="Wingdings" panose="05000000000000000000" pitchFamily="2" charset="2"/>
              <a:buNone/>
            </a:pPr>
            <a:r>
              <a:rPr lang="en-US" altLang="en-US" sz="2400" dirty="0"/>
              <a:t>	( &lt;</a:t>
            </a:r>
            <a:r>
              <a:rPr lang="en-US" altLang="en-US" sz="2400" i="1" dirty="0">
                <a:solidFill>
                  <a:schemeClr val="accent2"/>
                </a:solidFill>
              </a:rPr>
              <a:t>CTE</a:t>
            </a:r>
            <a:r>
              <a:rPr lang="en-US" altLang="en-US" sz="2400" dirty="0"/>
              <a:t>&gt;)</a:t>
            </a:r>
          </a:p>
          <a:p>
            <a:pPr lvl="1">
              <a:lnSpc>
                <a:spcPct val="75000"/>
              </a:lnSpc>
              <a:spcBef>
                <a:spcPct val="25000"/>
              </a:spcBef>
              <a:buFont typeface="Wingdings" panose="05000000000000000000" pitchFamily="2" charset="2"/>
              <a:buNone/>
            </a:pPr>
            <a:r>
              <a:rPr lang="en-US" altLang="en-US" sz="2400" dirty="0"/>
              <a:t>	&lt;</a:t>
            </a:r>
            <a:r>
              <a:rPr lang="en-US" altLang="en-US" sz="2400" i="1" dirty="0"/>
              <a:t>SELECT using CTE</a:t>
            </a:r>
            <a:r>
              <a:rPr lang="en-US" altLang="en-US" sz="2400" dirty="0"/>
              <a:t>&gt;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30502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CTE, 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 can construct multiple CTE by adding a comma between them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nonrecursive CTE is one that does not reference itself within the CTE.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VS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 recursive CTE is one that references itself within that CTE.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The recursive CTE is useful when working with hierarchical data because the CTE continues to execute until the query returns the entire hierarchy.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 A recursive CTE must contain at least 2 queries, An anchor member and a recursive member connected by Union All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6810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What Is a Subquery?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77334" y="1828801"/>
            <a:ext cx="8596668" cy="4212562"/>
          </a:xfrm>
        </p:spPr>
        <p:txBody>
          <a:bodyPr/>
          <a:lstStyle/>
          <a:p>
            <a:r>
              <a:rPr lang="en-US" altLang="en-US" sz="2000" dirty="0"/>
              <a:t>A subquery is a SELECT statement embedded in a </a:t>
            </a:r>
            <a:r>
              <a:rPr lang="en-US" altLang="en-US" sz="2000" b="1" u="sng" dirty="0">
                <a:solidFill>
                  <a:schemeClr val="accent2"/>
                </a:solidFill>
              </a:rPr>
              <a:t>clause</a:t>
            </a:r>
            <a:r>
              <a:rPr lang="en-US" altLang="en-US" sz="2000" dirty="0"/>
              <a:t> of another SQL statement.</a:t>
            </a:r>
          </a:p>
          <a:p>
            <a:endParaRPr lang="en-US" dirty="0"/>
          </a:p>
        </p:txBody>
      </p:sp>
      <p:grpSp>
        <p:nvGrpSpPr>
          <p:cNvPr id="15" name="Group 12"/>
          <p:cNvGrpSpPr>
            <a:grpSpLocks/>
          </p:cNvGrpSpPr>
          <p:nvPr/>
        </p:nvGrpSpPr>
        <p:grpSpPr bwMode="auto">
          <a:xfrm>
            <a:off x="927100" y="3041650"/>
            <a:ext cx="7218363" cy="2882900"/>
            <a:chOff x="584" y="1916"/>
            <a:chExt cx="4547" cy="1816"/>
          </a:xfrm>
        </p:grpSpPr>
        <p:sp>
          <p:nvSpPr>
            <p:cNvPr id="16" name="Rectangle 4"/>
            <p:cNvSpPr>
              <a:spLocks noChangeArrowheads="1"/>
            </p:cNvSpPr>
            <p:nvPr/>
          </p:nvSpPr>
          <p:spPr bwMode="auto">
            <a:xfrm>
              <a:off x="1574" y="1916"/>
              <a:ext cx="2392" cy="1816"/>
            </a:xfrm>
            <a:prstGeom prst="rect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Rectangle 5"/>
            <p:cNvSpPr>
              <a:spLocks noChangeArrowheads="1"/>
            </p:cNvSpPr>
            <p:nvPr/>
          </p:nvSpPr>
          <p:spPr bwMode="auto">
            <a:xfrm>
              <a:off x="1704" y="2089"/>
              <a:ext cx="964" cy="5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1800">
                  <a:solidFill>
                    <a:srgbClr val="003366"/>
                  </a:solidFill>
                  <a:latin typeface="Arial" panose="020B0604020202020204" pitchFamily="34" charset="0"/>
                </a:rPr>
                <a:t>SELECT . . . </a:t>
              </a:r>
            </a:p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1800">
                  <a:solidFill>
                    <a:srgbClr val="003366"/>
                  </a:solidFill>
                  <a:latin typeface="Arial" panose="020B0604020202020204" pitchFamily="34" charset="0"/>
                </a:rPr>
                <a:t>FROM . . .</a:t>
              </a:r>
            </a:p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1800">
                  <a:solidFill>
                    <a:srgbClr val="003366"/>
                  </a:solidFill>
                  <a:latin typeface="Arial" panose="020B0604020202020204" pitchFamily="34" charset="0"/>
                </a:rPr>
                <a:t>WHERE . . .</a:t>
              </a:r>
            </a:p>
          </p:txBody>
        </p:sp>
        <p:sp>
          <p:nvSpPr>
            <p:cNvPr id="18" name="Rectangle 6"/>
            <p:cNvSpPr>
              <a:spLocks noChangeArrowheads="1"/>
            </p:cNvSpPr>
            <p:nvPr/>
          </p:nvSpPr>
          <p:spPr bwMode="auto">
            <a:xfrm>
              <a:off x="2678" y="2540"/>
              <a:ext cx="1144" cy="71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Rectangle 7"/>
            <p:cNvSpPr>
              <a:spLocks noChangeArrowheads="1"/>
            </p:cNvSpPr>
            <p:nvPr/>
          </p:nvSpPr>
          <p:spPr bwMode="auto">
            <a:xfrm>
              <a:off x="2664" y="2569"/>
              <a:ext cx="972" cy="5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1800">
                  <a:solidFill>
                    <a:srgbClr val="003366"/>
                  </a:solidFill>
                  <a:latin typeface="Arial" panose="020B0604020202020204" pitchFamily="34" charset="0"/>
                </a:rPr>
                <a:t>(SELECT . . .</a:t>
              </a:r>
            </a:p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1800">
                  <a:solidFill>
                    <a:srgbClr val="003366"/>
                  </a:solidFill>
                  <a:latin typeface="Arial" panose="020B0604020202020204" pitchFamily="34" charset="0"/>
                </a:rPr>
                <a:t>FROM . . .</a:t>
              </a:r>
            </a:p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1800">
                  <a:solidFill>
                    <a:srgbClr val="003366"/>
                  </a:solidFill>
                  <a:latin typeface="Arial" panose="020B0604020202020204" pitchFamily="34" charset="0"/>
                </a:rPr>
                <a:t>WHERE . . .)</a:t>
              </a:r>
            </a:p>
          </p:txBody>
        </p:sp>
        <p:sp>
          <p:nvSpPr>
            <p:cNvPr id="20" name="Rectangle 8"/>
            <p:cNvSpPr>
              <a:spLocks noChangeArrowheads="1"/>
            </p:cNvSpPr>
            <p:nvPr/>
          </p:nvSpPr>
          <p:spPr bwMode="auto">
            <a:xfrm>
              <a:off x="584" y="2073"/>
              <a:ext cx="532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1800" dirty="0">
                  <a:solidFill>
                    <a:schemeClr val="tx1"/>
                  </a:solidFill>
                  <a:latin typeface="Arial" panose="020B0604020202020204" pitchFamily="34" charset="0"/>
                </a:rPr>
                <a:t>Main</a:t>
              </a:r>
            </a:p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1800" dirty="0">
                  <a:solidFill>
                    <a:schemeClr val="tx1"/>
                  </a:solidFill>
                  <a:latin typeface="Arial" panose="020B0604020202020204" pitchFamily="34" charset="0"/>
                </a:rPr>
                <a:t>Query</a:t>
              </a:r>
            </a:p>
          </p:txBody>
        </p:sp>
        <p:sp>
          <p:nvSpPr>
            <p:cNvPr id="21" name="Rectangle 9"/>
            <p:cNvSpPr>
              <a:spLocks noChangeArrowheads="1"/>
            </p:cNvSpPr>
            <p:nvPr/>
          </p:nvSpPr>
          <p:spPr bwMode="auto">
            <a:xfrm>
              <a:off x="4392" y="2617"/>
              <a:ext cx="73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1800" dirty="0">
                  <a:solidFill>
                    <a:schemeClr val="tx1"/>
                  </a:solidFill>
                  <a:latin typeface="Arial" panose="020B0604020202020204" pitchFamily="34" charset="0"/>
                </a:rPr>
                <a:t>Subquery</a:t>
              </a:r>
            </a:p>
          </p:txBody>
        </p:sp>
        <p:sp>
          <p:nvSpPr>
            <p:cNvPr id="22" name="Line 10"/>
            <p:cNvSpPr>
              <a:spLocks noChangeShapeType="1"/>
            </p:cNvSpPr>
            <p:nvPr/>
          </p:nvSpPr>
          <p:spPr bwMode="auto">
            <a:xfrm>
              <a:off x="1090" y="2248"/>
              <a:ext cx="384" cy="0"/>
            </a:xfrm>
            <a:prstGeom prst="line">
              <a:avLst/>
            </a:prstGeom>
            <a:noFill/>
            <a:ln w="50800">
              <a:solidFill>
                <a:schemeClr val="hlink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11"/>
            <p:cNvSpPr>
              <a:spLocks noChangeShapeType="1"/>
            </p:cNvSpPr>
            <p:nvPr/>
          </p:nvSpPr>
          <p:spPr bwMode="auto">
            <a:xfrm flipH="1">
              <a:off x="4066" y="2728"/>
              <a:ext cx="336" cy="0"/>
            </a:xfrm>
            <a:prstGeom prst="line">
              <a:avLst/>
            </a:prstGeom>
            <a:noFill/>
            <a:ln w="50800">
              <a:solidFill>
                <a:schemeClr val="hlink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19587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Subqueries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r>
              <a:rPr lang="en-US" altLang="en-US" sz="2000" dirty="0"/>
              <a:t>The subquery (inner query) executes once before the main query.</a:t>
            </a:r>
          </a:p>
          <a:p>
            <a:pPr lvl="1"/>
            <a:endParaRPr lang="en-US" altLang="en-US" sz="2000" dirty="0"/>
          </a:p>
          <a:p>
            <a:pPr lvl="1"/>
            <a:r>
              <a:rPr lang="en-US" altLang="en-US" sz="2000" dirty="0"/>
              <a:t>The result of the subquery is used by the main query (outer query).</a:t>
            </a:r>
          </a:p>
          <a:p>
            <a:pPr lvl="1"/>
            <a:r>
              <a:rPr lang="en-US" altLang="en-US" sz="2000" dirty="0"/>
              <a:t>Each time the outer query is processed, the inner query is evaluated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647" y="1717676"/>
            <a:ext cx="8341702" cy="1469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455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Guidelines for Using Subqueries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200" dirty="0">
                <a:latin typeface="+mj-lt"/>
              </a:rPr>
              <a:t>Enclose subqueries in parentheses.</a:t>
            </a:r>
          </a:p>
          <a:p>
            <a:r>
              <a:rPr lang="en-US" altLang="en-US" sz="2200" dirty="0">
                <a:latin typeface="+mj-lt"/>
              </a:rPr>
              <a:t>Place subqueries on the right side of the comparison condition.</a:t>
            </a:r>
          </a:p>
          <a:p>
            <a:r>
              <a:rPr lang="en-US" altLang="en-US" sz="2200" dirty="0">
                <a:latin typeface="+mj-lt"/>
              </a:rPr>
              <a:t>The ORDER BY clause in the subquery is not needed.</a:t>
            </a:r>
          </a:p>
          <a:p>
            <a:r>
              <a:rPr lang="en-US" altLang="en-US" sz="2200" dirty="0">
                <a:latin typeface="+mj-lt"/>
              </a:rPr>
              <a:t>Use single-row operators with single-row subqueries, and use multiple-row operators with multiple-row subqueries.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131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609599"/>
            <a:ext cx="9259703" cy="1431769"/>
          </a:xfrm>
        </p:spPr>
        <p:txBody>
          <a:bodyPr/>
          <a:lstStyle/>
          <a:p>
            <a:r>
              <a:rPr lang="en-US" dirty="0"/>
              <a:t>Types of Subqueries</a:t>
            </a:r>
          </a:p>
        </p:txBody>
      </p:sp>
      <p:sp>
        <p:nvSpPr>
          <p:cNvPr id="19" name="Rectangle 26"/>
          <p:cNvSpPr>
            <a:spLocks noGrp="1" noChangeArrowheads="1"/>
          </p:cNvSpPr>
          <p:nvPr>
            <p:ph sz="quarter" idx="1"/>
          </p:nvPr>
        </p:nvSpPr>
        <p:spPr>
          <a:xfrm>
            <a:off x="677334" y="1574053"/>
            <a:ext cx="7957910" cy="2406276"/>
          </a:xfrm>
        </p:spPr>
        <p:txBody>
          <a:bodyPr>
            <a:normAutofit/>
          </a:bodyPr>
          <a:lstStyle/>
          <a:p>
            <a:pPr marL="640080" lvl="1" indent="-274320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/>
              <a:t>Single-row subquery</a:t>
            </a:r>
          </a:p>
          <a:p>
            <a:pPr marL="274320" indent="-274320" fontAlgn="auto">
              <a:spcAft>
                <a:spcPts val="0"/>
              </a:spcAft>
              <a:buFont typeface="Wingdings"/>
              <a:buChar char=""/>
              <a:defRPr/>
            </a:pPr>
            <a:endParaRPr lang="en-US" dirty="0"/>
          </a:p>
          <a:p>
            <a:pPr marL="274320" indent="-274320" fontAlgn="auto">
              <a:spcAft>
                <a:spcPts val="0"/>
              </a:spcAft>
              <a:buFont typeface="Wingdings"/>
              <a:buChar char=""/>
              <a:defRPr/>
            </a:pPr>
            <a:endParaRPr lang="en-US" dirty="0"/>
          </a:p>
          <a:p>
            <a:pPr marL="274320" indent="-274320" fontAlgn="auto">
              <a:spcAft>
                <a:spcPts val="0"/>
              </a:spcAft>
              <a:buFont typeface="Wingdings"/>
              <a:buChar char=""/>
              <a:defRPr/>
            </a:pPr>
            <a:endParaRPr lang="en-US" dirty="0"/>
          </a:p>
          <a:p>
            <a:pPr marL="640080" lvl="1" indent="-274320" fontAlgn="auto">
              <a:spcBef>
                <a:spcPct val="45000"/>
              </a:spcBef>
              <a:spcAft>
                <a:spcPts val="0"/>
              </a:spcAft>
              <a:buFont typeface="Wingdings 2"/>
              <a:buChar char=""/>
              <a:defRPr/>
            </a:pPr>
            <a:endParaRPr lang="en-US" dirty="0"/>
          </a:p>
          <a:p>
            <a:pPr marL="640080" lvl="1" indent="-274320" fontAlgn="auto">
              <a:spcBef>
                <a:spcPct val="4500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/>
              <a:t>Multiple-row subquery</a:t>
            </a:r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blackWhite">
          <a:xfrm>
            <a:off x="1718734" y="2023316"/>
            <a:ext cx="2111248" cy="121617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1694921" y="2021728"/>
            <a:ext cx="1502398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solidFill>
                  <a:srgbClr val="000000"/>
                </a:solidFill>
              </a:rPr>
              <a:t>Main query</a:t>
            </a:r>
          </a:p>
        </p:txBody>
      </p:sp>
      <p:sp>
        <p:nvSpPr>
          <p:cNvPr id="22" name="Rectangle 6"/>
          <p:cNvSpPr>
            <a:spLocks noChangeArrowheads="1"/>
          </p:cNvSpPr>
          <p:nvPr/>
        </p:nvSpPr>
        <p:spPr bwMode="blackWhite">
          <a:xfrm>
            <a:off x="2090208" y="2466228"/>
            <a:ext cx="1658469" cy="646268"/>
          </a:xfrm>
          <a:prstGeom prst="rect">
            <a:avLst/>
          </a:prstGeom>
          <a:solidFill>
            <a:srgbClr val="FFCC99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000000"/>
                </a:solidFill>
              </a:rPr>
              <a:t>Subquery</a:t>
            </a:r>
          </a:p>
        </p:txBody>
      </p:sp>
      <p:sp>
        <p:nvSpPr>
          <p:cNvPr id="23" name="Rectangle 8"/>
          <p:cNvSpPr>
            <a:spLocks noChangeArrowheads="1"/>
          </p:cNvSpPr>
          <p:nvPr/>
        </p:nvSpPr>
        <p:spPr bwMode="auto">
          <a:xfrm>
            <a:off x="5192183" y="2523377"/>
            <a:ext cx="305282" cy="523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l" defTabSz="822325" eaLnBrk="0" hangingPunct="0">
              <a:spcBef>
                <a:spcPct val="50000"/>
              </a:spcBef>
              <a:buClrTx/>
              <a:buFontTx/>
              <a:buNone/>
              <a:defRPr/>
            </a:pPr>
            <a:r>
              <a:rPr lang="en-US" sz="2800">
                <a:solidFill>
                  <a:srgbClr val="D3EAF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</a:t>
            </a:r>
          </a:p>
        </p:txBody>
      </p:sp>
      <p:sp>
        <p:nvSpPr>
          <p:cNvPr id="24" name="Line 9"/>
          <p:cNvSpPr>
            <a:spLocks noChangeShapeType="1"/>
          </p:cNvSpPr>
          <p:nvPr/>
        </p:nvSpPr>
        <p:spPr bwMode="auto">
          <a:xfrm>
            <a:off x="3522133" y="2778966"/>
            <a:ext cx="231191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Rectangle 10"/>
          <p:cNvSpPr>
            <a:spLocks noChangeArrowheads="1"/>
          </p:cNvSpPr>
          <p:nvPr/>
        </p:nvSpPr>
        <p:spPr bwMode="auto">
          <a:xfrm>
            <a:off x="4106332" y="2388440"/>
            <a:ext cx="1049621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 defTabSz="822325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22325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22325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22325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22325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50000"/>
              </a:spcBef>
              <a:buClrTx/>
              <a:buFontTx/>
              <a:buNone/>
            </a:pPr>
            <a:r>
              <a:rPr lang="en-US" altLang="en-US"/>
              <a:t>returns</a:t>
            </a:r>
          </a:p>
        </p:txBody>
      </p:sp>
      <p:sp>
        <p:nvSpPr>
          <p:cNvPr id="26" name="Rectangle 11"/>
          <p:cNvSpPr>
            <a:spLocks noChangeArrowheads="1"/>
          </p:cNvSpPr>
          <p:nvPr/>
        </p:nvSpPr>
        <p:spPr bwMode="auto">
          <a:xfrm>
            <a:off x="6105724" y="2592204"/>
            <a:ext cx="1502398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 defTabSz="822325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22325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22325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22325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22325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50000"/>
              </a:spcBef>
              <a:buClrTx/>
              <a:buFontTx/>
              <a:buNone/>
            </a:pPr>
            <a:r>
              <a:rPr lang="en-US" altLang="en-US" dirty="0"/>
              <a:t>SR1</a:t>
            </a:r>
          </a:p>
        </p:txBody>
      </p:sp>
      <p:sp>
        <p:nvSpPr>
          <p:cNvPr id="27" name="Rectangle 13"/>
          <p:cNvSpPr>
            <a:spLocks noChangeArrowheads="1"/>
          </p:cNvSpPr>
          <p:nvPr/>
        </p:nvSpPr>
        <p:spPr bwMode="auto">
          <a:xfrm>
            <a:off x="6105724" y="4141040"/>
            <a:ext cx="1502398" cy="1477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 defTabSz="822325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22325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22325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22325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22325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en-US" dirty="0"/>
              <a:t>MR1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en-US" dirty="0"/>
              <a:t>MR2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en-US" dirty="0"/>
              <a:t>.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en-US" dirty="0"/>
              <a:t>.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en-US" dirty="0"/>
              <a:t>.</a:t>
            </a:r>
          </a:p>
        </p:txBody>
      </p:sp>
      <p:sp>
        <p:nvSpPr>
          <p:cNvPr id="28" name="Rectangle 15"/>
          <p:cNvSpPr>
            <a:spLocks noChangeArrowheads="1"/>
          </p:cNvSpPr>
          <p:nvPr/>
        </p:nvSpPr>
        <p:spPr bwMode="blackWhite">
          <a:xfrm>
            <a:off x="1718734" y="3875731"/>
            <a:ext cx="2111248" cy="121617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9" name="Rectangle 16"/>
          <p:cNvSpPr>
            <a:spLocks noChangeArrowheads="1"/>
          </p:cNvSpPr>
          <p:nvPr/>
        </p:nvSpPr>
        <p:spPr bwMode="auto">
          <a:xfrm>
            <a:off x="1694921" y="3858839"/>
            <a:ext cx="1502398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en-US" dirty="0">
                <a:solidFill>
                  <a:srgbClr val="000000"/>
                </a:solidFill>
              </a:rPr>
              <a:t>Main query</a:t>
            </a:r>
          </a:p>
        </p:txBody>
      </p:sp>
      <p:sp>
        <p:nvSpPr>
          <p:cNvPr id="30" name="Rectangle 17"/>
          <p:cNvSpPr>
            <a:spLocks noChangeArrowheads="1"/>
          </p:cNvSpPr>
          <p:nvPr/>
        </p:nvSpPr>
        <p:spPr bwMode="blackWhite">
          <a:xfrm>
            <a:off x="2090208" y="4318643"/>
            <a:ext cx="1658469" cy="646268"/>
          </a:xfrm>
          <a:prstGeom prst="rect">
            <a:avLst/>
          </a:prstGeom>
          <a:solidFill>
            <a:srgbClr val="FFCC99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000000"/>
                </a:solidFill>
              </a:rPr>
              <a:t>Subquery</a:t>
            </a:r>
          </a:p>
        </p:txBody>
      </p:sp>
      <p:sp>
        <p:nvSpPr>
          <p:cNvPr id="31" name="Rectangle 19"/>
          <p:cNvSpPr>
            <a:spLocks noChangeArrowheads="1"/>
          </p:cNvSpPr>
          <p:nvPr/>
        </p:nvSpPr>
        <p:spPr bwMode="auto">
          <a:xfrm>
            <a:off x="5192183" y="4275977"/>
            <a:ext cx="305282" cy="523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l" defTabSz="822325" eaLnBrk="0" hangingPunct="0">
              <a:spcBef>
                <a:spcPct val="50000"/>
              </a:spcBef>
              <a:buClrTx/>
              <a:buFontTx/>
              <a:buNone/>
              <a:defRPr/>
            </a:pPr>
            <a:r>
              <a:rPr lang="en-US" sz="2800">
                <a:solidFill>
                  <a:srgbClr val="D3EAF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</a:t>
            </a:r>
          </a:p>
        </p:txBody>
      </p:sp>
      <p:sp>
        <p:nvSpPr>
          <p:cNvPr id="32" name="Line 20"/>
          <p:cNvSpPr>
            <a:spLocks noChangeShapeType="1"/>
          </p:cNvSpPr>
          <p:nvPr/>
        </p:nvSpPr>
        <p:spPr bwMode="auto">
          <a:xfrm>
            <a:off x="3616262" y="4510921"/>
            <a:ext cx="231191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Rectangle 21"/>
          <p:cNvSpPr>
            <a:spLocks noChangeArrowheads="1"/>
          </p:cNvSpPr>
          <p:nvPr/>
        </p:nvSpPr>
        <p:spPr bwMode="auto">
          <a:xfrm>
            <a:off x="4106332" y="4141040"/>
            <a:ext cx="1049621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 defTabSz="822325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22325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22325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22325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22325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50000"/>
              </a:spcBef>
              <a:buClrTx/>
              <a:buFontTx/>
              <a:buNone/>
            </a:pPr>
            <a:r>
              <a:rPr lang="en-US" altLang="en-US"/>
              <a:t>returns</a:t>
            </a:r>
          </a:p>
        </p:txBody>
      </p:sp>
    </p:spTree>
    <p:extLst>
      <p:ext uri="{BB962C8B-B14F-4D97-AF65-F5344CB8AC3E}">
        <p14:creationId xmlns:p14="http://schemas.microsoft.com/office/powerpoint/2010/main" val="2244514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Single-Row Subqueries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Return only one </a:t>
            </a:r>
            <a:r>
              <a:rPr lang="en-US" altLang="en-US" sz="2000" dirty="0"/>
              <a:t>result to the outer query</a:t>
            </a:r>
            <a:endParaRPr lang="en-US" sz="2000" dirty="0"/>
          </a:p>
          <a:p>
            <a:r>
              <a:rPr lang="en-US" sz="2000" dirty="0"/>
              <a:t>Use single-row comparison operators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156" y="3246624"/>
            <a:ext cx="4431926" cy="3071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366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Executing Single-Row Subqueries in the WHERE clause – Scalar Subquery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Display the ID and the Name of the employee who gets the maximum salary value.</a:t>
            </a:r>
          </a:p>
          <a:p>
            <a:pPr marL="0" indent="0">
              <a:buNone/>
            </a:pPr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Name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Employee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Salary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</a:rPr>
              <a:t>MAX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salary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employee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8298" y="4965219"/>
            <a:ext cx="2725072" cy="1076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379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29235"/>
          </a:xfrm>
        </p:spPr>
        <p:txBody>
          <a:bodyPr/>
          <a:lstStyle/>
          <a:p>
            <a:r>
              <a:rPr lang="en-US" dirty="0"/>
              <a:t>Nested subqueries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38835"/>
            <a:ext cx="10927478" cy="4602527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Display the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the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salary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those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who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their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salary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is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the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minimum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salary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in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the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IT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department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or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depart_ID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1.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Sort the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results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salary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desc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salary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Employee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Depart_ID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		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Depart_ID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Employee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Depart_ID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1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Depart_ID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	 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Salary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Salary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Employee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salary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														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</a:rPr>
              <a:t>Min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salary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																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employee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Depart_ID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))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salary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desc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8552" y="416859"/>
            <a:ext cx="5505450" cy="619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266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04" y="609600"/>
            <a:ext cx="9286937" cy="1320800"/>
          </a:xfrm>
        </p:spPr>
        <p:txBody>
          <a:bodyPr/>
          <a:lstStyle/>
          <a:p>
            <a:r>
              <a:rPr lang="en-US" dirty="0"/>
              <a:t>Single-Row Subqueries in the HAVING Clause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0400"/>
            <a:ext cx="9650008" cy="4333586"/>
          </a:xfrm>
        </p:spPr>
        <p:txBody>
          <a:bodyPr>
            <a:norm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/>
              <a:t>Nested query can be complex, so simplify as much as you can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</a:rPr>
              <a:t>Max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salary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Salary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Employee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depart_ID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1</a:t>
            </a: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Name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having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</a:rPr>
              <a:t>Max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salary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</a:rPr>
              <a:t>Min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Salary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employee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Depart_ID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Salary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desc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/>
              <a:t>OR….</a:t>
            </a:r>
          </a:p>
        </p:txBody>
      </p:sp>
      <p:sp>
        <p:nvSpPr>
          <p:cNvPr id="4" name="Bent Arrow 3"/>
          <p:cNvSpPr/>
          <p:nvPr/>
        </p:nvSpPr>
        <p:spPr>
          <a:xfrm rot="5400000">
            <a:off x="1707777" y="5906892"/>
            <a:ext cx="551329" cy="268942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626693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2181</TotalTime>
  <Words>833</Words>
  <Application>Microsoft Office PowerPoint</Application>
  <PresentationFormat>Widescreen</PresentationFormat>
  <Paragraphs>163</Paragraphs>
  <Slides>19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Calibri</vt:lpstr>
      <vt:lpstr>Consolas</vt:lpstr>
      <vt:lpstr>Trebuchet MS</vt:lpstr>
      <vt:lpstr>Wingdings</vt:lpstr>
      <vt:lpstr>Wingdings 2</vt:lpstr>
      <vt:lpstr>Wingdings 3</vt:lpstr>
      <vt:lpstr>Facet</vt:lpstr>
      <vt:lpstr>Chapter 6 Subquery and CTE</vt:lpstr>
      <vt:lpstr>What Is a Subquery?</vt:lpstr>
      <vt:lpstr>Subqueries</vt:lpstr>
      <vt:lpstr>Guidelines for Using Subqueries</vt:lpstr>
      <vt:lpstr>Types of Subqueries</vt:lpstr>
      <vt:lpstr>Single-Row Subqueries</vt:lpstr>
      <vt:lpstr>Executing Single-Row Subqueries in the WHERE clause – Scalar Subquery</vt:lpstr>
      <vt:lpstr>Nested subqueries</vt:lpstr>
      <vt:lpstr>Single-Row Subqueries in the HAVING Clause</vt:lpstr>
      <vt:lpstr>Nested subqueries, Continue</vt:lpstr>
      <vt:lpstr>Nested subqueries, Continue</vt:lpstr>
      <vt:lpstr>Single-Row Subquery in a SELECT Clause</vt:lpstr>
      <vt:lpstr>Multiple-Row Subqueries </vt:lpstr>
      <vt:lpstr>Multiple-Row Subqueries in the WHERE clause</vt:lpstr>
      <vt:lpstr>Multiple-Row Subqueries in the FROM clause</vt:lpstr>
      <vt:lpstr>Multiple-Row Subqueries in the FROM clause – utilizing join + nested query</vt:lpstr>
      <vt:lpstr>Multiple-Row Subqueries in the SELECT clause</vt:lpstr>
      <vt:lpstr>CTE. Common Table Expression</vt:lpstr>
      <vt:lpstr>CTE, Cont.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6 Subquery and CTE</dc:title>
  <dc:creator>AJ Fahmy</dc:creator>
  <cp:lastModifiedBy>AJ Fahmy</cp:lastModifiedBy>
  <cp:revision>28</cp:revision>
  <dcterms:created xsi:type="dcterms:W3CDTF">2015-09-29T15:38:54Z</dcterms:created>
  <dcterms:modified xsi:type="dcterms:W3CDTF">2019-03-04T20:19:29Z</dcterms:modified>
</cp:coreProperties>
</file>