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4034" r:id="rId2"/>
  </p:sldMasterIdLst>
  <p:notesMasterIdLst>
    <p:notesMasterId r:id="rId26"/>
  </p:notesMasterIdLst>
  <p:handoutMasterIdLst>
    <p:handoutMasterId r:id="rId27"/>
  </p:handoutMasterIdLst>
  <p:sldIdLst>
    <p:sldId id="500" r:id="rId3"/>
    <p:sldId id="501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9" r:id="rId20"/>
    <p:sldId id="580" r:id="rId21"/>
    <p:sldId id="581" r:id="rId22"/>
    <p:sldId id="582" r:id="rId23"/>
    <p:sldId id="583" r:id="rId24"/>
    <p:sldId id="58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9"/>
    <a:srgbClr val="FFFFFF"/>
    <a:srgbClr val="A5A4A5"/>
    <a:srgbClr val="D3D3D3"/>
    <a:srgbClr val="D4D4D4"/>
    <a:srgbClr val="222222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595" autoAdjust="0"/>
  </p:normalViewPr>
  <p:slideViewPr>
    <p:cSldViewPr>
      <p:cViewPr varScale="1">
        <p:scale>
          <a:sx n="63" d="100"/>
          <a:sy n="63" d="100"/>
        </p:scale>
        <p:origin x="14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07C3D0-BA24-4FCB-A71D-C56322F2AE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3BB54FC-1B06-4689-8A2D-6DB6DC8F4C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339061C9-1F5C-4AF9-A3F5-C7720785B3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CEA234B1-201C-4E41-81B7-62653959BF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0567AF-0DB5-4F1C-8B37-15F187077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02A0F95-1BDE-48F2-A174-A2EFDA8DFD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11A5E68-7D42-488B-A81C-862D5DD222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C5A089C-8E40-491C-BCAB-08B0AEED11E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A41E314A-3CEA-4A8F-B8D9-7798FE00A1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0615A9D7-D549-4B9D-B52A-1A16C7DC8F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78BF1114-6B35-45F0-BFC3-1BC613AC1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9FAADD-E43D-4EBB-9B33-5FE4F1B0D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F113CFF-EB69-4E55-9D57-ED921E6BE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89CD063-0A57-4B0B-8731-31FD90A3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33A036C-3CE4-4EE7-8200-EB3FBD02F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2A89EF-55FB-4278-97FB-10708840B2B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AA527524-F2F6-42BF-B962-CF282F0D8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7AB9BAAA-2F3E-4BCB-B640-E5498249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63F0E306-45D3-471E-AFA3-9072D214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607D81-1CC3-4CE5-813D-706501CB4929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229600" cy="2057400"/>
          </a:xfrm>
        </p:spPr>
        <p:txBody>
          <a:bodyPr/>
          <a:lstStyle>
            <a:lvl1pPr>
              <a:defRPr b="1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>
            <a:lvl1pPr marL="0" indent="0" algn="ctr">
              <a:buFontTx/>
              <a:buNone/>
              <a:defRPr sz="3400" i="1"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C939-EF0D-465A-8441-D7D4B1A1E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8A33D-1CD2-4C99-A603-8EFF74B16B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D551-A383-4F8E-9751-2BC1132B1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312F1E-B5AD-47E6-B69F-85F1C5AD99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437B82-4542-447C-91D2-48C89F3BB1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C4D99-AB9C-4E57-B59D-36241B6F7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B5390A-8450-4C3B-85CB-84DCA60498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0EA300-3B3C-4B94-9E09-18E24E447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EE373-8A2B-495F-B13E-7CB43CB97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96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96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089FA-14F4-479A-9923-F47CDA7ACA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99ACF-4F09-4B77-B818-5AA5ECC38C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31E7-8A52-42F9-83F8-31E1296C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2514C9-8B59-4B74-A1E7-F3440BD07F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606D4B-D94B-48BD-A61B-24365AC298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0ED82-6592-426E-96B8-0B55EC33F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4DC9AA9E-9C0E-4657-BB78-C82222F1044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10D175-2A79-44AC-B641-97D8FE99577C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9AF056-9FBA-4154-89D7-9593B54B5B64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8DDD975-95E6-4E87-A880-4D224169273E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D222CCDD-16E6-42AA-B701-FC67ED9FBC0B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AEDF55CE-DE7F-41AE-9B2F-E62DF77A6DE2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3FD25C5-342F-4F4F-9262-87375A61B917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3336EBF7-9091-4CFE-A12E-0B38CC6A66CE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38CB80BB-264E-41E5-8742-DBF4B3B318D5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3687A2F2-E1C8-489E-BD39-056AC49CF8AF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C6A48E3-74DD-4603-AEF8-3C80BCF82EFC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0F97314-B80E-4B38-AD02-E25B18F5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64802-254C-4CDA-BFDF-686C90E7130B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EA4EB-F2EF-4C31-B1C4-1CBE3BEB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3E0C971-CD3B-4DD2-979E-A98F89E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E22F6-A7BE-4CC3-B903-99AFC8235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27BF-C058-408C-A172-A11CEF01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CC7E3D-1CFA-4632-8E98-0C442D6B9296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7A46-E4F8-4CA9-B7F0-445C2D98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8EF9-D325-4E88-8720-4F34C32F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82D2A-FA73-4495-861E-4D520DF26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E07F-C15C-43A6-B69B-107AC996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5F4452-7FBA-4E4A-AE77-F7ABA2F8CD75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069D-B0FD-4F77-AC87-79A79DF3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A4F-D343-4EAB-8715-B94E5983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B3377-D3E2-43CB-8EC1-D75FFD5D9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3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7150-1405-4351-B4AB-CEA6C4C4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261BCB-74F3-480C-B677-67A50CBD4298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5B0E-4788-4ED0-BEAE-98EF0525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59DF-C5C2-47AA-A9E1-398B2639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824F2-CE39-48F0-A4A0-BE1EA4BE5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6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3FB86-9A3D-4A7D-9E5E-14A8973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42068A-A525-41B6-A9F8-8CDDC3ACB2ED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CA5F4-B4A4-41B7-B439-19A474C2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02A82-275D-45D0-A20B-665EAE5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2934-44C0-46DF-80D8-4F4A23FEC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3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C8880-AAEB-4ADB-B2E1-6F5E603B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D9E41F-BCA5-48CC-ADED-05E11ACE99E9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D810-6C14-4EF6-9C6C-1B73C122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5495F-CD95-47F1-98F9-0E994FF4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726AB-C650-44F3-A5BB-ACB0AA753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8FDEF1-CD2F-4513-AF55-786B21123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0218CB-FC90-4B61-850C-3EF25B246E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CC15A-8DFA-448A-B02C-53E51C7F8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0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09FA-8A01-41C1-ADF9-FB217DB9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230EF9-BE22-480D-8B7A-5D9F1679CE6B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CB241-DE83-477C-8A33-4B9832DC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4A43-C3A2-47CB-9056-2DE47E50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6756-901C-4671-9994-7C4C09D70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DCF2-1C57-48DC-8C08-0CAED51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94415-4ED7-4C41-8088-09BE2D7ACDE2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3A503-CA2E-4960-9A06-9DA5CB33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10A2-BF3C-4956-A06C-954F5FF1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DE2C-8EBD-4DC6-8534-B04A4AD9D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9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5C32-0254-4F93-9BBE-FC25BEA1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77508D-E5C7-4C90-998A-230B5884DE01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1FAA-0B57-4355-A013-442B302A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BBD8-D606-4036-9761-D92E5A71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DEF42-5EFD-49B1-A5EB-C4CCAC1F0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4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13AA-B7E8-4DDB-BCFC-76D06DBE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01757F-1121-4399-BF03-3910B1DA229B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3760-A95A-4340-BC67-5AF4E818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F9FF-0BB5-4EB8-92E3-ACE303C8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F0D6-806E-4921-A941-E45084369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03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94CFEB2B-EC8B-4F16-9674-29CC6027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0">
                <a:solidFill>
                  <a:srgbClr val="95B3D7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187F05F5-5F82-4F3E-B303-7CBA8C3A8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0">
                <a:solidFill>
                  <a:srgbClr val="95B3D7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6F615A-8AB4-471D-B8B1-AD7D64F166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D08DFE-0D0E-4089-BACA-4C8468A62B2C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470DE7-55D3-4CDB-8A13-689CBB346D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DAD1D4-35C9-48F5-B2AE-8DA41A48C9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7F0DF-1378-462B-AE6F-10020165E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718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AC38-E6F3-4261-BF80-763E1750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73B17E-B7EF-45EE-BDAB-BCAE9FD8A682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35C0-ECBA-4C49-906F-71754F9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C5DC-8AAC-4B08-9759-71810C5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EE9A9-50BB-41D8-8E60-9DA276946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0063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142528DB-4E20-489E-9817-8BAE0127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0">
                <a:solidFill>
                  <a:srgbClr val="95B3D7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8C8C1CA5-9D38-4987-961E-34A7D3305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0">
                <a:solidFill>
                  <a:srgbClr val="95B3D7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EC4B74-489E-49CA-ABA1-AC8C61F9B4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F83B78-BDAE-48C3-BBB5-395059F5D056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FD1039-EDD4-433E-BCB2-649A8C3B0F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511FB5-C7C5-4E0E-9F9D-D261D8B425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0DCD-C044-46EF-8857-87345965D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8251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CDD169-E834-4253-B9F4-43C388DDD5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832A2B-AA7D-4FFB-8932-A26A83B4F751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247582-41EA-4263-83A4-06E9AA1DA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4B16B2-D362-4C50-85A8-D450E066B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B6E6-6DBB-47EF-94E0-181B22AE0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0191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B2B4-9B15-4739-A877-ED67E668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D05551-3717-4ED8-85F6-DA3CF2208462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08A3-43D9-452B-857D-AA4BDC0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F1A9-ADD5-437E-862C-7121CE1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87829-F3A5-4596-921F-69E2DC226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7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2BF2-1971-43AC-A43A-04883E1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745E34-59E9-4375-B86C-90B9A04642BB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2FCE-D631-44B9-A77F-B4919E2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78D7-53FA-4B8B-80B4-9E4BAA6D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B13F0-E320-4D8E-BF47-05F0EE3DD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082750-41DC-46D1-97E4-06B5921FCA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60000A-3DE5-4D98-AF89-0137C5EEAE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DA6F-E727-4D50-B668-37E6CAE74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F8B935-D6F8-48E4-8AA9-A2543E0A42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F27769-63BA-4195-8C86-6EC2B8C4FB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4A7A-C208-4008-8064-50CB01E4B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4D53E62-CC35-40A0-B157-7AD214F6A1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B3043FD-B1ED-4812-993E-315273B42D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94071-F2FB-4031-AA57-DF79D4EE2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B4FDA1-649A-419F-9024-C15BDBA2DD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7FEB3D-C2FD-45EE-8457-0BDA861924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7D5C-2123-4CE4-A474-169217E39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8A0C114-6E59-4093-9EF9-1AF51489E6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DDEE3DF-61DC-41A2-8A40-8F12C3A05A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F296-D995-4B33-9CD5-7A55856FC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C5DB2F-0785-4B8A-B136-24A3B09573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5BA785-E90B-4EB9-B37B-F126B20BC7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60BE0-2E65-4DEA-9788-FFC8469E9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375470-B4C4-45ED-8C63-2BF8359466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2662B-DEC3-4D13-B3F7-EE9F449C1D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3E5FF-6F2D-4C32-B465-1D32D67B0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1E5FA8-81F4-4E60-A7D8-288267E75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D52932-E440-4AFD-B394-6E9B64E01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A7F0124-F535-46DE-BED5-46BF4EC162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CBBB-266D-4613-A036-B587FF5292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B0C8E0-63E4-47E5-BA4C-D1EE31EA8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6">
            <a:extLst>
              <a:ext uri="{FF2B5EF4-FFF2-40B4-BE49-F238E27FC236}">
                <a16:creationId xmlns:a16="http://schemas.microsoft.com/office/drawing/2014/main" id="{579B8F5C-0BD4-4A26-8689-21AD58AA6FB0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3192040-CF6F-4100-8BD6-1B522D461D01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F1F890-C5B2-4C9E-BDD6-61EEBEB04E25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894DB8-44D3-463F-98C9-C437C3CD5E63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A386D7E-1B77-4E0F-98C7-23DD3D1692CF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C2CA0D8-2D85-447D-A717-D50F3522226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AB33E76-6CB4-4478-924F-C027A53379F2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067258-FE6A-4142-9A79-BFE1C5D79496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23F7B8-AD41-4E1B-8C3A-3BF3E6B2D9DE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49DC375-8A8C-4E6D-8122-AA26C129475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1BC1EE5-1C01-4AE5-B576-CCB5F6271BA2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A4BAFF92-6D48-457D-A4DF-D68BEEB23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51BD9760-ECDB-4A75-B076-3E4C9E0AE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52C6-D222-447F-AF20-91DA2210C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652651-DD6D-4632-8D40-32DD6B3B69B7}" type="datetimeFigureOut">
              <a:rPr lang="en-US"/>
              <a:pPr>
                <a:defRPr/>
              </a:pPr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A00D-34AE-463C-BC9F-9C2E3F570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Concepts of Database Management 7e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4BE4-1F83-47D5-B9AD-4AB1A68CE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9745E6-A83F-45EA-ADB3-6C44E7ED4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861E753-E95F-49D8-8A8E-A964FD1564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153400" cy="2755900"/>
          </a:xfrm>
        </p:spPr>
        <p:txBody>
          <a:bodyPr/>
          <a:lstStyle/>
          <a:p>
            <a:pPr algn="ctr"/>
            <a:r>
              <a:rPr lang="en-US" altLang="en-US" sz="4800"/>
              <a:t>Functional Dependencies and Normalization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844F294-DE44-4ACD-8A19-4547453B80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0300" y="4051300"/>
            <a:ext cx="5827713" cy="1096963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dirty="0"/>
              <a:t>Chapter 10</a:t>
            </a:r>
          </a:p>
          <a:p>
            <a:pPr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dirty="0"/>
              <a:t>Database Design: Normalization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A7D5DFF-9816-4B7A-B98E-4031C5EB5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2BE1-D1B0-4E9A-9958-BC5DBE2A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It means the relationship between 1 attribute and another in a relation. 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The normalization will take the attribute that has functional dependencies and put them together in a separate relation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	By knowing the value of X determine the Y OR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	Y functionally dependent on X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A1253B5-1D3E-4323-943A-5FD1F73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AFC93-7D3B-4C03-AC0C-BEA85DD50545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5279752-F455-4D38-9876-E570BC35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FD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5346-561B-49E5-890C-C66C65F9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6705600" cy="4518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Social security number determines employee name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SSN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Ename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514350" indent="-457200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Project number determines project name and location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Pnumber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{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Plocation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514350" indent="-457200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Employee SSN and Project number determines the hours per week that employee works on the project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SSN,Pnumber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}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Hours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5A7BB32B-62F2-4271-8DA7-08DC717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DE76D-1A55-4F58-AF96-10AF90FDF89B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FCDCEA7-8B2F-4676-B057-55F8AD956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forms based on Primary Keys</a:t>
            </a:r>
          </a:p>
        </p:txBody>
      </p:sp>
      <p:pic>
        <p:nvPicPr>
          <p:cNvPr id="35843" name="Content Placeholder 4">
            <a:extLst>
              <a:ext uri="{FF2B5EF4-FFF2-40B4-BE49-F238E27FC236}">
                <a16:creationId xmlns:a16="http://schemas.microsoft.com/office/drawing/2014/main" id="{1A81B877-BB21-4C3A-9147-8843EBBB9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703388"/>
            <a:ext cx="5334000" cy="4454525"/>
          </a:xfrm>
        </p:spPr>
      </p:pic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A897828C-D46A-468E-91B9-50F60706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D4EDA-25E7-4CC9-8C84-3B63AF32AE4F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Content Placeholder 4">
            <a:extLst>
              <a:ext uri="{FF2B5EF4-FFF2-40B4-BE49-F238E27FC236}">
                <a16:creationId xmlns:a16="http://schemas.microsoft.com/office/drawing/2014/main" id="{9015F54E-875F-43AC-AA56-13D3CF2BF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533400"/>
            <a:ext cx="7756525" cy="6043613"/>
          </a:xfrm>
        </p:spPr>
      </p:pic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61AE734-8F27-4DFF-83E8-BDB2FA63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23103-6BB0-4901-9A1A-37C71B5E6C93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01B3950D-AB3A-42CF-A728-116260AED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29200"/>
            <a:ext cx="542925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2DCD4FA4-5249-46E3-BDE5-92FEBAF45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110288"/>
            <a:ext cx="1676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8">
            <a:extLst>
              <a:ext uri="{FF2B5EF4-FFF2-40B4-BE49-F238E27FC236}">
                <a16:creationId xmlns:a16="http://schemas.microsoft.com/office/drawing/2014/main" id="{E3C6503C-5810-4A7B-A898-4A414429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489575"/>
            <a:ext cx="228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9">
            <a:extLst>
              <a:ext uri="{FF2B5EF4-FFF2-40B4-BE49-F238E27FC236}">
                <a16:creationId xmlns:a16="http://schemas.microsoft.com/office/drawing/2014/main" id="{FF30950C-FA50-4C4E-B8AF-C8B265B5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80038"/>
            <a:ext cx="228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0">
            <a:extLst>
              <a:ext uri="{FF2B5EF4-FFF2-40B4-BE49-F238E27FC236}">
                <a16:creationId xmlns:a16="http://schemas.microsoft.com/office/drawing/2014/main" id="{70C8108C-47A4-4EC0-B312-FD5399C8C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5308600"/>
            <a:ext cx="1257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39B6170-5DDF-49B1-AB66-63A880159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7017-EE79-4AFF-825D-C4414ACA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Disallows: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No repeating - redundancy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Multivalued attributes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7AB7D1F-A0F2-4AA0-96EF-E7B63861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43DB06-01D0-4486-A97C-781218EFCCD5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FFD65644-06B8-49D7-B53D-A9CCBF623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" y="304800"/>
            <a:ext cx="7889875" cy="623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964F8CCD-2A81-4DF1-82BD-6B62C9DD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7CCEC-DF41-420A-9B02-2F019A9F76AF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0106597C-04B7-42B6-BA33-BD451C87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BF22DC-6239-40EE-937A-919F2E1A9340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3B1A1-B2B7-4FED-AC05-391761AA29E0}"/>
              </a:ext>
            </a:extLst>
          </p:cNvPr>
          <p:cNvGraphicFramePr>
            <a:graphicFrameLocks noGrp="1"/>
          </p:cNvGraphicFramePr>
          <p:nvPr/>
        </p:nvGraphicFramePr>
        <p:xfrm>
          <a:off x="473075" y="2057400"/>
          <a:ext cx="5013325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Dname</a:t>
                      </a:r>
                      <a:endParaRPr lang="en-US" sz="1800" dirty="0"/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Dnumber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Dmgr_ssn</a:t>
                      </a: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/>
                        <a:t>Research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333-44-5555</a:t>
                      </a: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29">
                <a:tc>
                  <a:txBody>
                    <a:bodyPr/>
                    <a:lstStyle/>
                    <a:p>
                      <a:r>
                        <a:rPr lang="en-US" sz="1800" dirty="0"/>
                        <a:t>Administration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987-65-4321</a:t>
                      </a: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0">
                <a:tc>
                  <a:txBody>
                    <a:bodyPr/>
                    <a:lstStyle/>
                    <a:p>
                      <a:r>
                        <a:rPr lang="en-US" sz="1800" dirty="0"/>
                        <a:t>Headquarter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888-66-5555</a:t>
                      </a:r>
                    </a:p>
                  </a:txBody>
                  <a:tcPr marL="91444" marR="91444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7FB96-F857-47B8-A184-C66C101551C6}"/>
              </a:ext>
            </a:extLst>
          </p:cNvPr>
          <p:cNvGraphicFramePr>
            <a:graphicFrameLocks noGrp="1"/>
          </p:cNvGraphicFramePr>
          <p:nvPr/>
        </p:nvGraphicFramePr>
        <p:xfrm>
          <a:off x="5994400" y="1981200"/>
          <a:ext cx="2616200" cy="2225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Dnumber</a:t>
                      </a:r>
                    </a:p>
                  </a:txBody>
                  <a:tcPr marL="91465" marR="9146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Dlocation</a:t>
                      </a:r>
                    </a:p>
                  </a:txBody>
                  <a:tcPr marL="91465" marR="91465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65" marR="9146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Houston</a:t>
                      </a:r>
                    </a:p>
                  </a:txBody>
                  <a:tcPr marL="91465" marR="9146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65" marR="9146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Stafford</a:t>
                      </a:r>
                    </a:p>
                  </a:txBody>
                  <a:tcPr marL="91465" marR="9146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65" marR="9146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Bellaire</a:t>
                      </a:r>
                    </a:p>
                  </a:txBody>
                  <a:tcPr marL="91465" marR="9146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65" marR="9146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Sugarland</a:t>
                      </a:r>
                    </a:p>
                  </a:txBody>
                  <a:tcPr marL="91465" marR="9146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65" marR="9146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Houston</a:t>
                      </a:r>
                    </a:p>
                  </a:txBody>
                  <a:tcPr marL="91465" marR="9146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984" name="TextBox 1">
            <a:extLst>
              <a:ext uri="{FF2B5EF4-FFF2-40B4-BE49-F238E27FC236}">
                <a16:creationId xmlns:a16="http://schemas.microsoft.com/office/drawing/2014/main" id="{371179B1-4762-45F0-8E5E-934499A0C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447800"/>
            <a:ext cx="192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Depart_Location</a:t>
            </a:r>
          </a:p>
        </p:txBody>
      </p:sp>
      <p:sp>
        <p:nvSpPr>
          <p:cNvPr id="39985" name="TextBox 7">
            <a:extLst>
              <a:ext uri="{FF2B5EF4-FFF2-40B4-BE49-F238E27FC236}">
                <a16:creationId xmlns:a16="http://schemas.microsoft.com/office/drawing/2014/main" id="{DC604F69-C0A1-4983-A463-0EFFF4D1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447800"/>
            <a:ext cx="139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Department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23FABF2-247B-473A-993B-36CF80843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B731-17D1-4DF7-A5C2-EA3FF740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0400"/>
            <a:ext cx="6781800" cy="4111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To say the relation in 2</a:t>
            </a:r>
            <a:r>
              <a:rPr lang="en-US" sz="20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nd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 nf, there are 2 conditions that must exists: </a:t>
            </a:r>
          </a:p>
          <a:p>
            <a:pPr lvl="1" fontAlgn="auto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Cond 1: it must be in the 1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st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nf</a:t>
            </a:r>
          </a:p>
          <a:p>
            <a:pPr lvl="1" fontAlgn="auto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Cond 2: it’s free of Partial Dependency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5715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2NF: Every non Key column ( non prime attribute ) must depend on the entire primary key ( Prime attribute )</a:t>
            </a:r>
          </a:p>
          <a:p>
            <a:pPr marL="5715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or Fully functionally dependent on the PK</a:t>
            </a:r>
          </a:p>
          <a:p>
            <a:pPr marL="5715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5715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Prime Attribute: is an attribute that is member of the PK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8EC90459-5435-4865-9F9F-2437630A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A5BFC-6DF9-4CA2-94D8-BAEE1E9870D1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ED46DCAA-350C-4507-967A-B76E79A71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685800"/>
          </a:xfrm>
        </p:spPr>
        <p:txBody>
          <a:bodyPr/>
          <a:lstStyle/>
          <a:p>
            <a:r>
              <a:rPr lang="en-US" altLang="en-US"/>
              <a:t>Normalization into 2NF and 3NF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39B771D5-3160-4CDC-9D74-A53E0FAD04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8077200" cy="558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44788D7-83EA-4249-A54A-5A9C5868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31CC10-773B-4AAA-A19E-BE291AA55DEE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4896844-BB6D-4036-8D3C-FA985088C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48413" cy="762000"/>
          </a:xfrm>
        </p:spPr>
        <p:txBody>
          <a:bodyPr/>
          <a:lstStyle/>
          <a:p>
            <a:r>
              <a:rPr lang="en-US" altLang="en-US"/>
              <a:t>Exercise: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9DDCAD06-16D1-4E7C-9420-A49FA183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3A8AE4-7FE5-4BB6-969A-C2F8CF0F9223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C12DBA52-036C-4B04-9D22-D703A24C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205663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4279EC-CB67-43B6-B62B-7C8F05759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37100"/>
            <a:ext cx="3467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BC1E3-325E-49A2-B2FF-9318F99D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88075"/>
            <a:ext cx="4600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A95C635-C9E4-4119-9012-48E54B939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C73CA65-D0D2-40D3-AF34-FD7C8AACE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Discuss functional dependence and primary keys</a:t>
            </a:r>
          </a:p>
          <a:p>
            <a:r>
              <a:rPr lang="en-US" altLang="en-US"/>
              <a:t>Define first normal form, second normal form, 3</a:t>
            </a:r>
            <a:r>
              <a:rPr lang="en-US" altLang="en-US" baseline="30000"/>
              <a:t>rd</a:t>
            </a:r>
            <a:r>
              <a:rPr lang="en-US" altLang="en-US"/>
              <a:t> normal form, and Boyce Codd normal form</a:t>
            </a:r>
          </a:p>
          <a:p>
            <a:r>
              <a:rPr lang="en-US" altLang="en-US"/>
              <a:t>Describe the problems associated with tables (relations) that are not in first normal form, second normal form, or third normal form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2ED61835-0A5D-4A9E-B004-8ECA5087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3A3AC9-C13E-47FD-B7C8-C154F28D1789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A848F72-7088-4E49-BA0F-705514598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8450"/>
            <a:ext cx="6348413" cy="762000"/>
          </a:xfrm>
        </p:spPr>
        <p:txBody>
          <a:bodyPr/>
          <a:lstStyle/>
          <a:p>
            <a:r>
              <a:rPr lang="en-US" altLang="en-US"/>
              <a:t>Third normal form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6AD61DF-FA15-48FF-B62C-C742DB982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65238"/>
            <a:ext cx="6348413" cy="4365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To say the relation in 3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</a:rPr>
              <a:t>rd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nf, there are 2 conditions that must exists: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Cond 1: it must be in the 2</a:t>
            </a:r>
            <a:r>
              <a:rPr lang="en-US" altLang="en-US" sz="2000" baseline="30000">
                <a:solidFill>
                  <a:srgbClr val="FF0000"/>
                </a:solidFill>
                <a:latin typeface="Calibri" panose="020F0502020204030204" pitchFamily="34" charset="0"/>
              </a:rPr>
              <a:t>nd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nf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Cond 2: it’s free of Transitive Dependency</a:t>
            </a:r>
          </a:p>
          <a:p>
            <a:endParaRPr lang="en-US" altLang="en-US" sz="2000">
              <a:latin typeface="Calibri" panose="020F0502020204030204" pitchFamily="34" charset="0"/>
            </a:endParaRPr>
          </a:p>
          <a:p>
            <a:r>
              <a:rPr lang="en-US" altLang="en-US" sz="2000">
                <a:latin typeface="Calibri" panose="020F0502020204030204" pitchFamily="34" charset="0"/>
              </a:rPr>
              <a:t>Transitive Dependency means: when there’s Non Key Attribute dependent on Non Key Attribute</a:t>
            </a:r>
          </a:p>
          <a:p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E192A41-8622-4CD4-B4D1-20725B0B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0963C-353A-49F4-B737-4DA4F25FE95C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07D2B8CF-F7E7-4EB0-AE45-FEDC94F00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92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601D11D-4CCA-412B-8D1E-3E4E7FEBC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Boyce Codd Normal Form</a:t>
            </a:r>
          </a:p>
        </p:txBody>
      </p:sp>
      <p:pic>
        <p:nvPicPr>
          <p:cNvPr id="45059" name="Content Placeholder 4">
            <a:extLst>
              <a:ext uri="{FF2B5EF4-FFF2-40B4-BE49-F238E27FC236}">
                <a16:creationId xmlns:a16="http://schemas.microsoft.com/office/drawing/2014/main" id="{773EAC36-04F8-40D8-A09E-A475E11DEB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3" y="1528763"/>
            <a:ext cx="7775575" cy="3048000"/>
          </a:xfrm>
        </p:spPr>
      </p:pic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3A884B9-E70D-4459-B9ED-10E941D2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A852C4-0B6A-45A0-8A57-F435C178A7A4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B498A529-AE17-4421-8A5C-E330CB5A3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76575"/>
            <a:ext cx="329723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F145962-85E8-4A5A-B27D-716224CDC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46083" name="Content Placeholder 4">
            <a:extLst>
              <a:ext uri="{FF2B5EF4-FFF2-40B4-BE49-F238E27FC236}">
                <a16:creationId xmlns:a16="http://schemas.microsoft.com/office/drawing/2014/main" id="{C78D046C-99C2-4667-8D7B-855F5730B6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8074025" cy="4267200"/>
          </a:xfrm>
        </p:spPr>
      </p:pic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AAF07EEE-D035-474D-A238-92329C76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810D3-E0DF-428D-BFEE-739819147DA4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A7AED311-370A-493F-B2E6-9E808CDBA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6572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908CA1E-8612-465B-AB58-8492AB29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Normal Forms based on Primary Keys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423EDA1D-F848-467B-A03E-0399996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59AADC-B9E0-409B-A2E7-F4148003EE95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7108" name="Picture 1">
            <a:extLst>
              <a:ext uri="{FF2B5EF4-FFF2-40B4-BE49-F238E27FC236}">
                <a16:creationId xmlns:a16="http://schemas.microsoft.com/office/drawing/2014/main" id="{4AB64FC6-C81A-4C8E-ABFC-592043F5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908300"/>
            <a:ext cx="14859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2">
            <a:extLst>
              <a:ext uri="{FF2B5EF4-FFF2-40B4-BE49-F238E27FC236}">
                <a16:creationId xmlns:a16="http://schemas.microsoft.com/office/drawing/2014/main" id="{CA6FA457-46FD-4163-A1FD-07EAB595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13050"/>
            <a:ext cx="14859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4">
            <a:extLst>
              <a:ext uri="{FF2B5EF4-FFF2-40B4-BE49-F238E27FC236}">
                <a16:creationId xmlns:a16="http://schemas.microsoft.com/office/drawing/2014/main" id="{FF1C24CB-F8C6-47AC-BF0C-302E20ABF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0888"/>
            <a:ext cx="76549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A6C9DE3-701B-4E6C-9BE8-64641DFC6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Redundant Information and Update Anomalies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DEC0001-73D6-4B71-B62A-BCAFF1798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Any relation should be clear from any of</a:t>
            </a:r>
          </a:p>
          <a:p>
            <a:pPr marL="0" indent="0">
              <a:buFontTx/>
              <a:buNone/>
            </a:pPr>
            <a:r>
              <a:rPr lang="en-US" altLang="en-US"/>
              <a:t>1- Redundancy: </a:t>
            </a:r>
          </a:p>
          <a:p>
            <a:pPr marL="0" indent="0">
              <a:buFontTx/>
              <a:buNone/>
            </a:pPr>
            <a:r>
              <a:rPr lang="en-US" altLang="en-US"/>
              <a:t>	the relation shouldn’t repeat the records</a:t>
            </a:r>
          </a:p>
          <a:p>
            <a:pPr marL="0" indent="0">
              <a:buFontTx/>
              <a:buNone/>
            </a:pPr>
            <a:r>
              <a:rPr lang="en-US" altLang="en-US"/>
              <a:t>2- Update anomalies: </a:t>
            </a:r>
          </a:p>
          <a:p>
            <a:pPr lvl="1">
              <a:buFontTx/>
              <a:buChar char="-"/>
            </a:pPr>
            <a:r>
              <a:rPr lang="en-US" altLang="en-US"/>
              <a:t>Insertion anomalies</a:t>
            </a:r>
          </a:p>
          <a:p>
            <a:pPr lvl="1">
              <a:buFontTx/>
              <a:buChar char="-"/>
            </a:pPr>
            <a:r>
              <a:rPr lang="en-US" altLang="en-US"/>
              <a:t>Deletion anomalies</a:t>
            </a:r>
          </a:p>
          <a:p>
            <a:pPr lvl="1">
              <a:buFontTx/>
              <a:buChar char="-"/>
            </a:pPr>
            <a:r>
              <a:rPr lang="en-US" altLang="en-US"/>
              <a:t>Modification anomalies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F54D80D-75CA-4A12-A284-81E95BFD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BF4D6-55A5-462F-AE67-340C5D18F7BA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2A5DD6C-0159-46E6-B392-5307BCF0C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8077200" cy="4648200"/>
          </a:xfrm>
        </p:spPr>
        <p:txBody>
          <a:bodyPr/>
          <a:lstStyle/>
          <a:p>
            <a:r>
              <a:rPr lang="en-US" altLang="en-US"/>
              <a:t>Below, 2 relation schemas suffering from update anomalies</a:t>
            </a:r>
          </a:p>
          <a:p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669CF73-2442-4BEC-9E9C-9421A8F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56F990-95E1-4337-A720-6CD62A9D55A2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B00AC712-4D97-470A-937A-ABDB31D3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38350"/>
            <a:ext cx="82391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8EF2F08F-D5B3-41C0-9D68-EF22F8659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"/>
            <a:ext cx="8077200" cy="617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4C99BED-96AC-4031-9620-80A853E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A36D00-9971-4C09-8599-976A4A62C06A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3AEFADE-A17A-428B-A329-2A251DB6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B889-54BF-426B-ADA8-AC01A967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588"/>
            <a:ext cx="6934200" cy="38814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Consider the relation: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EMP_PROJ(Emp#, Depart#,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#_hours)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Note: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Changing the name of the Department from “Billing” to “Accounting” may cause this update to be made for all 100 employee working in this Department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EC805ED-0BCA-4B76-99C4-87CD28C6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DE6ED-3563-4B21-BBDE-2FF04CAF9DE8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CE15BE4-829C-46E0-A7D8-9C7A098F5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B0BE-4F79-4DAD-84DC-3311ADAE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Consider the relation: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EMP_PROJ(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Emp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#,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Proj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#,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#_hours)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Note: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Cannot insert a project unless an employee is assigned to it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1E1ED7E-A682-4D0E-BB46-5D0EC354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82626-8DC5-41BD-BB71-1C5DB387478C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8C6812A-A15F-4880-AA54-E81E4224F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E638-B3AE-4242-A96A-0533C3CD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Consider the relation: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EMP_PROJ(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Emp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#,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Proj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#,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Ename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Pname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, #_hours)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Note: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When project is deleted, it will result in deleting all the employees who works on that project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Alternately, if an employee is the sole employee on a project and I want to delete this employee, it would result in deleting the corresponding project.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119379A-81EE-452F-A9C5-8A8231DA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74E227-E537-4358-9606-E2FDB2EAF315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3431A0-9A4F-4B86-8F08-866D017B2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 of Relations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5E7B6FA-589B-4E07-8434-948BB4A36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160588"/>
            <a:ext cx="6858000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Normalization: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the process of decomposing unsatisfactory “Bad” relations by breaking up their attributes into smaller relations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83A797C-35CF-48A4-AF38-C1CD0757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EA0FDA-D761-4359-A488-D7741C92CD36}" type="slidenum">
              <a:rPr lang="en-US" altLang="en-US" sz="20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567</Words>
  <Application>Microsoft Office PowerPoint</Application>
  <PresentationFormat>On-screen Show (4:3)</PresentationFormat>
  <Paragraphs>126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Facet</vt:lpstr>
      <vt:lpstr>Functional Dependencies and Normalization </vt:lpstr>
      <vt:lpstr>Objectives</vt:lpstr>
      <vt:lpstr>Redundant Information and Update Anomalies</vt:lpstr>
      <vt:lpstr>PowerPoint Presentation</vt:lpstr>
      <vt:lpstr>PowerPoint Presentation</vt:lpstr>
      <vt:lpstr>Update anomalies</vt:lpstr>
      <vt:lpstr>Insertion Anomalies</vt:lpstr>
      <vt:lpstr>Delete anomalies</vt:lpstr>
      <vt:lpstr>Normalization of Relations</vt:lpstr>
      <vt:lpstr>Functional Dependencies</vt:lpstr>
      <vt:lpstr>Examples of FD constraints</vt:lpstr>
      <vt:lpstr>Normal forms based on Primary Keys</vt:lpstr>
      <vt:lpstr>PowerPoint Presentation</vt:lpstr>
      <vt:lpstr>First normal form</vt:lpstr>
      <vt:lpstr>PowerPoint Presentation</vt:lpstr>
      <vt:lpstr>PowerPoint Presentation</vt:lpstr>
      <vt:lpstr>Second Normal Form</vt:lpstr>
      <vt:lpstr>Normalization into 2NF and 3NF</vt:lpstr>
      <vt:lpstr>Exercise:</vt:lpstr>
      <vt:lpstr>Third normal form</vt:lpstr>
      <vt:lpstr>Boyce Codd Normal Form</vt:lpstr>
      <vt:lpstr>Example</vt:lpstr>
      <vt:lpstr>Summary of Normal Forms based on Primary Keys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/>
  <dc:creator/>
  <cp:lastModifiedBy/>
  <cp:revision>528</cp:revision>
  <dcterms:created xsi:type="dcterms:W3CDTF">2002-09-27T23:29:22Z</dcterms:created>
  <dcterms:modified xsi:type="dcterms:W3CDTF">2019-12-10T00:02:16Z</dcterms:modified>
</cp:coreProperties>
</file>