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703" r:id="rId3"/>
  </p:sldMasterIdLst>
  <p:notesMasterIdLst>
    <p:notesMasterId r:id="rId47"/>
  </p:notesMasterIdLst>
  <p:sldIdLst>
    <p:sldId id="257" r:id="rId4"/>
    <p:sldId id="258" r:id="rId5"/>
    <p:sldId id="259" r:id="rId6"/>
    <p:sldId id="307" r:id="rId7"/>
    <p:sldId id="309" r:id="rId8"/>
    <p:sldId id="310" r:id="rId9"/>
    <p:sldId id="311" r:id="rId10"/>
    <p:sldId id="313" r:id="rId11"/>
    <p:sldId id="314" r:id="rId12"/>
    <p:sldId id="315" r:id="rId13"/>
    <p:sldId id="293" r:id="rId14"/>
    <p:sldId id="301" r:id="rId15"/>
    <p:sldId id="294" r:id="rId16"/>
    <p:sldId id="302" r:id="rId17"/>
    <p:sldId id="295" r:id="rId18"/>
    <p:sldId id="320" r:id="rId19"/>
    <p:sldId id="317" r:id="rId20"/>
    <p:sldId id="316" r:id="rId21"/>
    <p:sldId id="319" r:id="rId22"/>
    <p:sldId id="318" r:id="rId23"/>
    <p:sldId id="297" r:id="rId24"/>
    <p:sldId id="298" r:id="rId25"/>
    <p:sldId id="299" r:id="rId26"/>
    <p:sldId id="300" r:id="rId27"/>
    <p:sldId id="303" r:id="rId28"/>
    <p:sldId id="304"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712" autoAdjust="0"/>
  </p:normalViewPr>
  <p:slideViewPr>
    <p:cSldViewPr snapToGrid="0">
      <p:cViewPr varScale="1">
        <p:scale>
          <a:sx n="63" d="100"/>
          <a:sy n="63" d="100"/>
        </p:scale>
        <p:origin x="1020" y="56"/>
      </p:cViewPr>
      <p:guideLst/>
    </p:cSldViewPr>
  </p:slideViewPr>
  <p:outlineViewPr>
    <p:cViewPr>
      <p:scale>
        <a:sx n="33" d="100"/>
        <a:sy n="33" d="100"/>
      </p:scale>
      <p:origin x="0" y="-1334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microsoft.com/office/2016/11/relationships/changesInfo" Target="changesInfos/changesInfo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J Fahmy" userId="20a16e69d7cafd99" providerId="LiveId" clId="{685062B1-AABD-4143-81AE-3F140E93A7E8}"/>
    <pc:docChg chg="modSld">
      <pc:chgData name="AJ Fahmy" userId="20a16e69d7cafd99" providerId="LiveId" clId="{685062B1-AABD-4143-81AE-3F140E93A7E8}" dt="2019-11-03T23:03:03.054" v="3" actId="20577"/>
      <pc:docMkLst>
        <pc:docMk/>
      </pc:docMkLst>
      <pc:sldChg chg="modSp">
        <pc:chgData name="AJ Fahmy" userId="20a16e69d7cafd99" providerId="LiveId" clId="{685062B1-AABD-4143-81AE-3F140E93A7E8}" dt="2019-11-03T23:03:03.054" v="3" actId="20577"/>
        <pc:sldMkLst>
          <pc:docMk/>
          <pc:sldMk cId="1785765040" sldId="309"/>
        </pc:sldMkLst>
        <pc:spChg chg="mod">
          <ac:chgData name="AJ Fahmy" userId="20a16e69d7cafd99" providerId="LiveId" clId="{685062B1-AABD-4143-81AE-3F140E93A7E8}" dt="2019-11-03T23:03:03.054" v="3" actId="20577"/>
          <ac:spMkLst>
            <pc:docMk/>
            <pc:sldMk cId="1785765040" sldId="309"/>
            <ac:spMk id="3" creationId="{00000000-0000-0000-0000-000000000000}"/>
          </ac:spMkLst>
        </pc:spChg>
      </pc:sldChg>
    </pc:docChg>
  </pc:docChgLst>
  <pc:docChgLst>
    <pc:chgData name="AJ Fahmy" userId="20a16e69d7cafd99" providerId="LiveId" clId="{FB8588FA-A7DD-49AE-9F4E-318CF6A8B691}"/>
    <pc:docChg chg="modSld">
      <pc:chgData name="AJ Fahmy" userId="20a16e69d7cafd99" providerId="LiveId" clId="{FB8588FA-A7DD-49AE-9F4E-318CF6A8B691}" dt="2019-04-01T00:24:17.396" v="0" actId="20577"/>
      <pc:docMkLst>
        <pc:docMk/>
      </pc:docMkLst>
      <pc:sldChg chg="modSp">
        <pc:chgData name="AJ Fahmy" userId="20a16e69d7cafd99" providerId="LiveId" clId="{FB8588FA-A7DD-49AE-9F4E-318CF6A8B691}" dt="2019-04-01T00:24:17.396" v="0" actId="20577"/>
        <pc:sldMkLst>
          <pc:docMk/>
          <pc:sldMk cId="2298685308" sldId="293"/>
        </pc:sldMkLst>
        <pc:spChg chg="mod">
          <ac:chgData name="AJ Fahmy" userId="20a16e69d7cafd99" providerId="LiveId" clId="{FB8588FA-A7DD-49AE-9F4E-318CF6A8B691}" dt="2019-04-01T00:24:17.396" v="0" actId="20577"/>
          <ac:spMkLst>
            <pc:docMk/>
            <pc:sldMk cId="2298685308" sldId="293"/>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C98281-ADFA-41C0-A768-4228324B825E}" type="datetimeFigureOut">
              <a:rPr lang="en-US" smtClean="0"/>
              <a:t>11/3/2019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D29F8-69F3-49E8-A816-C8520AF4CC1F}" type="slidenum">
              <a:rPr lang="en-US" smtClean="0"/>
              <a:t>‹#›</a:t>
            </a:fld>
            <a:endParaRPr lang="en-US"/>
          </a:p>
        </p:txBody>
      </p:sp>
    </p:spTree>
    <p:extLst>
      <p:ext uri="{BB962C8B-B14F-4D97-AF65-F5344CB8AC3E}">
        <p14:creationId xmlns:p14="http://schemas.microsoft.com/office/powerpoint/2010/main" val="715409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rgbClr val="FFFFFF"/>
                </a:solidFill>
                <a:latin typeface="Times New Roman" panose="02020603050405020304" pitchFamily="18" charset="0"/>
              </a:defRPr>
            </a:lvl1pPr>
            <a:lvl2pPr marL="742950" indent="-285750" eaLnBrk="0" hangingPunct="0">
              <a:defRPr sz="2600">
                <a:solidFill>
                  <a:srgbClr val="FFFFFF"/>
                </a:solidFill>
                <a:latin typeface="Times New Roman" panose="02020603050405020304" pitchFamily="18" charset="0"/>
              </a:defRPr>
            </a:lvl2pPr>
            <a:lvl3pPr marL="1143000" indent="-228600" eaLnBrk="0" hangingPunct="0">
              <a:defRPr sz="2600">
                <a:solidFill>
                  <a:srgbClr val="FFFFFF"/>
                </a:solidFill>
                <a:latin typeface="Times New Roman" panose="02020603050405020304" pitchFamily="18" charset="0"/>
              </a:defRPr>
            </a:lvl3pPr>
            <a:lvl4pPr marL="1600200" indent="-228600" eaLnBrk="0" hangingPunct="0">
              <a:defRPr sz="2600">
                <a:solidFill>
                  <a:srgbClr val="FFFFFF"/>
                </a:solidFill>
                <a:latin typeface="Times New Roman" panose="02020603050405020304" pitchFamily="18" charset="0"/>
              </a:defRPr>
            </a:lvl4pPr>
            <a:lvl5pPr marL="2057400" indent="-228600" eaLnBrk="0" hangingPunct="0">
              <a:defRPr sz="26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6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6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6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600">
                <a:solidFill>
                  <a:srgbClr val="FFFFFF"/>
                </a:solidFill>
                <a:latin typeface="Times New Roman" panose="02020603050405020304" pitchFamily="18" charset="0"/>
              </a:defRPr>
            </a:lvl9pPr>
          </a:lstStyle>
          <a:p>
            <a:pPr eaLnBrk="1" hangingPunct="1"/>
            <a:fld id="{582615D5-A557-4DE8-8C49-AFC85CDFB01A}" type="slidenum">
              <a:rPr lang="en-US" sz="1200">
                <a:solidFill>
                  <a:srgbClr val="000000"/>
                </a:solidFill>
              </a:rPr>
              <a:pPr eaLnBrk="1" hangingPunct="1"/>
              <a:t>1</a:t>
            </a:fld>
            <a:endParaRPr lang="en-US" sz="1200">
              <a:solidFill>
                <a:srgbClr val="000000"/>
              </a:solidFill>
            </a:endParaRPr>
          </a:p>
        </p:txBody>
      </p:sp>
    </p:spTree>
    <p:extLst>
      <p:ext uri="{BB962C8B-B14F-4D97-AF65-F5344CB8AC3E}">
        <p14:creationId xmlns:p14="http://schemas.microsoft.com/office/powerpoint/2010/main" val="720328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rgbClr val="FFFFFF"/>
                </a:solidFill>
                <a:latin typeface="Times New Roman" panose="02020603050405020304" pitchFamily="18" charset="0"/>
              </a:defRPr>
            </a:lvl1pPr>
            <a:lvl2pPr marL="742950" indent="-285750" eaLnBrk="0" hangingPunct="0">
              <a:defRPr sz="2600">
                <a:solidFill>
                  <a:srgbClr val="FFFFFF"/>
                </a:solidFill>
                <a:latin typeface="Times New Roman" panose="02020603050405020304" pitchFamily="18" charset="0"/>
              </a:defRPr>
            </a:lvl2pPr>
            <a:lvl3pPr marL="1143000" indent="-228600" eaLnBrk="0" hangingPunct="0">
              <a:defRPr sz="2600">
                <a:solidFill>
                  <a:srgbClr val="FFFFFF"/>
                </a:solidFill>
                <a:latin typeface="Times New Roman" panose="02020603050405020304" pitchFamily="18" charset="0"/>
              </a:defRPr>
            </a:lvl3pPr>
            <a:lvl4pPr marL="1600200" indent="-228600" eaLnBrk="0" hangingPunct="0">
              <a:defRPr sz="2600">
                <a:solidFill>
                  <a:srgbClr val="FFFFFF"/>
                </a:solidFill>
                <a:latin typeface="Times New Roman" panose="02020603050405020304" pitchFamily="18" charset="0"/>
              </a:defRPr>
            </a:lvl4pPr>
            <a:lvl5pPr marL="2057400" indent="-228600" eaLnBrk="0" hangingPunct="0">
              <a:defRPr sz="26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6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6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6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600">
                <a:solidFill>
                  <a:srgbClr val="FFFFFF"/>
                </a:solidFill>
                <a:latin typeface="Times New Roman" panose="02020603050405020304" pitchFamily="18" charset="0"/>
              </a:defRPr>
            </a:lvl9pPr>
          </a:lstStyle>
          <a:p>
            <a:pPr eaLnBrk="1" hangingPunct="1"/>
            <a:fld id="{AA3DF75F-DE74-49FA-A611-824A760D76D4}" type="slidenum">
              <a:rPr lang="en-US" sz="1200">
                <a:solidFill>
                  <a:srgbClr val="000000"/>
                </a:solidFill>
              </a:rPr>
              <a:pPr eaLnBrk="1" hangingPunct="1"/>
              <a:t>2</a:t>
            </a:fld>
            <a:endParaRPr lang="en-US" sz="1200">
              <a:solidFill>
                <a:srgbClr val="000000"/>
              </a:solidFill>
            </a:endParaRPr>
          </a:p>
        </p:txBody>
      </p:sp>
    </p:spTree>
    <p:extLst>
      <p:ext uri="{BB962C8B-B14F-4D97-AF65-F5344CB8AC3E}">
        <p14:creationId xmlns:p14="http://schemas.microsoft.com/office/powerpoint/2010/main" val="4137087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04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rgbClr val="FFFFFF"/>
                </a:solidFill>
                <a:latin typeface="Times New Roman" panose="02020603050405020304" pitchFamily="18" charset="0"/>
              </a:defRPr>
            </a:lvl1pPr>
            <a:lvl2pPr marL="742950" indent="-285750" eaLnBrk="0" hangingPunct="0">
              <a:defRPr sz="2600">
                <a:solidFill>
                  <a:srgbClr val="FFFFFF"/>
                </a:solidFill>
                <a:latin typeface="Times New Roman" panose="02020603050405020304" pitchFamily="18" charset="0"/>
              </a:defRPr>
            </a:lvl2pPr>
            <a:lvl3pPr marL="1143000" indent="-228600" eaLnBrk="0" hangingPunct="0">
              <a:defRPr sz="2600">
                <a:solidFill>
                  <a:srgbClr val="FFFFFF"/>
                </a:solidFill>
                <a:latin typeface="Times New Roman" panose="02020603050405020304" pitchFamily="18" charset="0"/>
              </a:defRPr>
            </a:lvl3pPr>
            <a:lvl4pPr marL="1600200" indent="-228600" eaLnBrk="0" hangingPunct="0">
              <a:defRPr sz="2600">
                <a:solidFill>
                  <a:srgbClr val="FFFFFF"/>
                </a:solidFill>
                <a:latin typeface="Times New Roman" panose="02020603050405020304" pitchFamily="18" charset="0"/>
              </a:defRPr>
            </a:lvl4pPr>
            <a:lvl5pPr marL="2057400" indent="-228600" eaLnBrk="0" hangingPunct="0">
              <a:defRPr sz="26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6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6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6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600">
                <a:solidFill>
                  <a:srgbClr val="FFFFFF"/>
                </a:solidFill>
                <a:latin typeface="Times New Roman" panose="02020603050405020304" pitchFamily="18" charset="0"/>
              </a:defRPr>
            </a:lvl9pPr>
          </a:lstStyle>
          <a:p>
            <a:pPr eaLnBrk="1" hangingPunct="1"/>
            <a:fld id="{848237E5-FDDD-444E-A065-2AB2B984DF74}" type="slidenum">
              <a:rPr lang="en-US" sz="1200">
                <a:solidFill>
                  <a:schemeClr val="tx1"/>
                </a:solidFill>
              </a:rPr>
              <a:pPr eaLnBrk="1" hangingPunct="1"/>
              <a:t>3</a:t>
            </a:fld>
            <a:endParaRPr lang="en-US" sz="1200">
              <a:solidFill>
                <a:schemeClr val="tx1"/>
              </a:solidFill>
            </a:endParaRPr>
          </a:p>
        </p:txBody>
      </p:sp>
    </p:spTree>
    <p:extLst>
      <p:ext uri="{BB962C8B-B14F-4D97-AF65-F5344CB8AC3E}">
        <p14:creationId xmlns:p14="http://schemas.microsoft.com/office/powerpoint/2010/main" val="22245314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9570" name="Rectangle 2"/>
          <p:cNvSpPr>
            <a:spLocks noGrp="1" noChangeArrowheads="1"/>
          </p:cNvSpPr>
          <p:nvPr>
            <p:ph type="ctrTitle"/>
          </p:nvPr>
        </p:nvSpPr>
        <p:spPr>
          <a:xfrm>
            <a:off x="609600" y="1295400"/>
            <a:ext cx="10972800" cy="2057400"/>
          </a:xfrm>
        </p:spPr>
        <p:txBody>
          <a:bodyPr/>
          <a:lstStyle>
            <a:lvl1pPr>
              <a:defRPr b="1" smtClean="0"/>
            </a:lvl1pPr>
          </a:lstStyle>
          <a:p>
            <a:r>
              <a:rPr lang="en-US"/>
              <a:t>Click to edit Master title style</a:t>
            </a:r>
          </a:p>
        </p:txBody>
      </p:sp>
      <p:sp>
        <p:nvSpPr>
          <p:cNvPr id="109571" name="Rectangle 3"/>
          <p:cNvSpPr>
            <a:spLocks noGrp="1" noChangeArrowheads="1"/>
          </p:cNvSpPr>
          <p:nvPr>
            <p:ph type="subTitle" idx="1"/>
          </p:nvPr>
        </p:nvSpPr>
        <p:spPr>
          <a:xfrm>
            <a:off x="1016000" y="3886200"/>
            <a:ext cx="10363200" cy="1752600"/>
          </a:xfrm>
        </p:spPr>
        <p:txBody>
          <a:bodyPr/>
          <a:lstStyle>
            <a:lvl1pPr marL="0" indent="0" algn="ctr">
              <a:buFontTx/>
              <a:buNone/>
              <a:defRPr sz="3400" i="1" smtClean="0"/>
            </a:lvl1pPr>
          </a:lstStyle>
          <a:p>
            <a:r>
              <a:rPr lang="en-US"/>
              <a:t>Click to edit Master subtitle style</a:t>
            </a:r>
          </a:p>
        </p:txBody>
      </p:sp>
      <p:sp>
        <p:nvSpPr>
          <p:cNvPr id="4" name="Rectangle 3"/>
          <p:cNvSpPr>
            <a:spLocks noGrp="1" noChangeArrowheads="1"/>
          </p:cNvSpPr>
          <p:nvPr>
            <p:ph type="ftr" sz="quarter" idx="10"/>
          </p:nvPr>
        </p:nvSpPr>
        <p:spPr>
          <a:xfrm>
            <a:off x="4165600" y="6245225"/>
            <a:ext cx="3860800" cy="476250"/>
          </a:xfrm>
        </p:spPr>
        <p:txBody>
          <a:bodyPr/>
          <a:lstStyle>
            <a:lvl1pPr>
              <a:defRPr/>
            </a:lvl1pPr>
          </a:lstStyle>
          <a:p>
            <a:pPr>
              <a:defRPr/>
            </a:pPr>
            <a:r>
              <a:rPr lang="en-US"/>
              <a:t>Concepts of Database Management 7e</a:t>
            </a:r>
          </a:p>
        </p:txBody>
      </p:sp>
      <p:sp>
        <p:nvSpPr>
          <p:cNvPr id="5" name="Rectangle 4"/>
          <p:cNvSpPr>
            <a:spLocks noGrp="1" noChangeArrowheads="1"/>
          </p:cNvSpPr>
          <p:nvPr>
            <p:ph type="sldNum" sz="quarter" idx="11"/>
          </p:nvPr>
        </p:nvSpPr>
        <p:spPr>
          <a:xfrm>
            <a:off x="8737600" y="6245225"/>
            <a:ext cx="2844800" cy="476250"/>
          </a:xfrm>
        </p:spPr>
        <p:txBody>
          <a:bodyPr/>
          <a:lstStyle>
            <a:lvl1pPr>
              <a:defRPr/>
            </a:lvl1pPr>
          </a:lstStyle>
          <a:p>
            <a:fld id="{6C889BD1-004D-4505-8027-5CB6F8B7A651}" type="slidenum">
              <a:rPr lang="en-US"/>
              <a:pPr/>
              <a:t>‹#›</a:t>
            </a:fld>
            <a:endParaRPr lang="en-US"/>
          </a:p>
        </p:txBody>
      </p:sp>
    </p:spTree>
    <p:extLst>
      <p:ext uri="{BB962C8B-B14F-4D97-AF65-F5344CB8AC3E}">
        <p14:creationId xmlns:p14="http://schemas.microsoft.com/office/powerpoint/2010/main" val="1407953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Concepts of Database Management 7e</a:t>
            </a:r>
          </a:p>
        </p:txBody>
      </p:sp>
      <p:sp>
        <p:nvSpPr>
          <p:cNvPr id="5" name="Rectangle 6"/>
          <p:cNvSpPr>
            <a:spLocks noGrp="1" noChangeArrowheads="1"/>
          </p:cNvSpPr>
          <p:nvPr>
            <p:ph type="sldNum" sz="quarter" idx="11"/>
          </p:nvPr>
        </p:nvSpPr>
        <p:spPr>
          <a:ln/>
        </p:spPr>
        <p:txBody>
          <a:bodyPr/>
          <a:lstStyle>
            <a:lvl1pPr>
              <a:defRPr/>
            </a:lvl1pPr>
          </a:lstStyle>
          <a:p>
            <a:fld id="{8E412516-464D-4DFA-84B5-9E9E2FDEF50A}" type="slidenum">
              <a:rPr lang="en-US"/>
              <a:pPr/>
              <a:t>‹#›</a:t>
            </a:fld>
            <a:endParaRPr lang="en-US"/>
          </a:p>
        </p:txBody>
      </p:sp>
    </p:spTree>
    <p:extLst>
      <p:ext uri="{BB962C8B-B14F-4D97-AF65-F5344CB8AC3E}">
        <p14:creationId xmlns:p14="http://schemas.microsoft.com/office/powerpoint/2010/main" val="2909660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88400" y="381000"/>
            <a:ext cx="26924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11200" y="381000"/>
            <a:ext cx="78740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Concepts of Database Management 7e</a:t>
            </a:r>
          </a:p>
        </p:txBody>
      </p:sp>
      <p:sp>
        <p:nvSpPr>
          <p:cNvPr id="5" name="Rectangle 6"/>
          <p:cNvSpPr>
            <a:spLocks noGrp="1" noChangeArrowheads="1"/>
          </p:cNvSpPr>
          <p:nvPr>
            <p:ph type="sldNum" sz="quarter" idx="11"/>
          </p:nvPr>
        </p:nvSpPr>
        <p:spPr>
          <a:ln/>
        </p:spPr>
        <p:txBody>
          <a:bodyPr/>
          <a:lstStyle>
            <a:lvl1pPr>
              <a:defRPr/>
            </a:lvl1pPr>
          </a:lstStyle>
          <a:p>
            <a:fld id="{116187BA-E9EF-4F31-9FBD-FBDC821E2633}" type="slidenum">
              <a:rPr lang="en-US"/>
              <a:pPr/>
              <a:t>‹#›</a:t>
            </a:fld>
            <a:endParaRPr lang="en-US"/>
          </a:p>
        </p:txBody>
      </p:sp>
    </p:spTree>
    <p:extLst>
      <p:ext uri="{BB962C8B-B14F-4D97-AF65-F5344CB8AC3E}">
        <p14:creationId xmlns:p14="http://schemas.microsoft.com/office/powerpoint/2010/main" val="40807175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711200" y="381000"/>
            <a:ext cx="10769600" cy="1143000"/>
          </a:xfrm>
        </p:spPr>
        <p:txBody>
          <a:bodyPr/>
          <a:lstStyle/>
          <a:p>
            <a:r>
              <a:rPr lang="en-US"/>
              <a:t>Click to edit Master title style</a:t>
            </a:r>
          </a:p>
        </p:txBody>
      </p:sp>
      <p:sp>
        <p:nvSpPr>
          <p:cNvPr id="3" name="Text Placeholder 2"/>
          <p:cNvSpPr>
            <a:spLocks noGrp="1"/>
          </p:cNvSpPr>
          <p:nvPr>
            <p:ph type="body" sz="half" idx="1"/>
          </p:nvPr>
        </p:nvSpPr>
        <p:spPr>
          <a:xfrm>
            <a:off x="711200" y="1676400"/>
            <a:ext cx="10769600"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11200" y="4038600"/>
            <a:ext cx="10769600"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Concepts of Database Management 7e</a:t>
            </a:r>
          </a:p>
        </p:txBody>
      </p:sp>
      <p:sp>
        <p:nvSpPr>
          <p:cNvPr id="6" name="Rectangle 6"/>
          <p:cNvSpPr>
            <a:spLocks noGrp="1" noChangeArrowheads="1"/>
          </p:cNvSpPr>
          <p:nvPr>
            <p:ph type="sldNum" sz="quarter" idx="11"/>
          </p:nvPr>
        </p:nvSpPr>
        <p:spPr>
          <a:ln/>
        </p:spPr>
        <p:txBody>
          <a:bodyPr/>
          <a:lstStyle>
            <a:lvl1pPr>
              <a:defRPr/>
            </a:lvl1pPr>
          </a:lstStyle>
          <a:p>
            <a:fld id="{C0E1BA10-CA9E-40EB-8203-A1AE1AA4EA38}" type="slidenum">
              <a:rPr lang="en-US"/>
              <a:pPr/>
              <a:t>‹#›</a:t>
            </a:fld>
            <a:endParaRPr lang="en-US"/>
          </a:p>
        </p:txBody>
      </p:sp>
    </p:spTree>
    <p:extLst>
      <p:ext uri="{BB962C8B-B14F-4D97-AF65-F5344CB8AC3E}">
        <p14:creationId xmlns:p14="http://schemas.microsoft.com/office/powerpoint/2010/main" val="23609404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9570" name="Rectangle 2"/>
          <p:cNvSpPr>
            <a:spLocks noGrp="1" noChangeArrowheads="1"/>
          </p:cNvSpPr>
          <p:nvPr>
            <p:ph type="ctrTitle"/>
          </p:nvPr>
        </p:nvSpPr>
        <p:spPr>
          <a:xfrm>
            <a:off x="609600" y="1295400"/>
            <a:ext cx="10972800" cy="2057400"/>
          </a:xfrm>
        </p:spPr>
        <p:txBody>
          <a:bodyPr/>
          <a:lstStyle>
            <a:lvl1pPr>
              <a:defRPr b="1" smtClean="0"/>
            </a:lvl1pPr>
          </a:lstStyle>
          <a:p>
            <a:r>
              <a:rPr lang="en-US"/>
              <a:t>Click to edit Master title style</a:t>
            </a:r>
          </a:p>
        </p:txBody>
      </p:sp>
      <p:sp>
        <p:nvSpPr>
          <p:cNvPr id="109571" name="Rectangle 3"/>
          <p:cNvSpPr>
            <a:spLocks noGrp="1" noChangeArrowheads="1"/>
          </p:cNvSpPr>
          <p:nvPr>
            <p:ph type="subTitle" idx="1"/>
          </p:nvPr>
        </p:nvSpPr>
        <p:spPr>
          <a:xfrm>
            <a:off x="1016000" y="3886200"/>
            <a:ext cx="10363200" cy="1752600"/>
          </a:xfrm>
        </p:spPr>
        <p:txBody>
          <a:bodyPr/>
          <a:lstStyle>
            <a:lvl1pPr marL="0" indent="0" algn="ctr">
              <a:buFontTx/>
              <a:buNone/>
              <a:defRPr sz="3400" i="1" smtClean="0"/>
            </a:lvl1pPr>
          </a:lstStyle>
          <a:p>
            <a:r>
              <a:rPr lang="en-US"/>
              <a:t>Click to edit Master subtitle style</a:t>
            </a:r>
          </a:p>
        </p:txBody>
      </p:sp>
      <p:sp>
        <p:nvSpPr>
          <p:cNvPr id="4" name="Rectangle 3"/>
          <p:cNvSpPr>
            <a:spLocks noGrp="1" noChangeArrowheads="1"/>
          </p:cNvSpPr>
          <p:nvPr>
            <p:ph type="ftr" sz="quarter" idx="10"/>
          </p:nvPr>
        </p:nvSpPr>
        <p:spPr>
          <a:xfrm>
            <a:off x="4165600" y="6245225"/>
            <a:ext cx="3860800" cy="476250"/>
          </a:xfrm>
        </p:spPr>
        <p:txBody>
          <a:bodyPr/>
          <a:lstStyle>
            <a:lvl1pPr>
              <a:defRPr/>
            </a:lvl1pPr>
          </a:lstStyle>
          <a:p>
            <a:pPr>
              <a:defRPr/>
            </a:pPr>
            <a:r>
              <a:rPr lang="en-US"/>
              <a:t>Concepts of Database Management 7e</a:t>
            </a:r>
          </a:p>
        </p:txBody>
      </p:sp>
      <p:sp>
        <p:nvSpPr>
          <p:cNvPr id="5" name="Rectangle 4"/>
          <p:cNvSpPr>
            <a:spLocks noGrp="1" noChangeArrowheads="1"/>
          </p:cNvSpPr>
          <p:nvPr>
            <p:ph type="sldNum" sz="quarter" idx="11"/>
          </p:nvPr>
        </p:nvSpPr>
        <p:spPr>
          <a:xfrm>
            <a:off x="8737600" y="6245225"/>
            <a:ext cx="2844800" cy="476250"/>
          </a:xfrm>
        </p:spPr>
        <p:txBody>
          <a:bodyPr/>
          <a:lstStyle>
            <a:lvl1pPr>
              <a:defRPr/>
            </a:lvl1pPr>
          </a:lstStyle>
          <a:p>
            <a:fld id="{6C889BD1-004D-4505-8027-5CB6F8B7A651}" type="slidenum">
              <a:rPr lang="en-US"/>
              <a:pPr/>
              <a:t>‹#›</a:t>
            </a:fld>
            <a:endParaRPr lang="en-US"/>
          </a:p>
        </p:txBody>
      </p:sp>
    </p:spTree>
    <p:extLst>
      <p:ext uri="{BB962C8B-B14F-4D97-AF65-F5344CB8AC3E}">
        <p14:creationId xmlns:p14="http://schemas.microsoft.com/office/powerpoint/2010/main" val="2197213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Concepts of Database Management 7e</a:t>
            </a:r>
          </a:p>
        </p:txBody>
      </p:sp>
      <p:sp>
        <p:nvSpPr>
          <p:cNvPr id="5" name="Rectangle 6"/>
          <p:cNvSpPr>
            <a:spLocks noGrp="1" noChangeArrowheads="1"/>
          </p:cNvSpPr>
          <p:nvPr>
            <p:ph type="sldNum" sz="quarter" idx="11"/>
          </p:nvPr>
        </p:nvSpPr>
        <p:spPr>
          <a:ln/>
        </p:spPr>
        <p:txBody>
          <a:bodyPr/>
          <a:lstStyle>
            <a:lvl1pPr>
              <a:defRPr/>
            </a:lvl1pPr>
          </a:lstStyle>
          <a:p>
            <a:fld id="{F967109C-BECF-4B4D-8EC9-9518462728E0}" type="slidenum">
              <a:rPr lang="en-US"/>
              <a:pPr/>
              <a:t>‹#›</a:t>
            </a:fld>
            <a:endParaRPr lang="en-US"/>
          </a:p>
        </p:txBody>
      </p:sp>
    </p:spTree>
    <p:extLst>
      <p:ext uri="{BB962C8B-B14F-4D97-AF65-F5344CB8AC3E}">
        <p14:creationId xmlns:p14="http://schemas.microsoft.com/office/powerpoint/2010/main" val="16978113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Concepts of Database Management 7e</a:t>
            </a:r>
          </a:p>
        </p:txBody>
      </p:sp>
      <p:sp>
        <p:nvSpPr>
          <p:cNvPr id="5" name="Rectangle 6"/>
          <p:cNvSpPr>
            <a:spLocks noGrp="1" noChangeArrowheads="1"/>
          </p:cNvSpPr>
          <p:nvPr>
            <p:ph type="sldNum" sz="quarter" idx="11"/>
          </p:nvPr>
        </p:nvSpPr>
        <p:spPr>
          <a:ln/>
        </p:spPr>
        <p:txBody>
          <a:bodyPr/>
          <a:lstStyle>
            <a:lvl1pPr>
              <a:defRPr/>
            </a:lvl1pPr>
          </a:lstStyle>
          <a:p>
            <a:fld id="{218C9873-B68E-4E77-8CE4-69AA00799E09}" type="slidenum">
              <a:rPr lang="en-US"/>
              <a:pPr/>
              <a:t>‹#›</a:t>
            </a:fld>
            <a:endParaRPr lang="en-US"/>
          </a:p>
        </p:txBody>
      </p:sp>
    </p:spTree>
    <p:extLst>
      <p:ext uri="{BB962C8B-B14F-4D97-AF65-F5344CB8AC3E}">
        <p14:creationId xmlns:p14="http://schemas.microsoft.com/office/powerpoint/2010/main" val="12289238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11200" y="1676400"/>
            <a:ext cx="52832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2832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Concepts of Database Management 7e</a:t>
            </a:r>
          </a:p>
        </p:txBody>
      </p:sp>
      <p:sp>
        <p:nvSpPr>
          <p:cNvPr id="6" name="Rectangle 6"/>
          <p:cNvSpPr>
            <a:spLocks noGrp="1" noChangeArrowheads="1"/>
          </p:cNvSpPr>
          <p:nvPr>
            <p:ph type="sldNum" sz="quarter" idx="11"/>
          </p:nvPr>
        </p:nvSpPr>
        <p:spPr>
          <a:ln/>
        </p:spPr>
        <p:txBody>
          <a:bodyPr/>
          <a:lstStyle>
            <a:lvl1pPr>
              <a:defRPr/>
            </a:lvl1pPr>
          </a:lstStyle>
          <a:p>
            <a:fld id="{07CB306B-DFF6-4DF2-B33F-EA7E0AD05DB7}" type="slidenum">
              <a:rPr lang="en-US"/>
              <a:pPr/>
              <a:t>‹#›</a:t>
            </a:fld>
            <a:endParaRPr lang="en-US"/>
          </a:p>
        </p:txBody>
      </p:sp>
    </p:spTree>
    <p:extLst>
      <p:ext uri="{BB962C8B-B14F-4D97-AF65-F5344CB8AC3E}">
        <p14:creationId xmlns:p14="http://schemas.microsoft.com/office/powerpoint/2010/main" val="32450478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r>
              <a:rPr lang="en-US"/>
              <a:t>Concepts of Database Management 7e</a:t>
            </a:r>
          </a:p>
        </p:txBody>
      </p:sp>
      <p:sp>
        <p:nvSpPr>
          <p:cNvPr id="8" name="Rectangle 6"/>
          <p:cNvSpPr>
            <a:spLocks noGrp="1" noChangeArrowheads="1"/>
          </p:cNvSpPr>
          <p:nvPr>
            <p:ph type="sldNum" sz="quarter" idx="11"/>
          </p:nvPr>
        </p:nvSpPr>
        <p:spPr>
          <a:ln/>
        </p:spPr>
        <p:txBody>
          <a:bodyPr/>
          <a:lstStyle>
            <a:lvl1pPr>
              <a:defRPr/>
            </a:lvl1pPr>
          </a:lstStyle>
          <a:p>
            <a:fld id="{127323EA-68DD-40FC-8C9B-FA177E3F4FFF}" type="slidenum">
              <a:rPr lang="en-US"/>
              <a:pPr/>
              <a:t>‹#›</a:t>
            </a:fld>
            <a:endParaRPr lang="en-US"/>
          </a:p>
        </p:txBody>
      </p:sp>
    </p:spTree>
    <p:extLst>
      <p:ext uri="{BB962C8B-B14F-4D97-AF65-F5344CB8AC3E}">
        <p14:creationId xmlns:p14="http://schemas.microsoft.com/office/powerpoint/2010/main" val="29366615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r>
              <a:rPr lang="en-US"/>
              <a:t>Concepts of Database Management 7e</a:t>
            </a:r>
          </a:p>
        </p:txBody>
      </p:sp>
      <p:sp>
        <p:nvSpPr>
          <p:cNvPr id="4" name="Rectangle 6"/>
          <p:cNvSpPr>
            <a:spLocks noGrp="1" noChangeArrowheads="1"/>
          </p:cNvSpPr>
          <p:nvPr>
            <p:ph type="sldNum" sz="quarter" idx="11"/>
          </p:nvPr>
        </p:nvSpPr>
        <p:spPr>
          <a:ln/>
        </p:spPr>
        <p:txBody>
          <a:bodyPr/>
          <a:lstStyle>
            <a:lvl1pPr>
              <a:defRPr/>
            </a:lvl1pPr>
          </a:lstStyle>
          <a:p>
            <a:fld id="{32F1793A-25A8-4A1B-83C9-DA8B176B3A89}" type="slidenum">
              <a:rPr lang="en-US"/>
              <a:pPr/>
              <a:t>‹#›</a:t>
            </a:fld>
            <a:endParaRPr lang="en-US"/>
          </a:p>
        </p:txBody>
      </p:sp>
    </p:spTree>
    <p:extLst>
      <p:ext uri="{BB962C8B-B14F-4D97-AF65-F5344CB8AC3E}">
        <p14:creationId xmlns:p14="http://schemas.microsoft.com/office/powerpoint/2010/main" val="13319805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t>Concepts of Database Management 7e</a:t>
            </a:r>
          </a:p>
        </p:txBody>
      </p:sp>
      <p:sp>
        <p:nvSpPr>
          <p:cNvPr id="3" name="Rectangle 6"/>
          <p:cNvSpPr>
            <a:spLocks noGrp="1" noChangeArrowheads="1"/>
          </p:cNvSpPr>
          <p:nvPr>
            <p:ph type="sldNum" sz="quarter" idx="11"/>
          </p:nvPr>
        </p:nvSpPr>
        <p:spPr>
          <a:ln/>
        </p:spPr>
        <p:txBody>
          <a:bodyPr/>
          <a:lstStyle>
            <a:lvl1pPr>
              <a:defRPr/>
            </a:lvl1pPr>
          </a:lstStyle>
          <a:p>
            <a:fld id="{57E5EF51-D529-47CF-AF02-C8CDEEC7BBAC}" type="slidenum">
              <a:rPr lang="en-US"/>
              <a:pPr/>
              <a:t>‹#›</a:t>
            </a:fld>
            <a:endParaRPr lang="en-US"/>
          </a:p>
        </p:txBody>
      </p:sp>
    </p:spTree>
    <p:extLst>
      <p:ext uri="{BB962C8B-B14F-4D97-AF65-F5344CB8AC3E}">
        <p14:creationId xmlns:p14="http://schemas.microsoft.com/office/powerpoint/2010/main" val="3965385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Concepts of Database Management 7e</a:t>
            </a:r>
          </a:p>
        </p:txBody>
      </p:sp>
      <p:sp>
        <p:nvSpPr>
          <p:cNvPr id="5" name="Rectangle 6"/>
          <p:cNvSpPr>
            <a:spLocks noGrp="1" noChangeArrowheads="1"/>
          </p:cNvSpPr>
          <p:nvPr>
            <p:ph type="sldNum" sz="quarter" idx="11"/>
          </p:nvPr>
        </p:nvSpPr>
        <p:spPr>
          <a:ln/>
        </p:spPr>
        <p:txBody>
          <a:bodyPr/>
          <a:lstStyle>
            <a:lvl1pPr>
              <a:defRPr/>
            </a:lvl1pPr>
          </a:lstStyle>
          <a:p>
            <a:fld id="{F967109C-BECF-4B4D-8EC9-9518462728E0}" type="slidenum">
              <a:rPr lang="en-US"/>
              <a:pPr/>
              <a:t>‹#›</a:t>
            </a:fld>
            <a:endParaRPr lang="en-US"/>
          </a:p>
        </p:txBody>
      </p:sp>
    </p:spTree>
    <p:extLst>
      <p:ext uri="{BB962C8B-B14F-4D97-AF65-F5344CB8AC3E}">
        <p14:creationId xmlns:p14="http://schemas.microsoft.com/office/powerpoint/2010/main" val="3386955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Concepts of Database Management 7e</a:t>
            </a:r>
          </a:p>
        </p:txBody>
      </p:sp>
      <p:sp>
        <p:nvSpPr>
          <p:cNvPr id="6" name="Rectangle 6"/>
          <p:cNvSpPr>
            <a:spLocks noGrp="1" noChangeArrowheads="1"/>
          </p:cNvSpPr>
          <p:nvPr>
            <p:ph type="sldNum" sz="quarter" idx="11"/>
          </p:nvPr>
        </p:nvSpPr>
        <p:spPr>
          <a:ln/>
        </p:spPr>
        <p:txBody>
          <a:bodyPr/>
          <a:lstStyle>
            <a:lvl1pPr>
              <a:defRPr/>
            </a:lvl1pPr>
          </a:lstStyle>
          <a:p>
            <a:fld id="{06851AA2-5A8A-4BEA-A6AB-520B9CA4FF2A}" type="slidenum">
              <a:rPr lang="en-US"/>
              <a:pPr/>
              <a:t>‹#›</a:t>
            </a:fld>
            <a:endParaRPr lang="en-US"/>
          </a:p>
        </p:txBody>
      </p:sp>
    </p:spTree>
    <p:extLst>
      <p:ext uri="{BB962C8B-B14F-4D97-AF65-F5344CB8AC3E}">
        <p14:creationId xmlns:p14="http://schemas.microsoft.com/office/powerpoint/2010/main" val="5541973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Concepts of Database Management 7e</a:t>
            </a:r>
          </a:p>
        </p:txBody>
      </p:sp>
      <p:sp>
        <p:nvSpPr>
          <p:cNvPr id="6" name="Rectangle 6"/>
          <p:cNvSpPr>
            <a:spLocks noGrp="1" noChangeArrowheads="1"/>
          </p:cNvSpPr>
          <p:nvPr>
            <p:ph type="sldNum" sz="quarter" idx="11"/>
          </p:nvPr>
        </p:nvSpPr>
        <p:spPr>
          <a:ln/>
        </p:spPr>
        <p:txBody>
          <a:bodyPr/>
          <a:lstStyle>
            <a:lvl1pPr>
              <a:defRPr/>
            </a:lvl1pPr>
          </a:lstStyle>
          <a:p>
            <a:fld id="{26332541-6E80-418D-B9EE-B5AFA34C995F}" type="slidenum">
              <a:rPr lang="en-US"/>
              <a:pPr/>
              <a:t>‹#›</a:t>
            </a:fld>
            <a:endParaRPr lang="en-US"/>
          </a:p>
        </p:txBody>
      </p:sp>
    </p:spTree>
    <p:extLst>
      <p:ext uri="{BB962C8B-B14F-4D97-AF65-F5344CB8AC3E}">
        <p14:creationId xmlns:p14="http://schemas.microsoft.com/office/powerpoint/2010/main" val="34329808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Concepts of Database Management 7e</a:t>
            </a:r>
          </a:p>
        </p:txBody>
      </p:sp>
      <p:sp>
        <p:nvSpPr>
          <p:cNvPr id="5" name="Rectangle 6"/>
          <p:cNvSpPr>
            <a:spLocks noGrp="1" noChangeArrowheads="1"/>
          </p:cNvSpPr>
          <p:nvPr>
            <p:ph type="sldNum" sz="quarter" idx="11"/>
          </p:nvPr>
        </p:nvSpPr>
        <p:spPr>
          <a:ln/>
        </p:spPr>
        <p:txBody>
          <a:bodyPr/>
          <a:lstStyle>
            <a:lvl1pPr>
              <a:defRPr/>
            </a:lvl1pPr>
          </a:lstStyle>
          <a:p>
            <a:fld id="{8E412516-464D-4DFA-84B5-9E9E2FDEF50A}" type="slidenum">
              <a:rPr lang="en-US"/>
              <a:pPr/>
              <a:t>‹#›</a:t>
            </a:fld>
            <a:endParaRPr lang="en-US"/>
          </a:p>
        </p:txBody>
      </p:sp>
    </p:spTree>
    <p:extLst>
      <p:ext uri="{BB962C8B-B14F-4D97-AF65-F5344CB8AC3E}">
        <p14:creationId xmlns:p14="http://schemas.microsoft.com/office/powerpoint/2010/main" val="7095531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88400" y="381000"/>
            <a:ext cx="26924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11200" y="381000"/>
            <a:ext cx="78740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Concepts of Database Management 7e</a:t>
            </a:r>
          </a:p>
        </p:txBody>
      </p:sp>
      <p:sp>
        <p:nvSpPr>
          <p:cNvPr id="5" name="Rectangle 6"/>
          <p:cNvSpPr>
            <a:spLocks noGrp="1" noChangeArrowheads="1"/>
          </p:cNvSpPr>
          <p:nvPr>
            <p:ph type="sldNum" sz="quarter" idx="11"/>
          </p:nvPr>
        </p:nvSpPr>
        <p:spPr>
          <a:ln/>
        </p:spPr>
        <p:txBody>
          <a:bodyPr/>
          <a:lstStyle>
            <a:lvl1pPr>
              <a:defRPr/>
            </a:lvl1pPr>
          </a:lstStyle>
          <a:p>
            <a:fld id="{116187BA-E9EF-4F31-9FBD-FBDC821E2633}" type="slidenum">
              <a:rPr lang="en-US"/>
              <a:pPr/>
              <a:t>‹#›</a:t>
            </a:fld>
            <a:endParaRPr lang="en-US"/>
          </a:p>
        </p:txBody>
      </p:sp>
    </p:spTree>
    <p:extLst>
      <p:ext uri="{BB962C8B-B14F-4D97-AF65-F5344CB8AC3E}">
        <p14:creationId xmlns:p14="http://schemas.microsoft.com/office/powerpoint/2010/main" val="3465485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711200" y="381000"/>
            <a:ext cx="10769600" cy="1143000"/>
          </a:xfrm>
        </p:spPr>
        <p:txBody>
          <a:bodyPr/>
          <a:lstStyle/>
          <a:p>
            <a:r>
              <a:rPr lang="en-US"/>
              <a:t>Click to edit Master title style</a:t>
            </a:r>
          </a:p>
        </p:txBody>
      </p:sp>
      <p:sp>
        <p:nvSpPr>
          <p:cNvPr id="3" name="Text Placeholder 2"/>
          <p:cNvSpPr>
            <a:spLocks noGrp="1"/>
          </p:cNvSpPr>
          <p:nvPr>
            <p:ph type="body" sz="half" idx="1"/>
          </p:nvPr>
        </p:nvSpPr>
        <p:spPr>
          <a:xfrm>
            <a:off x="711200" y="1676400"/>
            <a:ext cx="10769600"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11200" y="4038600"/>
            <a:ext cx="10769600"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Concepts of Database Management 7e</a:t>
            </a:r>
          </a:p>
        </p:txBody>
      </p:sp>
      <p:sp>
        <p:nvSpPr>
          <p:cNvPr id="6" name="Rectangle 6"/>
          <p:cNvSpPr>
            <a:spLocks noGrp="1" noChangeArrowheads="1"/>
          </p:cNvSpPr>
          <p:nvPr>
            <p:ph type="sldNum" sz="quarter" idx="11"/>
          </p:nvPr>
        </p:nvSpPr>
        <p:spPr>
          <a:ln/>
        </p:spPr>
        <p:txBody>
          <a:bodyPr/>
          <a:lstStyle>
            <a:lvl1pPr>
              <a:defRPr/>
            </a:lvl1pPr>
          </a:lstStyle>
          <a:p>
            <a:fld id="{C0E1BA10-CA9E-40EB-8203-A1AE1AA4EA38}" type="slidenum">
              <a:rPr lang="en-US"/>
              <a:pPr/>
              <a:t>‹#›</a:t>
            </a:fld>
            <a:endParaRPr lang="en-US"/>
          </a:p>
        </p:txBody>
      </p:sp>
    </p:spTree>
    <p:extLst>
      <p:ext uri="{BB962C8B-B14F-4D97-AF65-F5344CB8AC3E}">
        <p14:creationId xmlns:p14="http://schemas.microsoft.com/office/powerpoint/2010/main" val="41648348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11/3/2019</a:t>
            </a:fld>
            <a:endParaRPr lang="en-US" dirty="0"/>
          </a:p>
        </p:txBody>
      </p:sp>
      <p:sp>
        <p:nvSpPr>
          <p:cNvPr id="5" name="Footer Placeholder 4"/>
          <p:cNvSpPr>
            <a:spLocks noGrp="1"/>
          </p:cNvSpPr>
          <p:nvPr>
            <p:ph type="ftr" sz="quarter" idx="11"/>
          </p:nvPr>
        </p:nvSpPr>
        <p:spPr/>
        <p:txBody>
          <a:bodyPr/>
          <a:lstStyle/>
          <a:p>
            <a:pPr>
              <a:defRPr/>
            </a:pPr>
            <a:r>
              <a:rPr lang="en-US"/>
              <a:t>Concepts of Database Management 7e</a:t>
            </a:r>
          </a:p>
        </p:txBody>
      </p:sp>
      <p:sp>
        <p:nvSpPr>
          <p:cNvPr id="6" name="Slide Number Placeholder 5"/>
          <p:cNvSpPr>
            <a:spLocks noGrp="1"/>
          </p:cNvSpPr>
          <p:nvPr>
            <p:ph type="sldNum" sz="quarter" idx="12"/>
          </p:nvPr>
        </p:nvSpPr>
        <p:spPr/>
        <p:txBody>
          <a:bodyPr/>
          <a:lstStyle/>
          <a:p>
            <a:fld id="{6C889BD1-004D-4505-8027-5CB6F8B7A651}" type="slidenum">
              <a:rPr lang="en-US" smtClean="0"/>
              <a:pPr/>
              <a:t>‹#›</a:t>
            </a:fld>
            <a:endParaRPr lang="en-US"/>
          </a:p>
        </p:txBody>
      </p:sp>
    </p:spTree>
    <p:extLst>
      <p:ext uri="{BB962C8B-B14F-4D97-AF65-F5344CB8AC3E}">
        <p14:creationId xmlns:p14="http://schemas.microsoft.com/office/powerpoint/2010/main" val="35090701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11/3/2019</a:t>
            </a:fld>
            <a:endParaRPr lang="en-US" dirty="0"/>
          </a:p>
        </p:txBody>
      </p:sp>
      <p:sp>
        <p:nvSpPr>
          <p:cNvPr id="5" name="Footer Placeholder 4"/>
          <p:cNvSpPr>
            <a:spLocks noGrp="1"/>
          </p:cNvSpPr>
          <p:nvPr>
            <p:ph type="ftr" sz="quarter" idx="11"/>
          </p:nvPr>
        </p:nvSpPr>
        <p:spPr/>
        <p:txBody>
          <a:bodyPr/>
          <a:lstStyle/>
          <a:p>
            <a:pPr>
              <a:defRPr/>
            </a:pPr>
            <a:r>
              <a:rPr lang="en-US"/>
              <a:t>Concepts of Database Management 7e</a:t>
            </a:r>
          </a:p>
        </p:txBody>
      </p:sp>
      <p:sp>
        <p:nvSpPr>
          <p:cNvPr id="6" name="Slide Number Placeholder 5"/>
          <p:cNvSpPr>
            <a:spLocks noGrp="1"/>
          </p:cNvSpPr>
          <p:nvPr>
            <p:ph type="sldNum" sz="quarter" idx="12"/>
          </p:nvPr>
        </p:nvSpPr>
        <p:spPr/>
        <p:txBody>
          <a:bodyPr/>
          <a:lstStyle/>
          <a:p>
            <a:fld id="{F967109C-BECF-4B4D-8EC9-9518462728E0}" type="slidenum">
              <a:rPr lang="en-US" smtClean="0"/>
              <a:pPr/>
              <a:t>‹#›</a:t>
            </a:fld>
            <a:endParaRPr lang="en-US"/>
          </a:p>
        </p:txBody>
      </p:sp>
    </p:spTree>
    <p:extLst>
      <p:ext uri="{BB962C8B-B14F-4D97-AF65-F5344CB8AC3E}">
        <p14:creationId xmlns:p14="http://schemas.microsoft.com/office/powerpoint/2010/main" val="30382201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11/3/2019</a:t>
            </a:fld>
            <a:endParaRPr lang="en-US" dirty="0"/>
          </a:p>
        </p:txBody>
      </p:sp>
      <p:sp>
        <p:nvSpPr>
          <p:cNvPr id="5" name="Footer Placeholder 4"/>
          <p:cNvSpPr>
            <a:spLocks noGrp="1"/>
          </p:cNvSpPr>
          <p:nvPr>
            <p:ph type="ftr" sz="quarter" idx="11"/>
          </p:nvPr>
        </p:nvSpPr>
        <p:spPr/>
        <p:txBody>
          <a:bodyPr/>
          <a:lstStyle/>
          <a:p>
            <a:pPr>
              <a:defRPr/>
            </a:pPr>
            <a:r>
              <a:rPr lang="en-US"/>
              <a:t>Concepts of Database Management 7e</a:t>
            </a:r>
          </a:p>
        </p:txBody>
      </p:sp>
      <p:sp>
        <p:nvSpPr>
          <p:cNvPr id="6" name="Slide Number Placeholder 5"/>
          <p:cNvSpPr>
            <a:spLocks noGrp="1"/>
          </p:cNvSpPr>
          <p:nvPr>
            <p:ph type="sldNum" sz="quarter" idx="12"/>
          </p:nvPr>
        </p:nvSpPr>
        <p:spPr/>
        <p:txBody>
          <a:bodyPr/>
          <a:lstStyle/>
          <a:p>
            <a:fld id="{218C9873-B68E-4E77-8CE4-69AA00799E09}" type="slidenum">
              <a:rPr lang="en-US" smtClean="0"/>
              <a:pPr/>
              <a:t>‹#›</a:t>
            </a:fld>
            <a:endParaRPr lang="en-US"/>
          </a:p>
        </p:txBody>
      </p:sp>
    </p:spTree>
    <p:extLst>
      <p:ext uri="{BB962C8B-B14F-4D97-AF65-F5344CB8AC3E}">
        <p14:creationId xmlns:p14="http://schemas.microsoft.com/office/powerpoint/2010/main" val="20456016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11/3/2019</a:t>
            </a:fld>
            <a:endParaRPr lang="en-US" dirty="0"/>
          </a:p>
        </p:txBody>
      </p:sp>
      <p:sp>
        <p:nvSpPr>
          <p:cNvPr id="6" name="Footer Placeholder 5"/>
          <p:cNvSpPr>
            <a:spLocks noGrp="1"/>
          </p:cNvSpPr>
          <p:nvPr>
            <p:ph type="ftr" sz="quarter" idx="11"/>
          </p:nvPr>
        </p:nvSpPr>
        <p:spPr/>
        <p:txBody>
          <a:bodyPr/>
          <a:lstStyle/>
          <a:p>
            <a:pPr>
              <a:defRPr/>
            </a:pPr>
            <a:r>
              <a:rPr lang="en-US"/>
              <a:t>Concepts of Database Management 7e</a:t>
            </a:r>
          </a:p>
        </p:txBody>
      </p:sp>
      <p:sp>
        <p:nvSpPr>
          <p:cNvPr id="7" name="Slide Number Placeholder 6"/>
          <p:cNvSpPr>
            <a:spLocks noGrp="1"/>
          </p:cNvSpPr>
          <p:nvPr>
            <p:ph type="sldNum" sz="quarter" idx="12"/>
          </p:nvPr>
        </p:nvSpPr>
        <p:spPr/>
        <p:txBody>
          <a:bodyPr/>
          <a:lstStyle/>
          <a:p>
            <a:fld id="{07CB306B-DFF6-4DF2-B33F-EA7E0AD05DB7}" type="slidenum">
              <a:rPr lang="en-US" smtClean="0"/>
              <a:pPr/>
              <a:t>‹#›</a:t>
            </a:fld>
            <a:endParaRPr lang="en-US"/>
          </a:p>
        </p:txBody>
      </p:sp>
    </p:spTree>
    <p:extLst>
      <p:ext uri="{BB962C8B-B14F-4D97-AF65-F5344CB8AC3E}">
        <p14:creationId xmlns:p14="http://schemas.microsoft.com/office/powerpoint/2010/main" val="15496495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11/3/2019</a:t>
            </a:fld>
            <a:endParaRPr lang="en-US" dirty="0"/>
          </a:p>
        </p:txBody>
      </p:sp>
      <p:sp>
        <p:nvSpPr>
          <p:cNvPr id="8" name="Footer Placeholder 7"/>
          <p:cNvSpPr>
            <a:spLocks noGrp="1"/>
          </p:cNvSpPr>
          <p:nvPr>
            <p:ph type="ftr" sz="quarter" idx="11"/>
          </p:nvPr>
        </p:nvSpPr>
        <p:spPr/>
        <p:txBody>
          <a:bodyPr/>
          <a:lstStyle/>
          <a:p>
            <a:pPr>
              <a:defRPr/>
            </a:pPr>
            <a:r>
              <a:rPr lang="en-US"/>
              <a:t>Concepts of Database Management 7e</a:t>
            </a:r>
          </a:p>
        </p:txBody>
      </p:sp>
      <p:sp>
        <p:nvSpPr>
          <p:cNvPr id="9" name="Slide Number Placeholder 8"/>
          <p:cNvSpPr>
            <a:spLocks noGrp="1"/>
          </p:cNvSpPr>
          <p:nvPr>
            <p:ph type="sldNum" sz="quarter" idx="12"/>
          </p:nvPr>
        </p:nvSpPr>
        <p:spPr/>
        <p:txBody>
          <a:bodyPr/>
          <a:lstStyle/>
          <a:p>
            <a:fld id="{127323EA-68DD-40FC-8C9B-FA177E3F4FFF}" type="slidenum">
              <a:rPr lang="en-US" smtClean="0"/>
              <a:pPr/>
              <a:t>‹#›</a:t>
            </a:fld>
            <a:endParaRPr lang="en-US"/>
          </a:p>
        </p:txBody>
      </p:sp>
    </p:spTree>
    <p:extLst>
      <p:ext uri="{BB962C8B-B14F-4D97-AF65-F5344CB8AC3E}">
        <p14:creationId xmlns:p14="http://schemas.microsoft.com/office/powerpoint/2010/main" val="1342101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Concepts of Database Management 7e</a:t>
            </a:r>
          </a:p>
        </p:txBody>
      </p:sp>
      <p:sp>
        <p:nvSpPr>
          <p:cNvPr id="5" name="Rectangle 6"/>
          <p:cNvSpPr>
            <a:spLocks noGrp="1" noChangeArrowheads="1"/>
          </p:cNvSpPr>
          <p:nvPr>
            <p:ph type="sldNum" sz="quarter" idx="11"/>
          </p:nvPr>
        </p:nvSpPr>
        <p:spPr>
          <a:ln/>
        </p:spPr>
        <p:txBody>
          <a:bodyPr/>
          <a:lstStyle>
            <a:lvl1pPr>
              <a:defRPr/>
            </a:lvl1pPr>
          </a:lstStyle>
          <a:p>
            <a:fld id="{218C9873-B68E-4E77-8CE4-69AA00799E09}" type="slidenum">
              <a:rPr lang="en-US"/>
              <a:pPr/>
              <a:t>‹#›</a:t>
            </a:fld>
            <a:endParaRPr lang="en-US"/>
          </a:p>
        </p:txBody>
      </p:sp>
    </p:spTree>
    <p:extLst>
      <p:ext uri="{BB962C8B-B14F-4D97-AF65-F5344CB8AC3E}">
        <p14:creationId xmlns:p14="http://schemas.microsoft.com/office/powerpoint/2010/main" val="13229293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11/3/2019</a:t>
            </a:fld>
            <a:endParaRPr lang="en-US" dirty="0"/>
          </a:p>
        </p:txBody>
      </p:sp>
      <p:sp>
        <p:nvSpPr>
          <p:cNvPr id="4" name="Footer Placeholder 3"/>
          <p:cNvSpPr>
            <a:spLocks noGrp="1"/>
          </p:cNvSpPr>
          <p:nvPr>
            <p:ph type="ftr" sz="quarter" idx="11"/>
          </p:nvPr>
        </p:nvSpPr>
        <p:spPr/>
        <p:txBody>
          <a:bodyPr/>
          <a:lstStyle/>
          <a:p>
            <a:pPr>
              <a:defRPr/>
            </a:pPr>
            <a:r>
              <a:rPr lang="en-US"/>
              <a:t>Concepts of Database Management 7e</a:t>
            </a:r>
          </a:p>
        </p:txBody>
      </p:sp>
      <p:sp>
        <p:nvSpPr>
          <p:cNvPr id="5" name="Slide Number Placeholder 4"/>
          <p:cNvSpPr>
            <a:spLocks noGrp="1"/>
          </p:cNvSpPr>
          <p:nvPr>
            <p:ph type="sldNum" sz="quarter" idx="12"/>
          </p:nvPr>
        </p:nvSpPr>
        <p:spPr/>
        <p:txBody>
          <a:bodyPr/>
          <a:lstStyle/>
          <a:p>
            <a:fld id="{32F1793A-25A8-4A1B-83C9-DA8B176B3A89}" type="slidenum">
              <a:rPr lang="en-US" smtClean="0"/>
              <a:pPr/>
              <a:t>‹#›</a:t>
            </a:fld>
            <a:endParaRPr lang="en-US"/>
          </a:p>
        </p:txBody>
      </p:sp>
    </p:spTree>
    <p:extLst>
      <p:ext uri="{BB962C8B-B14F-4D97-AF65-F5344CB8AC3E}">
        <p14:creationId xmlns:p14="http://schemas.microsoft.com/office/powerpoint/2010/main" val="28376454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11/3/2019</a:t>
            </a:fld>
            <a:endParaRPr lang="en-US" dirty="0"/>
          </a:p>
        </p:txBody>
      </p:sp>
      <p:sp>
        <p:nvSpPr>
          <p:cNvPr id="3" name="Footer Placeholder 2"/>
          <p:cNvSpPr>
            <a:spLocks noGrp="1"/>
          </p:cNvSpPr>
          <p:nvPr>
            <p:ph type="ftr" sz="quarter" idx="11"/>
          </p:nvPr>
        </p:nvSpPr>
        <p:spPr/>
        <p:txBody>
          <a:bodyPr/>
          <a:lstStyle/>
          <a:p>
            <a:pPr>
              <a:defRPr/>
            </a:pPr>
            <a:r>
              <a:rPr lang="en-US"/>
              <a:t>Concepts of Database Management 7e</a:t>
            </a:r>
          </a:p>
        </p:txBody>
      </p:sp>
      <p:sp>
        <p:nvSpPr>
          <p:cNvPr id="4" name="Slide Number Placeholder 3"/>
          <p:cNvSpPr>
            <a:spLocks noGrp="1"/>
          </p:cNvSpPr>
          <p:nvPr>
            <p:ph type="sldNum" sz="quarter" idx="12"/>
          </p:nvPr>
        </p:nvSpPr>
        <p:spPr/>
        <p:txBody>
          <a:bodyPr/>
          <a:lstStyle/>
          <a:p>
            <a:fld id="{57E5EF51-D529-47CF-AF02-C8CDEEC7BBAC}" type="slidenum">
              <a:rPr lang="en-US" smtClean="0"/>
              <a:pPr/>
              <a:t>‹#›</a:t>
            </a:fld>
            <a:endParaRPr lang="en-US"/>
          </a:p>
        </p:txBody>
      </p:sp>
    </p:spTree>
    <p:extLst>
      <p:ext uri="{BB962C8B-B14F-4D97-AF65-F5344CB8AC3E}">
        <p14:creationId xmlns:p14="http://schemas.microsoft.com/office/powerpoint/2010/main" val="291188872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11/3/2019</a:t>
            </a:fld>
            <a:endParaRPr lang="en-US" dirty="0"/>
          </a:p>
        </p:txBody>
      </p:sp>
      <p:sp>
        <p:nvSpPr>
          <p:cNvPr id="6" name="Footer Placeholder 5"/>
          <p:cNvSpPr>
            <a:spLocks noGrp="1"/>
          </p:cNvSpPr>
          <p:nvPr>
            <p:ph type="ftr" sz="quarter" idx="11"/>
          </p:nvPr>
        </p:nvSpPr>
        <p:spPr/>
        <p:txBody>
          <a:bodyPr/>
          <a:lstStyle/>
          <a:p>
            <a:pPr>
              <a:defRPr/>
            </a:pPr>
            <a:r>
              <a:rPr lang="en-US"/>
              <a:t>Concepts of Database Management 7e</a:t>
            </a:r>
          </a:p>
        </p:txBody>
      </p:sp>
      <p:sp>
        <p:nvSpPr>
          <p:cNvPr id="7" name="Slide Number Placeholder 6"/>
          <p:cNvSpPr>
            <a:spLocks noGrp="1"/>
          </p:cNvSpPr>
          <p:nvPr>
            <p:ph type="sldNum" sz="quarter" idx="12"/>
          </p:nvPr>
        </p:nvSpPr>
        <p:spPr/>
        <p:txBody>
          <a:bodyPr/>
          <a:lstStyle/>
          <a:p>
            <a:fld id="{06851AA2-5A8A-4BEA-A6AB-520B9CA4FF2A}" type="slidenum">
              <a:rPr lang="en-US" smtClean="0"/>
              <a:pPr/>
              <a:t>‹#›</a:t>
            </a:fld>
            <a:endParaRPr lang="en-US"/>
          </a:p>
        </p:txBody>
      </p:sp>
    </p:spTree>
    <p:extLst>
      <p:ext uri="{BB962C8B-B14F-4D97-AF65-F5344CB8AC3E}">
        <p14:creationId xmlns:p14="http://schemas.microsoft.com/office/powerpoint/2010/main" val="161082943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11/3/2019</a:t>
            </a:fld>
            <a:endParaRPr lang="en-US" dirty="0"/>
          </a:p>
        </p:txBody>
      </p:sp>
      <p:sp>
        <p:nvSpPr>
          <p:cNvPr id="6" name="Footer Placeholder 5"/>
          <p:cNvSpPr>
            <a:spLocks noGrp="1"/>
          </p:cNvSpPr>
          <p:nvPr>
            <p:ph type="ftr" sz="quarter" idx="11"/>
          </p:nvPr>
        </p:nvSpPr>
        <p:spPr/>
        <p:txBody>
          <a:bodyPr/>
          <a:lstStyle/>
          <a:p>
            <a:pPr>
              <a:defRPr/>
            </a:pPr>
            <a:r>
              <a:rPr lang="en-US"/>
              <a:t>Concepts of Database Management 7e</a:t>
            </a:r>
          </a:p>
        </p:txBody>
      </p:sp>
      <p:sp>
        <p:nvSpPr>
          <p:cNvPr id="7" name="Slide Number Placeholder 6"/>
          <p:cNvSpPr>
            <a:spLocks noGrp="1"/>
          </p:cNvSpPr>
          <p:nvPr>
            <p:ph type="sldNum" sz="quarter" idx="12"/>
          </p:nvPr>
        </p:nvSpPr>
        <p:spPr/>
        <p:txBody>
          <a:bodyPr/>
          <a:lstStyle/>
          <a:p>
            <a:fld id="{26332541-6E80-418D-B9EE-B5AFA34C995F}" type="slidenum">
              <a:rPr lang="en-US" smtClean="0"/>
              <a:pPr/>
              <a:t>‹#›</a:t>
            </a:fld>
            <a:endParaRPr lang="en-US"/>
          </a:p>
        </p:txBody>
      </p:sp>
    </p:spTree>
    <p:extLst>
      <p:ext uri="{BB962C8B-B14F-4D97-AF65-F5344CB8AC3E}">
        <p14:creationId xmlns:p14="http://schemas.microsoft.com/office/powerpoint/2010/main" val="7438137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11/3/2019</a:t>
            </a:fld>
            <a:endParaRPr lang="en-US" dirty="0"/>
          </a:p>
        </p:txBody>
      </p:sp>
      <p:sp>
        <p:nvSpPr>
          <p:cNvPr id="5" name="Footer Placeholder 4"/>
          <p:cNvSpPr>
            <a:spLocks noGrp="1"/>
          </p:cNvSpPr>
          <p:nvPr>
            <p:ph type="ftr" sz="quarter" idx="11"/>
          </p:nvPr>
        </p:nvSpPr>
        <p:spPr/>
        <p:txBody>
          <a:bodyPr/>
          <a:lstStyle/>
          <a:p>
            <a:pPr fontAlgn="base">
              <a:spcBef>
                <a:spcPct val="0"/>
              </a:spcBef>
              <a:spcAft>
                <a:spcPct val="0"/>
              </a:spcAft>
              <a:defRPr/>
            </a:pPr>
            <a:r>
              <a:rPr lang="en-US"/>
              <a:t>Concepts of Database Management 7e</a:t>
            </a:r>
          </a:p>
        </p:txBody>
      </p:sp>
      <p:sp>
        <p:nvSpPr>
          <p:cNvPr id="6" name="Slide Number Placeholder 5"/>
          <p:cNvSpPr>
            <a:spLocks noGrp="1"/>
          </p:cNvSpPr>
          <p:nvPr>
            <p:ph type="sldNum" sz="quarter" idx="12"/>
          </p:nvPr>
        </p:nvSpPr>
        <p:spPr/>
        <p:txBody>
          <a:bodyPr/>
          <a:lstStyle/>
          <a:p>
            <a:pPr fontAlgn="base">
              <a:spcBef>
                <a:spcPct val="0"/>
              </a:spcBef>
              <a:spcAft>
                <a:spcPct val="0"/>
              </a:spcAft>
            </a:pPr>
            <a:fld id="{548860B2-D47C-4151-8367-A785A6E08C53}" type="slidenum">
              <a:rPr lang="en-US" smtClean="0"/>
              <a:pPr fontAlgn="base">
                <a:spcBef>
                  <a:spcPct val="0"/>
                </a:spcBef>
                <a:spcAft>
                  <a:spcPct val="0"/>
                </a:spcAft>
              </a:pPr>
              <a:t>‹#›</a:t>
            </a:fld>
            <a:endParaRPr lang="en-US"/>
          </a:p>
        </p:txBody>
      </p:sp>
    </p:spTree>
    <p:extLst>
      <p:ext uri="{BB962C8B-B14F-4D97-AF65-F5344CB8AC3E}">
        <p14:creationId xmlns:p14="http://schemas.microsoft.com/office/powerpoint/2010/main" val="3650336337"/>
      </p:ext>
    </p:extLst>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11/3/2019</a:t>
            </a:fld>
            <a:endParaRPr lang="en-US" dirty="0"/>
          </a:p>
        </p:txBody>
      </p:sp>
      <p:sp>
        <p:nvSpPr>
          <p:cNvPr id="5" name="Footer Placeholder 4"/>
          <p:cNvSpPr>
            <a:spLocks noGrp="1"/>
          </p:cNvSpPr>
          <p:nvPr>
            <p:ph type="ftr" sz="quarter" idx="11"/>
          </p:nvPr>
        </p:nvSpPr>
        <p:spPr/>
        <p:txBody>
          <a:bodyPr/>
          <a:lstStyle/>
          <a:p>
            <a:pPr fontAlgn="base">
              <a:spcBef>
                <a:spcPct val="0"/>
              </a:spcBef>
              <a:spcAft>
                <a:spcPct val="0"/>
              </a:spcAft>
              <a:defRPr/>
            </a:pPr>
            <a:r>
              <a:rPr lang="en-US"/>
              <a:t>Concepts of Database Management 7e</a:t>
            </a:r>
          </a:p>
        </p:txBody>
      </p:sp>
      <p:sp>
        <p:nvSpPr>
          <p:cNvPr id="6" name="Slide Number Placeholder 5"/>
          <p:cNvSpPr>
            <a:spLocks noGrp="1"/>
          </p:cNvSpPr>
          <p:nvPr>
            <p:ph type="sldNum" sz="quarter" idx="12"/>
          </p:nvPr>
        </p:nvSpPr>
        <p:spPr/>
        <p:txBody>
          <a:bodyPr/>
          <a:lstStyle/>
          <a:p>
            <a:pPr fontAlgn="base">
              <a:spcBef>
                <a:spcPct val="0"/>
              </a:spcBef>
              <a:spcAft>
                <a:spcPct val="0"/>
              </a:spcAft>
            </a:pPr>
            <a:fld id="{548860B2-D47C-4151-8367-A785A6E08C53}" type="slidenum">
              <a:rPr lang="en-US" smtClean="0"/>
              <a:pPr fontAlgn="base">
                <a:spcBef>
                  <a:spcPct val="0"/>
                </a:spcBef>
                <a:spcAft>
                  <a:spcPct val="0"/>
                </a:spcAft>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99875319"/>
      </p:ext>
    </p:extLst>
  </p:cSld>
  <p:clrMapOvr>
    <a:masterClrMapping/>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11/3/2019</a:t>
            </a:fld>
            <a:endParaRPr lang="en-US" dirty="0"/>
          </a:p>
        </p:txBody>
      </p:sp>
      <p:sp>
        <p:nvSpPr>
          <p:cNvPr id="5" name="Footer Placeholder 4"/>
          <p:cNvSpPr>
            <a:spLocks noGrp="1"/>
          </p:cNvSpPr>
          <p:nvPr>
            <p:ph type="ftr" sz="quarter" idx="11"/>
          </p:nvPr>
        </p:nvSpPr>
        <p:spPr/>
        <p:txBody>
          <a:bodyPr/>
          <a:lstStyle/>
          <a:p>
            <a:pPr fontAlgn="base">
              <a:spcBef>
                <a:spcPct val="0"/>
              </a:spcBef>
              <a:spcAft>
                <a:spcPct val="0"/>
              </a:spcAft>
              <a:defRPr/>
            </a:pPr>
            <a:r>
              <a:rPr lang="en-US"/>
              <a:t>Concepts of Database Management 7e</a:t>
            </a:r>
          </a:p>
        </p:txBody>
      </p:sp>
      <p:sp>
        <p:nvSpPr>
          <p:cNvPr id="6" name="Slide Number Placeholder 5"/>
          <p:cNvSpPr>
            <a:spLocks noGrp="1"/>
          </p:cNvSpPr>
          <p:nvPr>
            <p:ph type="sldNum" sz="quarter" idx="12"/>
          </p:nvPr>
        </p:nvSpPr>
        <p:spPr/>
        <p:txBody>
          <a:bodyPr/>
          <a:lstStyle/>
          <a:p>
            <a:pPr fontAlgn="base">
              <a:spcBef>
                <a:spcPct val="0"/>
              </a:spcBef>
              <a:spcAft>
                <a:spcPct val="0"/>
              </a:spcAft>
            </a:pPr>
            <a:fld id="{548860B2-D47C-4151-8367-A785A6E08C53}" type="slidenum">
              <a:rPr lang="en-US" smtClean="0"/>
              <a:pPr fontAlgn="base">
                <a:spcBef>
                  <a:spcPct val="0"/>
                </a:spcBef>
                <a:spcAft>
                  <a:spcPct val="0"/>
                </a:spcAft>
              </a:pPr>
              <a:t>‹#›</a:t>
            </a:fld>
            <a:endParaRPr lang="en-US"/>
          </a:p>
        </p:txBody>
      </p:sp>
    </p:spTree>
    <p:extLst>
      <p:ext uri="{BB962C8B-B14F-4D97-AF65-F5344CB8AC3E}">
        <p14:creationId xmlns:p14="http://schemas.microsoft.com/office/powerpoint/2010/main" val="3053791553"/>
      </p:ext>
    </p:extLst>
  </p:cSld>
  <p:clrMapOvr>
    <a:masterClrMapping/>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11/3/2019</a:t>
            </a:fld>
            <a:endParaRPr lang="en-US" dirty="0"/>
          </a:p>
        </p:txBody>
      </p:sp>
      <p:sp>
        <p:nvSpPr>
          <p:cNvPr id="5" name="Footer Placeholder 4"/>
          <p:cNvSpPr>
            <a:spLocks noGrp="1"/>
          </p:cNvSpPr>
          <p:nvPr>
            <p:ph type="ftr" sz="quarter" idx="11"/>
          </p:nvPr>
        </p:nvSpPr>
        <p:spPr/>
        <p:txBody>
          <a:bodyPr/>
          <a:lstStyle/>
          <a:p>
            <a:pPr fontAlgn="base">
              <a:spcBef>
                <a:spcPct val="0"/>
              </a:spcBef>
              <a:spcAft>
                <a:spcPct val="0"/>
              </a:spcAft>
              <a:defRPr/>
            </a:pPr>
            <a:r>
              <a:rPr lang="en-US"/>
              <a:t>Concepts of Database Management 7e</a:t>
            </a:r>
          </a:p>
        </p:txBody>
      </p:sp>
      <p:sp>
        <p:nvSpPr>
          <p:cNvPr id="6" name="Slide Number Placeholder 5"/>
          <p:cNvSpPr>
            <a:spLocks noGrp="1"/>
          </p:cNvSpPr>
          <p:nvPr>
            <p:ph type="sldNum" sz="quarter" idx="12"/>
          </p:nvPr>
        </p:nvSpPr>
        <p:spPr/>
        <p:txBody>
          <a:bodyPr/>
          <a:lstStyle/>
          <a:p>
            <a:pPr fontAlgn="base">
              <a:spcBef>
                <a:spcPct val="0"/>
              </a:spcBef>
              <a:spcAft>
                <a:spcPct val="0"/>
              </a:spcAft>
            </a:pPr>
            <a:fld id="{548860B2-D47C-4151-8367-A785A6E08C53}" type="slidenum">
              <a:rPr lang="en-US" smtClean="0"/>
              <a:pPr fontAlgn="base">
                <a:spcBef>
                  <a:spcPct val="0"/>
                </a:spcBef>
                <a:spcAft>
                  <a:spcPct val="0"/>
                </a:spcAft>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37425074"/>
      </p:ext>
    </p:extLst>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11/3/2019</a:t>
            </a:fld>
            <a:endParaRPr lang="en-US" dirty="0"/>
          </a:p>
        </p:txBody>
      </p:sp>
      <p:sp>
        <p:nvSpPr>
          <p:cNvPr id="5" name="Footer Placeholder 4"/>
          <p:cNvSpPr>
            <a:spLocks noGrp="1"/>
          </p:cNvSpPr>
          <p:nvPr>
            <p:ph type="ftr" sz="quarter" idx="11"/>
          </p:nvPr>
        </p:nvSpPr>
        <p:spPr/>
        <p:txBody>
          <a:bodyPr/>
          <a:lstStyle/>
          <a:p>
            <a:pPr fontAlgn="base">
              <a:spcBef>
                <a:spcPct val="0"/>
              </a:spcBef>
              <a:spcAft>
                <a:spcPct val="0"/>
              </a:spcAft>
              <a:defRPr/>
            </a:pPr>
            <a:r>
              <a:rPr lang="en-US"/>
              <a:t>Concepts of Database Management 7e</a:t>
            </a:r>
          </a:p>
        </p:txBody>
      </p:sp>
      <p:sp>
        <p:nvSpPr>
          <p:cNvPr id="6" name="Slide Number Placeholder 5"/>
          <p:cNvSpPr>
            <a:spLocks noGrp="1"/>
          </p:cNvSpPr>
          <p:nvPr>
            <p:ph type="sldNum" sz="quarter" idx="12"/>
          </p:nvPr>
        </p:nvSpPr>
        <p:spPr/>
        <p:txBody>
          <a:bodyPr/>
          <a:lstStyle/>
          <a:p>
            <a:pPr fontAlgn="base">
              <a:spcBef>
                <a:spcPct val="0"/>
              </a:spcBef>
              <a:spcAft>
                <a:spcPct val="0"/>
              </a:spcAft>
            </a:pPr>
            <a:fld id="{548860B2-D47C-4151-8367-A785A6E08C53}" type="slidenum">
              <a:rPr lang="en-US" smtClean="0"/>
              <a:pPr fontAlgn="base">
                <a:spcBef>
                  <a:spcPct val="0"/>
                </a:spcBef>
                <a:spcAft>
                  <a:spcPct val="0"/>
                </a:spcAft>
              </a:pPr>
              <a:t>‹#›</a:t>
            </a:fld>
            <a:endParaRPr lang="en-US"/>
          </a:p>
        </p:txBody>
      </p:sp>
    </p:spTree>
    <p:extLst>
      <p:ext uri="{BB962C8B-B14F-4D97-AF65-F5344CB8AC3E}">
        <p14:creationId xmlns:p14="http://schemas.microsoft.com/office/powerpoint/2010/main" val="1908310314"/>
      </p:ext>
    </p:extLst>
  </p:cSld>
  <p:clrMapOvr>
    <a:masterClrMapping/>
  </p:clrMapOvr>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11/3/2019</a:t>
            </a:fld>
            <a:endParaRPr lang="en-US" dirty="0"/>
          </a:p>
        </p:txBody>
      </p:sp>
      <p:sp>
        <p:nvSpPr>
          <p:cNvPr id="5" name="Footer Placeholder 4"/>
          <p:cNvSpPr>
            <a:spLocks noGrp="1"/>
          </p:cNvSpPr>
          <p:nvPr>
            <p:ph type="ftr" sz="quarter" idx="11"/>
          </p:nvPr>
        </p:nvSpPr>
        <p:spPr/>
        <p:txBody>
          <a:bodyPr/>
          <a:lstStyle/>
          <a:p>
            <a:pPr>
              <a:defRPr/>
            </a:pPr>
            <a:r>
              <a:rPr lang="en-US"/>
              <a:t>Concepts of Database Management 7e</a:t>
            </a:r>
          </a:p>
        </p:txBody>
      </p:sp>
      <p:sp>
        <p:nvSpPr>
          <p:cNvPr id="6" name="Slide Number Placeholder 5"/>
          <p:cNvSpPr>
            <a:spLocks noGrp="1"/>
          </p:cNvSpPr>
          <p:nvPr>
            <p:ph type="sldNum" sz="quarter" idx="12"/>
          </p:nvPr>
        </p:nvSpPr>
        <p:spPr/>
        <p:txBody>
          <a:bodyPr/>
          <a:lstStyle/>
          <a:p>
            <a:fld id="{8E412516-464D-4DFA-84B5-9E9E2FDEF50A}" type="slidenum">
              <a:rPr lang="en-US" smtClean="0"/>
              <a:pPr/>
              <a:t>‹#›</a:t>
            </a:fld>
            <a:endParaRPr lang="en-US"/>
          </a:p>
        </p:txBody>
      </p:sp>
    </p:spTree>
    <p:extLst>
      <p:ext uri="{BB962C8B-B14F-4D97-AF65-F5344CB8AC3E}">
        <p14:creationId xmlns:p14="http://schemas.microsoft.com/office/powerpoint/2010/main" val="1861264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11200" y="1676400"/>
            <a:ext cx="52832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2832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Concepts of Database Management 7e</a:t>
            </a:r>
          </a:p>
        </p:txBody>
      </p:sp>
      <p:sp>
        <p:nvSpPr>
          <p:cNvPr id="6" name="Rectangle 6"/>
          <p:cNvSpPr>
            <a:spLocks noGrp="1" noChangeArrowheads="1"/>
          </p:cNvSpPr>
          <p:nvPr>
            <p:ph type="sldNum" sz="quarter" idx="11"/>
          </p:nvPr>
        </p:nvSpPr>
        <p:spPr>
          <a:ln/>
        </p:spPr>
        <p:txBody>
          <a:bodyPr/>
          <a:lstStyle>
            <a:lvl1pPr>
              <a:defRPr/>
            </a:lvl1pPr>
          </a:lstStyle>
          <a:p>
            <a:fld id="{07CB306B-DFF6-4DF2-B33F-EA7E0AD05DB7}" type="slidenum">
              <a:rPr lang="en-US"/>
              <a:pPr/>
              <a:t>‹#›</a:t>
            </a:fld>
            <a:endParaRPr lang="en-US"/>
          </a:p>
        </p:txBody>
      </p:sp>
    </p:spTree>
    <p:extLst>
      <p:ext uri="{BB962C8B-B14F-4D97-AF65-F5344CB8AC3E}">
        <p14:creationId xmlns:p14="http://schemas.microsoft.com/office/powerpoint/2010/main" val="231970257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11/3/2019</a:t>
            </a:fld>
            <a:endParaRPr lang="en-US" dirty="0"/>
          </a:p>
        </p:txBody>
      </p:sp>
      <p:sp>
        <p:nvSpPr>
          <p:cNvPr id="5" name="Footer Placeholder 4"/>
          <p:cNvSpPr>
            <a:spLocks noGrp="1"/>
          </p:cNvSpPr>
          <p:nvPr>
            <p:ph type="ftr" sz="quarter" idx="11"/>
          </p:nvPr>
        </p:nvSpPr>
        <p:spPr/>
        <p:txBody>
          <a:bodyPr/>
          <a:lstStyle/>
          <a:p>
            <a:pPr>
              <a:defRPr/>
            </a:pPr>
            <a:r>
              <a:rPr lang="en-US"/>
              <a:t>Concepts of Database Management 7e</a:t>
            </a:r>
          </a:p>
        </p:txBody>
      </p:sp>
      <p:sp>
        <p:nvSpPr>
          <p:cNvPr id="6" name="Slide Number Placeholder 5"/>
          <p:cNvSpPr>
            <a:spLocks noGrp="1"/>
          </p:cNvSpPr>
          <p:nvPr>
            <p:ph type="sldNum" sz="quarter" idx="12"/>
          </p:nvPr>
        </p:nvSpPr>
        <p:spPr/>
        <p:txBody>
          <a:bodyPr/>
          <a:lstStyle/>
          <a:p>
            <a:fld id="{116187BA-E9EF-4F31-9FBD-FBDC821E2633}" type="slidenum">
              <a:rPr lang="en-US" smtClean="0"/>
              <a:pPr/>
              <a:t>‹#›</a:t>
            </a:fld>
            <a:endParaRPr lang="en-US"/>
          </a:p>
        </p:txBody>
      </p:sp>
    </p:spTree>
    <p:extLst>
      <p:ext uri="{BB962C8B-B14F-4D97-AF65-F5344CB8AC3E}">
        <p14:creationId xmlns:p14="http://schemas.microsoft.com/office/powerpoint/2010/main" val="2352023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r>
              <a:rPr lang="en-US"/>
              <a:t>Concepts of Database Management 7e</a:t>
            </a:r>
          </a:p>
        </p:txBody>
      </p:sp>
      <p:sp>
        <p:nvSpPr>
          <p:cNvPr id="8" name="Rectangle 6"/>
          <p:cNvSpPr>
            <a:spLocks noGrp="1" noChangeArrowheads="1"/>
          </p:cNvSpPr>
          <p:nvPr>
            <p:ph type="sldNum" sz="quarter" idx="11"/>
          </p:nvPr>
        </p:nvSpPr>
        <p:spPr>
          <a:ln/>
        </p:spPr>
        <p:txBody>
          <a:bodyPr/>
          <a:lstStyle>
            <a:lvl1pPr>
              <a:defRPr/>
            </a:lvl1pPr>
          </a:lstStyle>
          <a:p>
            <a:fld id="{127323EA-68DD-40FC-8C9B-FA177E3F4FFF}" type="slidenum">
              <a:rPr lang="en-US"/>
              <a:pPr/>
              <a:t>‹#›</a:t>
            </a:fld>
            <a:endParaRPr lang="en-US"/>
          </a:p>
        </p:txBody>
      </p:sp>
    </p:spTree>
    <p:extLst>
      <p:ext uri="{BB962C8B-B14F-4D97-AF65-F5344CB8AC3E}">
        <p14:creationId xmlns:p14="http://schemas.microsoft.com/office/powerpoint/2010/main" val="2517716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r>
              <a:rPr lang="en-US"/>
              <a:t>Concepts of Database Management 7e</a:t>
            </a:r>
          </a:p>
        </p:txBody>
      </p:sp>
      <p:sp>
        <p:nvSpPr>
          <p:cNvPr id="4" name="Rectangle 6"/>
          <p:cNvSpPr>
            <a:spLocks noGrp="1" noChangeArrowheads="1"/>
          </p:cNvSpPr>
          <p:nvPr>
            <p:ph type="sldNum" sz="quarter" idx="11"/>
          </p:nvPr>
        </p:nvSpPr>
        <p:spPr>
          <a:ln/>
        </p:spPr>
        <p:txBody>
          <a:bodyPr/>
          <a:lstStyle>
            <a:lvl1pPr>
              <a:defRPr/>
            </a:lvl1pPr>
          </a:lstStyle>
          <a:p>
            <a:fld id="{32F1793A-25A8-4A1B-83C9-DA8B176B3A89}" type="slidenum">
              <a:rPr lang="en-US"/>
              <a:pPr/>
              <a:t>‹#›</a:t>
            </a:fld>
            <a:endParaRPr lang="en-US"/>
          </a:p>
        </p:txBody>
      </p:sp>
    </p:spTree>
    <p:extLst>
      <p:ext uri="{BB962C8B-B14F-4D97-AF65-F5344CB8AC3E}">
        <p14:creationId xmlns:p14="http://schemas.microsoft.com/office/powerpoint/2010/main" val="2300744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t>Concepts of Database Management 7e</a:t>
            </a:r>
          </a:p>
        </p:txBody>
      </p:sp>
      <p:sp>
        <p:nvSpPr>
          <p:cNvPr id="3" name="Rectangle 6"/>
          <p:cNvSpPr>
            <a:spLocks noGrp="1" noChangeArrowheads="1"/>
          </p:cNvSpPr>
          <p:nvPr>
            <p:ph type="sldNum" sz="quarter" idx="11"/>
          </p:nvPr>
        </p:nvSpPr>
        <p:spPr>
          <a:ln/>
        </p:spPr>
        <p:txBody>
          <a:bodyPr/>
          <a:lstStyle>
            <a:lvl1pPr>
              <a:defRPr/>
            </a:lvl1pPr>
          </a:lstStyle>
          <a:p>
            <a:fld id="{57E5EF51-D529-47CF-AF02-C8CDEEC7BBAC}" type="slidenum">
              <a:rPr lang="en-US"/>
              <a:pPr/>
              <a:t>‹#›</a:t>
            </a:fld>
            <a:endParaRPr lang="en-US"/>
          </a:p>
        </p:txBody>
      </p:sp>
    </p:spTree>
    <p:extLst>
      <p:ext uri="{BB962C8B-B14F-4D97-AF65-F5344CB8AC3E}">
        <p14:creationId xmlns:p14="http://schemas.microsoft.com/office/powerpoint/2010/main" val="774927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Concepts of Database Management 7e</a:t>
            </a:r>
          </a:p>
        </p:txBody>
      </p:sp>
      <p:sp>
        <p:nvSpPr>
          <p:cNvPr id="6" name="Rectangle 6"/>
          <p:cNvSpPr>
            <a:spLocks noGrp="1" noChangeArrowheads="1"/>
          </p:cNvSpPr>
          <p:nvPr>
            <p:ph type="sldNum" sz="quarter" idx="11"/>
          </p:nvPr>
        </p:nvSpPr>
        <p:spPr>
          <a:ln/>
        </p:spPr>
        <p:txBody>
          <a:bodyPr/>
          <a:lstStyle>
            <a:lvl1pPr>
              <a:defRPr/>
            </a:lvl1pPr>
          </a:lstStyle>
          <a:p>
            <a:fld id="{06851AA2-5A8A-4BEA-A6AB-520B9CA4FF2A}" type="slidenum">
              <a:rPr lang="en-US"/>
              <a:pPr/>
              <a:t>‹#›</a:t>
            </a:fld>
            <a:endParaRPr lang="en-US"/>
          </a:p>
        </p:txBody>
      </p:sp>
    </p:spTree>
    <p:extLst>
      <p:ext uri="{BB962C8B-B14F-4D97-AF65-F5344CB8AC3E}">
        <p14:creationId xmlns:p14="http://schemas.microsoft.com/office/powerpoint/2010/main" val="2716492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Concepts of Database Management 7e</a:t>
            </a:r>
          </a:p>
        </p:txBody>
      </p:sp>
      <p:sp>
        <p:nvSpPr>
          <p:cNvPr id="6" name="Rectangle 6"/>
          <p:cNvSpPr>
            <a:spLocks noGrp="1" noChangeArrowheads="1"/>
          </p:cNvSpPr>
          <p:nvPr>
            <p:ph type="sldNum" sz="quarter" idx="11"/>
          </p:nvPr>
        </p:nvSpPr>
        <p:spPr>
          <a:ln/>
        </p:spPr>
        <p:txBody>
          <a:bodyPr/>
          <a:lstStyle>
            <a:lvl1pPr>
              <a:defRPr/>
            </a:lvl1pPr>
          </a:lstStyle>
          <a:p>
            <a:fld id="{26332541-6E80-418D-B9EE-B5AFA34C995F}" type="slidenum">
              <a:rPr lang="en-US"/>
              <a:pPr/>
              <a:t>‹#›</a:t>
            </a:fld>
            <a:endParaRPr lang="en-US"/>
          </a:p>
        </p:txBody>
      </p:sp>
    </p:spTree>
    <p:extLst>
      <p:ext uri="{BB962C8B-B14F-4D97-AF65-F5344CB8AC3E}">
        <p14:creationId xmlns:p14="http://schemas.microsoft.com/office/powerpoint/2010/main" val="3561423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theme" Target="../theme/theme3.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11200" y="381000"/>
            <a:ext cx="1076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711200" y="1676400"/>
            <a:ext cx="107696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029" name="Rectangle 5"/>
          <p:cNvSpPr>
            <a:spLocks noGrp="1" noChangeArrowheads="1"/>
          </p:cNvSpPr>
          <p:nvPr>
            <p:ph type="ftr" sz="quarter" idx="3"/>
          </p:nvPr>
        </p:nvSpPr>
        <p:spPr bwMode="auto">
          <a:xfrm>
            <a:off x="711200" y="6324600"/>
            <a:ext cx="78232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2000">
                <a:solidFill>
                  <a:srgbClr val="222222"/>
                </a:solidFill>
                <a:latin typeface="Arial" charset="0"/>
              </a:defRPr>
            </a:lvl1pPr>
          </a:lstStyle>
          <a:p>
            <a:pPr fontAlgn="base">
              <a:spcBef>
                <a:spcPct val="0"/>
              </a:spcBef>
              <a:spcAft>
                <a:spcPct val="0"/>
              </a:spcAft>
              <a:defRPr/>
            </a:pPr>
            <a:r>
              <a:rPr lang="en-US"/>
              <a:t>Concepts of Database Management 7e</a:t>
            </a:r>
          </a:p>
        </p:txBody>
      </p:sp>
      <p:sp>
        <p:nvSpPr>
          <p:cNvPr id="1030" name="Rectangle 6"/>
          <p:cNvSpPr>
            <a:spLocks noGrp="1" noChangeArrowheads="1"/>
          </p:cNvSpPr>
          <p:nvPr>
            <p:ph type="sldNum" sz="quarter" idx="4"/>
          </p:nvPr>
        </p:nvSpPr>
        <p:spPr bwMode="auto">
          <a:xfrm>
            <a:off x="8737600" y="6324600"/>
            <a:ext cx="27432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2000">
                <a:solidFill>
                  <a:srgbClr val="222222"/>
                </a:solidFill>
                <a:latin typeface="Arial" panose="020B0604020202020204" pitchFamily="34" charset="0"/>
              </a:defRPr>
            </a:lvl1pPr>
          </a:lstStyle>
          <a:p>
            <a:pPr fontAlgn="base">
              <a:spcBef>
                <a:spcPct val="0"/>
              </a:spcBef>
              <a:spcAft>
                <a:spcPct val="0"/>
              </a:spcAft>
            </a:pPr>
            <a:fld id="{548860B2-D47C-4151-8367-A785A6E08C53}" type="slidenum">
              <a:rPr lang="en-US"/>
              <a:pPr fontAlgn="base">
                <a:spcBef>
                  <a:spcPct val="0"/>
                </a:spcBef>
                <a:spcAft>
                  <a:spcPct val="0"/>
                </a:spcAft>
              </a:pPr>
              <a:t>‹#›</a:t>
            </a:fld>
            <a:endParaRPr lang="en-US"/>
          </a:p>
        </p:txBody>
      </p:sp>
    </p:spTree>
    <p:extLst>
      <p:ext uri="{BB962C8B-B14F-4D97-AF65-F5344CB8AC3E}">
        <p14:creationId xmlns:p14="http://schemas.microsoft.com/office/powerpoint/2010/main" val="30830609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rtl="0" eaLnBrk="0" fontAlgn="base" hangingPunct="0">
        <a:spcBef>
          <a:spcPct val="0"/>
        </a:spcBef>
        <a:spcAft>
          <a:spcPct val="0"/>
        </a:spcAft>
        <a:defRPr sz="3600">
          <a:solidFill>
            <a:srgbClr val="222222"/>
          </a:solidFill>
          <a:latin typeface="+mj-lt"/>
          <a:ea typeface="+mj-ea"/>
          <a:cs typeface="+mj-cs"/>
        </a:defRPr>
      </a:lvl1pPr>
      <a:lvl2pPr algn="ctr" rtl="0" eaLnBrk="0" fontAlgn="base" hangingPunct="0">
        <a:spcBef>
          <a:spcPct val="0"/>
        </a:spcBef>
        <a:spcAft>
          <a:spcPct val="0"/>
        </a:spcAft>
        <a:defRPr sz="3600">
          <a:solidFill>
            <a:srgbClr val="222222"/>
          </a:solidFill>
          <a:latin typeface="Arial" charset="0"/>
        </a:defRPr>
      </a:lvl2pPr>
      <a:lvl3pPr algn="ctr" rtl="0" eaLnBrk="0" fontAlgn="base" hangingPunct="0">
        <a:spcBef>
          <a:spcPct val="0"/>
        </a:spcBef>
        <a:spcAft>
          <a:spcPct val="0"/>
        </a:spcAft>
        <a:defRPr sz="3600">
          <a:solidFill>
            <a:srgbClr val="222222"/>
          </a:solidFill>
          <a:latin typeface="Arial" charset="0"/>
        </a:defRPr>
      </a:lvl3pPr>
      <a:lvl4pPr algn="ctr" rtl="0" eaLnBrk="0" fontAlgn="base" hangingPunct="0">
        <a:spcBef>
          <a:spcPct val="0"/>
        </a:spcBef>
        <a:spcAft>
          <a:spcPct val="0"/>
        </a:spcAft>
        <a:defRPr sz="3600">
          <a:solidFill>
            <a:srgbClr val="222222"/>
          </a:solidFill>
          <a:latin typeface="Arial" charset="0"/>
        </a:defRPr>
      </a:lvl4pPr>
      <a:lvl5pPr algn="ctr" rtl="0" eaLnBrk="0" fontAlgn="base" hangingPunct="0">
        <a:spcBef>
          <a:spcPct val="0"/>
        </a:spcBef>
        <a:spcAft>
          <a:spcPct val="0"/>
        </a:spcAft>
        <a:defRPr sz="3600">
          <a:solidFill>
            <a:srgbClr val="222222"/>
          </a:solidFill>
          <a:latin typeface="Arial" charset="0"/>
        </a:defRPr>
      </a:lvl5pPr>
      <a:lvl6pPr marL="457200" algn="ctr" rtl="0" fontAlgn="base">
        <a:spcBef>
          <a:spcPct val="0"/>
        </a:spcBef>
        <a:spcAft>
          <a:spcPct val="0"/>
        </a:spcAft>
        <a:defRPr sz="3600">
          <a:solidFill>
            <a:srgbClr val="222222"/>
          </a:solidFill>
          <a:latin typeface="Arial" charset="0"/>
        </a:defRPr>
      </a:lvl6pPr>
      <a:lvl7pPr marL="914400" algn="ctr" rtl="0" fontAlgn="base">
        <a:spcBef>
          <a:spcPct val="0"/>
        </a:spcBef>
        <a:spcAft>
          <a:spcPct val="0"/>
        </a:spcAft>
        <a:defRPr sz="3600">
          <a:solidFill>
            <a:srgbClr val="222222"/>
          </a:solidFill>
          <a:latin typeface="Arial" charset="0"/>
        </a:defRPr>
      </a:lvl7pPr>
      <a:lvl8pPr marL="1371600" algn="ctr" rtl="0" fontAlgn="base">
        <a:spcBef>
          <a:spcPct val="0"/>
        </a:spcBef>
        <a:spcAft>
          <a:spcPct val="0"/>
        </a:spcAft>
        <a:defRPr sz="3600">
          <a:solidFill>
            <a:srgbClr val="222222"/>
          </a:solidFill>
          <a:latin typeface="Arial" charset="0"/>
        </a:defRPr>
      </a:lvl8pPr>
      <a:lvl9pPr marL="1828800" algn="ctr" rtl="0" fontAlgn="base">
        <a:spcBef>
          <a:spcPct val="0"/>
        </a:spcBef>
        <a:spcAft>
          <a:spcPct val="0"/>
        </a:spcAft>
        <a:defRPr sz="3600">
          <a:solidFill>
            <a:srgbClr val="222222"/>
          </a:solidFill>
          <a:latin typeface="Arial" charset="0"/>
        </a:defRPr>
      </a:lvl9pPr>
    </p:titleStyle>
    <p:bodyStyle>
      <a:lvl1pPr marL="342900" indent="-342900" algn="l" rtl="0" eaLnBrk="0" fontAlgn="base" hangingPunct="0">
        <a:spcBef>
          <a:spcPct val="20000"/>
        </a:spcBef>
        <a:spcAft>
          <a:spcPct val="0"/>
        </a:spcAft>
        <a:buChar char="•"/>
        <a:defRPr sz="2600">
          <a:solidFill>
            <a:srgbClr val="222222"/>
          </a:solidFill>
          <a:latin typeface="+mn-lt"/>
          <a:ea typeface="+mn-ea"/>
          <a:cs typeface="+mn-cs"/>
        </a:defRPr>
      </a:lvl1pPr>
      <a:lvl2pPr marL="742950" indent="-285750" algn="l" rtl="0" eaLnBrk="0" fontAlgn="base" hangingPunct="0">
        <a:spcBef>
          <a:spcPct val="20000"/>
        </a:spcBef>
        <a:spcAft>
          <a:spcPct val="0"/>
        </a:spcAft>
        <a:buChar char="–"/>
        <a:defRPr sz="2400">
          <a:solidFill>
            <a:srgbClr val="222222"/>
          </a:solidFill>
          <a:latin typeface="+mn-lt"/>
        </a:defRPr>
      </a:lvl2pPr>
      <a:lvl3pPr marL="1143000" indent="-228600" algn="l" rtl="0" eaLnBrk="0" fontAlgn="base" hangingPunct="0">
        <a:spcBef>
          <a:spcPct val="20000"/>
        </a:spcBef>
        <a:spcAft>
          <a:spcPct val="0"/>
        </a:spcAft>
        <a:buChar char="•"/>
        <a:defRPr sz="2200">
          <a:solidFill>
            <a:srgbClr val="222222"/>
          </a:solidFill>
          <a:latin typeface="+mn-lt"/>
        </a:defRPr>
      </a:lvl3pPr>
      <a:lvl4pPr marL="1600200" indent="-228600" algn="l" rtl="0" eaLnBrk="0" fontAlgn="base" hangingPunct="0">
        <a:spcBef>
          <a:spcPct val="20000"/>
        </a:spcBef>
        <a:spcAft>
          <a:spcPct val="0"/>
        </a:spcAft>
        <a:buChar char="–"/>
        <a:defRPr sz="2200">
          <a:solidFill>
            <a:srgbClr val="222222"/>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fontAlgn="base">
        <a:spcBef>
          <a:spcPct val="20000"/>
        </a:spcBef>
        <a:spcAft>
          <a:spcPct val="0"/>
        </a:spcAft>
        <a:buChar char="»"/>
        <a:defRPr sz="2000">
          <a:solidFill>
            <a:schemeClr val="tx1"/>
          </a:solidFill>
          <a:latin typeface="Times New Roman" pitchFamily="18" charset="0"/>
        </a:defRPr>
      </a:lvl6pPr>
      <a:lvl7pPr marL="2971800" indent="-228600" algn="l" rtl="0" fontAlgn="base">
        <a:spcBef>
          <a:spcPct val="20000"/>
        </a:spcBef>
        <a:spcAft>
          <a:spcPct val="0"/>
        </a:spcAft>
        <a:buChar char="»"/>
        <a:defRPr sz="2000">
          <a:solidFill>
            <a:schemeClr val="tx1"/>
          </a:solidFill>
          <a:latin typeface="Times New Roman" pitchFamily="18" charset="0"/>
        </a:defRPr>
      </a:lvl7pPr>
      <a:lvl8pPr marL="3429000" indent="-228600" algn="l" rtl="0" fontAlgn="base">
        <a:spcBef>
          <a:spcPct val="20000"/>
        </a:spcBef>
        <a:spcAft>
          <a:spcPct val="0"/>
        </a:spcAft>
        <a:buChar char="»"/>
        <a:defRPr sz="2000">
          <a:solidFill>
            <a:schemeClr val="tx1"/>
          </a:solidFill>
          <a:latin typeface="Times New Roman" pitchFamily="18" charset="0"/>
        </a:defRPr>
      </a:lvl8pPr>
      <a:lvl9pPr marL="3886200" indent="-228600" algn="l" rtl="0" fontAlgn="base">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11200" y="381000"/>
            <a:ext cx="1076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711200" y="1676400"/>
            <a:ext cx="107696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029" name="Rectangle 5"/>
          <p:cNvSpPr>
            <a:spLocks noGrp="1" noChangeArrowheads="1"/>
          </p:cNvSpPr>
          <p:nvPr>
            <p:ph type="ftr" sz="quarter" idx="3"/>
          </p:nvPr>
        </p:nvSpPr>
        <p:spPr bwMode="auto">
          <a:xfrm>
            <a:off x="711200" y="6324600"/>
            <a:ext cx="78232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2000">
                <a:solidFill>
                  <a:srgbClr val="222222"/>
                </a:solidFill>
                <a:latin typeface="Arial" charset="0"/>
              </a:defRPr>
            </a:lvl1pPr>
          </a:lstStyle>
          <a:p>
            <a:pPr fontAlgn="base">
              <a:spcBef>
                <a:spcPct val="0"/>
              </a:spcBef>
              <a:spcAft>
                <a:spcPct val="0"/>
              </a:spcAft>
              <a:defRPr/>
            </a:pPr>
            <a:r>
              <a:rPr lang="en-US"/>
              <a:t>Concepts of Database Management 7e</a:t>
            </a:r>
          </a:p>
        </p:txBody>
      </p:sp>
      <p:sp>
        <p:nvSpPr>
          <p:cNvPr id="1030" name="Rectangle 6"/>
          <p:cNvSpPr>
            <a:spLocks noGrp="1" noChangeArrowheads="1"/>
          </p:cNvSpPr>
          <p:nvPr>
            <p:ph type="sldNum" sz="quarter" idx="4"/>
          </p:nvPr>
        </p:nvSpPr>
        <p:spPr bwMode="auto">
          <a:xfrm>
            <a:off x="8737600" y="6324600"/>
            <a:ext cx="27432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2000">
                <a:solidFill>
                  <a:srgbClr val="222222"/>
                </a:solidFill>
                <a:latin typeface="Arial" panose="020B0604020202020204" pitchFamily="34" charset="0"/>
              </a:defRPr>
            </a:lvl1pPr>
          </a:lstStyle>
          <a:p>
            <a:pPr fontAlgn="base">
              <a:spcBef>
                <a:spcPct val="0"/>
              </a:spcBef>
              <a:spcAft>
                <a:spcPct val="0"/>
              </a:spcAft>
            </a:pPr>
            <a:fld id="{548860B2-D47C-4151-8367-A785A6E08C53}" type="slidenum">
              <a:rPr lang="en-US"/>
              <a:pPr fontAlgn="base">
                <a:spcBef>
                  <a:spcPct val="0"/>
                </a:spcBef>
                <a:spcAft>
                  <a:spcPct val="0"/>
                </a:spcAft>
              </a:pPr>
              <a:t>‹#›</a:t>
            </a:fld>
            <a:endParaRPr lang="en-US"/>
          </a:p>
        </p:txBody>
      </p:sp>
    </p:spTree>
    <p:extLst>
      <p:ext uri="{BB962C8B-B14F-4D97-AF65-F5344CB8AC3E}">
        <p14:creationId xmlns:p14="http://schemas.microsoft.com/office/powerpoint/2010/main" val="177762670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hdr="0" ftr="0" dt="0"/>
  <p:txStyles>
    <p:titleStyle>
      <a:lvl1pPr algn="ctr" rtl="0" eaLnBrk="0" fontAlgn="base" hangingPunct="0">
        <a:spcBef>
          <a:spcPct val="0"/>
        </a:spcBef>
        <a:spcAft>
          <a:spcPct val="0"/>
        </a:spcAft>
        <a:defRPr sz="3600">
          <a:solidFill>
            <a:srgbClr val="222222"/>
          </a:solidFill>
          <a:latin typeface="+mj-lt"/>
          <a:ea typeface="+mj-ea"/>
          <a:cs typeface="+mj-cs"/>
        </a:defRPr>
      </a:lvl1pPr>
      <a:lvl2pPr algn="ctr" rtl="0" eaLnBrk="0" fontAlgn="base" hangingPunct="0">
        <a:spcBef>
          <a:spcPct val="0"/>
        </a:spcBef>
        <a:spcAft>
          <a:spcPct val="0"/>
        </a:spcAft>
        <a:defRPr sz="3600">
          <a:solidFill>
            <a:srgbClr val="222222"/>
          </a:solidFill>
          <a:latin typeface="Arial" charset="0"/>
        </a:defRPr>
      </a:lvl2pPr>
      <a:lvl3pPr algn="ctr" rtl="0" eaLnBrk="0" fontAlgn="base" hangingPunct="0">
        <a:spcBef>
          <a:spcPct val="0"/>
        </a:spcBef>
        <a:spcAft>
          <a:spcPct val="0"/>
        </a:spcAft>
        <a:defRPr sz="3600">
          <a:solidFill>
            <a:srgbClr val="222222"/>
          </a:solidFill>
          <a:latin typeface="Arial" charset="0"/>
        </a:defRPr>
      </a:lvl3pPr>
      <a:lvl4pPr algn="ctr" rtl="0" eaLnBrk="0" fontAlgn="base" hangingPunct="0">
        <a:spcBef>
          <a:spcPct val="0"/>
        </a:spcBef>
        <a:spcAft>
          <a:spcPct val="0"/>
        </a:spcAft>
        <a:defRPr sz="3600">
          <a:solidFill>
            <a:srgbClr val="222222"/>
          </a:solidFill>
          <a:latin typeface="Arial" charset="0"/>
        </a:defRPr>
      </a:lvl4pPr>
      <a:lvl5pPr algn="ctr" rtl="0" eaLnBrk="0" fontAlgn="base" hangingPunct="0">
        <a:spcBef>
          <a:spcPct val="0"/>
        </a:spcBef>
        <a:spcAft>
          <a:spcPct val="0"/>
        </a:spcAft>
        <a:defRPr sz="3600">
          <a:solidFill>
            <a:srgbClr val="222222"/>
          </a:solidFill>
          <a:latin typeface="Arial" charset="0"/>
        </a:defRPr>
      </a:lvl5pPr>
      <a:lvl6pPr marL="457200" algn="ctr" rtl="0" fontAlgn="base">
        <a:spcBef>
          <a:spcPct val="0"/>
        </a:spcBef>
        <a:spcAft>
          <a:spcPct val="0"/>
        </a:spcAft>
        <a:defRPr sz="3600">
          <a:solidFill>
            <a:srgbClr val="222222"/>
          </a:solidFill>
          <a:latin typeface="Arial" charset="0"/>
        </a:defRPr>
      </a:lvl6pPr>
      <a:lvl7pPr marL="914400" algn="ctr" rtl="0" fontAlgn="base">
        <a:spcBef>
          <a:spcPct val="0"/>
        </a:spcBef>
        <a:spcAft>
          <a:spcPct val="0"/>
        </a:spcAft>
        <a:defRPr sz="3600">
          <a:solidFill>
            <a:srgbClr val="222222"/>
          </a:solidFill>
          <a:latin typeface="Arial" charset="0"/>
        </a:defRPr>
      </a:lvl7pPr>
      <a:lvl8pPr marL="1371600" algn="ctr" rtl="0" fontAlgn="base">
        <a:spcBef>
          <a:spcPct val="0"/>
        </a:spcBef>
        <a:spcAft>
          <a:spcPct val="0"/>
        </a:spcAft>
        <a:defRPr sz="3600">
          <a:solidFill>
            <a:srgbClr val="222222"/>
          </a:solidFill>
          <a:latin typeface="Arial" charset="0"/>
        </a:defRPr>
      </a:lvl8pPr>
      <a:lvl9pPr marL="1828800" algn="ctr" rtl="0" fontAlgn="base">
        <a:spcBef>
          <a:spcPct val="0"/>
        </a:spcBef>
        <a:spcAft>
          <a:spcPct val="0"/>
        </a:spcAft>
        <a:defRPr sz="3600">
          <a:solidFill>
            <a:srgbClr val="222222"/>
          </a:solidFill>
          <a:latin typeface="Arial" charset="0"/>
        </a:defRPr>
      </a:lvl9pPr>
    </p:titleStyle>
    <p:bodyStyle>
      <a:lvl1pPr marL="342900" indent="-342900" algn="l" rtl="0" eaLnBrk="0" fontAlgn="base" hangingPunct="0">
        <a:spcBef>
          <a:spcPct val="20000"/>
        </a:spcBef>
        <a:spcAft>
          <a:spcPct val="0"/>
        </a:spcAft>
        <a:buChar char="•"/>
        <a:defRPr sz="2600">
          <a:solidFill>
            <a:srgbClr val="222222"/>
          </a:solidFill>
          <a:latin typeface="+mn-lt"/>
          <a:ea typeface="+mn-ea"/>
          <a:cs typeface="+mn-cs"/>
        </a:defRPr>
      </a:lvl1pPr>
      <a:lvl2pPr marL="742950" indent="-285750" algn="l" rtl="0" eaLnBrk="0" fontAlgn="base" hangingPunct="0">
        <a:spcBef>
          <a:spcPct val="20000"/>
        </a:spcBef>
        <a:spcAft>
          <a:spcPct val="0"/>
        </a:spcAft>
        <a:buChar char="–"/>
        <a:defRPr sz="2400">
          <a:solidFill>
            <a:srgbClr val="222222"/>
          </a:solidFill>
          <a:latin typeface="+mn-lt"/>
        </a:defRPr>
      </a:lvl2pPr>
      <a:lvl3pPr marL="1143000" indent="-228600" algn="l" rtl="0" eaLnBrk="0" fontAlgn="base" hangingPunct="0">
        <a:spcBef>
          <a:spcPct val="20000"/>
        </a:spcBef>
        <a:spcAft>
          <a:spcPct val="0"/>
        </a:spcAft>
        <a:buChar char="•"/>
        <a:defRPr sz="2200">
          <a:solidFill>
            <a:srgbClr val="222222"/>
          </a:solidFill>
          <a:latin typeface="+mn-lt"/>
        </a:defRPr>
      </a:lvl3pPr>
      <a:lvl4pPr marL="1600200" indent="-228600" algn="l" rtl="0" eaLnBrk="0" fontAlgn="base" hangingPunct="0">
        <a:spcBef>
          <a:spcPct val="20000"/>
        </a:spcBef>
        <a:spcAft>
          <a:spcPct val="0"/>
        </a:spcAft>
        <a:buChar char="–"/>
        <a:defRPr sz="2200">
          <a:solidFill>
            <a:srgbClr val="222222"/>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fontAlgn="base">
        <a:spcBef>
          <a:spcPct val="20000"/>
        </a:spcBef>
        <a:spcAft>
          <a:spcPct val="0"/>
        </a:spcAft>
        <a:buChar char="»"/>
        <a:defRPr sz="2000">
          <a:solidFill>
            <a:schemeClr val="tx1"/>
          </a:solidFill>
          <a:latin typeface="Times New Roman" pitchFamily="18" charset="0"/>
        </a:defRPr>
      </a:lvl6pPr>
      <a:lvl7pPr marL="2971800" indent="-228600" algn="l" rtl="0" fontAlgn="base">
        <a:spcBef>
          <a:spcPct val="20000"/>
        </a:spcBef>
        <a:spcAft>
          <a:spcPct val="0"/>
        </a:spcAft>
        <a:buChar char="»"/>
        <a:defRPr sz="2000">
          <a:solidFill>
            <a:schemeClr val="tx1"/>
          </a:solidFill>
          <a:latin typeface="Times New Roman" pitchFamily="18" charset="0"/>
        </a:defRPr>
      </a:lvl7pPr>
      <a:lvl8pPr marL="3429000" indent="-228600" algn="l" rtl="0" fontAlgn="base">
        <a:spcBef>
          <a:spcPct val="20000"/>
        </a:spcBef>
        <a:spcAft>
          <a:spcPct val="0"/>
        </a:spcAft>
        <a:buChar char="»"/>
        <a:defRPr sz="2000">
          <a:solidFill>
            <a:schemeClr val="tx1"/>
          </a:solidFill>
          <a:latin typeface="Times New Roman" pitchFamily="18" charset="0"/>
        </a:defRPr>
      </a:lvl8pPr>
      <a:lvl9pPr marL="3886200" indent="-228600" algn="l" rtl="0" fontAlgn="base">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11/3/2019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fontAlgn="base">
              <a:spcBef>
                <a:spcPct val="0"/>
              </a:spcBef>
              <a:spcAft>
                <a:spcPct val="0"/>
              </a:spcAft>
              <a:defRPr/>
            </a:pPr>
            <a:r>
              <a:rPr lang="en-US"/>
              <a:t>Concepts of Database Management 7e</a:t>
            </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fontAlgn="base">
              <a:spcBef>
                <a:spcPct val="0"/>
              </a:spcBef>
              <a:spcAft>
                <a:spcPct val="0"/>
              </a:spcAft>
            </a:pPr>
            <a:fld id="{548860B2-D47C-4151-8367-A785A6E08C53}" type="slidenum">
              <a:rPr lang="en-US" smtClean="0"/>
              <a:pPr fontAlgn="base">
                <a:spcBef>
                  <a:spcPct val="0"/>
                </a:spcBef>
                <a:spcAft>
                  <a:spcPct val="0"/>
                </a:spcAft>
              </a:pPr>
              <a:t>‹#›</a:t>
            </a:fld>
            <a:endParaRPr lang="en-US"/>
          </a:p>
        </p:txBody>
      </p:sp>
    </p:spTree>
    <p:extLst>
      <p:ext uri="{BB962C8B-B14F-4D97-AF65-F5344CB8AC3E}">
        <p14:creationId xmlns:p14="http://schemas.microsoft.com/office/powerpoint/2010/main" val="3625896386"/>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4.xml"/><Relationship Id="rId4" Type="http://schemas.openxmlformats.org/officeDocument/2006/relationships/image" Target="../media/image9.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228725" y="2867025"/>
            <a:ext cx="8153400" cy="2057400"/>
          </a:xfrm>
        </p:spPr>
        <p:txBody>
          <a:bodyPr/>
          <a:lstStyle/>
          <a:p>
            <a:pPr algn="ctr"/>
            <a:r>
              <a:rPr lang="en-US" dirty="0"/>
              <a:t>The Relational Model</a:t>
            </a:r>
            <a:br>
              <a:rPr lang="en-US" dirty="0"/>
            </a:br>
            <a:endParaRPr lang="en-US" dirty="0"/>
          </a:p>
        </p:txBody>
      </p:sp>
    </p:spTree>
    <p:extLst>
      <p:ext uri="{BB962C8B-B14F-4D97-AF65-F5344CB8AC3E}">
        <p14:creationId xmlns:p14="http://schemas.microsoft.com/office/powerpoint/2010/main" val="1797870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Integrity Constraints</a:t>
            </a:r>
          </a:p>
        </p:txBody>
      </p:sp>
      <p:sp>
        <p:nvSpPr>
          <p:cNvPr id="3" name="Content Placeholder 2"/>
          <p:cNvSpPr>
            <a:spLocks noGrp="1"/>
          </p:cNvSpPr>
          <p:nvPr>
            <p:ph idx="1"/>
          </p:nvPr>
        </p:nvSpPr>
        <p:spPr>
          <a:xfrm>
            <a:off x="677333" y="2160589"/>
            <a:ext cx="9881129" cy="3880773"/>
          </a:xfrm>
        </p:spPr>
        <p:txBody>
          <a:bodyPr/>
          <a:lstStyle/>
          <a:p>
            <a:r>
              <a:rPr lang="en-US" sz="2400" dirty="0"/>
              <a:t>Unique - each record in table must have a PK with a unique value</a:t>
            </a:r>
          </a:p>
          <a:p>
            <a:r>
              <a:rPr lang="en-US" sz="2400" dirty="0"/>
              <a:t>Domain - range of possible values for an individual column or attribute</a:t>
            </a:r>
          </a:p>
          <a:p>
            <a:r>
              <a:rPr lang="en-US" sz="2400" dirty="0"/>
              <a:t>Referential Integrity - each value for a FK within a table must correspond to the value of one record’s PK in the Foreign table or be a NULL column</a:t>
            </a:r>
          </a:p>
          <a:p>
            <a:r>
              <a:rPr lang="en-US" sz="2400" dirty="0"/>
              <a:t>Values in column must match the defined data type</a:t>
            </a:r>
          </a:p>
          <a:p>
            <a:endParaRPr lang="en-US" dirty="0"/>
          </a:p>
          <a:p>
            <a:endParaRPr lang="en-US" dirty="0"/>
          </a:p>
        </p:txBody>
      </p:sp>
      <p:sp>
        <p:nvSpPr>
          <p:cNvPr id="5" name="Slide Number Placeholder 4"/>
          <p:cNvSpPr>
            <a:spLocks noGrp="1"/>
          </p:cNvSpPr>
          <p:nvPr>
            <p:ph type="sldNum" sz="quarter" idx="12"/>
          </p:nvPr>
        </p:nvSpPr>
        <p:spPr/>
        <p:txBody>
          <a:bodyPr/>
          <a:lstStyle/>
          <a:p>
            <a:fld id="{8AC7F17B-067C-4D1E-8DF2-E18526D32B7C}" type="slidenum">
              <a:rPr lang="en-US" smtClean="0"/>
              <a:pPr/>
              <a:t>10</a:t>
            </a:fld>
            <a:endParaRPr lang="en-US"/>
          </a:p>
        </p:txBody>
      </p:sp>
    </p:spTree>
    <p:extLst>
      <p:ext uri="{BB962C8B-B14F-4D97-AF65-F5344CB8AC3E}">
        <p14:creationId xmlns:p14="http://schemas.microsoft.com/office/powerpoint/2010/main" val="3816316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ER-Model</a:t>
            </a:r>
          </a:p>
        </p:txBody>
      </p:sp>
      <p:sp>
        <p:nvSpPr>
          <p:cNvPr id="3" name="Content Placeholder 2"/>
          <p:cNvSpPr>
            <a:spLocks noGrp="1"/>
          </p:cNvSpPr>
          <p:nvPr>
            <p:ph idx="1"/>
          </p:nvPr>
        </p:nvSpPr>
        <p:spPr>
          <a:xfrm>
            <a:off x="711200" y="1378424"/>
            <a:ext cx="10769600" cy="4869976"/>
          </a:xfrm>
        </p:spPr>
        <p:txBody>
          <a:bodyPr/>
          <a:lstStyle/>
          <a:p>
            <a:pPr marL="0" indent="0">
              <a:buNone/>
            </a:pPr>
            <a:r>
              <a:rPr lang="en-US" dirty="0"/>
              <a:t>ER Model: a model that I use to describe the entities and the relationship between these entities (Entities, Relationships, Attributes)</a:t>
            </a:r>
          </a:p>
          <a:p>
            <a:pPr>
              <a:lnSpc>
                <a:spcPct val="150000"/>
              </a:lnSpc>
              <a:buFont typeface="Wingdings" panose="05000000000000000000" pitchFamily="2" charset="2"/>
              <a:buChar char="q"/>
            </a:pPr>
            <a:r>
              <a:rPr lang="en-US" dirty="0"/>
              <a:t>The component of ER Model:</a:t>
            </a:r>
            <a:endParaRPr lang="en-US" u="sng" dirty="0">
              <a:solidFill>
                <a:schemeClr val="accent6">
                  <a:lumMod val="75000"/>
                </a:schemeClr>
              </a:solidFill>
            </a:endParaRPr>
          </a:p>
          <a:p>
            <a:r>
              <a:rPr lang="en-US" u="sng" dirty="0">
                <a:solidFill>
                  <a:schemeClr val="accent6">
                    <a:lumMod val="75000"/>
                  </a:schemeClr>
                </a:solidFill>
              </a:rPr>
              <a:t>Entities</a:t>
            </a:r>
            <a:r>
              <a:rPr lang="en-US" dirty="0"/>
              <a:t>: Are Specific persons, places, events, objects that the user wants to keep data</a:t>
            </a:r>
          </a:p>
          <a:p>
            <a:pPr lvl="1"/>
            <a:r>
              <a:rPr lang="en-US" dirty="0"/>
              <a:t>EX: Employee, Office, Conference, Orders, Parts</a:t>
            </a:r>
          </a:p>
          <a:p>
            <a:endParaRPr lang="en-US" dirty="0"/>
          </a:p>
          <a:p>
            <a:r>
              <a:rPr lang="en-US" u="sng" dirty="0">
                <a:solidFill>
                  <a:schemeClr val="accent6">
                    <a:lumMod val="75000"/>
                  </a:schemeClr>
                </a:solidFill>
              </a:rPr>
              <a:t>Attributes</a:t>
            </a:r>
            <a:r>
              <a:rPr lang="en-US" dirty="0"/>
              <a:t>: Are the Properties that used to describe the Entity.</a:t>
            </a:r>
          </a:p>
          <a:p>
            <a:pPr lvl="1"/>
            <a:r>
              <a:rPr lang="en-US" dirty="0"/>
              <a:t>EX: EMPLOYEE entity may have the attributes:</a:t>
            </a:r>
          </a:p>
          <a:p>
            <a:pPr marL="0" indent="0">
              <a:buNone/>
            </a:pPr>
            <a:r>
              <a:rPr lang="en-US" dirty="0"/>
              <a:t>   	Name, SSN, Address, Gender, BD</a:t>
            </a:r>
          </a:p>
        </p:txBody>
      </p:sp>
      <p:sp>
        <p:nvSpPr>
          <p:cNvPr id="4" name="Slide Number Placeholder 3"/>
          <p:cNvSpPr>
            <a:spLocks noGrp="1"/>
          </p:cNvSpPr>
          <p:nvPr>
            <p:ph type="sldNum" sz="quarter" idx="11"/>
          </p:nvPr>
        </p:nvSpPr>
        <p:spPr/>
        <p:txBody>
          <a:bodyPr/>
          <a:lstStyle/>
          <a:p>
            <a:fld id="{F967109C-BECF-4B4D-8EC9-9518462728E0}" type="slidenum">
              <a:rPr lang="en-US" smtClean="0"/>
              <a:pPr/>
              <a:t>11</a:t>
            </a:fld>
            <a:endParaRPr lang="en-US" dirty="0"/>
          </a:p>
        </p:txBody>
      </p:sp>
    </p:spTree>
    <p:extLst>
      <p:ext uri="{BB962C8B-B14F-4D97-AF65-F5344CB8AC3E}">
        <p14:creationId xmlns:p14="http://schemas.microsoft.com/office/powerpoint/2010/main" val="2298685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type of Relationships in ER-Diagram</a:t>
            </a:r>
          </a:p>
        </p:txBody>
      </p:sp>
      <p:sp>
        <p:nvSpPr>
          <p:cNvPr id="3" name="Content Placeholder 2"/>
          <p:cNvSpPr>
            <a:spLocks noGrp="1"/>
          </p:cNvSpPr>
          <p:nvPr>
            <p:ph idx="1"/>
          </p:nvPr>
        </p:nvSpPr>
        <p:spPr>
          <a:xfrm>
            <a:off x="711200" y="1371600"/>
            <a:ext cx="10769600" cy="4823930"/>
          </a:xfrm>
        </p:spPr>
        <p:txBody>
          <a:bodyPr/>
          <a:lstStyle/>
          <a:p>
            <a:pPr>
              <a:buFont typeface="Wingdings" panose="05000000000000000000" pitchFamily="2" charset="2"/>
              <a:buChar char="q"/>
            </a:pPr>
            <a:r>
              <a:rPr lang="en-US" dirty="0"/>
              <a:t>Relationships: is a the relation between 1, 2 or more distinct entities</a:t>
            </a:r>
          </a:p>
          <a:p>
            <a:pPr marL="0" indent="0">
              <a:buNone/>
            </a:pPr>
            <a:r>
              <a:rPr lang="en-US" dirty="0"/>
              <a:t>(1 entity – Unary, 2 entity – Binary, 3 and more- Ternary)</a:t>
            </a:r>
          </a:p>
          <a:p>
            <a:pPr>
              <a:buFont typeface="Wingdings" panose="05000000000000000000" pitchFamily="2" charset="2"/>
              <a:buChar char="q"/>
            </a:pPr>
            <a:endParaRPr lang="en-US" dirty="0"/>
          </a:p>
          <a:p>
            <a:pPr>
              <a:buFont typeface="Wingdings" panose="05000000000000000000" pitchFamily="2" charset="2"/>
              <a:buChar char="q"/>
            </a:pPr>
            <a:r>
              <a:rPr lang="en-US" dirty="0"/>
              <a:t>Re-Cursive Relationship: IT’s the relationship between the entity and it self.</a:t>
            </a:r>
          </a:p>
          <a:p>
            <a:pPr>
              <a:buFont typeface="Wingdings" panose="05000000000000000000" pitchFamily="2" charset="2"/>
              <a:buChar char="q"/>
            </a:pPr>
            <a:endParaRPr lang="en-US" dirty="0"/>
          </a:p>
          <a:p>
            <a:pPr marL="0" indent="0">
              <a:buNone/>
            </a:pPr>
            <a:r>
              <a:rPr lang="en-US" dirty="0"/>
              <a:t>EX: The WORKER supervise the Workers</a:t>
            </a:r>
          </a:p>
          <a:p>
            <a:pPr marL="0" indent="0">
              <a:buNone/>
            </a:pPr>
            <a:endParaRPr lang="en-US" dirty="0"/>
          </a:p>
        </p:txBody>
      </p:sp>
      <p:sp>
        <p:nvSpPr>
          <p:cNvPr id="4" name="Slide Number Placeholder 3"/>
          <p:cNvSpPr>
            <a:spLocks noGrp="1"/>
          </p:cNvSpPr>
          <p:nvPr>
            <p:ph type="sldNum" sz="quarter" idx="11"/>
          </p:nvPr>
        </p:nvSpPr>
        <p:spPr/>
        <p:txBody>
          <a:bodyPr/>
          <a:lstStyle/>
          <a:p>
            <a:fld id="{F967109C-BECF-4B4D-8EC9-9518462728E0}" type="slidenum">
              <a:rPr lang="en-US" smtClean="0"/>
              <a:pPr/>
              <a:t>12</a:t>
            </a:fld>
            <a:endParaRPr lang="en-US" dirty="0"/>
          </a:p>
        </p:txBody>
      </p:sp>
      <p:sp>
        <p:nvSpPr>
          <p:cNvPr id="5" name="Rectangle 4"/>
          <p:cNvSpPr/>
          <p:nvPr/>
        </p:nvSpPr>
        <p:spPr bwMode="auto">
          <a:xfrm>
            <a:off x="5238181" y="5062281"/>
            <a:ext cx="2019869" cy="84616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000"/>
              <a:t>WORKER</a:t>
            </a:r>
            <a:endParaRPr kumimoji="0" lang="en-US" sz="2000" b="0" i="0" u="none" strike="noStrike" cap="none" normalizeH="0" baseline="0">
              <a:ln>
                <a:noFill/>
              </a:ln>
              <a:solidFill>
                <a:srgbClr val="FFFFFF"/>
              </a:solidFill>
              <a:effectLst/>
              <a:latin typeface="Times New Roman" pitchFamily="18" charset="0"/>
            </a:endParaRPr>
          </a:p>
        </p:txBody>
      </p:sp>
      <p:sp>
        <p:nvSpPr>
          <p:cNvPr id="6" name="Diamond 5"/>
          <p:cNvSpPr/>
          <p:nvPr/>
        </p:nvSpPr>
        <p:spPr bwMode="auto">
          <a:xfrm>
            <a:off x="7599480" y="5049241"/>
            <a:ext cx="2190465" cy="900752"/>
          </a:xfrm>
          <a:prstGeom prst="diamond">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en-US" sz="1600" dirty="0"/>
              <a:t>supervise</a:t>
            </a:r>
            <a:endParaRPr kumimoji="0" lang="en-US" sz="1600" b="0" i="0" u="none" strike="noStrike" cap="none" normalizeH="0" baseline="0" dirty="0">
              <a:ln>
                <a:noFill/>
              </a:ln>
              <a:solidFill>
                <a:srgbClr val="FFFFFF"/>
              </a:solidFill>
              <a:effectLst/>
              <a:latin typeface="Times New Roman" pitchFamily="18" charset="0"/>
            </a:endParaRPr>
          </a:p>
        </p:txBody>
      </p:sp>
      <p:cxnSp>
        <p:nvCxnSpPr>
          <p:cNvPr id="8" name="Elbow Connector 7"/>
          <p:cNvCxnSpPr>
            <a:stCxn id="5" idx="0"/>
          </p:cNvCxnSpPr>
          <p:nvPr/>
        </p:nvCxnSpPr>
        <p:spPr bwMode="auto">
          <a:xfrm rot="5400000" flipH="1" flipV="1">
            <a:off x="7042923" y="3816510"/>
            <a:ext cx="450965" cy="2040578"/>
          </a:xfrm>
          <a:prstGeom prst="bentConnector2">
            <a:avLst/>
          </a:prstGeom>
          <a:solidFill>
            <a:schemeClr val="accent1"/>
          </a:solidFill>
          <a:ln w="9525" cap="flat" cmpd="sng" algn="ctr">
            <a:solidFill>
              <a:schemeClr val="tx1"/>
            </a:solidFill>
            <a:prstDash val="solid"/>
            <a:round/>
            <a:headEnd type="none" w="med" len="med"/>
            <a:tailEnd type="none" w="med" len="med"/>
          </a:ln>
          <a:effectLst/>
        </p:spPr>
      </p:cxnSp>
      <p:cxnSp>
        <p:nvCxnSpPr>
          <p:cNvPr id="10" name="Straight Connector 9"/>
          <p:cNvCxnSpPr>
            <a:endCxn id="6" idx="0"/>
          </p:cNvCxnSpPr>
          <p:nvPr/>
        </p:nvCxnSpPr>
        <p:spPr bwMode="auto">
          <a:xfrm>
            <a:off x="8288692" y="4598866"/>
            <a:ext cx="406021" cy="45037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 name="Elbow Connector 15"/>
          <p:cNvCxnSpPr>
            <a:stCxn id="6" idx="2"/>
          </p:cNvCxnSpPr>
          <p:nvPr/>
        </p:nvCxnSpPr>
        <p:spPr bwMode="auto">
          <a:xfrm rot="5400000">
            <a:off x="7207082" y="5007664"/>
            <a:ext cx="545303" cy="2429961"/>
          </a:xfrm>
          <a:prstGeom prst="bentConnector2">
            <a:avLst/>
          </a:prstGeom>
          <a:solidFill>
            <a:schemeClr val="accent1"/>
          </a:solidFill>
          <a:ln w="9525" cap="flat" cmpd="sng" algn="ctr">
            <a:solidFill>
              <a:schemeClr val="tx1"/>
            </a:solidFill>
            <a:prstDash val="solid"/>
            <a:round/>
            <a:headEnd type="none" w="med" len="med"/>
            <a:tailEnd type="none" w="med" len="med"/>
          </a:ln>
          <a:effectLst/>
        </p:spPr>
      </p:cxnSp>
      <p:cxnSp>
        <p:nvCxnSpPr>
          <p:cNvPr id="18" name="Straight Connector 17"/>
          <p:cNvCxnSpPr>
            <a:stCxn id="5" idx="2"/>
          </p:cNvCxnSpPr>
          <p:nvPr/>
        </p:nvCxnSpPr>
        <p:spPr bwMode="auto">
          <a:xfrm flipH="1">
            <a:off x="6248115" y="5908442"/>
            <a:ext cx="1" cy="58685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0" name="Circular Arrow 29"/>
          <p:cNvSpPr/>
          <p:nvPr/>
        </p:nvSpPr>
        <p:spPr bwMode="auto">
          <a:xfrm rot="5400000" flipH="1">
            <a:off x="7985498" y="3717517"/>
            <a:ext cx="2411966" cy="3564199"/>
          </a:xfrm>
          <a:prstGeom prst="circularArrow">
            <a:avLst>
              <a:gd name="adj1" fmla="val 12500"/>
              <a:gd name="adj2" fmla="val 3233289"/>
              <a:gd name="adj3" fmla="val 20457671"/>
              <a:gd name="adj4" fmla="val 8687092"/>
              <a:gd name="adj5" fmla="val 1250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rgbClr val="FFFFFF"/>
              </a:solidFill>
              <a:effectLst/>
              <a:latin typeface="Times New Roman" pitchFamily="18" charset="0"/>
            </a:endParaRPr>
          </a:p>
        </p:txBody>
      </p:sp>
    </p:spTree>
    <p:extLst>
      <p:ext uri="{BB962C8B-B14F-4D97-AF65-F5344CB8AC3E}">
        <p14:creationId xmlns:p14="http://schemas.microsoft.com/office/powerpoint/2010/main" val="2256157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type of Relationships in ER-Diagram</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t>Binary Relationships: is a the relation between 2 distinct entities</a:t>
            </a:r>
          </a:p>
          <a:p>
            <a:pPr marL="0" indent="0">
              <a:buNone/>
            </a:pPr>
            <a:endParaRPr lang="en-US" dirty="0"/>
          </a:p>
          <a:p>
            <a:pPr marL="0" indent="0">
              <a:buNone/>
            </a:pPr>
            <a:endParaRPr lang="en-US" dirty="0"/>
          </a:p>
          <a:p>
            <a:pPr marL="0" indent="0">
              <a:buNone/>
            </a:pPr>
            <a:r>
              <a:rPr lang="en-US" dirty="0"/>
              <a:t>Ex: </a:t>
            </a:r>
            <a:r>
              <a:rPr lang="en-US" dirty="0">
                <a:solidFill>
                  <a:schemeClr val="accent6">
                    <a:lumMod val="75000"/>
                  </a:schemeClr>
                </a:solidFill>
              </a:rPr>
              <a:t>EMPLOYEE</a:t>
            </a:r>
            <a:r>
              <a:rPr lang="en-US" dirty="0"/>
              <a:t> Sam </a:t>
            </a:r>
            <a:r>
              <a:rPr lang="en-US" i="1" dirty="0">
                <a:solidFill>
                  <a:srgbClr val="FF0000"/>
                </a:solidFill>
              </a:rPr>
              <a:t>Works on </a:t>
            </a:r>
            <a:r>
              <a:rPr lang="en-US" dirty="0"/>
              <a:t>the </a:t>
            </a:r>
            <a:r>
              <a:rPr lang="en-US" dirty="0">
                <a:solidFill>
                  <a:schemeClr val="accent6">
                    <a:lumMod val="75000"/>
                  </a:schemeClr>
                </a:solidFill>
              </a:rPr>
              <a:t>PROJECT</a:t>
            </a:r>
            <a:r>
              <a:rPr lang="en-US" dirty="0"/>
              <a:t> XYZ</a:t>
            </a:r>
          </a:p>
          <a:p>
            <a:pPr marL="0" indent="0">
              <a:buNone/>
            </a:pPr>
            <a:endParaRPr lang="en-US" dirty="0"/>
          </a:p>
          <a:p>
            <a:pPr marL="0" indent="0">
              <a:buNone/>
            </a:pPr>
            <a:r>
              <a:rPr lang="en-US" dirty="0"/>
              <a:t>OR</a:t>
            </a:r>
          </a:p>
          <a:p>
            <a:pPr marL="0" indent="0">
              <a:buNone/>
            </a:pPr>
            <a:r>
              <a:rPr lang="en-US" dirty="0">
                <a:solidFill>
                  <a:schemeClr val="accent6">
                    <a:lumMod val="75000"/>
                  </a:schemeClr>
                </a:solidFill>
              </a:rPr>
              <a:t>EMPLOYEE</a:t>
            </a:r>
            <a:r>
              <a:rPr lang="en-US" dirty="0"/>
              <a:t> Linda </a:t>
            </a:r>
            <a:r>
              <a:rPr lang="en-US" i="1" dirty="0">
                <a:solidFill>
                  <a:srgbClr val="FF0000"/>
                </a:solidFill>
              </a:rPr>
              <a:t>Manages</a:t>
            </a:r>
            <a:r>
              <a:rPr lang="en-US" dirty="0"/>
              <a:t> the Research </a:t>
            </a:r>
            <a:r>
              <a:rPr lang="en-US" dirty="0">
                <a:solidFill>
                  <a:schemeClr val="accent6">
                    <a:lumMod val="75000"/>
                  </a:schemeClr>
                </a:solidFill>
              </a:rPr>
              <a:t>DEPARTMENT</a:t>
            </a:r>
          </a:p>
          <a:p>
            <a:pPr marL="0" indent="0">
              <a:buNone/>
            </a:pPr>
            <a:r>
              <a:rPr lang="en-US" dirty="0"/>
              <a:t>OR</a:t>
            </a:r>
          </a:p>
          <a:p>
            <a:pPr marL="0" indent="0">
              <a:buNone/>
            </a:pPr>
            <a:r>
              <a:rPr lang="en-US" dirty="0">
                <a:solidFill>
                  <a:schemeClr val="accent6">
                    <a:lumMod val="75000"/>
                  </a:schemeClr>
                </a:solidFill>
              </a:rPr>
              <a:t>STUDENT</a:t>
            </a:r>
            <a:r>
              <a:rPr lang="en-US" dirty="0"/>
              <a:t> Frank </a:t>
            </a:r>
            <a:r>
              <a:rPr lang="en-US" i="1" dirty="0">
                <a:solidFill>
                  <a:srgbClr val="FF0000"/>
                </a:solidFill>
              </a:rPr>
              <a:t>Study</a:t>
            </a:r>
            <a:r>
              <a:rPr lang="en-US" dirty="0"/>
              <a:t> </a:t>
            </a:r>
            <a:r>
              <a:rPr lang="en-US" dirty="0">
                <a:solidFill>
                  <a:schemeClr val="accent6">
                    <a:lumMod val="75000"/>
                  </a:schemeClr>
                </a:solidFill>
              </a:rPr>
              <a:t>COURCES</a:t>
            </a:r>
            <a:r>
              <a:rPr lang="en-US" dirty="0"/>
              <a:t> </a:t>
            </a:r>
          </a:p>
        </p:txBody>
      </p:sp>
      <p:sp>
        <p:nvSpPr>
          <p:cNvPr id="4" name="Slide Number Placeholder 3"/>
          <p:cNvSpPr>
            <a:spLocks noGrp="1"/>
          </p:cNvSpPr>
          <p:nvPr>
            <p:ph type="sldNum" sz="quarter" idx="11"/>
          </p:nvPr>
        </p:nvSpPr>
        <p:spPr/>
        <p:txBody>
          <a:bodyPr/>
          <a:lstStyle/>
          <a:p>
            <a:fld id="{F967109C-BECF-4B4D-8EC9-9518462728E0}" type="slidenum">
              <a:rPr lang="en-US" smtClean="0"/>
              <a:pPr/>
              <a:t>13</a:t>
            </a:fld>
            <a:endParaRPr lang="en-US" dirty="0"/>
          </a:p>
        </p:txBody>
      </p:sp>
      <p:sp>
        <p:nvSpPr>
          <p:cNvPr id="5" name="Rectangle 4"/>
          <p:cNvSpPr/>
          <p:nvPr/>
        </p:nvSpPr>
        <p:spPr bwMode="auto">
          <a:xfrm>
            <a:off x="1487607" y="3684895"/>
            <a:ext cx="1542197" cy="55955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rgbClr val="FFFFFF"/>
              </a:solidFill>
              <a:effectLst/>
              <a:latin typeface="Times New Roman" pitchFamily="18" charset="0"/>
            </a:endParaRPr>
          </a:p>
        </p:txBody>
      </p:sp>
      <p:sp>
        <p:nvSpPr>
          <p:cNvPr id="6" name="Rectangle 5"/>
          <p:cNvSpPr/>
          <p:nvPr/>
        </p:nvSpPr>
        <p:spPr bwMode="auto">
          <a:xfrm>
            <a:off x="6082353" y="3684894"/>
            <a:ext cx="1542197" cy="55955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rgbClr val="FFFFFF"/>
              </a:solidFill>
              <a:effectLst/>
              <a:latin typeface="Times New Roman" pitchFamily="18" charset="0"/>
            </a:endParaRPr>
          </a:p>
        </p:txBody>
      </p:sp>
      <p:sp>
        <p:nvSpPr>
          <p:cNvPr id="7" name="Diamond 6"/>
          <p:cNvSpPr/>
          <p:nvPr/>
        </p:nvSpPr>
        <p:spPr bwMode="auto">
          <a:xfrm>
            <a:off x="4148920" y="3664421"/>
            <a:ext cx="1078173" cy="796119"/>
          </a:xfrm>
          <a:prstGeom prst="diamond">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rgbClr val="FFFFFF"/>
              </a:solidFill>
              <a:effectLst/>
              <a:latin typeface="Times New Roman" pitchFamily="18" charset="0"/>
            </a:endParaRPr>
          </a:p>
        </p:txBody>
      </p:sp>
      <p:cxnSp>
        <p:nvCxnSpPr>
          <p:cNvPr id="9" name="Straight Connector 8"/>
          <p:cNvCxnSpPr>
            <a:stCxn id="5" idx="3"/>
            <a:endCxn id="7" idx="1"/>
          </p:cNvCxnSpPr>
          <p:nvPr/>
        </p:nvCxnSpPr>
        <p:spPr bwMode="auto">
          <a:xfrm>
            <a:off x="3029804" y="3964674"/>
            <a:ext cx="1119116" cy="9780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 name="Straight Connector 11"/>
          <p:cNvCxnSpPr>
            <a:stCxn id="7" idx="3"/>
            <a:endCxn id="6" idx="1"/>
          </p:cNvCxnSpPr>
          <p:nvPr/>
        </p:nvCxnSpPr>
        <p:spPr bwMode="auto">
          <a:xfrm flipV="1">
            <a:off x="5227093" y="3964673"/>
            <a:ext cx="855260" cy="97808"/>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0283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Ternary Relationship</a:t>
            </a:r>
          </a:p>
        </p:txBody>
      </p:sp>
      <p:sp>
        <p:nvSpPr>
          <p:cNvPr id="3" name="Content Placeholder 2"/>
          <p:cNvSpPr>
            <a:spLocks noGrp="1"/>
          </p:cNvSpPr>
          <p:nvPr>
            <p:ph idx="1"/>
          </p:nvPr>
        </p:nvSpPr>
        <p:spPr/>
        <p:txBody>
          <a:bodyPr/>
          <a:lstStyle/>
          <a:p>
            <a:r>
              <a:rPr lang="en-US" dirty="0"/>
              <a:t>The SUPPLIER </a:t>
            </a:r>
            <a:r>
              <a:rPr lang="en-US" i="1" dirty="0">
                <a:solidFill>
                  <a:srgbClr val="FF0000"/>
                </a:solidFill>
              </a:rPr>
              <a:t>supply</a:t>
            </a:r>
            <a:r>
              <a:rPr lang="en-US" dirty="0"/>
              <a:t> the PARTS to the PROJECT</a:t>
            </a:r>
          </a:p>
          <a:p>
            <a:pPr marL="914400" lvl="2" indent="0">
              <a:buNone/>
            </a:pPr>
            <a:endParaRPr lang="en-US" dirty="0"/>
          </a:p>
          <a:p>
            <a:pPr marL="914400" lvl="2" indent="0">
              <a:buNone/>
            </a:pPr>
            <a:r>
              <a:rPr lang="en-US" dirty="0"/>
              <a:t>      Entity			Entity		        Entity</a:t>
            </a:r>
          </a:p>
          <a:p>
            <a:pPr marL="914400" lvl="2" indent="0">
              <a:buNone/>
            </a:pPr>
            <a:endParaRPr lang="en-US" dirty="0"/>
          </a:p>
          <a:p>
            <a:pPr marL="914400" lvl="2" indent="0">
              <a:buNone/>
            </a:pPr>
            <a:endParaRPr lang="en-US" dirty="0"/>
          </a:p>
        </p:txBody>
      </p:sp>
      <p:sp>
        <p:nvSpPr>
          <p:cNvPr id="4" name="Slide Number Placeholder 3"/>
          <p:cNvSpPr>
            <a:spLocks noGrp="1"/>
          </p:cNvSpPr>
          <p:nvPr>
            <p:ph type="sldNum" sz="quarter" idx="11"/>
          </p:nvPr>
        </p:nvSpPr>
        <p:spPr/>
        <p:txBody>
          <a:bodyPr/>
          <a:lstStyle/>
          <a:p>
            <a:fld id="{F967109C-BECF-4B4D-8EC9-9518462728E0}" type="slidenum">
              <a:rPr lang="en-US" smtClean="0"/>
              <a:pPr/>
              <a:t>14</a:t>
            </a:fld>
            <a:endParaRPr lang="en-US"/>
          </a:p>
        </p:txBody>
      </p:sp>
      <p:sp>
        <p:nvSpPr>
          <p:cNvPr id="5" name="Down Arrow 4"/>
          <p:cNvSpPr/>
          <p:nvPr/>
        </p:nvSpPr>
        <p:spPr bwMode="auto">
          <a:xfrm>
            <a:off x="2388359" y="2129051"/>
            <a:ext cx="327546" cy="382137"/>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rgbClr val="FFFFFF"/>
              </a:solidFill>
              <a:effectLst/>
              <a:latin typeface="Times New Roman" pitchFamily="18" charset="0"/>
            </a:endParaRPr>
          </a:p>
        </p:txBody>
      </p:sp>
      <p:sp>
        <p:nvSpPr>
          <p:cNvPr id="6" name="Down Arrow 5"/>
          <p:cNvSpPr/>
          <p:nvPr/>
        </p:nvSpPr>
        <p:spPr bwMode="auto">
          <a:xfrm>
            <a:off x="7917977" y="2131325"/>
            <a:ext cx="327546" cy="382137"/>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rgbClr val="FFFFFF"/>
              </a:solidFill>
              <a:effectLst/>
              <a:latin typeface="Times New Roman" pitchFamily="18" charset="0"/>
            </a:endParaRPr>
          </a:p>
        </p:txBody>
      </p:sp>
      <p:sp>
        <p:nvSpPr>
          <p:cNvPr id="7" name="Down Arrow 6"/>
          <p:cNvSpPr/>
          <p:nvPr/>
        </p:nvSpPr>
        <p:spPr bwMode="auto">
          <a:xfrm>
            <a:off x="5450006" y="2129051"/>
            <a:ext cx="327546" cy="382137"/>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rgbClr val="FFFFFF"/>
              </a:solidFill>
              <a:effectLst/>
              <a:latin typeface="Times New Roman" pitchFamily="18" charset="0"/>
            </a:endParaRPr>
          </a:p>
        </p:txBody>
      </p:sp>
      <p:sp>
        <p:nvSpPr>
          <p:cNvPr id="8" name="Rectangle 7"/>
          <p:cNvSpPr/>
          <p:nvPr/>
        </p:nvSpPr>
        <p:spPr bwMode="auto">
          <a:xfrm>
            <a:off x="1364776" y="3398293"/>
            <a:ext cx="1733266" cy="73697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000" dirty="0"/>
              <a:t>SUPPLIER</a:t>
            </a:r>
            <a:endParaRPr kumimoji="0" lang="en-US" sz="2000" b="0" i="0" u="none" strike="noStrike" cap="none" normalizeH="0" baseline="0" dirty="0">
              <a:ln>
                <a:noFill/>
              </a:ln>
              <a:solidFill>
                <a:srgbClr val="FFFFFF"/>
              </a:solidFill>
              <a:effectLst/>
              <a:latin typeface="Times New Roman" pitchFamily="18" charset="0"/>
            </a:endParaRPr>
          </a:p>
        </p:txBody>
      </p:sp>
      <p:sp>
        <p:nvSpPr>
          <p:cNvPr id="9" name="Rectangle 8"/>
          <p:cNvSpPr/>
          <p:nvPr/>
        </p:nvSpPr>
        <p:spPr bwMode="auto">
          <a:xfrm>
            <a:off x="7378890" y="3398293"/>
            <a:ext cx="1733266" cy="73697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000" dirty="0"/>
              <a:t>PROJECT</a:t>
            </a:r>
            <a:endParaRPr kumimoji="0" lang="en-US" sz="2000" b="0" i="0" u="none" strike="noStrike" cap="none" normalizeH="0" baseline="0" dirty="0">
              <a:ln>
                <a:noFill/>
              </a:ln>
              <a:solidFill>
                <a:srgbClr val="FFFFFF"/>
              </a:solidFill>
              <a:effectLst/>
              <a:latin typeface="Times New Roman" pitchFamily="18" charset="0"/>
            </a:endParaRPr>
          </a:p>
        </p:txBody>
      </p:sp>
      <p:sp>
        <p:nvSpPr>
          <p:cNvPr id="10" name="Rectangle 9"/>
          <p:cNvSpPr/>
          <p:nvPr/>
        </p:nvSpPr>
        <p:spPr bwMode="auto">
          <a:xfrm>
            <a:off x="4367283" y="4849505"/>
            <a:ext cx="1733266" cy="73697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000" dirty="0"/>
              <a:t>PARTS</a:t>
            </a:r>
            <a:endParaRPr kumimoji="0" lang="en-US" sz="2000" b="0" i="0" u="none" strike="noStrike" cap="none" normalizeH="0" baseline="0" dirty="0">
              <a:ln>
                <a:noFill/>
              </a:ln>
              <a:solidFill>
                <a:srgbClr val="FFFFFF"/>
              </a:solidFill>
              <a:effectLst/>
              <a:latin typeface="Times New Roman" pitchFamily="18" charset="0"/>
            </a:endParaRPr>
          </a:p>
        </p:txBody>
      </p:sp>
      <p:sp>
        <p:nvSpPr>
          <p:cNvPr id="11" name="Diamond 10"/>
          <p:cNvSpPr/>
          <p:nvPr/>
        </p:nvSpPr>
        <p:spPr bwMode="auto">
          <a:xfrm>
            <a:off x="4351361" y="3688309"/>
            <a:ext cx="2047164" cy="846161"/>
          </a:xfrm>
          <a:prstGeom prst="diamond">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r>
              <a:rPr lang="en-US" sz="2000" i="1" dirty="0">
                <a:solidFill>
                  <a:srgbClr val="FF0000"/>
                </a:solidFill>
              </a:rPr>
              <a:t>supply</a:t>
            </a:r>
            <a:endParaRPr kumimoji="0" lang="en-US" sz="2000" b="0" i="0" u="none" strike="noStrike" cap="none" normalizeH="0" baseline="0" dirty="0">
              <a:ln>
                <a:noFill/>
              </a:ln>
              <a:solidFill>
                <a:srgbClr val="FFFFFF"/>
              </a:solidFill>
              <a:effectLst/>
              <a:latin typeface="Times New Roman" pitchFamily="18" charset="0"/>
            </a:endParaRPr>
          </a:p>
        </p:txBody>
      </p:sp>
      <p:cxnSp>
        <p:nvCxnSpPr>
          <p:cNvPr id="13" name="Straight Connector 12"/>
          <p:cNvCxnSpPr>
            <a:stCxn id="8" idx="3"/>
            <a:endCxn id="11" idx="1"/>
          </p:cNvCxnSpPr>
          <p:nvPr/>
        </p:nvCxnSpPr>
        <p:spPr bwMode="auto">
          <a:xfrm>
            <a:off x="3098042" y="3766783"/>
            <a:ext cx="1253319" cy="34460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 name="Straight Connector 13"/>
          <p:cNvCxnSpPr>
            <a:stCxn id="11" idx="2"/>
            <a:endCxn id="10" idx="0"/>
          </p:cNvCxnSpPr>
          <p:nvPr/>
        </p:nvCxnSpPr>
        <p:spPr bwMode="auto">
          <a:xfrm flipH="1">
            <a:off x="5233916" y="4534470"/>
            <a:ext cx="141027" cy="31503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 name="Straight Connector 14"/>
          <p:cNvCxnSpPr>
            <a:stCxn id="11" idx="3"/>
            <a:endCxn id="9" idx="1"/>
          </p:cNvCxnSpPr>
          <p:nvPr/>
        </p:nvCxnSpPr>
        <p:spPr bwMode="auto">
          <a:xfrm flipV="1">
            <a:off x="6398525" y="3766783"/>
            <a:ext cx="980365" cy="344607"/>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0" name="Oval 19"/>
          <p:cNvSpPr/>
          <p:nvPr/>
        </p:nvSpPr>
        <p:spPr bwMode="auto">
          <a:xfrm>
            <a:off x="4946177" y="5964072"/>
            <a:ext cx="2088106" cy="56865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r>
              <a:rPr lang="en-US" sz="2000" u="sng" dirty="0">
                <a:solidFill>
                  <a:srgbClr val="FF0000"/>
                </a:solidFill>
              </a:rPr>
              <a:t>Parts_Num</a:t>
            </a:r>
            <a:endParaRPr kumimoji="0" lang="en-US" sz="2000" b="0" u="sng" strike="noStrike" cap="none" normalizeH="0" baseline="0" dirty="0">
              <a:ln>
                <a:noFill/>
              </a:ln>
              <a:solidFill>
                <a:srgbClr val="FFFFFF"/>
              </a:solidFill>
              <a:effectLst/>
              <a:latin typeface="Times New Roman" pitchFamily="18" charset="0"/>
            </a:endParaRPr>
          </a:p>
        </p:txBody>
      </p:sp>
      <p:sp>
        <p:nvSpPr>
          <p:cNvPr id="21" name="Oval 20"/>
          <p:cNvSpPr/>
          <p:nvPr/>
        </p:nvSpPr>
        <p:spPr bwMode="auto">
          <a:xfrm>
            <a:off x="1109638" y="4669241"/>
            <a:ext cx="1988403" cy="55785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r>
              <a:rPr lang="en-US" sz="2000" u="sng" dirty="0">
                <a:solidFill>
                  <a:srgbClr val="FF0000"/>
                </a:solidFill>
              </a:rPr>
              <a:t>Sup_ID</a:t>
            </a:r>
            <a:endParaRPr kumimoji="0" lang="en-US" sz="2000" b="0" u="sng" strike="noStrike" cap="none" normalizeH="0" baseline="0" dirty="0">
              <a:ln>
                <a:noFill/>
              </a:ln>
              <a:solidFill>
                <a:srgbClr val="FFFFFF"/>
              </a:solidFill>
              <a:effectLst/>
              <a:latin typeface="Times New Roman" pitchFamily="18" charset="0"/>
            </a:endParaRPr>
          </a:p>
        </p:txBody>
      </p:sp>
      <p:sp>
        <p:nvSpPr>
          <p:cNvPr id="22" name="Oval 21"/>
          <p:cNvSpPr/>
          <p:nvPr/>
        </p:nvSpPr>
        <p:spPr bwMode="auto">
          <a:xfrm>
            <a:off x="8491182" y="4831308"/>
            <a:ext cx="1785581" cy="54591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sng" strike="noStrike" cap="none" normalizeH="0" baseline="0" dirty="0">
                <a:ln>
                  <a:noFill/>
                </a:ln>
                <a:solidFill>
                  <a:srgbClr val="FF0000"/>
                </a:solidFill>
                <a:effectLst/>
                <a:latin typeface="Times New Roman" pitchFamily="18" charset="0"/>
              </a:rPr>
              <a:t>Proj_ID</a:t>
            </a:r>
          </a:p>
        </p:txBody>
      </p:sp>
      <p:sp>
        <p:nvSpPr>
          <p:cNvPr id="23" name="Oval 22"/>
          <p:cNvSpPr/>
          <p:nvPr/>
        </p:nvSpPr>
        <p:spPr bwMode="auto">
          <a:xfrm>
            <a:off x="3521691" y="2662452"/>
            <a:ext cx="1659340" cy="54648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FF0000"/>
                </a:solidFill>
                <a:effectLst/>
                <a:latin typeface="Times New Roman" pitchFamily="18" charset="0"/>
              </a:rPr>
              <a:t>Quantity</a:t>
            </a:r>
          </a:p>
        </p:txBody>
      </p:sp>
      <p:cxnSp>
        <p:nvCxnSpPr>
          <p:cNvPr id="25" name="Straight Connector 24"/>
          <p:cNvCxnSpPr>
            <a:stCxn id="8" idx="2"/>
            <a:endCxn id="21" idx="0"/>
          </p:cNvCxnSpPr>
          <p:nvPr/>
        </p:nvCxnSpPr>
        <p:spPr bwMode="auto">
          <a:xfrm flipH="1">
            <a:off x="2103840" y="4135272"/>
            <a:ext cx="127569" cy="53396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7" name="Straight Connector 26"/>
          <p:cNvCxnSpPr>
            <a:stCxn id="11" idx="0"/>
            <a:endCxn id="23" idx="4"/>
          </p:cNvCxnSpPr>
          <p:nvPr/>
        </p:nvCxnSpPr>
        <p:spPr bwMode="auto">
          <a:xfrm flipH="1" flipV="1">
            <a:off x="4351361" y="3208932"/>
            <a:ext cx="1023582" cy="47937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9" name="Straight Connector 28"/>
          <p:cNvCxnSpPr>
            <a:stCxn id="9" idx="2"/>
            <a:endCxn id="22" idx="0"/>
          </p:cNvCxnSpPr>
          <p:nvPr/>
        </p:nvCxnSpPr>
        <p:spPr bwMode="auto">
          <a:xfrm>
            <a:off x="8245523" y="4135272"/>
            <a:ext cx="1138450" cy="69603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1" name="Straight Connector 30"/>
          <p:cNvCxnSpPr>
            <a:stCxn id="10" idx="2"/>
            <a:endCxn id="20" idx="0"/>
          </p:cNvCxnSpPr>
          <p:nvPr/>
        </p:nvCxnSpPr>
        <p:spPr bwMode="auto">
          <a:xfrm>
            <a:off x="5233916" y="5586484"/>
            <a:ext cx="756314" cy="3775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0" name="Freeform 49"/>
          <p:cNvSpPr/>
          <p:nvPr/>
        </p:nvSpPr>
        <p:spPr bwMode="auto">
          <a:xfrm>
            <a:off x="6114196" y="2770496"/>
            <a:ext cx="764275" cy="2047164"/>
          </a:xfrm>
          <a:custGeom>
            <a:avLst/>
            <a:gdLst>
              <a:gd name="connsiteX0" fmla="*/ 0 w 450376"/>
              <a:gd name="connsiteY0" fmla="*/ 0 h 2047164"/>
              <a:gd name="connsiteX1" fmla="*/ 54591 w 450376"/>
              <a:gd name="connsiteY1" fmla="*/ 68238 h 2047164"/>
              <a:gd name="connsiteX2" fmla="*/ 191069 w 450376"/>
              <a:gd name="connsiteY2" fmla="*/ 177420 h 2047164"/>
              <a:gd name="connsiteX3" fmla="*/ 232012 w 450376"/>
              <a:gd name="connsiteY3" fmla="*/ 259307 h 2047164"/>
              <a:gd name="connsiteX4" fmla="*/ 259307 w 450376"/>
              <a:gd name="connsiteY4" fmla="*/ 313898 h 2047164"/>
              <a:gd name="connsiteX5" fmla="*/ 286603 w 450376"/>
              <a:gd name="connsiteY5" fmla="*/ 395785 h 2047164"/>
              <a:gd name="connsiteX6" fmla="*/ 327546 w 450376"/>
              <a:gd name="connsiteY6" fmla="*/ 436728 h 2047164"/>
              <a:gd name="connsiteX7" fmla="*/ 354842 w 450376"/>
              <a:gd name="connsiteY7" fmla="*/ 532262 h 2047164"/>
              <a:gd name="connsiteX8" fmla="*/ 395785 w 450376"/>
              <a:gd name="connsiteY8" fmla="*/ 655092 h 2047164"/>
              <a:gd name="connsiteX9" fmla="*/ 409433 w 450376"/>
              <a:gd name="connsiteY9" fmla="*/ 696035 h 2047164"/>
              <a:gd name="connsiteX10" fmla="*/ 423081 w 450376"/>
              <a:gd name="connsiteY10" fmla="*/ 764274 h 2047164"/>
              <a:gd name="connsiteX11" fmla="*/ 436728 w 450376"/>
              <a:gd name="connsiteY11" fmla="*/ 805217 h 2047164"/>
              <a:gd name="connsiteX12" fmla="*/ 450376 w 450376"/>
              <a:gd name="connsiteY12" fmla="*/ 859808 h 2047164"/>
              <a:gd name="connsiteX13" fmla="*/ 423081 w 450376"/>
              <a:gd name="connsiteY13" fmla="*/ 1583140 h 2047164"/>
              <a:gd name="connsiteX14" fmla="*/ 395785 w 450376"/>
              <a:gd name="connsiteY14" fmla="*/ 1692322 h 2047164"/>
              <a:gd name="connsiteX15" fmla="*/ 382137 w 450376"/>
              <a:gd name="connsiteY15" fmla="*/ 1746913 h 2047164"/>
              <a:gd name="connsiteX16" fmla="*/ 354842 w 450376"/>
              <a:gd name="connsiteY16" fmla="*/ 1828800 h 2047164"/>
              <a:gd name="connsiteX17" fmla="*/ 313899 w 450376"/>
              <a:gd name="connsiteY17" fmla="*/ 1869743 h 2047164"/>
              <a:gd name="connsiteX18" fmla="*/ 286603 w 450376"/>
              <a:gd name="connsiteY18" fmla="*/ 1910686 h 2047164"/>
              <a:gd name="connsiteX19" fmla="*/ 204716 w 450376"/>
              <a:gd name="connsiteY19" fmla="*/ 1965277 h 2047164"/>
              <a:gd name="connsiteX20" fmla="*/ 122830 w 450376"/>
              <a:gd name="connsiteY20" fmla="*/ 2019868 h 2047164"/>
              <a:gd name="connsiteX21" fmla="*/ 81887 w 450376"/>
              <a:gd name="connsiteY21" fmla="*/ 2047164 h 2047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50376" h="2047164">
                <a:moveTo>
                  <a:pt x="0" y="0"/>
                </a:moveTo>
                <a:cubicBezTo>
                  <a:pt x="18197" y="22746"/>
                  <a:pt x="32669" y="49056"/>
                  <a:pt x="54591" y="68238"/>
                </a:cubicBezTo>
                <a:cubicBezTo>
                  <a:pt x="156578" y="157476"/>
                  <a:pt x="70378" y="-3624"/>
                  <a:pt x="191069" y="177420"/>
                </a:cubicBezTo>
                <a:cubicBezTo>
                  <a:pt x="243523" y="256104"/>
                  <a:pt x="198110" y="180202"/>
                  <a:pt x="232012" y="259307"/>
                </a:cubicBezTo>
                <a:cubicBezTo>
                  <a:pt x="240026" y="278007"/>
                  <a:pt x="251751" y="295008"/>
                  <a:pt x="259307" y="313898"/>
                </a:cubicBezTo>
                <a:cubicBezTo>
                  <a:pt x="269993" y="340612"/>
                  <a:pt x="266258" y="375440"/>
                  <a:pt x="286603" y="395785"/>
                </a:cubicBezTo>
                <a:lnTo>
                  <a:pt x="327546" y="436728"/>
                </a:lnTo>
                <a:cubicBezTo>
                  <a:pt x="373400" y="574287"/>
                  <a:pt x="303447" y="360943"/>
                  <a:pt x="354842" y="532262"/>
                </a:cubicBezTo>
                <a:cubicBezTo>
                  <a:pt x="354856" y="532309"/>
                  <a:pt x="388953" y="634597"/>
                  <a:pt x="395785" y="655092"/>
                </a:cubicBezTo>
                <a:cubicBezTo>
                  <a:pt x="400334" y="668740"/>
                  <a:pt x="406612" y="681928"/>
                  <a:pt x="409433" y="696035"/>
                </a:cubicBezTo>
                <a:cubicBezTo>
                  <a:pt x="413982" y="718781"/>
                  <a:pt x="417455" y="741770"/>
                  <a:pt x="423081" y="764274"/>
                </a:cubicBezTo>
                <a:cubicBezTo>
                  <a:pt x="426570" y="778230"/>
                  <a:pt x="432776" y="791385"/>
                  <a:pt x="436728" y="805217"/>
                </a:cubicBezTo>
                <a:cubicBezTo>
                  <a:pt x="441881" y="823252"/>
                  <a:pt x="445827" y="841611"/>
                  <a:pt x="450376" y="859808"/>
                </a:cubicBezTo>
                <a:cubicBezTo>
                  <a:pt x="445188" y="1088092"/>
                  <a:pt x="456904" y="1346374"/>
                  <a:pt x="423081" y="1583140"/>
                </a:cubicBezTo>
                <a:cubicBezTo>
                  <a:pt x="411190" y="1666380"/>
                  <a:pt x="413929" y="1628818"/>
                  <a:pt x="395785" y="1692322"/>
                </a:cubicBezTo>
                <a:cubicBezTo>
                  <a:pt x="390632" y="1710357"/>
                  <a:pt x="387527" y="1728947"/>
                  <a:pt x="382137" y="1746913"/>
                </a:cubicBezTo>
                <a:cubicBezTo>
                  <a:pt x="373869" y="1774472"/>
                  <a:pt x="375187" y="1808455"/>
                  <a:pt x="354842" y="1828800"/>
                </a:cubicBezTo>
                <a:cubicBezTo>
                  <a:pt x="341194" y="1842448"/>
                  <a:pt x="326255" y="1854916"/>
                  <a:pt x="313899" y="1869743"/>
                </a:cubicBezTo>
                <a:cubicBezTo>
                  <a:pt x="303398" y="1882344"/>
                  <a:pt x="298947" y="1899885"/>
                  <a:pt x="286603" y="1910686"/>
                </a:cubicBezTo>
                <a:cubicBezTo>
                  <a:pt x="261914" y="1932288"/>
                  <a:pt x="232012" y="1947080"/>
                  <a:pt x="204716" y="1965277"/>
                </a:cubicBezTo>
                <a:lnTo>
                  <a:pt x="122830" y="2019868"/>
                </a:lnTo>
                <a:lnTo>
                  <a:pt x="81887" y="2047164"/>
                </a:lnTo>
              </a:path>
            </a:pathLst>
          </a:cu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rgbClr val="FFFFFF"/>
              </a:solidFill>
              <a:effectLst/>
              <a:latin typeface="Times New Roman" pitchFamily="18" charset="0"/>
            </a:endParaRPr>
          </a:p>
        </p:txBody>
      </p:sp>
    </p:spTree>
    <p:extLst>
      <p:ext uri="{BB962C8B-B14F-4D97-AF65-F5344CB8AC3E}">
        <p14:creationId xmlns:p14="http://schemas.microsoft.com/office/powerpoint/2010/main" val="1278390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Attributes</a:t>
            </a:r>
          </a:p>
        </p:txBody>
      </p:sp>
      <p:sp>
        <p:nvSpPr>
          <p:cNvPr id="3" name="Content Placeholder 2"/>
          <p:cNvSpPr>
            <a:spLocks noGrp="1"/>
          </p:cNvSpPr>
          <p:nvPr>
            <p:ph idx="1"/>
          </p:nvPr>
        </p:nvSpPr>
        <p:spPr>
          <a:xfrm>
            <a:off x="711200" y="1343025"/>
            <a:ext cx="10769600" cy="4905375"/>
          </a:xfrm>
        </p:spPr>
        <p:txBody>
          <a:bodyPr/>
          <a:lstStyle/>
          <a:p>
            <a:r>
              <a:rPr lang="en-US" dirty="0"/>
              <a:t>Simple:</a:t>
            </a:r>
          </a:p>
          <a:p>
            <a:pPr lvl="1"/>
            <a:r>
              <a:rPr lang="en-US" dirty="0"/>
              <a:t>Each Entity has a single atomic value for the attribute</a:t>
            </a:r>
          </a:p>
          <a:p>
            <a:pPr lvl="2"/>
            <a:r>
              <a:rPr lang="en-US" dirty="0"/>
              <a:t>EX: SSN, Gender(m-or-f)</a:t>
            </a:r>
          </a:p>
          <a:p>
            <a:pPr marL="571500" indent="-457200"/>
            <a:r>
              <a:rPr lang="en-US" dirty="0"/>
              <a:t>Composite:</a:t>
            </a:r>
          </a:p>
          <a:p>
            <a:pPr marL="971550" lvl="1" indent="-457200"/>
            <a:r>
              <a:rPr lang="en-US" dirty="0"/>
              <a:t>The attribute maybe composed of several components(attributes)</a:t>
            </a:r>
          </a:p>
          <a:p>
            <a:pPr marL="1257300" lvl="2" indent="-342900"/>
            <a:r>
              <a:rPr lang="en-US" dirty="0"/>
              <a:t>EX: Address(Apt#, House#, Street, City, Zip)</a:t>
            </a:r>
          </a:p>
          <a:p>
            <a:pPr marL="1257300" lvl="2" indent="-342900"/>
            <a:r>
              <a:rPr lang="en-US" dirty="0"/>
              <a:t>Name(</a:t>
            </a:r>
            <a:r>
              <a:rPr lang="en-US" dirty="0" err="1"/>
              <a:t>FirstNAme</a:t>
            </a:r>
            <a:r>
              <a:rPr lang="en-US" dirty="0"/>
              <a:t>, </a:t>
            </a:r>
            <a:r>
              <a:rPr lang="en-US" dirty="0" err="1"/>
              <a:t>MiddleNAme</a:t>
            </a:r>
            <a:r>
              <a:rPr lang="en-US" dirty="0"/>
              <a:t>, LastName)</a:t>
            </a:r>
          </a:p>
          <a:p>
            <a:pPr marL="571500" indent="-457200"/>
            <a:r>
              <a:rPr lang="en-US" dirty="0"/>
              <a:t>Multi-Valued:</a:t>
            </a:r>
          </a:p>
          <a:p>
            <a:pPr marL="971550" lvl="1" indent="-457200"/>
            <a:r>
              <a:rPr lang="en-US" dirty="0"/>
              <a:t>An entity may have multiple values</a:t>
            </a:r>
          </a:p>
          <a:p>
            <a:pPr marL="1371600" lvl="2" indent="-457200"/>
            <a:r>
              <a:rPr lang="en-US" dirty="0"/>
              <a:t>EX: Color of a CAR (can be more than 1 color)</a:t>
            </a:r>
          </a:p>
          <a:p>
            <a:pPr marL="1371600" lvl="2" indent="-457200"/>
            <a:r>
              <a:rPr lang="en-US" dirty="0"/>
              <a:t>Qualifications: </a:t>
            </a:r>
            <a:r>
              <a:rPr lang="en-US" dirty="0" err="1"/>
              <a:t>Bsc</a:t>
            </a:r>
            <a:r>
              <a:rPr lang="en-US" dirty="0"/>
              <a:t>, </a:t>
            </a:r>
            <a:r>
              <a:rPr lang="en-US" dirty="0" err="1"/>
              <a:t>Msc</a:t>
            </a:r>
            <a:r>
              <a:rPr lang="en-US" dirty="0"/>
              <a:t>, </a:t>
            </a:r>
            <a:r>
              <a:rPr lang="en-US" dirty="0" err="1"/>
              <a:t>Phd</a:t>
            </a:r>
            <a:endParaRPr lang="en-US" dirty="0"/>
          </a:p>
          <a:p>
            <a:pPr marL="114300" indent="0">
              <a:buNone/>
            </a:pPr>
            <a:r>
              <a:rPr lang="en-US" dirty="0"/>
              <a:t>	</a:t>
            </a:r>
          </a:p>
        </p:txBody>
      </p:sp>
      <p:sp>
        <p:nvSpPr>
          <p:cNvPr id="4" name="Slide Number Placeholder 3"/>
          <p:cNvSpPr>
            <a:spLocks noGrp="1"/>
          </p:cNvSpPr>
          <p:nvPr>
            <p:ph type="sldNum" sz="quarter" idx="11"/>
          </p:nvPr>
        </p:nvSpPr>
        <p:spPr/>
        <p:txBody>
          <a:bodyPr/>
          <a:lstStyle/>
          <a:p>
            <a:fld id="{F967109C-BECF-4B4D-8EC9-9518462728E0}" type="slidenum">
              <a:rPr lang="en-US" smtClean="0"/>
              <a:pPr/>
              <a:t>15</a:t>
            </a:fld>
            <a:endParaRPr lang="en-US"/>
          </a:p>
        </p:txBody>
      </p:sp>
    </p:spTree>
    <p:extLst>
      <p:ext uri="{BB962C8B-B14F-4D97-AF65-F5344CB8AC3E}">
        <p14:creationId xmlns:p14="http://schemas.microsoft.com/office/powerpoint/2010/main" val="436006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Attributes</a:t>
            </a:r>
          </a:p>
        </p:txBody>
      </p:sp>
      <p:sp>
        <p:nvSpPr>
          <p:cNvPr id="3" name="Content Placeholder 2"/>
          <p:cNvSpPr>
            <a:spLocks noGrp="1"/>
          </p:cNvSpPr>
          <p:nvPr>
            <p:ph idx="1"/>
          </p:nvPr>
        </p:nvSpPr>
        <p:spPr/>
        <p:txBody>
          <a:bodyPr/>
          <a:lstStyle/>
          <a:p>
            <a:r>
              <a:rPr lang="en-US" dirty="0"/>
              <a:t>Complex Attribute:</a:t>
            </a:r>
          </a:p>
          <a:p>
            <a:pPr lvl="1"/>
            <a:r>
              <a:rPr lang="en-US" dirty="0"/>
              <a:t>It’s a multivalued attribute and at the same time it’s a composite Attribute</a:t>
            </a:r>
          </a:p>
          <a:p>
            <a:pPr lvl="2"/>
            <a:r>
              <a:rPr lang="en-US" dirty="0"/>
              <a:t>EX: Phone (Country Code, AreaCode, </a:t>
            </a:r>
            <a:r>
              <a:rPr lang="en-US" dirty="0" err="1"/>
              <a:t>PHoneNumber</a:t>
            </a:r>
            <a:r>
              <a:rPr lang="en-US" dirty="0"/>
              <a:t>) =</a:t>
            </a:r>
            <a:r>
              <a:rPr lang="en-US" dirty="0">
                <a:sym typeface="Wingdings" panose="05000000000000000000" pitchFamily="2" charset="2"/>
              </a:rPr>
              <a:t> Composite</a:t>
            </a:r>
          </a:p>
          <a:p>
            <a:pPr lvl="2"/>
            <a:r>
              <a:rPr lang="en-US" dirty="0">
                <a:sym typeface="Wingdings" panose="05000000000000000000" pitchFamily="2" charset="2"/>
              </a:rPr>
              <a:t>More than 1 </a:t>
            </a:r>
            <a:r>
              <a:rPr lang="en-US" dirty="0" err="1">
                <a:sym typeface="Wingdings" panose="05000000000000000000" pitchFamily="2" charset="2"/>
              </a:rPr>
              <a:t>phoneNumber</a:t>
            </a:r>
            <a:r>
              <a:rPr lang="en-US" dirty="0">
                <a:sym typeface="Wingdings" panose="05000000000000000000" pitchFamily="2" charset="2"/>
              </a:rPr>
              <a:t>= became Multi-valued</a:t>
            </a:r>
          </a:p>
          <a:p>
            <a:pPr marL="914400" lvl="2" indent="0">
              <a:buNone/>
            </a:pPr>
            <a:endParaRPr lang="en-US" dirty="0"/>
          </a:p>
          <a:p>
            <a:r>
              <a:rPr lang="en-US" dirty="0"/>
              <a:t>Derived Attribute:</a:t>
            </a:r>
          </a:p>
          <a:p>
            <a:pPr lvl="1"/>
            <a:r>
              <a:rPr lang="en-US" dirty="0"/>
              <a:t>The value of an attribute is derived or calculated from another attribute	Ex: Age</a:t>
            </a:r>
          </a:p>
          <a:p>
            <a:pPr lvl="1"/>
            <a:endParaRPr lang="en-US" dirty="0"/>
          </a:p>
        </p:txBody>
      </p:sp>
      <p:sp>
        <p:nvSpPr>
          <p:cNvPr id="4" name="Slide Number Placeholder 3"/>
          <p:cNvSpPr>
            <a:spLocks noGrp="1"/>
          </p:cNvSpPr>
          <p:nvPr>
            <p:ph type="sldNum" sz="quarter" idx="11"/>
          </p:nvPr>
        </p:nvSpPr>
        <p:spPr/>
        <p:txBody>
          <a:bodyPr/>
          <a:lstStyle/>
          <a:p>
            <a:fld id="{F967109C-BECF-4B4D-8EC9-9518462728E0}" type="slidenum">
              <a:rPr lang="en-US" smtClean="0"/>
              <a:pPr/>
              <a:t>16</a:t>
            </a:fld>
            <a:endParaRPr lang="en-US"/>
          </a:p>
        </p:txBody>
      </p:sp>
    </p:spTree>
    <p:extLst>
      <p:ext uri="{BB962C8B-B14F-4D97-AF65-F5344CB8AC3E}">
        <p14:creationId xmlns:p14="http://schemas.microsoft.com/office/powerpoint/2010/main" val="658548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1200" y="371475"/>
            <a:ext cx="10947400" cy="6334125"/>
          </a:xfrm>
        </p:spPr>
        <p:txBody>
          <a:bodyPr/>
          <a:lstStyle/>
          <a:p>
            <a:pPr algn="ctr"/>
            <a:r>
              <a:rPr lang="en-US" dirty="0"/>
              <a:t>Attribute</a:t>
            </a:r>
          </a:p>
          <a:p>
            <a:pPr algn="ctr"/>
            <a:endParaRPr lang="en-US" dirty="0"/>
          </a:p>
          <a:p>
            <a:pPr algn="ctr"/>
            <a:endParaRPr lang="en-US" dirty="0"/>
          </a:p>
          <a:p>
            <a:r>
              <a:rPr lang="en-US" dirty="0"/>
              <a:t>Single/Simple Valued					Composite</a:t>
            </a:r>
          </a:p>
          <a:p>
            <a:pPr lvl="1"/>
            <a:r>
              <a:rPr lang="en-US" dirty="0"/>
              <a:t>Gender (M or F)					   - Address</a:t>
            </a:r>
          </a:p>
          <a:p>
            <a:pPr lvl="1"/>
            <a:r>
              <a:rPr lang="en-US" dirty="0"/>
              <a:t>SSN: 12345					</a:t>
            </a:r>
          </a:p>
          <a:p>
            <a:pPr marL="3657600" lvl="8" indent="0">
              <a:buNone/>
            </a:pPr>
            <a:r>
              <a:rPr lang="en-US" dirty="0"/>
              <a:t>			House#        Street      City      State    Zip</a:t>
            </a:r>
          </a:p>
          <a:p>
            <a:pPr marL="3657600" lvl="8" indent="0">
              <a:buNone/>
            </a:pPr>
            <a:r>
              <a:rPr lang="en-US" dirty="0"/>
              <a:t>					OR</a:t>
            </a:r>
          </a:p>
          <a:p>
            <a:pPr marL="3657600" lvl="8" indent="0">
              <a:buNone/>
            </a:pPr>
            <a:r>
              <a:rPr lang="en-US" dirty="0"/>
              <a:t>				     - Name</a:t>
            </a:r>
          </a:p>
          <a:p>
            <a:pPr marL="3657600" lvl="8" indent="0">
              <a:buNone/>
            </a:pPr>
            <a:endParaRPr lang="en-US" dirty="0"/>
          </a:p>
          <a:p>
            <a:pPr marL="3657600" lvl="8" indent="0">
              <a:buNone/>
            </a:pPr>
            <a:r>
              <a:rPr lang="en-US" dirty="0"/>
              <a:t>			FirstName         Middle 	LastName</a:t>
            </a:r>
          </a:p>
          <a:p>
            <a:pPr marL="3657600" lvl="8" indent="0">
              <a:buNone/>
            </a:pPr>
            <a:r>
              <a:rPr lang="en-US" dirty="0"/>
              <a:t>					OR</a:t>
            </a:r>
          </a:p>
          <a:p>
            <a:pPr marL="3657600" lvl="8" indent="0">
              <a:buNone/>
            </a:pPr>
            <a:r>
              <a:rPr lang="en-US" dirty="0"/>
              <a:t>				      - Phone</a:t>
            </a:r>
          </a:p>
          <a:p>
            <a:pPr marL="3657600" lvl="8" indent="0">
              <a:buNone/>
            </a:pPr>
            <a:r>
              <a:rPr lang="en-US" dirty="0"/>
              <a:t>	</a:t>
            </a:r>
          </a:p>
          <a:p>
            <a:pPr marL="3657600" lvl="8" indent="0">
              <a:buNone/>
            </a:pPr>
            <a:r>
              <a:rPr lang="en-US" dirty="0"/>
              <a:t>			CountryCode    AreaCode     Phone#</a:t>
            </a:r>
          </a:p>
        </p:txBody>
      </p:sp>
      <p:sp>
        <p:nvSpPr>
          <p:cNvPr id="4" name="Slide Number Placeholder 3"/>
          <p:cNvSpPr>
            <a:spLocks noGrp="1"/>
          </p:cNvSpPr>
          <p:nvPr>
            <p:ph type="sldNum" sz="quarter" idx="11"/>
          </p:nvPr>
        </p:nvSpPr>
        <p:spPr/>
        <p:txBody>
          <a:bodyPr/>
          <a:lstStyle/>
          <a:p>
            <a:fld id="{F967109C-BECF-4B4D-8EC9-9518462728E0}" type="slidenum">
              <a:rPr lang="en-US" smtClean="0"/>
              <a:pPr/>
              <a:t>17</a:t>
            </a:fld>
            <a:endParaRPr lang="en-US"/>
          </a:p>
        </p:txBody>
      </p:sp>
      <p:sp>
        <p:nvSpPr>
          <p:cNvPr id="5" name="Left Brace 4"/>
          <p:cNvSpPr/>
          <p:nvPr/>
        </p:nvSpPr>
        <p:spPr bwMode="auto">
          <a:xfrm rot="5400000">
            <a:off x="5490766" y="-1810146"/>
            <a:ext cx="785816" cy="6092034"/>
          </a:xfrm>
          <a:prstGeom prst="lef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rgbClr val="FFFFFF"/>
              </a:solidFill>
              <a:effectLst/>
              <a:latin typeface="Times New Roman" pitchFamily="18" charset="0"/>
            </a:endParaRPr>
          </a:p>
        </p:txBody>
      </p:sp>
      <p:sp>
        <p:nvSpPr>
          <p:cNvPr id="6" name="Left Brace 5"/>
          <p:cNvSpPr/>
          <p:nvPr/>
        </p:nvSpPr>
        <p:spPr bwMode="auto">
          <a:xfrm rot="5400000">
            <a:off x="9163049" y="1062038"/>
            <a:ext cx="376237" cy="3529013"/>
          </a:xfrm>
          <a:prstGeom prst="lef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rgbClr val="FFFFFF"/>
              </a:solidFill>
              <a:effectLst/>
              <a:latin typeface="Times New Roman" pitchFamily="18" charset="0"/>
            </a:endParaRPr>
          </a:p>
        </p:txBody>
      </p:sp>
      <p:cxnSp>
        <p:nvCxnSpPr>
          <p:cNvPr id="8" name="Straight Connector 7"/>
          <p:cNvCxnSpPr/>
          <p:nvPr/>
        </p:nvCxnSpPr>
        <p:spPr bwMode="auto">
          <a:xfrm>
            <a:off x="8737600" y="2843213"/>
            <a:ext cx="0" cy="20002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 name="Straight Connector 8"/>
          <p:cNvCxnSpPr/>
          <p:nvPr/>
        </p:nvCxnSpPr>
        <p:spPr bwMode="auto">
          <a:xfrm>
            <a:off x="9718675" y="2843213"/>
            <a:ext cx="0" cy="20002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a:off x="10518775" y="2843213"/>
            <a:ext cx="0" cy="200025"/>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1" name="Left Brace 10"/>
          <p:cNvSpPr/>
          <p:nvPr/>
        </p:nvSpPr>
        <p:spPr bwMode="auto">
          <a:xfrm rot="5400000">
            <a:off x="8864598" y="2963068"/>
            <a:ext cx="376237" cy="2932114"/>
          </a:xfrm>
          <a:prstGeom prst="lef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rgbClr val="FFFFFF"/>
              </a:solidFill>
              <a:effectLst/>
              <a:latin typeface="Times New Roman" pitchFamily="18" charset="0"/>
            </a:endParaRPr>
          </a:p>
        </p:txBody>
      </p:sp>
      <p:cxnSp>
        <p:nvCxnSpPr>
          <p:cNvPr id="12" name="Straight Connector 11"/>
          <p:cNvCxnSpPr/>
          <p:nvPr/>
        </p:nvCxnSpPr>
        <p:spPr bwMode="auto">
          <a:xfrm>
            <a:off x="9047163" y="4417219"/>
            <a:ext cx="0" cy="200025"/>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3" name="Left Brace 12"/>
          <p:cNvSpPr/>
          <p:nvPr/>
        </p:nvSpPr>
        <p:spPr bwMode="auto">
          <a:xfrm rot="5400000">
            <a:off x="8741572" y="4348952"/>
            <a:ext cx="376237" cy="2932114"/>
          </a:xfrm>
          <a:prstGeom prst="lef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rgbClr val="FFFFFF"/>
              </a:solidFill>
              <a:effectLst/>
              <a:latin typeface="Times New Roman" pitchFamily="18" charset="0"/>
            </a:endParaRPr>
          </a:p>
        </p:txBody>
      </p:sp>
      <p:cxnSp>
        <p:nvCxnSpPr>
          <p:cNvPr id="14" name="Straight Connector 13"/>
          <p:cNvCxnSpPr/>
          <p:nvPr/>
        </p:nvCxnSpPr>
        <p:spPr bwMode="auto">
          <a:xfrm>
            <a:off x="9047163" y="5815009"/>
            <a:ext cx="0" cy="200025"/>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276175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1200" y="600075"/>
            <a:ext cx="10769600" cy="5648325"/>
          </a:xfrm>
        </p:spPr>
        <p:txBody>
          <a:bodyPr/>
          <a:lstStyle/>
          <a:p>
            <a:pPr algn="ctr"/>
            <a:r>
              <a:rPr lang="en-US" dirty="0"/>
              <a:t>Attribute</a:t>
            </a:r>
          </a:p>
          <a:p>
            <a:pPr algn="ctr"/>
            <a:endParaRPr lang="en-US" dirty="0"/>
          </a:p>
          <a:p>
            <a:pPr algn="ctr"/>
            <a:endParaRPr lang="en-US" dirty="0"/>
          </a:p>
          <a:p>
            <a:r>
              <a:rPr lang="en-US" dirty="0"/>
              <a:t>Single/Simple Valued					Multivalued</a:t>
            </a:r>
          </a:p>
          <a:p>
            <a:pPr lvl="1"/>
            <a:r>
              <a:rPr lang="en-US" dirty="0"/>
              <a:t>Gender (M or F)					   - Car color</a:t>
            </a:r>
          </a:p>
          <a:p>
            <a:pPr lvl="1"/>
            <a:r>
              <a:rPr lang="en-US" dirty="0"/>
              <a:t>SSN: 12345						      (2 colors)</a:t>
            </a:r>
          </a:p>
          <a:p>
            <a:pPr marL="3657600" lvl="8" indent="0">
              <a:buNone/>
            </a:pPr>
            <a:r>
              <a:rPr lang="en-US" dirty="0"/>
              <a:t>					OR</a:t>
            </a:r>
          </a:p>
          <a:p>
            <a:pPr marL="3657600" lvl="8" indent="0">
              <a:buNone/>
            </a:pPr>
            <a:r>
              <a:rPr lang="en-US" dirty="0"/>
              <a:t>				     - Qualifications:</a:t>
            </a:r>
          </a:p>
          <a:p>
            <a:pPr marL="3657600" lvl="8" indent="0">
              <a:buNone/>
            </a:pPr>
            <a:r>
              <a:rPr lang="en-US" dirty="0"/>
              <a:t>				         </a:t>
            </a:r>
            <a:r>
              <a:rPr lang="en-US" dirty="0" err="1"/>
              <a:t>Bsc</a:t>
            </a:r>
            <a:endParaRPr lang="en-US" dirty="0"/>
          </a:p>
          <a:p>
            <a:pPr marL="3657600" lvl="8" indent="0">
              <a:buNone/>
            </a:pPr>
            <a:r>
              <a:rPr lang="en-US" dirty="0"/>
              <a:t>				         </a:t>
            </a:r>
            <a:r>
              <a:rPr lang="en-US" dirty="0" err="1"/>
              <a:t>Msc</a:t>
            </a:r>
            <a:endParaRPr lang="en-US" dirty="0"/>
          </a:p>
          <a:p>
            <a:pPr marL="3657600" lvl="8" indent="0">
              <a:buNone/>
            </a:pPr>
            <a:r>
              <a:rPr lang="en-US" dirty="0"/>
              <a:t>				         </a:t>
            </a:r>
            <a:r>
              <a:rPr lang="en-US" dirty="0" err="1"/>
              <a:t>Phd</a:t>
            </a:r>
            <a:endParaRPr lang="en-US" dirty="0"/>
          </a:p>
        </p:txBody>
      </p:sp>
      <p:sp>
        <p:nvSpPr>
          <p:cNvPr id="4" name="Slide Number Placeholder 3"/>
          <p:cNvSpPr>
            <a:spLocks noGrp="1"/>
          </p:cNvSpPr>
          <p:nvPr>
            <p:ph type="sldNum" sz="quarter" idx="11"/>
          </p:nvPr>
        </p:nvSpPr>
        <p:spPr/>
        <p:txBody>
          <a:bodyPr/>
          <a:lstStyle/>
          <a:p>
            <a:fld id="{F967109C-BECF-4B4D-8EC9-9518462728E0}" type="slidenum">
              <a:rPr lang="en-US" smtClean="0"/>
              <a:pPr/>
              <a:t>18</a:t>
            </a:fld>
            <a:endParaRPr lang="en-US"/>
          </a:p>
        </p:txBody>
      </p:sp>
      <p:sp>
        <p:nvSpPr>
          <p:cNvPr id="10" name="Left Brace 9"/>
          <p:cNvSpPr/>
          <p:nvPr/>
        </p:nvSpPr>
        <p:spPr bwMode="auto">
          <a:xfrm rot="5400000">
            <a:off x="5325667" y="-1960959"/>
            <a:ext cx="778667" cy="6743703"/>
          </a:xfrm>
          <a:prstGeom prst="lef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rgbClr val="FFFFFF"/>
              </a:solidFill>
              <a:effectLst/>
              <a:latin typeface="Times New Roman" pitchFamily="18" charset="0"/>
            </a:endParaRPr>
          </a:p>
        </p:txBody>
      </p:sp>
    </p:spTree>
    <p:extLst>
      <p:ext uri="{BB962C8B-B14F-4D97-AF65-F5344CB8AC3E}">
        <p14:creationId xmlns:p14="http://schemas.microsoft.com/office/powerpoint/2010/main" val="33732202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1200" y="528638"/>
            <a:ext cx="10769600" cy="5719762"/>
          </a:xfrm>
        </p:spPr>
        <p:txBody>
          <a:bodyPr/>
          <a:lstStyle/>
          <a:p>
            <a:pPr algn="ctr"/>
            <a:r>
              <a:rPr lang="en-US" dirty="0"/>
              <a:t>Complex Attribute</a:t>
            </a:r>
          </a:p>
          <a:p>
            <a:pPr marL="0" indent="0" algn="ctr">
              <a:buNone/>
            </a:pPr>
            <a:endParaRPr lang="en-US" dirty="0"/>
          </a:p>
          <a:p>
            <a:pPr marL="0" indent="0">
              <a:buNone/>
            </a:pPr>
            <a:r>
              <a:rPr lang="en-US" dirty="0"/>
              <a:t>		Composite					Multivalued</a:t>
            </a:r>
          </a:p>
          <a:p>
            <a:pPr marL="0" indent="0">
              <a:buNone/>
            </a:pPr>
            <a:endParaRPr lang="en-US" dirty="0"/>
          </a:p>
          <a:p>
            <a:pPr marL="0" indent="0">
              <a:buNone/>
            </a:pPr>
            <a:r>
              <a:rPr lang="en-US" dirty="0"/>
              <a:t>Phone is composite </a:t>
            </a:r>
          </a:p>
          <a:p>
            <a:pPr marL="0" indent="0">
              <a:buNone/>
            </a:pPr>
            <a:endParaRPr lang="en-US" dirty="0"/>
          </a:p>
          <a:p>
            <a:pPr marL="0" lvl="8" indent="0" eaLnBrk="0" hangingPunct="0">
              <a:buNone/>
            </a:pPr>
            <a:r>
              <a:rPr lang="en-US" dirty="0"/>
              <a:t>CountryCode    AreaCode     Phone#</a:t>
            </a:r>
          </a:p>
          <a:p>
            <a:pPr marL="0" indent="0">
              <a:buNone/>
            </a:pPr>
            <a:r>
              <a:rPr lang="en-US" dirty="0"/>
              <a:t>Having two Numbers 					734-123- 4567 OR</a:t>
            </a:r>
          </a:p>
          <a:p>
            <a:pPr marL="0" indent="0">
              <a:buNone/>
            </a:pPr>
            <a:r>
              <a:rPr lang="en-US" dirty="0"/>
              <a:t>								734- 999-1212</a:t>
            </a:r>
          </a:p>
          <a:p>
            <a:pPr marL="0" indent="0">
              <a:buNone/>
            </a:pPr>
            <a:endParaRPr lang="en-US" dirty="0"/>
          </a:p>
          <a:p>
            <a:pPr marL="0" indent="0">
              <a:buNone/>
            </a:pPr>
            <a:r>
              <a:rPr lang="en-US" dirty="0"/>
              <a:t>Both Composite and Multivalued attributes creates Complex Attribute</a:t>
            </a:r>
          </a:p>
        </p:txBody>
      </p:sp>
      <p:sp>
        <p:nvSpPr>
          <p:cNvPr id="4" name="Slide Number Placeholder 3"/>
          <p:cNvSpPr>
            <a:spLocks noGrp="1"/>
          </p:cNvSpPr>
          <p:nvPr>
            <p:ph type="sldNum" sz="quarter" idx="11"/>
          </p:nvPr>
        </p:nvSpPr>
        <p:spPr/>
        <p:txBody>
          <a:bodyPr/>
          <a:lstStyle/>
          <a:p>
            <a:fld id="{F967109C-BECF-4B4D-8EC9-9518462728E0}" type="slidenum">
              <a:rPr lang="en-US" smtClean="0"/>
              <a:pPr/>
              <a:t>19</a:t>
            </a:fld>
            <a:endParaRPr lang="en-US"/>
          </a:p>
        </p:txBody>
      </p:sp>
      <p:sp>
        <p:nvSpPr>
          <p:cNvPr id="5" name="Right Brace 4"/>
          <p:cNvSpPr/>
          <p:nvPr/>
        </p:nvSpPr>
        <p:spPr bwMode="auto">
          <a:xfrm rot="16200000">
            <a:off x="5879308" y="-1578769"/>
            <a:ext cx="728663" cy="5543552"/>
          </a:xfrm>
          <a:prstGeom prst="righ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rgbClr val="FFFFFF"/>
              </a:solidFill>
              <a:effectLst/>
              <a:latin typeface="Times New Roman" pitchFamily="18" charset="0"/>
            </a:endParaRPr>
          </a:p>
        </p:txBody>
      </p:sp>
      <p:sp>
        <p:nvSpPr>
          <p:cNvPr id="7" name="Left Brace 6"/>
          <p:cNvSpPr/>
          <p:nvPr/>
        </p:nvSpPr>
        <p:spPr bwMode="auto">
          <a:xfrm rot="5400000">
            <a:off x="2397922" y="1748627"/>
            <a:ext cx="376237" cy="2932114"/>
          </a:xfrm>
          <a:prstGeom prst="lef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rgbClr val="FFFFFF"/>
              </a:solidFill>
              <a:effectLst/>
              <a:latin typeface="Times New Roman" pitchFamily="18" charset="0"/>
            </a:endParaRPr>
          </a:p>
        </p:txBody>
      </p:sp>
      <p:cxnSp>
        <p:nvCxnSpPr>
          <p:cNvPr id="8" name="Straight Connector 7"/>
          <p:cNvCxnSpPr/>
          <p:nvPr/>
        </p:nvCxnSpPr>
        <p:spPr bwMode="auto">
          <a:xfrm>
            <a:off x="2703513" y="3214684"/>
            <a:ext cx="0" cy="200025"/>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9" name="Right Arrow 8"/>
          <p:cNvSpPr/>
          <p:nvPr/>
        </p:nvSpPr>
        <p:spPr bwMode="auto">
          <a:xfrm>
            <a:off x="4360069" y="3857625"/>
            <a:ext cx="3471862" cy="371475"/>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rgbClr val="FFFFFF"/>
              </a:solidFill>
              <a:effectLst/>
              <a:latin typeface="Times New Roman" pitchFamily="18" charset="0"/>
            </a:endParaRPr>
          </a:p>
        </p:txBody>
      </p:sp>
    </p:spTree>
    <p:extLst>
      <p:ext uri="{BB962C8B-B14F-4D97-AF65-F5344CB8AC3E}">
        <p14:creationId xmlns:p14="http://schemas.microsoft.com/office/powerpoint/2010/main" val="839186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Relational Databases</a:t>
            </a:r>
          </a:p>
        </p:txBody>
      </p:sp>
      <p:sp>
        <p:nvSpPr>
          <p:cNvPr id="6147" name="Rectangle 3"/>
          <p:cNvSpPr>
            <a:spLocks noGrp="1" noChangeArrowheads="1"/>
          </p:cNvSpPr>
          <p:nvPr>
            <p:ph idx="1"/>
          </p:nvPr>
        </p:nvSpPr>
        <p:spPr>
          <a:xfrm>
            <a:off x="677333" y="2160589"/>
            <a:ext cx="8895291" cy="3880773"/>
          </a:xfrm>
        </p:spPr>
        <p:txBody>
          <a:bodyPr>
            <a:noAutofit/>
          </a:bodyPr>
          <a:lstStyle/>
          <a:p>
            <a:r>
              <a:rPr lang="en-US" sz="2400" dirty="0"/>
              <a:t>A relational database is a collection of tables OR collection of relations</a:t>
            </a:r>
          </a:p>
          <a:p>
            <a:r>
              <a:rPr lang="en-US" sz="2400" dirty="0"/>
              <a:t>Each entity is stored in its own table</a:t>
            </a:r>
          </a:p>
          <a:p>
            <a:r>
              <a:rPr lang="en-US" sz="2400" dirty="0"/>
              <a:t>Attributes of an entity become the fields or columns in the table</a:t>
            </a:r>
          </a:p>
          <a:p>
            <a:r>
              <a:rPr lang="en-US" sz="2400" dirty="0"/>
              <a:t>Relationships are implemented through common columns in two or more tables</a:t>
            </a:r>
          </a:p>
          <a:p>
            <a:r>
              <a:rPr lang="en-US" sz="2400" dirty="0"/>
              <a:t>Should not permit multiple entries (</a:t>
            </a:r>
            <a:r>
              <a:rPr lang="en-US" sz="2400" b="1" dirty="0"/>
              <a:t>repeating groups</a:t>
            </a:r>
            <a:r>
              <a:rPr lang="en-US" sz="2400" dirty="0"/>
              <a:t>) in a table</a:t>
            </a:r>
          </a:p>
        </p:txBody>
      </p:sp>
      <p:sp>
        <p:nvSpPr>
          <p:cNvPr id="5" name="Slide Number Placeholder 4"/>
          <p:cNvSpPr>
            <a:spLocks noGrp="1"/>
          </p:cNvSpPr>
          <p:nvPr>
            <p:ph type="sldNum" sz="quarter" idx="12"/>
          </p:nvPr>
        </p:nvSpPr>
        <p:spPr/>
        <p:txBody>
          <a:bodyPr/>
          <a:lstStyle>
            <a:lvl1pPr eaLnBrk="0" hangingPunct="0">
              <a:defRPr sz="2600">
                <a:solidFill>
                  <a:srgbClr val="FFFFFF"/>
                </a:solidFill>
                <a:latin typeface="Times New Roman" panose="02020603050405020304" pitchFamily="18" charset="0"/>
              </a:defRPr>
            </a:lvl1pPr>
            <a:lvl2pPr marL="742950" indent="-285750" eaLnBrk="0" hangingPunct="0">
              <a:defRPr sz="2600">
                <a:solidFill>
                  <a:srgbClr val="FFFFFF"/>
                </a:solidFill>
                <a:latin typeface="Times New Roman" panose="02020603050405020304" pitchFamily="18" charset="0"/>
              </a:defRPr>
            </a:lvl2pPr>
            <a:lvl3pPr marL="1143000" indent="-228600" eaLnBrk="0" hangingPunct="0">
              <a:defRPr sz="2600">
                <a:solidFill>
                  <a:srgbClr val="FFFFFF"/>
                </a:solidFill>
                <a:latin typeface="Times New Roman" panose="02020603050405020304" pitchFamily="18" charset="0"/>
              </a:defRPr>
            </a:lvl3pPr>
            <a:lvl4pPr marL="1600200" indent="-228600" eaLnBrk="0" hangingPunct="0">
              <a:defRPr sz="2600">
                <a:solidFill>
                  <a:srgbClr val="FFFFFF"/>
                </a:solidFill>
                <a:latin typeface="Times New Roman" panose="02020603050405020304" pitchFamily="18" charset="0"/>
              </a:defRPr>
            </a:lvl4pPr>
            <a:lvl5pPr marL="2057400" indent="-228600" eaLnBrk="0" hangingPunct="0">
              <a:defRPr sz="26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6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6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6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600">
                <a:solidFill>
                  <a:srgbClr val="FFFFFF"/>
                </a:solidFill>
                <a:latin typeface="Times New Roman" panose="02020603050405020304" pitchFamily="18" charset="0"/>
              </a:defRPr>
            </a:lvl9pPr>
          </a:lstStyle>
          <a:p>
            <a:pPr eaLnBrk="1" hangingPunct="1"/>
            <a:fld id="{E64F0757-5836-41A3-8D07-9B23314F11A0}" type="slidenum">
              <a:rPr lang="en-US" sz="2000">
                <a:solidFill>
                  <a:srgbClr val="222222"/>
                </a:solidFill>
                <a:latin typeface="Arial" panose="020B0604020202020204" pitchFamily="34" charset="0"/>
              </a:rPr>
              <a:pPr eaLnBrk="1" hangingPunct="1"/>
              <a:t>2</a:t>
            </a:fld>
            <a:endParaRPr lang="en-US" sz="2000">
              <a:solidFill>
                <a:srgbClr val="222222"/>
              </a:solidFill>
              <a:latin typeface="Arial" panose="020B0604020202020204" pitchFamily="34" charset="0"/>
            </a:endParaRPr>
          </a:p>
        </p:txBody>
      </p:sp>
    </p:spTree>
    <p:extLst>
      <p:ext uri="{BB962C8B-B14F-4D97-AF65-F5344CB8AC3E}">
        <p14:creationId xmlns:p14="http://schemas.microsoft.com/office/powerpoint/2010/main" val="2896578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1200" y="528638"/>
            <a:ext cx="10769600" cy="5719762"/>
          </a:xfrm>
        </p:spPr>
        <p:txBody>
          <a:bodyPr/>
          <a:lstStyle/>
          <a:p>
            <a:pPr algn="ctr"/>
            <a:r>
              <a:rPr lang="en-US" dirty="0"/>
              <a:t>Attribute</a:t>
            </a:r>
          </a:p>
          <a:p>
            <a:pPr algn="ctr"/>
            <a:endParaRPr lang="en-US" dirty="0"/>
          </a:p>
          <a:p>
            <a:pPr marL="0" indent="0">
              <a:buNone/>
            </a:pPr>
            <a:r>
              <a:rPr lang="en-US" dirty="0"/>
              <a:t>	</a:t>
            </a:r>
          </a:p>
          <a:p>
            <a:pPr marL="0" indent="0">
              <a:buNone/>
            </a:pPr>
            <a:r>
              <a:rPr lang="en-US" dirty="0"/>
              <a:t>	Stored							Derived</a:t>
            </a:r>
          </a:p>
          <a:p>
            <a:pPr marL="0" indent="0">
              <a:buNone/>
            </a:pPr>
            <a:endParaRPr lang="en-US" dirty="0"/>
          </a:p>
          <a:p>
            <a:pPr marL="0" indent="0">
              <a:buNone/>
            </a:pPr>
            <a:r>
              <a:rPr lang="en-US" dirty="0"/>
              <a:t>Salary = 1000					</a:t>
            </a:r>
            <a:r>
              <a:rPr lang="en-US" dirty="0" err="1"/>
              <a:t>NetSalary</a:t>
            </a:r>
            <a:r>
              <a:rPr lang="en-US" dirty="0"/>
              <a:t>=(</a:t>
            </a:r>
            <a:r>
              <a:rPr lang="en-US" dirty="0" err="1"/>
              <a:t>Salary+Bonus</a:t>
            </a:r>
            <a:r>
              <a:rPr lang="en-US" dirty="0"/>
              <a:t>)</a:t>
            </a:r>
          </a:p>
          <a:p>
            <a:pPr marL="0" indent="0">
              <a:buNone/>
            </a:pPr>
            <a:r>
              <a:rPr lang="en-US" dirty="0"/>
              <a:t>Bonus= 120</a:t>
            </a:r>
          </a:p>
          <a:p>
            <a:pPr marL="0" indent="0">
              <a:buNone/>
            </a:pPr>
            <a:r>
              <a:rPr lang="en-US" dirty="0"/>
              <a:t>	OR</a:t>
            </a:r>
          </a:p>
          <a:p>
            <a:pPr marL="0" indent="0">
              <a:buNone/>
            </a:pPr>
            <a:r>
              <a:rPr lang="en-US" dirty="0" err="1"/>
              <a:t>BirthDate</a:t>
            </a:r>
            <a:r>
              <a:rPr lang="en-US" dirty="0"/>
              <a:t> 							Age</a:t>
            </a:r>
          </a:p>
        </p:txBody>
      </p:sp>
      <p:sp>
        <p:nvSpPr>
          <p:cNvPr id="4" name="Slide Number Placeholder 3"/>
          <p:cNvSpPr>
            <a:spLocks noGrp="1"/>
          </p:cNvSpPr>
          <p:nvPr>
            <p:ph type="sldNum" sz="quarter" idx="11"/>
          </p:nvPr>
        </p:nvSpPr>
        <p:spPr/>
        <p:txBody>
          <a:bodyPr/>
          <a:lstStyle/>
          <a:p>
            <a:fld id="{F967109C-BECF-4B4D-8EC9-9518462728E0}" type="slidenum">
              <a:rPr lang="en-US" smtClean="0"/>
              <a:pPr/>
              <a:t>20</a:t>
            </a:fld>
            <a:endParaRPr lang="en-US"/>
          </a:p>
        </p:txBody>
      </p:sp>
      <p:sp>
        <p:nvSpPr>
          <p:cNvPr id="5" name="Left Brace 4"/>
          <p:cNvSpPr/>
          <p:nvPr/>
        </p:nvSpPr>
        <p:spPr bwMode="auto">
          <a:xfrm rot="5400000">
            <a:off x="5423300" y="-2158602"/>
            <a:ext cx="921540" cy="7167564"/>
          </a:xfrm>
          <a:prstGeom prst="lef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rgbClr val="FFFFFF"/>
              </a:solidFill>
              <a:effectLst/>
              <a:latin typeface="Times New Roman" pitchFamily="18" charset="0"/>
            </a:endParaRPr>
          </a:p>
        </p:txBody>
      </p:sp>
      <p:sp>
        <p:nvSpPr>
          <p:cNvPr id="6" name="Right Brace 5"/>
          <p:cNvSpPr/>
          <p:nvPr/>
        </p:nvSpPr>
        <p:spPr bwMode="auto">
          <a:xfrm>
            <a:off x="2943225" y="3028950"/>
            <a:ext cx="471488" cy="714375"/>
          </a:xfrm>
          <a:prstGeom prst="righ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rgbClr val="FFFFFF"/>
              </a:solidFill>
              <a:effectLst/>
              <a:latin typeface="Times New Roman" pitchFamily="18" charset="0"/>
            </a:endParaRPr>
          </a:p>
        </p:txBody>
      </p:sp>
      <p:sp>
        <p:nvSpPr>
          <p:cNvPr id="7" name="Right Arrow 6"/>
          <p:cNvSpPr/>
          <p:nvPr/>
        </p:nvSpPr>
        <p:spPr bwMode="auto">
          <a:xfrm>
            <a:off x="3771900" y="3000375"/>
            <a:ext cx="2714625" cy="328613"/>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rgbClr val="FFFFFF"/>
              </a:solidFill>
              <a:effectLst/>
              <a:latin typeface="Times New Roman" pitchFamily="18" charset="0"/>
            </a:endParaRPr>
          </a:p>
        </p:txBody>
      </p:sp>
      <p:sp>
        <p:nvSpPr>
          <p:cNvPr id="8" name="Right Arrow 7"/>
          <p:cNvSpPr/>
          <p:nvPr/>
        </p:nvSpPr>
        <p:spPr bwMode="auto">
          <a:xfrm>
            <a:off x="3771900" y="4500563"/>
            <a:ext cx="2714625" cy="328613"/>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rgbClr val="FFFFFF"/>
              </a:solidFill>
              <a:effectLst/>
              <a:latin typeface="Times New Roman" pitchFamily="18" charset="0"/>
            </a:endParaRPr>
          </a:p>
        </p:txBody>
      </p:sp>
    </p:spTree>
    <p:extLst>
      <p:ext uri="{BB962C8B-B14F-4D97-AF65-F5344CB8AC3E}">
        <p14:creationId xmlns:p14="http://schemas.microsoft.com/office/powerpoint/2010/main" val="20661938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ER-Diagram</a:t>
            </a:r>
          </a:p>
        </p:txBody>
      </p:sp>
      <p:sp>
        <p:nvSpPr>
          <p:cNvPr id="3" name="Content Placeholder 2"/>
          <p:cNvSpPr>
            <a:spLocks noGrp="1"/>
          </p:cNvSpPr>
          <p:nvPr>
            <p:ph idx="1"/>
          </p:nvPr>
        </p:nvSpPr>
        <p:spPr/>
        <p:txBody>
          <a:bodyPr numCol="2"/>
          <a:lstStyle/>
          <a:p>
            <a:pPr>
              <a:buFont typeface="Wingdings" panose="05000000000000000000" pitchFamily="2" charset="2"/>
              <a:buChar char="q"/>
            </a:pPr>
            <a:r>
              <a:rPr lang="en-US" dirty="0"/>
              <a:t>Entity and Attribute</a:t>
            </a:r>
          </a:p>
          <a:p>
            <a:r>
              <a:rPr lang="en-US" dirty="0"/>
              <a:t>Entity : as a rectangle shape</a:t>
            </a:r>
          </a:p>
          <a:p>
            <a:r>
              <a:rPr lang="en-US" dirty="0"/>
              <a:t>Attribute: as an Oval shape</a:t>
            </a:r>
          </a:p>
          <a:p>
            <a:endParaRPr lang="en-US" dirty="0"/>
          </a:p>
          <a:p>
            <a:endParaRPr lang="en-US" dirty="0"/>
          </a:p>
          <a:p>
            <a:endParaRPr lang="en-US" dirty="0"/>
          </a:p>
          <a:p>
            <a:endParaRPr lang="en-US" dirty="0"/>
          </a:p>
          <a:p>
            <a:r>
              <a:rPr lang="en-US" dirty="0"/>
              <a:t>Multi-Valued Attr.(Phone)</a:t>
            </a:r>
          </a:p>
          <a:p>
            <a:endParaRPr lang="en-US" dirty="0"/>
          </a:p>
          <a:p>
            <a:r>
              <a:rPr lang="en-US" dirty="0"/>
              <a:t>Composite Attribute: (Address)</a:t>
            </a:r>
          </a:p>
          <a:p>
            <a:pPr marL="0" indent="0">
              <a:buNone/>
            </a:pPr>
            <a:endParaRPr lang="en-US" dirty="0"/>
          </a:p>
          <a:p>
            <a:endParaRPr lang="en-US" dirty="0"/>
          </a:p>
        </p:txBody>
      </p:sp>
      <p:sp>
        <p:nvSpPr>
          <p:cNvPr id="4" name="Slide Number Placeholder 3"/>
          <p:cNvSpPr>
            <a:spLocks noGrp="1"/>
          </p:cNvSpPr>
          <p:nvPr>
            <p:ph type="sldNum" sz="quarter" idx="11"/>
          </p:nvPr>
        </p:nvSpPr>
        <p:spPr/>
        <p:txBody>
          <a:bodyPr/>
          <a:lstStyle/>
          <a:p>
            <a:fld id="{F967109C-BECF-4B4D-8EC9-9518462728E0}" type="slidenum">
              <a:rPr lang="en-US" smtClean="0"/>
              <a:pPr/>
              <a:t>21</a:t>
            </a:fld>
            <a:endParaRPr lang="en-US"/>
          </a:p>
        </p:txBody>
      </p:sp>
      <p:sp>
        <p:nvSpPr>
          <p:cNvPr id="5" name="Rectangle 4"/>
          <p:cNvSpPr/>
          <p:nvPr/>
        </p:nvSpPr>
        <p:spPr bwMode="auto">
          <a:xfrm>
            <a:off x="5063319" y="4476466"/>
            <a:ext cx="2333768" cy="66874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FF0000"/>
                </a:solidFill>
                <a:effectLst/>
                <a:latin typeface="Times New Roman" pitchFamily="18" charset="0"/>
              </a:rPr>
              <a:t>EMPLOYEE</a:t>
            </a:r>
          </a:p>
        </p:txBody>
      </p:sp>
      <p:sp>
        <p:nvSpPr>
          <p:cNvPr id="6" name="Oval 5"/>
          <p:cNvSpPr/>
          <p:nvPr/>
        </p:nvSpPr>
        <p:spPr bwMode="auto">
          <a:xfrm>
            <a:off x="7349318" y="3481317"/>
            <a:ext cx="1951629" cy="559558"/>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FF0000"/>
                </a:solidFill>
                <a:effectLst/>
                <a:latin typeface="Times New Roman" pitchFamily="18" charset="0"/>
              </a:rPr>
              <a:t>SSN</a:t>
            </a:r>
          </a:p>
        </p:txBody>
      </p:sp>
      <p:sp>
        <p:nvSpPr>
          <p:cNvPr id="7" name="Oval 6"/>
          <p:cNvSpPr/>
          <p:nvPr/>
        </p:nvSpPr>
        <p:spPr bwMode="auto">
          <a:xfrm>
            <a:off x="5063319" y="3419334"/>
            <a:ext cx="1951629" cy="559558"/>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FF0000"/>
                </a:solidFill>
                <a:effectLst/>
                <a:latin typeface="Times New Roman" pitchFamily="18" charset="0"/>
              </a:rPr>
              <a:t>Name</a:t>
            </a:r>
          </a:p>
        </p:txBody>
      </p:sp>
      <p:sp>
        <p:nvSpPr>
          <p:cNvPr id="8" name="Oval 7"/>
          <p:cNvSpPr/>
          <p:nvPr/>
        </p:nvSpPr>
        <p:spPr bwMode="auto">
          <a:xfrm>
            <a:off x="2645389" y="3505201"/>
            <a:ext cx="1951629" cy="559558"/>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FF0000"/>
                </a:solidFill>
                <a:effectLst/>
                <a:latin typeface="Times New Roman" pitchFamily="18" charset="0"/>
              </a:rPr>
              <a:t>B-Date</a:t>
            </a:r>
          </a:p>
        </p:txBody>
      </p:sp>
      <p:cxnSp>
        <p:nvCxnSpPr>
          <p:cNvPr id="10" name="Straight Connector 9"/>
          <p:cNvCxnSpPr>
            <a:endCxn id="8" idx="5"/>
          </p:cNvCxnSpPr>
          <p:nvPr/>
        </p:nvCxnSpPr>
        <p:spPr bwMode="auto">
          <a:xfrm flipH="1" flipV="1">
            <a:off x="4311209" y="3982814"/>
            <a:ext cx="752110" cy="54824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 name="Straight Connector 11"/>
          <p:cNvCxnSpPr/>
          <p:nvPr/>
        </p:nvCxnSpPr>
        <p:spPr bwMode="auto">
          <a:xfrm flipH="1" flipV="1">
            <a:off x="6039133" y="3978892"/>
            <a:ext cx="191070" cy="49757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 name="Straight Connector 13"/>
          <p:cNvCxnSpPr>
            <a:endCxn id="6" idx="4"/>
          </p:cNvCxnSpPr>
          <p:nvPr/>
        </p:nvCxnSpPr>
        <p:spPr bwMode="auto">
          <a:xfrm flipV="1">
            <a:off x="7200710" y="4040875"/>
            <a:ext cx="1124423" cy="43559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 name="Elbow Connector 15"/>
          <p:cNvCxnSpPr/>
          <p:nvPr/>
        </p:nvCxnSpPr>
        <p:spPr bwMode="auto">
          <a:xfrm rot="16200000" flipH="1">
            <a:off x="8737370" y="2773583"/>
            <a:ext cx="3117092" cy="1490246"/>
          </a:xfrm>
          <a:prstGeom prst="bentConnector3">
            <a:avLst/>
          </a:prstGeom>
          <a:solidFill>
            <a:schemeClr val="accent1"/>
          </a:solidFill>
          <a:ln w="9525" cap="flat" cmpd="sng" algn="ctr">
            <a:solidFill>
              <a:schemeClr val="tx1"/>
            </a:solidFill>
            <a:prstDash val="solid"/>
            <a:round/>
            <a:headEnd type="none" w="med" len="med"/>
            <a:tailEnd type="triangle"/>
          </a:ln>
          <a:effectLst/>
        </p:spPr>
      </p:cxnSp>
      <p:sp>
        <p:nvSpPr>
          <p:cNvPr id="17" name="Oval 16"/>
          <p:cNvSpPr/>
          <p:nvPr/>
        </p:nvSpPr>
        <p:spPr bwMode="auto">
          <a:xfrm>
            <a:off x="5903789" y="5467634"/>
            <a:ext cx="1468650" cy="665897"/>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FF0000"/>
                </a:solidFill>
                <a:effectLst/>
                <a:latin typeface="Times New Roman" pitchFamily="18" charset="0"/>
              </a:rPr>
              <a:t>Address</a:t>
            </a:r>
          </a:p>
        </p:txBody>
      </p:sp>
      <p:sp>
        <p:nvSpPr>
          <p:cNvPr id="19" name="Oval 18"/>
          <p:cNvSpPr/>
          <p:nvPr/>
        </p:nvSpPr>
        <p:spPr bwMode="auto">
          <a:xfrm>
            <a:off x="8020238" y="4723548"/>
            <a:ext cx="1087466" cy="665897"/>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FF0000"/>
                </a:solidFill>
                <a:effectLst/>
                <a:latin typeface="Times New Roman" pitchFamily="18" charset="0"/>
              </a:rPr>
              <a:t>City</a:t>
            </a:r>
          </a:p>
        </p:txBody>
      </p:sp>
      <p:sp>
        <p:nvSpPr>
          <p:cNvPr id="20" name="Oval 19"/>
          <p:cNvSpPr/>
          <p:nvPr/>
        </p:nvSpPr>
        <p:spPr bwMode="auto">
          <a:xfrm>
            <a:off x="9131496" y="5467350"/>
            <a:ext cx="2156349" cy="665897"/>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FF0000"/>
                </a:solidFill>
                <a:effectLst/>
                <a:latin typeface="Times New Roman" pitchFamily="18" charset="0"/>
              </a:rPr>
              <a:t>Street Name</a:t>
            </a:r>
          </a:p>
        </p:txBody>
      </p:sp>
      <p:cxnSp>
        <p:nvCxnSpPr>
          <p:cNvPr id="22" name="Straight Connector 21"/>
          <p:cNvCxnSpPr>
            <a:stCxn id="5" idx="2"/>
            <a:endCxn id="17" idx="0"/>
          </p:cNvCxnSpPr>
          <p:nvPr/>
        </p:nvCxnSpPr>
        <p:spPr bwMode="auto">
          <a:xfrm>
            <a:off x="6230203" y="5145206"/>
            <a:ext cx="407911" cy="32242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4" name="Straight Connector 23"/>
          <p:cNvCxnSpPr>
            <a:stCxn id="17" idx="6"/>
            <a:endCxn id="20" idx="2"/>
          </p:cNvCxnSpPr>
          <p:nvPr/>
        </p:nvCxnSpPr>
        <p:spPr bwMode="auto">
          <a:xfrm flipV="1">
            <a:off x="7372439" y="5800299"/>
            <a:ext cx="1759057" cy="28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7" name="Straight Connector 26"/>
          <p:cNvCxnSpPr>
            <a:stCxn id="17" idx="6"/>
            <a:endCxn id="19" idx="2"/>
          </p:cNvCxnSpPr>
          <p:nvPr/>
        </p:nvCxnSpPr>
        <p:spPr bwMode="auto">
          <a:xfrm flipV="1">
            <a:off x="7372439" y="5056497"/>
            <a:ext cx="647799" cy="744086"/>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8" name="Oval 37"/>
          <p:cNvSpPr/>
          <p:nvPr/>
        </p:nvSpPr>
        <p:spPr bwMode="auto">
          <a:xfrm>
            <a:off x="7332461" y="6067851"/>
            <a:ext cx="1606080" cy="665897"/>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FF0000"/>
                </a:solidFill>
                <a:effectLst/>
                <a:latin typeface="Times New Roman" pitchFamily="18" charset="0"/>
              </a:rPr>
              <a:t>ZipCode</a:t>
            </a:r>
          </a:p>
        </p:txBody>
      </p:sp>
      <p:cxnSp>
        <p:nvCxnSpPr>
          <p:cNvPr id="42" name="Straight Connector 41"/>
          <p:cNvCxnSpPr>
            <a:stCxn id="17" idx="6"/>
            <a:endCxn id="38" idx="0"/>
          </p:cNvCxnSpPr>
          <p:nvPr/>
        </p:nvCxnSpPr>
        <p:spPr bwMode="auto">
          <a:xfrm>
            <a:off x="7372439" y="5800583"/>
            <a:ext cx="763062" cy="26726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0" name="Straight Arrow Connector 49"/>
          <p:cNvCxnSpPr/>
          <p:nvPr/>
        </p:nvCxnSpPr>
        <p:spPr bwMode="auto">
          <a:xfrm flipH="1">
            <a:off x="9415438" y="5056496"/>
            <a:ext cx="1631815" cy="24992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51" name="Oval 50"/>
          <p:cNvSpPr/>
          <p:nvPr/>
        </p:nvSpPr>
        <p:spPr bwMode="auto">
          <a:xfrm>
            <a:off x="3041967" y="5732630"/>
            <a:ext cx="1665026" cy="761431"/>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rgbClr val="FFFFFF"/>
              </a:solidFill>
              <a:effectLst/>
              <a:latin typeface="Times New Roman" pitchFamily="18" charset="0"/>
            </a:endParaRPr>
          </a:p>
        </p:txBody>
      </p:sp>
      <p:sp>
        <p:nvSpPr>
          <p:cNvPr id="52" name="Oval 51"/>
          <p:cNvSpPr/>
          <p:nvPr/>
        </p:nvSpPr>
        <p:spPr bwMode="auto">
          <a:xfrm>
            <a:off x="3155695" y="5893560"/>
            <a:ext cx="1442116" cy="466867"/>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dirty="0">
                <a:solidFill>
                  <a:srgbClr val="FF0000"/>
                </a:solidFill>
                <a:latin typeface="Times New Roman" pitchFamily="18" charset="0"/>
              </a:rPr>
              <a:t>Phone</a:t>
            </a:r>
            <a:endParaRPr kumimoji="0" lang="en-US" sz="2000" b="0" i="0" u="none" strike="noStrike" cap="none" normalizeH="0" baseline="0" dirty="0">
              <a:ln>
                <a:noFill/>
              </a:ln>
              <a:solidFill>
                <a:srgbClr val="FF0000"/>
              </a:solidFill>
              <a:effectLst/>
              <a:latin typeface="Times New Roman" pitchFamily="18" charset="0"/>
            </a:endParaRPr>
          </a:p>
        </p:txBody>
      </p:sp>
      <p:cxnSp>
        <p:nvCxnSpPr>
          <p:cNvPr id="54" name="Straight Connector 53"/>
          <p:cNvCxnSpPr>
            <a:endCxn id="51" idx="6"/>
          </p:cNvCxnSpPr>
          <p:nvPr/>
        </p:nvCxnSpPr>
        <p:spPr bwMode="auto">
          <a:xfrm flipH="1">
            <a:off x="4706993" y="5180465"/>
            <a:ext cx="936759" cy="932881"/>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5045432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ER-Diagram-Continue</a:t>
            </a:r>
          </a:p>
        </p:txBody>
      </p:sp>
      <p:sp>
        <p:nvSpPr>
          <p:cNvPr id="3" name="Content Placeholder 2"/>
          <p:cNvSpPr>
            <a:spLocks noGrp="1"/>
          </p:cNvSpPr>
          <p:nvPr>
            <p:ph idx="1"/>
          </p:nvPr>
        </p:nvSpPr>
        <p:spPr/>
        <p:txBody>
          <a:bodyPr/>
          <a:lstStyle/>
          <a:p>
            <a:r>
              <a:rPr lang="en-US" dirty="0"/>
              <a:t>Key Attribute:</a:t>
            </a:r>
          </a:p>
          <a:p>
            <a:pPr lvl="1"/>
            <a:r>
              <a:rPr lang="en-US" dirty="0"/>
              <a:t>It’s attribute </a:t>
            </a:r>
          </a:p>
          <a:p>
            <a:pPr marL="457200" lvl="1" indent="0">
              <a:buNone/>
            </a:pPr>
            <a:r>
              <a:rPr lang="en-US" dirty="0"/>
              <a:t>that has a unique value that </a:t>
            </a:r>
          </a:p>
          <a:p>
            <a:pPr marL="457200" lvl="1" indent="0">
              <a:buNone/>
            </a:pPr>
            <a:r>
              <a:rPr lang="en-US" dirty="0"/>
              <a:t>it’s non repetitive.</a:t>
            </a:r>
          </a:p>
          <a:p>
            <a:pPr marL="457200" lvl="1" indent="0">
              <a:buNone/>
            </a:pPr>
            <a:r>
              <a:rPr lang="en-US" dirty="0"/>
              <a:t>Represent it by a solid line under</a:t>
            </a:r>
          </a:p>
          <a:p>
            <a:pPr marL="457200" lvl="1" indent="0">
              <a:buNone/>
            </a:pPr>
            <a:r>
              <a:rPr lang="en-US" dirty="0"/>
              <a:t>The unique value</a:t>
            </a:r>
          </a:p>
        </p:txBody>
      </p:sp>
      <p:sp>
        <p:nvSpPr>
          <p:cNvPr id="4" name="Slide Number Placeholder 3"/>
          <p:cNvSpPr>
            <a:spLocks noGrp="1"/>
          </p:cNvSpPr>
          <p:nvPr>
            <p:ph type="sldNum" sz="quarter" idx="11"/>
          </p:nvPr>
        </p:nvSpPr>
        <p:spPr/>
        <p:txBody>
          <a:bodyPr/>
          <a:lstStyle/>
          <a:p>
            <a:fld id="{F967109C-BECF-4B4D-8EC9-9518462728E0}" type="slidenum">
              <a:rPr lang="en-US" smtClean="0"/>
              <a:pPr/>
              <a:t>22</a:t>
            </a:fld>
            <a:endParaRPr lang="en-US"/>
          </a:p>
        </p:txBody>
      </p:sp>
      <p:sp>
        <p:nvSpPr>
          <p:cNvPr id="5" name="Rectangle 4"/>
          <p:cNvSpPr/>
          <p:nvPr/>
        </p:nvSpPr>
        <p:spPr bwMode="auto">
          <a:xfrm>
            <a:off x="5800298" y="3029803"/>
            <a:ext cx="2333768" cy="66874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FF0000"/>
                </a:solidFill>
                <a:effectLst/>
                <a:latin typeface="Times New Roman" pitchFamily="18" charset="0"/>
              </a:rPr>
              <a:t>EMPLOYEE</a:t>
            </a:r>
          </a:p>
        </p:txBody>
      </p:sp>
      <p:sp>
        <p:nvSpPr>
          <p:cNvPr id="6" name="Oval 5"/>
          <p:cNvSpPr/>
          <p:nvPr/>
        </p:nvSpPr>
        <p:spPr bwMode="auto">
          <a:xfrm>
            <a:off x="8086297" y="2034654"/>
            <a:ext cx="1951629" cy="559558"/>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sng" strike="noStrike" cap="none" normalizeH="0" baseline="0" dirty="0">
                <a:ln>
                  <a:noFill/>
                </a:ln>
                <a:solidFill>
                  <a:srgbClr val="FF0000"/>
                </a:solidFill>
                <a:effectLst/>
                <a:latin typeface="Times New Roman" pitchFamily="18" charset="0"/>
              </a:rPr>
              <a:t>SSN</a:t>
            </a:r>
            <a:endParaRPr kumimoji="0" lang="en-US" sz="2000" b="0" i="0" u="sng" strike="noStrike" cap="none" normalizeH="0" baseline="0" dirty="0">
              <a:ln>
                <a:noFill/>
              </a:ln>
              <a:solidFill>
                <a:srgbClr val="FF0000"/>
              </a:solidFill>
              <a:effectLst/>
              <a:latin typeface="Times New Roman" pitchFamily="18" charset="0"/>
            </a:endParaRPr>
          </a:p>
        </p:txBody>
      </p:sp>
      <p:sp>
        <p:nvSpPr>
          <p:cNvPr id="7" name="Oval 6"/>
          <p:cNvSpPr/>
          <p:nvPr/>
        </p:nvSpPr>
        <p:spPr bwMode="auto">
          <a:xfrm>
            <a:off x="5800298" y="1972671"/>
            <a:ext cx="1951629" cy="559558"/>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FF0000"/>
                </a:solidFill>
                <a:effectLst/>
                <a:latin typeface="Times New Roman" pitchFamily="18" charset="0"/>
              </a:rPr>
              <a:t>Name</a:t>
            </a:r>
          </a:p>
        </p:txBody>
      </p:sp>
      <p:sp>
        <p:nvSpPr>
          <p:cNvPr id="8" name="Oval 7"/>
          <p:cNvSpPr/>
          <p:nvPr/>
        </p:nvSpPr>
        <p:spPr bwMode="auto">
          <a:xfrm>
            <a:off x="3382368" y="2058538"/>
            <a:ext cx="1951629" cy="559558"/>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FF0000"/>
                </a:solidFill>
                <a:effectLst/>
                <a:latin typeface="Times New Roman" pitchFamily="18" charset="0"/>
              </a:rPr>
              <a:t>B-Date</a:t>
            </a:r>
          </a:p>
        </p:txBody>
      </p:sp>
      <p:cxnSp>
        <p:nvCxnSpPr>
          <p:cNvPr id="9" name="Straight Connector 8"/>
          <p:cNvCxnSpPr>
            <a:endCxn id="8" idx="5"/>
          </p:cNvCxnSpPr>
          <p:nvPr/>
        </p:nvCxnSpPr>
        <p:spPr bwMode="auto">
          <a:xfrm flipH="1" flipV="1">
            <a:off x="5048188" y="2536151"/>
            <a:ext cx="752110" cy="54824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flipH="1" flipV="1">
            <a:off x="6776112" y="2532229"/>
            <a:ext cx="191070" cy="49757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 name="Straight Connector 10"/>
          <p:cNvCxnSpPr>
            <a:endCxn id="6" idx="4"/>
          </p:cNvCxnSpPr>
          <p:nvPr/>
        </p:nvCxnSpPr>
        <p:spPr bwMode="auto">
          <a:xfrm flipV="1">
            <a:off x="7937689" y="2594212"/>
            <a:ext cx="1124423" cy="435591"/>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2" name="Oval 11"/>
          <p:cNvSpPr/>
          <p:nvPr/>
        </p:nvSpPr>
        <p:spPr bwMode="auto">
          <a:xfrm>
            <a:off x="6640768" y="4020971"/>
            <a:ext cx="1468650" cy="665897"/>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FF0000"/>
                </a:solidFill>
                <a:effectLst/>
                <a:latin typeface="Times New Roman" pitchFamily="18" charset="0"/>
              </a:rPr>
              <a:t>Address</a:t>
            </a:r>
          </a:p>
        </p:txBody>
      </p:sp>
      <p:sp>
        <p:nvSpPr>
          <p:cNvPr id="13" name="Oval 12"/>
          <p:cNvSpPr/>
          <p:nvPr/>
        </p:nvSpPr>
        <p:spPr bwMode="auto">
          <a:xfrm>
            <a:off x="8757217" y="3276885"/>
            <a:ext cx="1087466" cy="665897"/>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FF0000"/>
                </a:solidFill>
                <a:effectLst/>
                <a:latin typeface="Times New Roman" pitchFamily="18" charset="0"/>
              </a:rPr>
              <a:t>City</a:t>
            </a:r>
          </a:p>
        </p:txBody>
      </p:sp>
      <p:sp>
        <p:nvSpPr>
          <p:cNvPr id="14" name="Oval 13"/>
          <p:cNvSpPr/>
          <p:nvPr/>
        </p:nvSpPr>
        <p:spPr bwMode="auto">
          <a:xfrm>
            <a:off x="9868475" y="4020687"/>
            <a:ext cx="2156349" cy="665897"/>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FF0000"/>
                </a:solidFill>
                <a:effectLst/>
                <a:latin typeface="Times New Roman" pitchFamily="18" charset="0"/>
              </a:rPr>
              <a:t>Street Name</a:t>
            </a:r>
          </a:p>
        </p:txBody>
      </p:sp>
      <p:cxnSp>
        <p:nvCxnSpPr>
          <p:cNvPr id="15" name="Straight Connector 14"/>
          <p:cNvCxnSpPr>
            <a:stCxn id="12" idx="6"/>
            <a:endCxn id="14" idx="2"/>
          </p:cNvCxnSpPr>
          <p:nvPr/>
        </p:nvCxnSpPr>
        <p:spPr bwMode="auto">
          <a:xfrm flipV="1">
            <a:off x="8109418" y="4353636"/>
            <a:ext cx="1759057" cy="28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 name="Straight Connector 15"/>
          <p:cNvCxnSpPr>
            <a:stCxn id="12" idx="6"/>
            <a:endCxn id="13" idx="2"/>
          </p:cNvCxnSpPr>
          <p:nvPr/>
        </p:nvCxnSpPr>
        <p:spPr bwMode="auto">
          <a:xfrm flipV="1">
            <a:off x="8109418" y="3609834"/>
            <a:ext cx="647799" cy="744086"/>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7" name="Oval 16"/>
          <p:cNvSpPr/>
          <p:nvPr/>
        </p:nvSpPr>
        <p:spPr bwMode="auto">
          <a:xfrm>
            <a:off x="8069440" y="4621188"/>
            <a:ext cx="1606080" cy="665897"/>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FF0000"/>
                </a:solidFill>
                <a:effectLst/>
                <a:latin typeface="Times New Roman" pitchFamily="18" charset="0"/>
              </a:rPr>
              <a:t>Zip Code</a:t>
            </a:r>
          </a:p>
        </p:txBody>
      </p:sp>
      <p:cxnSp>
        <p:nvCxnSpPr>
          <p:cNvPr id="18" name="Straight Connector 17"/>
          <p:cNvCxnSpPr>
            <a:stCxn id="12" idx="6"/>
            <a:endCxn id="17" idx="0"/>
          </p:cNvCxnSpPr>
          <p:nvPr/>
        </p:nvCxnSpPr>
        <p:spPr bwMode="auto">
          <a:xfrm>
            <a:off x="8109418" y="4353920"/>
            <a:ext cx="763062" cy="26726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9" name="Oval 18"/>
          <p:cNvSpPr/>
          <p:nvPr/>
        </p:nvSpPr>
        <p:spPr bwMode="auto">
          <a:xfrm>
            <a:off x="3778946" y="4285967"/>
            <a:ext cx="1665026" cy="761431"/>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rgbClr val="FFFFFF"/>
              </a:solidFill>
              <a:effectLst/>
              <a:latin typeface="Times New Roman" pitchFamily="18" charset="0"/>
            </a:endParaRPr>
          </a:p>
        </p:txBody>
      </p:sp>
      <p:sp>
        <p:nvSpPr>
          <p:cNvPr id="20" name="Oval 19"/>
          <p:cNvSpPr/>
          <p:nvPr/>
        </p:nvSpPr>
        <p:spPr bwMode="auto">
          <a:xfrm>
            <a:off x="3892674" y="4446897"/>
            <a:ext cx="1442116" cy="466867"/>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dirty="0">
                <a:solidFill>
                  <a:srgbClr val="FF0000"/>
                </a:solidFill>
                <a:latin typeface="Times New Roman" pitchFamily="18" charset="0"/>
              </a:rPr>
              <a:t>Phone</a:t>
            </a:r>
            <a:endParaRPr kumimoji="0" lang="en-US" sz="2000" b="0" i="0" u="none" strike="noStrike" cap="none" normalizeH="0" baseline="0" dirty="0">
              <a:ln>
                <a:noFill/>
              </a:ln>
              <a:solidFill>
                <a:srgbClr val="FF0000"/>
              </a:solidFill>
              <a:effectLst/>
              <a:latin typeface="Times New Roman" pitchFamily="18" charset="0"/>
            </a:endParaRPr>
          </a:p>
        </p:txBody>
      </p:sp>
      <p:cxnSp>
        <p:nvCxnSpPr>
          <p:cNvPr id="21" name="Straight Connector 20"/>
          <p:cNvCxnSpPr>
            <a:endCxn id="19" idx="6"/>
          </p:cNvCxnSpPr>
          <p:nvPr/>
        </p:nvCxnSpPr>
        <p:spPr bwMode="auto">
          <a:xfrm flipH="1">
            <a:off x="5443972" y="3733802"/>
            <a:ext cx="936759" cy="932881"/>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32703567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ER-Diagram-Continue</a:t>
            </a:r>
          </a:p>
        </p:txBody>
      </p:sp>
      <p:sp>
        <p:nvSpPr>
          <p:cNvPr id="3" name="Content Placeholder 2"/>
          <p:cNvSpPr>
            <a:spLocks noGrp="1"/>
          </p:cNvSpPr>
          <p:nvPr>
            <p:ph idx="1"/>
          </p:nvPr>
        </p:nvSpPr>
        <p:spPr/>
        <p:txBody>
          <a:bodyPr/>
          <a:lstStyle/>
          <a:p>
            <a:r>
              <a:rPr lang="en-US" dirty="0"/>
              <a:t>Can an Entity has more than 1 key attribute?</a:t>
            </a:r>
          </a:p>
          <a:p>
            <a:pPr marL="0" indent="0">
              <a:buNone/>
            </a:pPr>
            <a:r>
              <a:rPr lang="en-US" dirty="0"/>
              <a:t>	Yes – Student ID is Unique same as </a:t>
            </a:r>
          </a:p>
          <a:p>
            <a:pPr marL="457200" lvl="1" indent="0">
              <a:buNone/>
            </a:pPr>
            <a:r>
              <a:rPr lang="en-US" dirty="0"/>
              <a:t>	the SSN </a:t>
            </a:r>
          </a:p>
        </p:txBody>
      </p:sp>
      <p:sp>
        <p:nvSpPr>
          <p:cNvPr id="4" name="Slide Number Placeholder 3"/>
          <p:cNvSpPr>
            <a:spLocks noGrp="1"/>
          </p:cNvSpPr>
          <p:nvPr>
            <p:ph type="sldNum" sz="quarter" idx="11"/>
          </p:nvPr>
        </p:nvSpPr>
        <p:spPr/>
        <p:txBody>
          <a:bodyPr/>
          <a:lstStyle/>
          <a:p>
            <a:fld id="{F967109C-BECF-4B4D-8EC9-9518462728E0}" type="slidenum">
              <a:rPr lang="en-US" smtClean="0"/>
              <a:pPr/>
              <a:t>23</a:t>
            </a:fld>
            <a:endParaRPr lang="en-US"/>
          </a:p>
        </p:txBody>
      </p:sp>
      <p:sp>
        <p:nvSpPr>
          <p:cNvPr id="7" name="Rectangle 6"/>
          <p:cNvSpPr/>
          <p:nvPr/>
        </p:nvSpPr>
        <p:spPr bwMode="auto">
          <a:xfrm>
            <a:off x="7243172" y="3616656"/>
            <a:ext cx="2333768" cy="66874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FF0000"/>
                </a:solidFill>
                <a:effectLst/>
                <a:latin typeface="Times New Roman" pitchFamily="18" charset="0"/>
              </a:rPr>
              <a:t>STUDENT</a:t>
            </a:r>
          </a:p>
        </p:txBody>
      </p:sp>
      <p:sp>
        <p:nvSpPr>
          <p:cNvPr id="8" name="Oval 7"/>
          <p:cNvSpPr/>
          <p:nvPr/>
        </p:nvSpPr>
        <p:spPr bwMode="auto">
          <a:xfrm>
            <a:off x="9529171" y="2621507"/>
            <a:ext cx="1951629" cy="559558"/>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sng" strike="noStrike" cap="none" normalizeH="0" baseline="0" dirty="0">
                <a:ln>
                  <a:noFill/>
                </a:ln>
                <a:solidFill>
                  <a:srgbClr val="FF0000"/>
                </a:solidFill>
                <a:effectLst/>
                <a:latin typeface="Times New Roman" pitchFamily="18" charset="0"/>
              </a:rPr>
              <a:t>SSN</a:t>
            </a:r>
          </a:p>
        </p:txBody>
      </p:sp>
      <p:sp>
        <p:nvSpPr>
          <p:cNvPr id="9" name="Oval 8"/>
          <p:cNvSpPr/>
          <p:nvPr/>
        </p:nvSpPr>
        <p:spPr bwMode="auto">
          <a:xfrm>
            <a:off x="7243172" y="2559524"/>
            <a:ext cx="1951629" cy="559558"/>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sng" strike="noStrike" cap="none" normalizeH="0" baseline="0" dirty="0">
                <a:ln>
                  <a:noFill/>
                </a:ln>
                <a:solidFill>
                  <a:srgbClr val="FF0000"/>
                </a:solidFill>
                <a:effectLst/>
                <a:latin typeface="Times New Roman" pitchFamily="18" charset="0"/>
              </a:rPr>
              <a:t>Student-ID</a:t>
            </a:r>
          </a:p>
        </p:txBody>
      </p:sp>
      <p:cxnSp>
        <p:nvCxnSpPr>
          <p:cNvPr id="10" name="Straight Connector 9"/>
          <p:cNvCxnSpPr/>
          <p:nvPr/>
        </p:nvCxnSpPr>
        <p:spPr bwMode="auto">
          <a:xfrm flipH="1" flipV="1">
            <a:off x="8218986" y="3119082"/>
            <a:ext cx="191070" cy="49757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 name="Straight Connector 10"/>
          <p:cNvCxnSpPr>
            <a:stCxn id="7" idx="0"/>
            <a:endCxn id="8" idx="4"/>
          </p:cNvCxnSpPr>
          <p:nvPr/>
        </p:nvCxnSpPr>
        <p:spPr bwMode="auto">
          <a:xfrm flipV="1">
            <a:off x="8410056" y="3181065"/>
            <a:ext cx="2094930" cy="435591"/>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34209275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bwMode="auto">
          <a:xfrm>
            <a:off x="7062716" y="4152334"/>
            <a:ext cx="2593075" cy="88824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rgbClr val="FFFFFF"/>
              </a:solidFill>
              <a:effectLst/>
              <a:latin typeface="Times New Roman" pitchFamily="18" charset="0"/>
            </a:endParaRPr>
          </a:p>
        </p:txBody>
      </p:sp>
      <p:sp>
        <p:nvSpPr>
          <p:cNvPr id="2" name="Title 1"/>
          <p:cNvSpPr>
            <a:spLocks noGrp="1"/>
          </p:cNvSpPr>
          <p:nvPr>
            <p:ph type="title"/>
          </p:nvPr>
        </p:nvSpPr>
        <p:spPr/>
        <p:txBody>
          <a:bodyPr/>
          <a:lstStyle/>
          <a:p>
            <a:r>
              <a:rPr lang="en-US" dirty="0"/>
              <a:t>ER-Diagram-Continue</a:t>
            </a:r>
          </a:p>
        </p:txBody>
      </p:sp>
      <p:sp>
        <p:nvSpPr>
          <p:cNvPr id="3" name="Content Placeholder 2"/>
          <p:cNvSpPr>
            <a:spLocks noGrp="1"/>
          </p:cNvSpPr>
          <p:nvPr>
            <p:ph idx="1"/>
          </p:nvPr>
        </p:nvSpPr>
        <p:spPr/>
        <p:txBody>
          <a:bodyPr/>
          <a:lstStyle/>
          <a:p>
            <a:r>
              <a:rPr lang="en-US" dirty="0"/>
              <a:t>Weak Entity: it’s an entity that it doesn’t have a Key attribute</a:t>
            </a:r>
          </a:p>
          <a:p>
            <a:pPr marL="0" indent="0">
              <a:buNone/>
            </a:pPr>
            <a:r>
              <a:rPr lang="en-US" dirty="0"/>
              <a:t>and it’s presence is related to another Entity </a:t>
            </a:r>
          </a:p>
          <a:p>
            <a:pPr marL="0" indent="0">
              <a:buNone/>
            </a:pPr>
            <a:r>
              <a:rPr lang="en-US" dirty="0"/>
              <a:t>Or it relies on another entity</a:t>
            </a:r>
          </a:p>
          <a:p>
            <a:r>
              <a:rPr lang="en-US" dirty="0"/>
              <a:t>Non of the attribute can be </a:t>
            </a:r>
          </a:p>
          <a:p>
            <a:pPr marL="0" indent="0">
              <a:buNone/>
            </a:pPr>
            <a:r>
              <a:rPr lang="en-US" dirty="0"/>
              <a:t>a unique or a key since the fields </a:t>
            </a:r>
          </a:p>
          <a:p>
            <a:pPr marL="0" indent="0">
              <a:buNone/>
            </a:pPr>
            <a:r>
              <a:rPr lang="en-US" dirty="0"/>
              <a:t>Can repeat.</a:t>
            </a:r>
          </a:p>
          <a:p>
            <a:r>
              <a:rPr lang="en-US" dirty="0"/>
              <a:t>To represent a Weak Entity, </a:t>
            </a:r>
          </a:p>
          <a:p>
            <a:pPr marL="0" indent="0">
              <a:buNone/>
            </a:pPr>
            <a:r>
              <a:rPr lang="en-US" dirty="0"/>
              <a:t>double line around the entity</a:t>
            </a:r>
          </a:p>
          <a:p>
            <a:pPr marL="0" indent="0">
              <a:buNone/>
            </a:pPr>
            <a:r>
              <a:rPr lang="en-US" dirty="0"/>
              <a:t>Meaning, if I don’t have the EMPLOYEE entity, there’s no need to the Dependent entity since it’s there and depends on the EMPLOYEE entity</a:t>
            </a:r>
          </a:p>
        </p:txBody>
      </p:sp>
      <p:sp>
        <p:nvSpPr>
          <p:cNvPr id="4" name="Slide Number Placeholder 3"/>
          <p:cNvSpPr>
            <a:spLocks noGrp="1"/>
          </p:cNvSpPr>
          <p:nvPr>
            <p:ph type="sldNum" sz="quarter" idx="11"/>
          </p:nvPr>
        </p:nvSpPr>
        <p:spPr/>
        <p:txBody>
          <a:bodyPr/>
          <a:lstStyle/>
          <a:p>
            <a:fld id="{F967109C-BECF-4B4D-8EC9-9518462728E0}" type="slidenum">
              <a:rPr lang="en-US" smtClean="0"/>
              <a:pPr/>
              <a:t>24</a:t>
            </a:fld>
            <a:endParaRPr lang="en-US" dirty="0"/>
          </a:p>
        </p:txBody>
      </p:sp>
      <p:sp>
        <p:nvSpPr>
          <p:cNvPr id="5" name="Rectangle 4"/>
          <p:cNvSpPr/>
          <p:nvPr/>
        </p:nvSpPr>
        <p:spPr bwMode="auto">
          <a:xfrm>
            <a:off x="7192370" y="4252702"/>
            <a:ext cx="2333768" cy="66874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FF0000"/>
                </a:solidFill>
                <a:effectLst/>
                <a:latin typeface="Times New Roman" pitchFamily="18" charset="0"/>
              </a:rPr>
              <a:t>Dependent</a:t>
            </a:r>
          </a:p>
        </p:txBody>
      </p:sp>
      <p:sp>
        <p:nvSpPr>
          <p:cNvPr id="6" name="Oval 5"/>
          <p:cNvSpPr/>
          <p:nvPr/>
        </p:nvSpPr>
        <p:spPr bwMode="auto">
          <a:xfrm>
            <a:off x="9382834" y="2798929"/>
            <a:ext cx="1951629" cy="559558"/>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strike="noStrike" cap="none" normalizeH="0" baseline="0" dirty="0">
                <a:ln>
                  <a:noFill/>
                </a:ln>
                <a:solidFill>
                  <a:srgbClr val="FF0000"/>
                </a:solidFill>
                <a:effectLst/>
                <a:latin typeface="Times New Roman" pitchFamily="18" charset="0"/>
              </a:rPr>
              <a:t>Gender</a:t>
            </a:r>
          </a:p>
        </p:txBody>
      </p:sp>
      <p:sp>
        <p:nvSpPr>
          <p:cNvPr id="7" name="Oval 6"/>
          <p:cNvSpPr/>
          <p:nvPr/>
        </p:nvSpPr>
        <p:spPr bwMode="auto">
          <a:xfrm>
            <a:off x="7096835" y="2736946"/>
            <a:ext cx="1951629" cy="559558"/>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FF0000"/>
                </a:solidFill>
                <a:effectLst/>
                <a:latin typeface="Times New Roman" pitchFamily="18" charset="0"/>
              </a:rPr>
              <a:t>Name</a:t>
            </a:r>
          </a:p>
        </p:txBody>
      </p:sp>
      <p:cxnSp>
        <p:nvCxnSpPr>
          <p:cNvPr id="8" name="Straight Connector 7"/>
          <p:cNvCxnSpPr>
            <a:stCxn id="5" idx="0"/>
            <a:endCxn id="7" idx="4"/>
          </p:cNvCxnSpPr>
          <p:nvPr/>
        </p:nvCxnSpPr>
        <p:spPr bwMode="auto">
          <a:xfrm flipH="1" flipV="1">
            <a:off x="8072650" y="3296504"/>
            <a:ext cx="286604" cy="95619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 name="Straight Connector 8"/>
          <p:cNvCxnSpPr>
            <a:stCxn id="5" idx="0"/>
            <a:endCxn id="6" idx="4"/>
          </p:cNvCxnSpPr>
          <p:nvPr/>
        </p:nvCxnSpPr>
        <p:spPr bwMode="auto">
          <a:xfrm flipV="1">
            <a:off x="8359254" y="3358487"/>
            <a:ext cx="1999395" cy="894215"/>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1" name="Oval 10"/>
          <p:cNvSpPr/>
          <p:nvPr/>
        </p:nvSpPr>
        <p:spPr bwMode="auto">
          <a:xfrm>
            <a:off x="5640313" y="3172537"/>
            <a:ext cx="1552057" cy="559558"/>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FF0000"/>
                </a:solidFill>
                <a:effectLst/>
                <a:latin typeface="Times New Roman" pitchFamily="18" charset="0"/>
              </a:rPr>
              <a:t>Age</a:t>
            </a:r>
          </a:p>
        </p:txBody>
      </p:sp>
      <p:cxnSp>
        <p:nvCxnSpPr>
          <p:cNvPr id="12" name="Straight Connector 11"/>
          <p:cNvCxnSpPr>
            <a:stCxn id="5" idx="0"/>
            <a:endCxn id="11" idx="4"/>
          </p:cNvCxnSpPr>
          <p:nvPr/>
        </p:nvCxnSpPr>
        <p:spPr bwMode="auto">
          <a:xfrm flipH="1" flipV="1">
            <a:off x="6416342" y="3732095"/>
            <a:ext cx="1942912" cy="520607"/>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4192197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381000"/>
            <a:ext cx="10769600" cy="519113"/>
          </a:xfrm>
        </p:spPr>
        <p:txBody>
          <a:bodyPr/>
          <a:lstStyle/>
          <a:p>
            <a:r>
              <a:rPr lang="en-US" dirty="0"/>
              <a:t>Constrains on a Relationship</a:t>
            </a:r>
          </a:p>
        </p:txBody>
      </p:sp>
      <p:sp>
        <p:nvSpPr>
          <p:cNvPr id="3" name="Content Placeholder 2"/>
          <p:cNvSpPr>
            <a:spLocks noGrp="1"/>
          </p:cNvSpPr>
          <p:nvPr>
            <p:ph idx="1"/>
          </p:nvPr>
        </p:nvSpPr>
        <p:spPr>
          <a:xfrm>
            <a:off x="711200" y="900113"/>
            <a:ext cx="10769600" cy="5348287"/>
          </a:xfrm>
        </p:spPr>
        <p:txBody>
          <a:bodyPr/>
          <a:lstStyle/>
          <a:p>
            <a:pPr>
              <a:buFont typeface="Wingdings" panose="05000000000000000000" pitchFamily="2" charset="2"/>
              <a:buChar char="q"/>
            </a:pPr>
            <a:r>
              <a:rPr lang="en-US" dirty="0"/>
              <a:t>Cardinality of Relationship</a:t>
            </a:r>
          </a:p>
          <a:p>
            <a:pPr lvl="1"/>
            <a:r>
              <a:rPr lang="en-US" dirty="0"/>
              <a:t>It means that how many instances of an entity relate to one instance of another entity.</a:t>
            </a:r>
          </a:p>
          <a:p>
            <a:pPr lvl="1"/>
            <a:r>
              <a:rPr lang="en-US" dirty="0"/>
              <a:t>Controlled by Business rules</a:t>
            </a:r>
          </a:p>
        </p:txBody>
      </p:sp>
      <p:sp>
        <p:nvSpPr>
          <p:cNvPr id="4" name="Slide Number Placeholder 3"/>
          <p:cNvSpPr>
            <a:spLocks noGrp="1"/>
          </p:cNvSpPr>
          <p:nvPr>
            <p:ph type="sldNum" sz="quarter" idx="11"/>
          </p:nvPr>
        </p:nvSpPr>
        <p:spPr/>
        <p:txBody>
          <a:bodyPr/>
          <a:lstStyle/>
          <a:p>
            <a:fld id="{F967109C-BECF-4B4D-8EC9-9518462728E0}" type="slidenum">
              <a:rPr lang="en-US" smtClean="0"/>
              <a:pPr/>
              <a:t>25</a:t>
            </a:fld>
            <a:endParaRPr lang="en-US"/>
          </a:p>
        </p:txBody>
      </p:sp>
      <p:pic>
        <p:nvPicPr>
          <p:cNvPr id="5" name="Picture 4"/>
          <p:cNvPicPr>
            <a:picLocks noChangeAspect="1"/>
          </p:cNvPicPr>
          <p:nvPr/>
        </p:nvPicPr>
        <p:blipFill>
          <a:blip r:embed="rId2"/>
          <a:stretch>
            <a:fillRect/>
          </a:stretch>
        </p:blipFill>
        <p:spPr>
          <a:xfrm>
            <a:off x="2057400" y="2687588"/>
            <a:ext cx="7536976" cy="3897967"/>
          </a:xfrm>
          <a:prstGeom prst="rect">
            <a:avLst/>
          </a:prstGeom>
        </p:spPr>
      </p:pic>
    </p:spTree>
    <p:extLst>
      <p:ext uri="{BB962C8B-B14F-4D97-AF65-F5344CB8AC3E}">
        <p14:creationId xmlns:p14="http://schemas.microsoft.com/office/powerpoint/2010/main" val="32999570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Cardinality of Relationship</a:t>
            </a:r>
            <a:br>
              <a:rPr lang="en-US" dirty="0"/>
            </a:br>
            <a:endParaRPr lang="en-US" dirty="0"/>
          </a:p>
        </p:txBody>
      </p:sp>
      <p:sp>
        <p:nvSpPr>
          <p:cNvPr id="3" name="Content Placeholder 2"/>
          <p:cNvSpPr>
            <a:spLocks noGrp="1"/>
          </p:cNvSpPr>
          <p:nvPr>
            <p:ph idx="1"/>
          </p:nvPr>
        </p:nvSpPr>
        <p:spPr>
          <a:xfrm>
            <a:off x="711200" y="1078173"/>
            <a:ext cx="10769600" cy="5627427"/>
          </a:xfrm>
        </p:spPr>
        <p:txBody>
          <a:bodyPr/>
          <a:lstStyle/>
          <a:p>
            <a:r>
              <a:rPr lang="en-US" dirty="0"/>
              <a:t>One-to-One	1:1</a:t>
            </a:r>
          </a:p>
          <a:p>
            <a:pPr lvl="1"/>
            <a:r>
              <a:rPr lang="en-US" dirty="0"/>
              <a:t>Each entity in the relationship will have exactly one related entity</a:t>
            </a:r>
          </a:p>
          <a:p>
            <a:pPr lvl="1"/>
            <a:endParaRPr lang="en-US" dirty="0"/>
          </a:p>
          <a:p>
            <a:pPr lvl="1"/>
            <a:endParaRPr lang="en-US" dirty="0"/>
          </a:p>
          <a:p>
            <a:r>
              <a:rPr lang="en-US" dirty="0"/>
              <a:t>One-to-Many	1:M</a:t>
            </a:r>
          </a:p>
          <a:p>
            <a:pPr lvl="1"/>
            <a:r>
              <a:rPr lang="en-US" dirty="0"/>
              <a:t>An entity on 1 side of the relationship can have many related entity, but the entity on the other side will have Only 1 related entity</a:t>
            </a:r>
          </a:p>
          <a:p>
            <a:pPr lvl="1"/>
            <a:endParaRPr lang="en-US" dirty="0"/>
          </a:p>
          <a:p>
            <a:r>
              <a:rPr lang="en-US" dirty="0"/>
              <a:t>Many-to-Many	M:N</a:t>
            </a:r>
          </a:p>
          <a:p>
            <a:pPr lvl="1"/>
            <a:r>
              <a:rPr lang="en-US" dirty="0"/>
              <a:t>Entity on both sides of the relationship, 1 side will have many entity and it related entities on the other side </a:t>
            </a:r>
          </a:p>
        </p:txBody>
      </p:sp>
      <p:sp>
        <p:nvSpPr>
          <p:cNvPr id="4" name="Slide Number Placeholder 3"/>
          <p:cNvSpPr>
            <a:spLocks noGrp="1"/>
          </p:cNvSpPr>
          <p:nvPr>
            <p:ph type="sldNum" sz="quarter" idx="11"/>
          </p:nvPr>
        </p:nvSpPr>
        <p:spPr/>
        <p:txBody>
          <a:bodyPr/>
          <a:lstStyle/>
          <a:p>
            <a:fld id="{F967109C-BECF-4B4D-8EC9-9518462728E0}" type="slidenum">
              <a:rPr lang="en-US" smtClean="0"/>
              <a:pPr/>
              <a:t>26</a:t>
            </a:fld>
            <a:endParaRPr lang="en-US"/>
          </a:p>
        </p:txBody>
      </p:sp>
    </p:spTree>
    <p:extLst>
      <p:ext uri="{BB962C8B-B14F-4D97-AF65-F5344CB8AC3E}">
        <p14:creationId xmlns:p14="http://schemas.microsoft.com/office/powerpoint/2010/main" val="37672096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Conceptual Data Model</a:t>
            </a:r>
          </a:p>
        </p:txBody>
      </p:sp>
      <p:sp>
        <p:nvSpPr>
          <p:cNvPr id="3" name="Content Placeholder 2"/>
          <p:cNvSpPr>
            <a:spLocks noGrp="1"/>
          </p:cNvSpPr>
          <p:nvPr>
            <p:ph idx="1"/>
          </p:nvPr>
        </p:nvSpPr>
        <p:spPr/>
        <p:txBody>
          <a:bodyPr/>
          <a:lstStyle/>
          <a:p>
            <a:pPr marL="0" indent="0">
              <a:buNone/>
            </a:pPr>
            <a:r>
              <a:rPr lang="en-US" dirty="0"/>
              <a:t>A conceptual data model </a:t>
            </a:r>
            <a:r>
              <a:rPr lang="en-US" dirty="0">
                <a:solidFill>
                  <a:srgbClr val="FF0000"/>
                </a:solidFill>
              </a:rPr>
              <a:t>identifies the highest-level relationships between the different entities</a:t>
            </a:r>
            <a:r>
              <a:rPr lang="en-US" dirty="0"/>
              <a:t>. </a:t>
            </a:r>
          </a:p>
          <a:p>
            <a:pPr marL="0" indent="0">
              <a:buNone/>
            </a:pPr>
            <a:r>
              <a:rPr lang="en-US" dirty="0"/>
              <a:t>It describes the structure of the data to be stored in the database without specifying how and where it will be physically stored.</a:t>
            </a:r>
          </a:p>
          <a:p>
            <a:pPr marL="0" indent="0">
              <a:buNone/>
            </a:pPr>
            <a:r>
              <a:rPr lang="en-US" dirty="0"/>
              <a:t>Features of conceptual data model include: </a:t>
            </a:r>
          </a:p>
          <a:p>
            <a:r>
              <a:rPr lang="en-US" dirty="0"/>
              <a:t>Includes the important entities and the relationships among them. </a:t>
            </a:r>
          </a:p>
          <a:p>
            <a:r>
              <a:rPr lang="en-US" dirty="0"/>
              <a:t>No attribute is specified. </a:t>
            </a:r>
          </a:p>
          <a:p>
            <a:r>
              <a:rPr lang="en-US" dirty="0"/>
              <a:t>No primary key is specified. </a:t>
            </a:r>
          </a:p>
          <a:p>
            <a:endParaRPr lang="en-US" dirty="0"/>
          </a:p>
          <a:p>
            <a:pPr marL="0" indent="0">
              <a:buNone/>
            </a:pPr>
            <a:r>
              <a:rPr lang="en-US" dirty="0"/>
              <a:t>The figure below is an example of a conceptual data model. </a:t>
            </a:r>
          </a:p>
          <a:p>
            <a:pPr marL="0" indent="0">
              <a:buNone/>
            </a:pPr>
            <a:endParaRPr lang="en-US" dirty="0"/>
          </a:p>
          <a:p>
            <a:endParaRPr lang="en-US" dirty="0"/>
          </a:p>
        </p:txBody>
      </p:sp>
      <p:sp>
        <p:nvSpPr>
          <p:cNvPr id="4" name="Slide Number Placeholder 3"/>
          <p:cNvSpPr>
            <a:spLocks noGrp="1"/>
          </p:cNvSpPr>
          <p:nvPr>
            <p:ph type="sldNum" sz="quarter" idx="11"/>
          </p:nvPr>
        </p:nvSpPr>
        <p:spPr/>
        <p:txBody>
          <a:bodyPr/>
          <a:lstStyle/>
          <a:p>
            <a:fld id="{F967109C-BECF-4B4D-8EC9-9518462728E0}" type="slidenum">
              <a:rPr lang="en-US" smtClean="0"/>
              <a:pPr/>
              <a:t>27</a:t>
            </a:fld>
            <a:endParaRPr lang="en-US"/>
          </a:p>
        </p:txBody>
      </p:sp>
    </p:spTree>
    <p:extLst>
      <p:ext uri="{BB962C8B-B14F-4D97-AF65-F5344CB8AC3E}">
        <p14:creationId xmlns:p14="http://schemas.microsoft.com/office/powerpoint/2010/main" val="40993535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Conceptual Data Model</a:t>
            </a:r>
          </a:p>
        </p:txBody>
      </p:sp>
      <p:pic>
        <p:nvPicPr>
          <p:cNvPr id="5" name="Content Placeholder 4"/>
          <p:cNvPicPr>
            <a:picLocks noGrp="1" noChangeAspect="1"/>
          </p:cNvPicPr>
          <p:nvPr>
            <p:ph idx="1"/>
          </p:nvPr>
        </p:nvPicPr>
        <p:blipFill>
          <a:blip r:embed="rId2"/>
          <a:stretch>
            <a:fillRect/>
          </a:stretch>
        </p:blipFill>
        <p:spPr>
          <a:xfrm>
            <a:off x="224484" y="1414819"/>
            <a:ext cx="5545520" cy="4800600"/>
          </a:xfrm>
          <a:prstGeom prst="rect">
            <a:avLst/>
          </a:prstGeom>
        </p:spPr>
      </p:pic>
      <p:sp>
        <p:nvSpPr>
          <p:cNvPr id="4" name="Slide Number Placeholder 3"/>
          <p:cNvSpPr>
            <a:spLocks noGrp="1"/>
          </p:cNvSpPr>
          <p:nvPr>
            <p:ph type="sldNum" sz="quarter" idx="11"/>
          </p:nvPr>
        </p:nvSpPr>
        <p:spPr/>
        <p:txBody>
          <a:bodyPr/>
          <a:lstStyle/>
          <a:p>
            <a:fld id="{F967109C-BECF-4B4D-8EC9-9518462728E0}" type="slidenum">
              <a:rPr lang="en-US" smtClean="0"/>
              <a:pPr/>
              <a:t>28</a:t>
            </a:fld>
            <a:endParaRPr lang="en-US"/>
          </a:p>
        </p:txBody>
      </p:sp>
      <p:sp>
        <p:nvSpPr>
          <p:cNvPr id="6" name="Rectangle 5"/>
          <p:cNvSpPr/>
          <p:nvPr/>
        </p:nvSpPr>
        <p:spPr>
          <a:xfrm>
            <a:off x="5054220" y="2021596"/>
            <a:ext cx="6259773" cy="2893100"/>
          </a:xfrm>
          <a:prstGeom prst="rect">
            <a:avLst/>
          </a:prstGeom>
        </p:spPr>
        <p:txBody>
          <a:bodyPr wrap="square">
            <a:spAutoFit/>
          </a:bodyPr>
          <a:lstStyle/>
          <a:p>
            <a:r>
              <a:rPr lang="en-US" sz="2600" dirty="0"/>
              <a:t>From the figure we can see that the only information shown via the conceptual data model is the entities that describe the data and the relationships between those entities. No other information is shown through the conceptual data model. </a:t>
            </a:r>
          </a:p>
        </p:txBody>
      </p:sp>
    </p:spTree>
    <p:extLst>
      <p:ext uri="{BB962C8B-B14F-4D97-AF65-F5344CB8AC3E}">
        <p14:creationId xmlns:p14="http://schemas.microsoft.com/office/powerpoint/2010/main" val="11378427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Data Model</a:t>
            </a:r>
          </a:p>
        </p:txBody>
      </p:sp>
      <p:sp>
        <p:nvSpPr>
          <p:cNvPr id="3" name="Content Placeholder 2"/>
          <p:cNvSpPr>
            <a:spLocks noGrp="1"/>
          </p:cNvSpPr>
          <p:nvPr>
            <p:ph idx="1"/>
          </p:nvPr>
        </p:nvSpPr>
        <p:spPr/>
        <p:txBody>
          <a:bodyPr/>
          <a:lstStyle/>
          <a:p>
            <a:pPr marL="0" indent="0">
              <a:buNone/>
            </a:pPr>
            <a:r>
              <a:rPr lang="en-US" sz="2800" dirty="0"/>
              <a:t>A logical data model </a:t>
            </a:r>
            <a:r>
              <a:rPr lang="en-US" sz="2800" dirty="0">
                <a:solidFill>
                  <a:srgbClr val="FF0000"/>
                </a:solidFill>
              </a:rPr>
              <a:t>describes the data in as much detail as possible</a:t>
            </a:r>
            <a:r>
              <a:rPr lang="en-US" sz="2800" dirty="0"/>
              <a:t>, without regard to how they will be physical implemented in the database. Features of a logical data model include: </a:t>
            </a:r>
          </a:p>
          <a:p>
            <a:pPr lvl="1">
              <a:buFont typeface="Arial" panose="020B0604020202020204" pitchFamily="34" charset="0"/>
              <a:buChar char="•"/>
            </a:pPr>
            <a:r>
              <a:rPr lang="en-US" sz="2800" dirty="0"/>
              <a:t>Includes all entities and relationships among them. </a:t>
            </a:r>
          </a:p>
          <a:p>
            <a:pPr lvl="1">
              <a:buFont typeface="Arial" panose="020B0604020202020204" pitchFamily="34" charset="0"/>
              <a:buChar char="•"/>
            </a:pPr>
            <a:r>
              <a:rPr lang="en-US" sz="2800" dirty="0"/>
              <a:t>All attributes for each entity are specified. </a:t>
            </a:r>
          </a:p>
          <a:p>
            <a:pPr lvl="1">
              <a:buFont typeface="Arial" panose="020B0604020202020204" pitchFamily="34" charset="0"/>
              <a:buChar char="•"/>
            </a:pPr>
            <a:r>
              <a:rPr lang="en-US" sz="2800" dirty="0"/>
              <a:t>The primary key for each entity is specified. </a:t>
            </a:r>
          </a:p>
          <a:p>
            <a:pPr lvl="1">
              <a:buFont typeface="Arial" panose="020B0604020202020204" pitchFamily="34" charset="0"/>
              <a:buChar char="•"/>
            </a:pPr>
            <a:r>
              <a:rPr lang="en-US" sz="2800" dirty="0"/>
              <a:t>Foreign keys (keys identifying the relationship between different entities) are specified. </a:t>
            </a:r>
          </a:p>
          <a:p>
            <a:pPr lvl="1">
              <a:buFont typeface="Arial" panose="020B0604020202020204" pitchFamily="34" charset="0"/>
              <a:buChar char="•"/>
            </a:pPr>
            <a:r>
              <a:rPr lang="en-US" sz="2800" dirty="0"/>
              <a:t>Normalization occurs at this level. </a:t>
            </a:r>
          </a:p>
          <a:p>
            <a:endParaRPr lang="en-US" dirty="0"/>
          </a:p>
        </p:txBody>
      </p:sp>
      <p:sp>
        <p:nvSpPr>
          <p:cNvPr id="4" name="Slide Number Placeholder 3"/>
          <p:cNvSpPr>
            <a:spLocks noGrp="1"/>
          </p:cNvSpPr>
          <p:nvPr>
            <p:ph type="sldNum" sz="quarter" idx="11"/>
          </p:nvPr>
        </p:nvSpPr>
        <p:spPr/>
        <p:txBody>
          <a:bodyPr/>
          <a:lstStyle/>
          <a:p>
            <a:fld id="{F967109C-BECF-4B4D-8EC9-9518462728E0}" type="slidenum">
              <a:rPr lang="en-US" smtClean="0"/>
              <a:pPr/>
              <a:t>29</a:t>
            </a:fld>
            <a:endParaRPr lang="en-US"/>
          </a:p>
        </p:txBody>
      </p:sp>
    </p:spTree>
    <p:extLst>
      <p:ext uri="{BB962C8B-B14F-4D97-AF65-F5344CB8AC3E}">
        <p14:creationId xmlns:p14="http://schemas.microsoft.com/office/powerpoint/2010/main" val="85347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t>Relational Databases (continued)</a:t>
            </a:r>
          </a:p>
        </p:txBody>
      </p:sp>
      <p:sp>
        <p:nvSpPr>
          <p:cNvPr id="7171" name="Rectangle 3"/>
          <p:cNvSpPr>
            <a:spLocks noGrp="1" noChangeArrowheads="1"/>
          </p:cNvSpPr>
          <p:nvPr>
            <p:ph idx="1"/>
          </p:nvPr>
        </p:nvSpPr>
        <p:spPr/>
        <p:txBody>
          <a:bodyPr>
            <a:normAutofit/>
          </a:bodyPr>
          <a:lstStyle/>
          <a:p>
            <a:r>
              <a:rPr lang="en-US" sz="2800" b="1" dirty="0"/>
              <a:t>Relation</a:t>
            </a:r>
            <a:r>
              <a:rPr lang="en-US" sz="2800" dirty="0"/>
              <a:t>:</a:t>
            </a:r>
            <a:r>
              <a:rPr lang="en-US" sz="2800" b="1" dirty="0"/>
              <a:t> </a:t>
            </a:r>
            <a:r>
              <a:rPr lang="en-US" sz="2800" dirty="0"/>
              <a:t>two-dimensional table in which:</a:t>
            </a:r>
          </a:p>
          <a:p>
            <a:pPr lvl="1"/>
            <a:r>
              <a:rPr lang="en-US" sz="2400" dirty="0"/>
              <a:t>Entries are single-valued</a:t>
            </a:r>
          </a:p>
          <a:p>
            <a:pPr lvl="1"/>
            <a:r>
              <a:rPr lang="en-US" sz="2400" dirty="0"/>
              <a:t>Each column has a distinct name (called the attribute name)</a:t>
            </a:r>
          </a:p>
          <a:p>
            <a:pPr lvl="1"/>
            <a:r>
              <a:rPr lang="en-US" sz="2400" dirty="0"/>
              <a:t>All values in a column are values of the same attribute</a:t>
            </a:r>
          </a:p>
          <a:p>
            <a:pPr lvl="1"/>
            <a:r>
              <a:rPr lang="en-US" sz="2400" dirty="0"/>
              <a:t>Order of columns or rows is immaterial</a:t>
            </a:r>
          </a:p>
          <a:p>
            <a:pPr lvl="1"/>
            <a:r>
              <a:rPr lang="en-US" sz="2400" dirty="0"/>
              <a:t>Each row is distinct</a:t>
            </a:r>
          </a:p>
        </p:txBody>
      </p:sp>
      <p:sp>
        <p:nvSpPr>
          <p:cNvPr id="5" name="Slide Number Placeholder 4"/>
          <p:cNvSpPr>
            <a:spLocks noGrp="1"/>
          </p:cNvSpPr>
          <p:nvPr>
            <p:ph type="sldNum" sz="quarter" idx="12"/>
          </p:nvPr>
        </p:nvSpPr>
        <p:spPr/>
        <p:txBody>
          <a:bodyPr/>
          <a:lstStyle>
            <a:lvl1pPr eaLnBrk="0" hangingPunct="0">
              <a:defRPr sz="2600">
                <a:solidFill>
                  <a:srgbClr val="FFFFFF"/>
                </a:solidFill>
                <a:latin typeface="Times New Roman" panose="02020603050405020304" pitchFamily="18" charset="0"/>
              </a:defRPr>
            </a:lvl1pPr>
            <a:lvl2pPr marL="742950" indent="-285750" eaLnBrk="0" hangingPunct="0">
              <a:defRPr sz="2600">
                <a:solidFill>
                  <a:srgbClr val="FFFFFF"/>
                </a:solidFill>
                <a:latin typeface="Times New Roman" panose="02020603050405020304" pitchFamily="18" charset="0"/>
              </a:defRPr>
            </a:lvl2pPr>
            <a:lvl3pPr marL="1143000" indent="-228600" eaLnBrk="0" hangingPunct="0">
              <a:defRPr sz="2600">
                <a:solidFill>
                  <a:srgbClr val="FFFFFF"/>
                </a:solidFill>
                <a:latin typeface="Times New Roman" panose="02020603050405020304" pitchFamily="18" charset="0"/>
              </a:defRPr>
            </a:lvl3pPr>
            <a:lvl4pPr marL="1600200" indent="-228600" eaLnBrk="0" hangingPunct="0">
              <a:defRPr sz="2600">
                <a:solidFill>
                  <a:srgbClr val="FFFFFF"/>
                </a:solidFill>
                <a:latin typeface="Times New Roman" panose="02020603050405020304" pitchFamily="18" charset="0"/>
              </a:defRPr>
            </a:lvl4pPr>
            <a:lvl5pPr marL="2057400" indent="-228600" eaLnBrk="0" hangingPunct="0">
              <a:defRPr sz="26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6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6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6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600">
                <a:solidFill>
                  <a:srgbClr val="FFFFFF"/>
                </a:solidFill>
                <a:latin typeface="Times New Roman" panose="02020603050405020304" pitchFamily="18" charset="0"/>
              </a:defRPr>
            </a:lvl9pPr>
          </a:lstStyle>
          <a:p>
            <a:pPr eaLnBrk="1" hangingPunct="1"/>
            <a:fld id="{E31DC4A3-A8BF-4E3C-94EF-82B24CA9C177}" type="slidenum">
              <a:rPr lang="en-US" sz="2000">
                <a:solidFill>
                  <a:srgbClr val="222222"/>
                </a:solidFill>
                <a:latin typeface="Arial" panose="020B0604020202020204" pitchFamily="34" charset="0"/>
              </a:rPr>
              <a:pPr eaLnBrk="1" hangingPunct="1"/>
              <a:t>3</a:t>
            </a:fld>
            <a:endParaRPr lang="en-US" sz="2000">
              <a:solidFill>
                <a:srgbClr val="222222"/>
              </a:solidFill>
              <a:latin typeface="Arial" panose="020B0604020202020204" pitchFamily="34" charset="0"/>
            </a:endParaRPr>
          </a:p>
        </p:txBody>
      </p:sp>
    </p:spTree>
    <p:extLst>
      <p:ext uri="{BB962C8B-B14F-4D97-AF65-F5344CB8AC3E}">
        <p14:creationId xmlns:p14="http://schemas.microsoft.com/office/powerpoint/2010/main" val="40748902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Data Model</a:t>
            </a:r>
          </a:p>
        </p:txBody>
      </p:sp>
      <p:sp>
        <p:nvSpPr>
          <p:cNvPr id="3" name="Content Placeholder 2"/>
          <p:cNvSpPr>
            <a:spLocks noGrp="1"/>
          </p:cNvSpPr>
          <p:nvPr>
            <p:ph idx="1"/>
          </p:nvPr>
        </p:nvSpPr>
        <p:spPr/>
        <p:txBody>
          <a:bodyPr/>
          <a:lstStyle/>
          <a:p>
            <a:pPr marL="0" indent="0">
              <a:buNone/>
            </a:pPr>
            <a:r>
              <a:rPr lang="en-US" b="1" dirty="0"/>
              <a:t>The steps for designing the logical data model are as follows: </a:t>
            </a:r>
            <a:endParaRPr lang="en-US" dirty="0"/>
          </a:p>
          <a:p>
            <a:pPr lvl="0"/>
            <a:r>
              <a:rPr lang="en-US" dirty="0"/>
              <a:t>Specify primary keys for all entities. </a:t>
            </a:r>
          </a:p>
          <a:p>
            <a:pPr lvl="0"/>
            <a:r>
              <a:rPr lang="en-US" dirty="0"/>
              <a:t>Find the relationships between different entities. </a:t>
            </a:r>
          </a:p>
          <a:p>
            <a:pPr lvl="0"/>
            <a:r>
              <a:rPr lang="en-US" dirty="0"/>
              <a:t>Find all attributes for each entity. </a:t>
            </a:r>
          </a:p>
          <a:p>
            <a:pPr lvl="0"/>
            <a:r>
              <a:rPr lang="en-US" dirty="0"/>
              <a:t>Resolve many-to-many relationships. </a:t>
            </a:r>
          </a:p>
          <a:p>
            <a:pPr lvl="0"/>
            <a:r>
              <a:rPr lang="en-US" dirty="0"/>
              <a:t>Normalization. </a:t>
            </a:r>
          </a:p>
          <a:p>
            <a:pPr marL="0" indent="0">
              <a:buNone/>
            </a:pPr>
            <a:endParaRPr lang="en-US" dirty="0"/>
          </a:p>
          <a:p>
            <a:pPr marL="0" indent="0">
              <a:buNone/>
            </a:pPr>
            <a:r>
              <a:rPr lang="en-US" dirty="0"/>
              <a:t>The figure below is an example of a </a:t>
            </a:r>
            <a:r>
              <a:rPr lang="en-US" b="1" dirty="0"/>
              <a:t>Logical Data Model</a:t>
            </a:r>
            <a:r>
              <a:rPr lang="en-US" dirty="0"/>
              <a:t>. </a:t>
            </a:r>
            <a:br>
              <a:rPr lang="en-US" dirty="0"/>
            </a:br>
            <a:endParaRPr lang="en-US" dirty="0"/>
          </a:p>
        </p:txBody>
      </p:sp>
      <p:sp>
        <p:nvSpPr>
          <p:cNvPr id="4" name="Slide Number Placeholder 3"/>
          <p:cNvSpPr>
            <a:spLocks noGrp="1"/>
          </p:cNvSpPr>
          <p:nvPr>
            <p:ph type="sldNum" sz="quarter" idx="11"/>
          </p:nvPr>
        </p:nvSpPr>
        <p:spPr/>
        <p:txBody>
          <a:bodyPr/>
          <a:lstStyle/>
          <a:p>
            <a:fld id="{F967109C-BECF-4B4D-8EC9-9518462728E0}" type="slidenum">
              <a:rPr lang="en-US" smtClean="0"/>
              <a:pPr/>
              <a:t>30</a:t>
            </a:fld>
            <a:endParaRPr lang="en-US"/>
          </a:p>
        </p:txBody>
      </p:sp>
    </p:spTree>
    <p:extLst>
      <p:ext uri="{BB962C8B-B14F-4D97-AF65-F5344CB8AC3E}">
        <p14:creationId xmlns:p14="http://schemas.microsoft.com/office/powerpoint/2010/main" val="9233387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Data Model</a:t>
            </a:r>
          </a:p>
        </p:txBody>
      </p:sp>
      <p:sp>
        <p:nvSpPr>
          <p:cNvPr id="4" name="Slide Number Placeholder 3"/>
          <p:cNvSpPr>
            <a:spLocks noGrp="1"/>
          </p:cNvSpPr>
          <p:nvPr>
            <p:ph type="sldNum" sz="quarter" idx="11"/>
          </p:nvPr>
        </p:nvSpPr>
        <p:spPr/>
        <p:txBody>
          <a:bodyPr/>
          <a:lstStyle/>
          <a:p>
            <a:fld id="{F967109C-BECF-4B4D-8EC9-9518462728E0}" type="slidenum">
              <a:rPr lang="en-US" smtClean="0"/>
              <a:pPr/>
              <a:t>31</a:t>
            </a:fld>
            <a:endParaRPr lang="en-US"/>
          </a:p>
        </p:txBody>
      </p:sp>
      <p:pic>
        <p:nvPicPr>
          <p:cNvPr id="5" name="Content Placeholder 4" descr="Logical Data Model"/>
          <p:cNvPicPr>
            <a:picLocks noGrp="1"/>
          </p:cNvPicPr>
          <p:nvPr>
            <p:ph idx="1"/>
          </p:nvPr>
        </p:nvPicPr>
        <p:blipFill>
          <a:blip r:embed="rId2"/>
          <a:srcRect/>
          <a:stretch>
            <a:fillRect/>
          </a:stretch>
        </p:blipFill>
        <p:spPr bwMode="auto">
          <a:xfrm>
            <a:off x="3093720" y="1325880"/>
            <a:ext cx="6370320" cy="4632960"/>
          </a:xfrm>
          <a:prstGeom prst="rect">
            <a:avLst/>
          </a:prstGeom>
          <a:noFill/>
          <a:ln w="9525">
            <a:noFill/>
            <a:miter lim="800000"/>
            <a:headEnd/>
            <a:tailEnd/>
          </a:ln>
        </p:spPr>
      </p:pic>
    </p:spTree>
    <p:extLst>
      <p:ext uri="{BB962C8B-B14F-4D97-AF65-F5344CB8AC3E}">
        <p14:creationId xmlns:p14="http://schemas.microsoft.com/office/powerpoint/2010/main" val="27407943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Data Model</a:t>
            </a:r>
          </a:p>
        </p:txBody>
      </p:sp>
      <p:sp>
        <p:nvSpPr>
          <p:cNvPr id="3" name="Content Placeholder 2"/>
          <p:cNvSpPr>
            <a:spLocks noGrp="1"/>
          </p:cNvSpPr>
          <p:nvPr>
            <p:ph idx="1"/>
          </p:nvPr>
        </p:nvSpPr>
        <p:spPr>
          <a:xfrm>
            <a:off x="615666" y="1638300"/>
            <a:ext cx="10769600" cy="4572000"/>
          </a:xfrm>
        </p:spPr>
        <p:txBody>
          <a:bodyPr/>
          <a:lstStyle/>
          <a:p>
            <a:pPr marL="0" marR="0" indent="0">
              <a:buNone/>
            </a:pPr>
            <a:r>
              <a:rPr lang="en-US" dirty="0"/>
              <a:t>Comparing the logical data model shown above with the Conceptual </a:t>
            </a:r>
          </a:p>
          <a:p>
            <a:pPr marL="0" marR="0" indent="0">
              <a:buNone/>
            </a:pPr>
            <a:r>
              <a:rPr lang="en-US" dirty="0"/>
              <a:t>diagram, we see the main differences between the two: </a:t>
            </a:r>
          </a:p>
          <a:p>
            <a:pPr marL="0" marR="0" indent="0">
              <a:buNone/>
            </a:pPr>
            <a:endParaRPr lang="en-US" dirty="0"/>
          </a:p>
          <a:p>
            <a:pPr lvl="0">
              <a:buSzPts val="1000"/>
              <a:buFont typeface="Symbol" panose="05050102010706020507" pitchFamily="18" charset="2"/>
              <a:buChar char=""/>
              <a:tabLst>
                <a:tab pos="457200" algn="l"/>
              </a:tabLst>
            </a:pPr>
            <a:r>
              <a:rPr lang="en-US" dirty="0"/>
              <a:t>In a logical data model, primary keys are present, whereas in a conceptual data model, no primary key is present. </a:t>
            </a:r>
          </a:p>
          <a:p>
            <a:pPr lvl="0">
              <a:buSzPts val="1000"/>
              <a:buFont typeface="Symbol" panose="05050102010706020507" pitchFamily="18" charset="2"/>
              <a:buChar char=""/>
              <a:tabLst>
                <a:tab pos="457200" algn="l"/>
              </a:tabLst>
            </a:pPr>
            <a:r>
              <a:rPr lang="en-US" dirty="0"/>
              <a:t>In a logical data model, all attributes are specified within an entity. No attributes are specified in a conceptual data model. </a:t>
            </a:r>
          </a:p>
        </p:txBody>
      </p:sp>
      <p:sp>
        <p:nvSpPr>
          <p:cNvPr id="4" name="Slide Number Placeholder 3"/>
          <p:cNvSpPr>
            <a:spLocks noGrp="1"/>
          </p:cNvSpPr>
          <p:nvPr>
            <p:ph type="sldNum" sz="quarter" idx="11"/>
          </p:nvPr>
        </p:nvSpPr>
        <p:spPr/>
        <p:txBody>
          <a:bodyPr/>
          <a:lstStyle/>
          <a:p>
            <a:fld id="{F967109C-BECF-4B4D-8EC9-9518462728E0}" type="slidenum">
              <a:rPr lang="en-US" smtClean="0"/>
              <a:pPr/>
              <a:t>32</a:t>
            </a:fld>
            <a:endParaRPr lang="en-US"/>
          </a:p>
        </p:txBody>
      </p:sp>
    </p:spTree>
    <p:extLst>
      <p:ext uri="{BB962C8B-B14F-4D97-AF65-F5344CB8AC3E}">
        <p14:creationId xmlns:p14="http://schemas.microsoft.com/office/powerpoint/2010/main" val="42843838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Data Model</a:t>
            </a:r>
          </a:p>
        </p:txBody>
      </p:sp>
      <p:sp>
        <p:nvSpPr>
          <p:cNvPr id="3" name="Content Placeholder 2"/>
          <p:cNvSpPr>
            <a:spLocks noGrp="1"/>
          </p:cNvSpPr>
          <p:nvPr>
            <p:ph idx="1"/>
          </p:nvPr>
        </p:nvSpPr>
        <p:spPr/>
        <p:txBody>
          <a:bodyPr/>
          <a:lstStyle/>
          <a:p>
            <a:pPr lvl="0">
              <a:buSzPts val="1000"/>
              <a:buFont typeface="Symbol" panose="05050102010706020507" pitchFamily="18" charset="2"/>
              <a:buChar char=""/>
              <a:tabLst>
                <a:tab pos="457200" algn="l"/>
              </a:tabLst>
            </a:pPr>
            <a:endParaRPr lang="en-US" sz="2400" dirty="0">
              <a:effectLst/>
              <a:latin typeface="Times New Roman" panose="02020603050405020304" pitchFamily="18" charset="0"/>
              <a:ea typeface="Times New Roman" panose="02020603050405020304" pitchFamily="18" charset="0"/>
            </a:endParaRPr>
          </a:p>
          <a:p>
            <a:pPr lvl="0">
              <a:buSzPts val="1000"/>
              <a:buFont typeface="Symbol" panose="05050102010706020507" pitchFamily="18" charset="2"/>
              <a:buChar char=""/>
              <a:tabLst>
                <a:tab pos="457200" algn="l"/>
              </a:tabLst>
            </a:pPr>
            <a:r>
              <a:rPr lang="en-US" dirty="0"/>
              <a:t>Relationships between entities are specified using primary keys and foreign keys in a logical data model. In a conceptual data model, the relationships are simply stated, not specified, so we simply know that two entities are related, but we do not specify what attributes are used for this relationship. </a:t>
            </a:r>
          </a:p>
          <a:p>
            <a:endParaRPr lang="en-US" dirty="0"/>
          </a:p>
          <a:p>
            <a:endParaRPr lang="en-US" dirty="0"/>
          </a:p>
        </p:txBody>
      </p:sp>
      <p:sp>
        <p:nvSpPr>
          <p:cNvPr id="4" name="Slide Number Placeholder 3"/>
          <p:cNvSpPr>
            <a:spLocks noGrp="1"/>
          </p:cNvSpPr>
          <p:nvPr>
            <p:ph type="sldNum" sz="quarter" idx="11"/>
          </p:nvPr>
        </p:nvSpPr>
        <p:spPr/>
        <p:txBody>
          <a:bodyPr/>
          <a:lstStyle/>
          <a:p>
            <a:fld id="{F967109C-BECF-4B4D-8EC9-9518462728E0}" type="slidenum">
              <a:rPr lang="en-US" smtClean="0"/>
              <a:pPr/>
              <a:t>33</a:t>
            </a:fld>
            <a:endParaRPr lang="en-US"/>
          </a:p>
        </p:txBody>
      </p:sp>
    </p:spTree>
    <p:extLst>
      <p:ext uri="{BB962C8B-B14F-4D97-AF65-F5344CB8AC3E}">
        <p14:creationId xmlns:p14="http://schemas.microsoft.com/office/powerpoint/2010/main" val="19404985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Physical Data Model</a:t>
            </a:r>
            <a:br>
              <a:rPr lang="en-US" dirty="0"/>
            </a:br>
            <a:endParaRPr lang="en-US" dirty="0"/>
          </a:p>
        </p:txBody>
      </p:sp>
      <p:sp>
        <p:nvSpPr>
          <p:cNvPr id="3" name="Content Placeholder 2"/>
          <p:cNvSpPr>
            <a:spLocks noGrp="1"/>
          </p:cNvSpPr>
          <p:nvPr>
            <p:ph idx="1"/>
          </p:nvPr>
        </p:nvSpPr>
        <p:spPr/>
        <p:txBody>
          <a:bodyPr/>
          <a:lstStyle/>
          <a:p>
            <a:pPr marL="0" marR="0" indent="0">
              <a:lnSpc>
                <a:spcPct val="115000"/>
              </a:lnSpc>
              <a:spcBef>
                <a:spcPts val="0"/>
              </a:spcBef>
              <a:spcAft>
                <a:spcPts val="1000"/>
              </a:spcAft>
              <a:buNone/>
            </a:pPr>
            <a:r>
              <a:rPr lang="en-US" dirty="0"/>
              <a:t>Physical data model </a:t>
            </a:r>
            <a:r>
              <a:rPr lang="en-US" sz="2800" dirty="0">
                <a:solidFill>
                  <a:srgbClr val="FF0000"/>
                </a:solidFill>
                <a:effectLst/>
                <a:ea typeface="Times New Roman" panose="02020603050405020304" pitchFamily="18" charset="0"/>
                <a:cs typeface="Calibri" panose="020F0502020204030204" pitchFamily="34" charset="0"/>
              </a:rPr>
              <a:t>represents how the model will be built in the database</a:t>
            </a:r>
            <a:r>
              <a:rPr lang="en-US" sz="2800" dirty="0">
                <a:effectLst/>
                <a:ea typeface="Times New Roman" panose="02020603050405020304" pitchFamily="18" charset="0"/>
                <a:cs typeface="Calibri" panose="020F0502020204030204" pitchFamily="34" charset="0"/>
              </a:rPr>
              <a:t>.</a:t>
            </a:r>
            <a:r>
              <a:rPr lang="en-US" sz="2800" dirty="0">
                <a:effectLst/>
                <a:latin typeface="Calibri" panose="020F0502020204030204" pitchFamily="34" charset="0"/>
                <a:ea typeface="Times New Roman" panose="02020603050405020304" pitchFamily="18" charset="0"/>
                <a:cs typeface="Calibri" panose="020F0502020204030204" pitchFamily="34" charset="0"/>
              </a:rPr>
              <a:t> </a:t>
            </a:r>
            <a:r>
              <a:rPr lang="en-US" dirty="0"/>
              <a:t>A physical database model shows all table structures, including column name, column data type, column constraints, primary key, foreign key, and relationships between tables. Features of a physical data model include: </a:t>
            </a:r>
          </a:p>
          <a:p>
            <a:pPr lvl="0"/>
            <a:r>
              <a:rPr lang="en-US" dirty="0"/>
              <a:t>Specification all tables and columns. </a:t>
            </a:r>
          </a:p>
          <a:p>
            <a:r>
              <a:rPr lang="en-US" dirty="0"/>
              <a:t>Foreign keys are used to identify relationships between tables. </a:t>
            </a:r>
          </a:p>
        </p:txBody>
      </p:sp>
      <p:sp>
        <p:nvSpPr>
          <p:cNvPr id="4" name="Slide Number Placeholder 3"/>
          <p:cNvSpPr>
            <a:spLocks noGrp="1"/>
          </p:cNvSpPr>
          <p:nvPr>
            <p:ph type="sldNum" sz="quarter" idx="11"/>
          </p:nvPr>
        </p:nvSpPr>
        <p:spPr/>
        <p:txBody>
          <a:bodyPr/>
          <a:lstStyle/>
          <a:p>
            <a:fld id="{F967109C-BECF-4B4D-8EC9-9518462728E0}" type="slidenum">
              <a:rPr lang="en-US" smtClean="0"/>
              <a:pPr/>
              <a:t>34</a:t>
            </a:fld>
            <a:endParaRPr lang="en-US"/>
          </a:p>
        </p:txBody>
      </p:sp>
    </p:spTree>
    <p:extLst>
      <p:ext uri="{BB962C8B-B14F-4D97-AF65-F5344CB8AC3E}">
        <p14:creationId xmlns:p14="http://schemas.microsoft.com/office/powerpoint/2010/main" val="1601958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Physical Data Model</a:t>
            </a:r>
            <a:br>
              <a:rPr lang="en-US" dirty="0"/>
            </a:br>
            <a:endParaRPr lang="en-US" dirty="0"/>
          </a:p>
        </p:txBody>
      </p:sp>
      <p:sp>
        <p:nvSpPr>
          <p:cNvPr id="3" name="Content Placeholder 2"/>
          <p:cNvSpPr>
            <a:spLocks noGrp="1"/>
          </p:cNvSpPr>
          <p:nvPr>
            <p:ph idx="1"/>
          </p:nvPr>
        </p:nvSpPr>
        <p:spPr/>
        <p:txBody>
          <a:bodyPr/>
          <a:lstStyle/>
          <a:p>
            <a:pPr lvl="0"/>
            <a:r>
              <a:rPr lang="en-US" dirty="0"/>
              <a:t>Denormalization may occur based on user requirements. </a:t>
            </a:r>
          </a:p>
          <a:p>
            <a:pPr lvl="0"/>
            <a:r>
              <a:rPr lang="en-US" dirty="0"/>
              <a:t>Physical considerations may cause the physical data model to be quite different from the logical data model. </a:t>
            </a:r>
          </a:p>
          <a:p>
            <a:endParaRPr lang="en-US" dirty="0"/>
          </a:p>
        </p:txBody>
      </p:sp>
      <p:sp>
        <p:nvSpPr>
          <p:cNvPr id="4" name="Slide Number Placeholder 3"/>
          <p:cNvSpPr>
            <a:spLocks noGrp="1"/>
          </p:cNvSpPr>
          <p:nvPr>
            <p:ph type="sldNum" sz="quarter" idx="11"/>
          </p:nvPr>
        </p:nvSpPr>
        <p:spPr/>
        <p:txBody>
          <a:bodyPr/>
          <a:lstStyle/>
          <a:p>
            <a:fld id="{F967109C-BECF-4B4D-8EC9-9518462728E0}" type="slidenum">
              <a:rPr lang="en-US" smtClean="0"/>
              <a:pPr/>
              <a:t>35</a:t>
            </a:fld>
            <a:endParaRPr lang="en-US"/>
          </a:p>
        </p:txBody>
      </p:sp>
    </p:spTree>
    <p:extLst>
      <p:ext uri="{BB962C8B-B14F-4D97-AF65-F5344CB8AC3E}">
        <p14:creationId xmlns:p14="http://schemas.microsoft.com/office/powerpoint/2010/main" val="3816451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Physical Data Model</a:t>
            </a:r>
            <a:br>
              <a:rPr lang="en-US" dirty="0"/>
            </a:br>
            <a:endParaRPr lang="en-US" dirty="0"/>
          </a:p>
        </p:txBody>
      </p:sp>
      <p:sp>
        <p:nvSpPr>
          <p:cNvPr id="3" name="Content Placeholder 2"/>
          <p:cNvSpPr>
            <a:spLocks noGrp="1"/>
          </p:cNvSpPr>
          <p:nvPr>
            <p:ph idx="1"/>
          </p:nvPr>
        </p:nvSpPr>
        <p:spPr/>
        <p:txBody>
          <a:bodyPr/>
          <a:lstStyle/>
          <a:p>
            <a:pPr marL="0" marR="0" indent="0">
              <a:buNone/>
            </a:pPr>
            <a:r>
              <a:rPr lang="en-US" b="1" dirty="0">
                <a:effectLst/>
                <a:latin typeface="+mj-lt"/>
                <a:ea typeface="Times New Roman" panose="02020603050405020304" pitchFamily="18" charset="0"/>
                <a:cs typeface="Calibri" panose="020F0502020204030204" pitchFamily="34" charset="0"/>
              </a:rPr>
              <a:t>The steps for physical data model design are as follows: </a:t>
            </a:r>
          </a:p>
          <a:p>
            <a:pPr marL="0" marR="0" indent="0">
              <a:buNone/>
            </a:pPr>
            <a:endParaRPr lang="en-US" dirty="0">
              <a:effectLst/>
              <a:latin typeface="+mj-lt"/>
              <a:ea typeface="Times New Roman" panose="02020603050405020304" pitchFamily="18" charset="0"/>
            </a:endParaRPr>
          </a:p>
          <a:p>
            <a:pPr lvl="0">
              <a:buFont typeface="+mj-lt"/>
              <a:buAutoNum type="arabicPeriod"/>
            </a:pPr>
            <a:r>
              <a:rPr lang="en-US" dirty="0">
                <a:effectLst/>
                <a:latin typeface="+mj-lt"/>
                <a:ea typeface="Times New Roman" panose="02020603050405020304" pitchFamily="18" charset="0"/>
                <a:cs typeface="Calibri" panose="020F0502020204030204" pitchFamily="34" charset="0"/>
              </a:rPr>
              <a:t>Convert entities into tables. </a:t>
            </a:r>
            <a:endParaRPr lang="en-US" dirty="0">
              <a:effectLst/>
              <a:latin typeface="+mj-lt"/>
              <a:ea typeface="Times New Roman" panose="02020603050405020304" pitchFamily="18" charset="0"/>
            </a:endParaRPr>
          </a:p>
          <a:p>
            <a:pPr lvl="0">
              <a:buFont typeface="+mj-lt"/>
              <a:buAutoNum type="arabicPeriod"/>
            </a:pPr>
            <a:r>
              <a:rPr lang="en-US" dirty="0">
                <a:effectLst/>
                <a:latin typeface="+mj-lt"/>
                <a:ea typeface="Times New Roman" panose="02020603050405020304" pitchFamily="18" charset="0"/>
                <a:cs typeface="Calibri" panose="020F0502020204030204" pitchFamily="34" charset="0"/>
              </a:rPr>
              <a:t>Convert relationships into foreign keys. </a:t>
            </a:r>
            <a:endParaRPr lang="en-US" dirty="0">
              <a:effectLst/>
              <a:latin typeface="+mj-lt"/>
              <a:ea typeface="Times New Roman" panose="02020603050405020304" pitchFamily="18" charset="0"/>
            </a:endParaRPr>
          </a:p>
          <a:p>
            <a:pPr lvl="0">
              <a:buFont typeface="+mj-lt"/>
              <a:buAutoNum type="arabicPeriod"/>
            </a:pPr>
            <a:r>
              <a:rPr lang="en-US" dirty="0">
                <a:effectLst/>
                <a:latin typeface="+mj-lt"/>
                <a:ea typeface="Times New Roman" panose="02020603050405020304" pitchFamily="18" charset="0"/>
                <a:cs typeface="Calibri" panose="020F0502020204030204" pitchFamily="34" charset="0"/>
              </a:rPr>
              <a:t>Convert attributes into columns. </a:t>
            </a:r>
            <a:endParaRPr lang="en-US" dirty="0">
              <a:effectLst/>
              <a:latin typeface="+mj-lt"/>
              <a:ea typeface="Times New Roman" panose="02020603050405020304" pitchFamily="18" charset="0"/>
            </a:endParaRPr>
          </a:p>
          <a:p>
            <a:pPr lvl="0">
              <a:buFont typeface="+mj-lt"/>
              <a:buAutoNum type="arabicPeriod"/>
            </a:pPr>
            <a:r>
              <a:rPr lang="en-US" dirty="0">
                <a:effectLst/>
                <a:latin typeface="+mj-lt"/>
                <a:ea typeface="Times New Roman" panose="02020603050405020304" pitchFamily="18" charset="0"/>
                <a:cs typeface="Calibri" panose="020F0502020204030204" pitchFamily="34" charset="0"/>
              </a:rPr>
              <a:t>Modify the physical data model based on physical constraints / requirements. </a:t>
            </a:r>
            <a:endParaRPr lang="en-US" dirty="0">
              <a:effectLst/>
              <a:latin typeface="+mj-lt"/>
              <a:ea typeface="Times New Roman" panose="02020603050405020304" pitchFamily="18" charset="0"/>
            </a:endParaRPr>
          </a:p>
          <a:p>
            <a:endParaRPr lang="en-US" dirty="0"/>
          </a:p>
        </p:txBody>
      </p:sp>
      <p:sp>
        <p:nvSpPr>
          <p:cNvPr id="4" name="Slide Number Placeholder 3"/>
          <p:cNvSpPr>
            <a:spLocks noGrp="1"/>
          </p:cNvSpPr>
          <p:nvPr>
            <p:ph type="sldNum" sz="quarter" idx="11"/>
          </p:nvPr>
        </p:nvSpPr>
        <p:spPr/>
        <p:txBody>
          <a:bodyPr/>
          <a:lstStyle/>
          <a:p>
            <a:fld id="{F967109C-BECF-4B4D-8EC9-9518462728E0}" type="slidenum">
              <a:rPr lang="en-US" smtClean="0"/>
              <a:pPr/>
              <a:t>36</a:t>
            </a:fld>
            <a:endParaRPr lang="en-US"/>
          </a:p>
        </p:txBody>
      </p:sp>
    </p:spTree>
    <p:extLst>
      <p:ext uri="{BB962C8B-B14F-4D97-AF65-F5344CB8AC3E}">
        <p14:creationId xmlns:p14="http://schemas.microsoft.com/office/powerpoint/2010/main" val="19363061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Physical Data Model</a:t>
            </a:r>
            <a:br>
              <a:rPr lang="en-US" dirty="0"/>
            </a:br>
            <a:endParaRPr lang="en-US" dirty="0"/>
          </a:p>
        </p:txBody>
      </p:sp>
      <p:sp>
        <p:nvSpPr>
          <p:cNvPr id="4" name="Slide Number Placeholder 3"/>
          <p:cNvSpPr>
            <a:spLocks noGrp="1"/>
          </p:cNvSpPr>
          <p:nvPr>
            <p:ph type="sldNum" sz="quarter" idx="11"/>
          </p:nvPr>
        </p:nvSpPr>
        <p:spPr/>
        <p:txBody>
          <a:bodyPr/>
          <a:lstStyle/>
          <a:p>
            <a:fld id="{F967109C-BECF-4B4D-8EC9-9518462728E0}" type="slidenum">
              <a:rPr lang="en-US" smtClean="0"/>
              <a:pPr/>
              <a:t>37</a:t>
            </a:fld>
            <a:endParaRPr lang="en-US"/>
          </a:p>
        </p:txBody>
      </p:sp>
      <p:pic>
        <p:nvPicPr>
          <p:cNvPr id="5" name="Content Placeholder 4" descr="Physical Data Model"/>
          <p:cNvPicPr>
            <a:picLocks noGrp="1"/>
          </p:cNvPicPr>
          <p:nvPr>
            <p:ph idx="1"/>
          </p:nvPr>
        </p:nvPicPr>
        <p:blipFill>
          <a:blip r:embed="rId2"/>
          <a:srcRect/>
          <a:stretch>
            <a:fillRect/>
          </a:stretch>
        </p:blipFill>
        <p:spPr bwMode="auto">
          <a:xfrm>
            <a:off x="2220794" y="1228297"/>
            <a:ext cx="7888406" cy="4885899"/>
          </a:xfrm>
          <a:prstGeom prst="rect">
            <a:avLst/>
          </a:prstGeom>
          <a:noFill/>
          <a:ln w="9525">
            <a:noFill/>
            <a:miter lim="800000"/>
            <a:headEnd/>
            <a:tailEnd/>
          </a:ln>
        </p:spPr>
      </p:pic>
    </p:spTree>
    <p:extLst>
      <p:ext uri="{BB962C8B-B14F-4D97-AF65-F5344CB8AC3E}">
        <p14:creationId xmlns:p14="http://schemas.microsoft.com/office/powerpoint/2010/main" val="30899812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Physical Data Model</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Comparing the physical data model shown above with the logical data model diagram, we see the main differences between the two: </a:t>
            </a:r>
          </a:p>
          <a:p>
            <a:pPr marL="0" indent="0">
              <a:buNone/>
            </a:pPr>
            <a:endParaRPr lang="en-US" dirty="0"/>
          </a:p>
          <a:p>
            <a:pPr lvl="1">
              <a:buFont typeface="Arial" panose="020B0604020202020204" pitchFamily="34" charset="0"/>
              <a:buChar char="•"/>
            </a:pPr>
            <a:r>
              <a:rPr lang="en-US" dirty="0"/>
              <a:t>Entity names are now table names. </a:t>
            </a:r>
          </a:p>
          <a:p>
            <a:pPr lvl="1">
              <a:buFont typeface="Arial" panose="020B0604020202020204" pitchFamily="34" charset="0"/>
              <a:buChar char="•"/>
            </a:pPr>
            <a:r>
              <a:rPr lang="en-US" dirty="0"/>
              <a:t>Attributes are now column names. </a:t>
            </a:r>
          </a:p>
          <a:p>
            <a:pPr lvl="1">
              <a:buFont typeface="Arial" panose="020B0604020202020204" pitchFamily="34" charset="0"/>
              <a:buChar char="•"/>
            </a:pPr>
            <a:r>
              <a:rPr lang="en-US" dirty="0"/>
              <a:t>Data type for each column is specified. Data types can be different depending on the actual database being used. </a:t>
            </a:r>
          </a:p>
          <a:p>
            <a:endParaRPr lang="en-US" dirty="0"/>
          </a:p>
        </p:txBody>
      </p:sp>
      <p:sp>
        <p:nvSpPr>
          <p:cNvPr id="4" name="Slide Number Placeholder 3"/>
          <p:cNvSpPr>
            <a:spLocks noGrp="1"/>
          </p:cNvSpPr>
          <p:nvPr>
            <p:ph type="sldNum" sz="quarter" idx="11"/>
          </p:nvPr>
        </p:nvSpPr>
        <p:spPr/>
        <p:txBody>
          <a:bodyPr/>
          <a:lstStyle/>
          <a:p>
            <a:fld id="{F967109C-BECF-4B4D-8EC9-9518462728E0}" type="slidenum">
              <a:rPr lang="en-US" smtClean="0"/>
              <a:pPr/>
              <a:t>38</a:t>
            </a:fld>
            <a:endParaRPr lang="en-US"/>
          </a:p>
        </p:txBody>
      </p:sp>
    </p:spTree>
    <p:extLst>
      <p:ext uri="{BB962C8B-B14F-4D97-AF65-F5344CB8AC3E}">
        <p14:creationId xmlns:p14="http://schemas.microsoft.com/office/powerpoint/2010/main" val="28635244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249071"/>
            <a:ext cx="10769600" cy="719920"/>
          </a:xfrm>
        </p:spPr>
        <p:txBody>
          <a:bodyPr/>
          <a:lstStyle/>
          <a:p>
            <a:r>
              <a:rPr lang="en-US" b="1" dirty="0"/>
              <a:t>Conceptual, Logical, and Physical Data Models</a:t>
            </a:r>
            <a:endParaRPr lang="en-US" dirty="0"/>
          </a:p>
        </p:txBody>
      </p:sp>
      <p:sp>
        <p:nvSpPr>
          <p:cNvPr id="3" name="Content Placeholder 2"/>
          <p:cNvSpPr>
            <a:spLocks noGrp="1"/>
          </p:cNvSpPr>
          <p:nvPr>
            <p:ph idx="1"/>
          </p:nvPr>
        </p:nvSpPr>
        <p:spPr>
          <a:xfrm>
            <a:off x="711200" y="968991"/>
            <a:ext cx="10769600" cy="4572000"/>
          </a:xfrm>
        </p:spPr>
        <p:txBody>
          <a:bodyPr/>
          <a:lstStyle/>
          <a:p>
            <a:r>
              <a:rPr lang="en-US" dirty="0">
                <a:effectLst/>
                <a:ea typeface="Times New Roman" panose="02020603050405020304" pitchFamily="18" charset="0"/>
                <a:cs typeface="Calibri" panose="020F0502020204030204" pitchFamily="34" charset="0"/>
              </a:rPr>
              <a:t>The three levels of data modeling, </a:t>
            </a:r>
            <a:r>
              <a:rPr lang="en-US" u="sng" dirty="0">
                <a:solidFill>
                  <a:srgbClr val="0000FF"/>
                </a:solidFill>
                <a:effectLst/>
                <a:ea typeface="Times New Roman" panose="02020603050405020304" pitchFamily="18" charset="0"/>
                <a:cs typeface="Calibri" panose="020F0502020204030204" pitchFamily="34" charset="0"/>
              </a:rPr>
              <a:t>conceptual data model</a:t>
            </a:r>
            <a:r>
              <a:rPr lang="en-US" dirty="0">
                <a:effectLst/>
                <a:ea typeface="Times New Roman" panose="02020603050405020304" pitchFamily="18" charset="0"/>
                <a:cs typeface="Calibri" panose="020F0502020204030204" pitchFamily="34" charset="0"/>
              </a:rPr>
              <a:t>, </a:t>
            </a:r>
            <a:r>
              <a:rPr lang="en-US" u="sng" dirty="0">
                <a:solidFill>
                  <a:srgbClr val="0000FF"/>
                </a:solidFill>
                <a:effectLst/>
                <a:ea typeface="Times New Roman" panose="02020603050405020304" pitchFamily="18" charset="0"/>
                <a:cs typeface="Calibri" panose="020F0502020204030204" pitchFamily="34" charset="0"/>
              </a:rPr>
              <a:t>logical data model</a:t>
            </a:r>
            <a:r>
              <a:rPr lang="en-US" dirty="0">
                <a:effectLst/>
                <a:ea typeface="Times New Roman" panose="02020603050405020304" pitchFamily="18" charset="0"/>
                <a:cs typeface="Calibri" panose="020F0502020204030204" pitchFamily="34" charset="0"/>
              </a:rPr>
              <a:t>, and </a:t>
            </a:r>
            <a:r>
              <a:rPr lang="en-US" u="sng" dirty="0">
                <a:solidFill>
                  <a:srgbClr val="0000FF"/>
                </a:solidFill>
                <a:effectLst/>
                <a:ea typeface="Times New Roman" panose="02020603050405020304" pitchFamily="18" charset="0"/>
                <a:cs typeface="Calibri" panose="020F0502020204030204" pitchFamily="34" charset="0"/>
              </a:rPr>
              <a:t>physical data model</a:t>
            </a:r>
            <a:r>
              <a:rPr lang="en-US" dirty="0">
                <a:effectLst/>
                <a:ea typeface="Times New Roman" panose="02020603050405020304" pitchFamily="18" charset="0"/>
                <a:cs typeface="Calibri" panose="020F0502020204030204" pitchFamily="34" charset="0"/>
              </a:rPr>
              <a:t>, were discussed in prior sections. Here we compare these three types of data models. The table below compares the different features: </a:t>
            </a:r>
            <a:endParaRPr lang="en-US" dirty="0"/>
          </a:p>
        </p:txBody>
      </p:sp>
      <p:sp>
        <p:nvSpPr>
          <p:cNvPr id="4" name="Slide Number Placeholder 3"/>
          <p:cNvSpPr>
            <a:spLocks noGrp="1"/>
          </p:cNvSpPr>
          <p:nvPr>
            <p:ph type="sldNum" sz="quarter" idx="11"/>
          </p:nvPr>
        </p:nvSpPr>
        <p:spPr/>
        <p:txBody>
          <a:bodyPr/>
          <a:lstStyle/>
          <a:p>
            <a:fld id="{F967109C-BECF-4B4D-8EC9-9518462728E0}" type="slidenum">
              <a:rPr lang="en-US" smtClean="0"/>
              <a:pPr/>
              <a:t>39</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222529369"/>
              </p:ext>
            </p:extLst>
          </p:nvPr>
        </p:nvGraphicFramePr>
        <p:xfrm>
          <a:off x="1134007" y="2922270"/>
          <a:ext cx="9923985" cy="3326130"/>
        </p:xfrm>
        <a:graphic>
          <a:graphicData uri="http://schemas.openxmlformats.org/drawingml/2006/table">
            <a:tbl>
              <a:tblPr firstRow="1" firstCol="1" bandRow="1">
                <a:tableStyleId>{5940675A-B579-460E-94D1-54222C63F5DA}</a:tableStyleId>
              </a:tblPr>
              <a:tblGrid>
                <a:gridCol w="2995570">
                  <a:extLst>
                    <a:ext uri="{9D8B030D-6E8A-4147-A177-3AD203B41FA5}">
                      <a16:colId xmlns:a16="http://schemas.microsoft.com/office/drawing/2014/main" val="20000"/>
                    </a:ext>
                  </a:extLst>
                </a:gridCol>
                <a:gridCol w="2533837">
                  <a:extLst>
                    <a:ext uri="{9D8B030D-6E8A-4147-A177-3AD203B41FA5}">
                      <a16:colId xmlns:a16="http://schemas.microsoft.com/office/drawing/2014/main" val="20001"/>
                    </a:ext>
                  </a:extLst>
                </a:gridCol>
                <a:gridCol w="2129050">
                  <a:extLst>
                    <a:ext uri="{9D8B030D-6E8A-4147-A177-3AD203B41FA5}">
                      <a16:colId xmlns:a16="http://schemas.microsoft.com/office/drawing/2014/main" val="20002"/>
                    </a:ext>
                  </a:extLst>
                </a:gridCol>
                <a:gridCol w="2265528">
                  <a:extLst>
                    <a:ext uri="{9D8B030D-6E8A-4147-A177-3AD203B41FA5}">
                      <a16:colId xmlns:a16="http://schemas.microsoft.com/office/drawing/2014/main" val="20003"/>
                    </a:ext>
                  </a:extLst>
                </a:gridCol>
              </a:tblGrid>
              <a:tr h="325589">
                <a:tc>
                  <a:txBody>
                    <a:bodyPr/>
                    <a:lstStyle/>
                    <a:p>
                      <a:pPr marL="0" marR="0">
                        <a:lnSpc>
                          <a:spcPct val="115000"/>
                        </a:lnSpc>
                        <a:spcBef>
                          <a:spcPts val="0"/>
                        </a:spcBef>
                        <a:spcAft>
                          <a:spcPts val="0"/>
                        </a:spcAft>
                      </a:pPr>
                      <a:r>
                        <a:rPr lang="en-US" sz="2000" dirty="0">
                          <a:effectLst/>
                        </a:rPr>
                        <a:t>Feature</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txBody>
                  <a:tcPr marL="9525" marR="9525" marT="9525" marB="9525" anchor="ctr"/>
                </a:tc>
                <a:tc>
                  <a:txBody>
                    <a:bodyPr/>
                    <a:lstStyle/>
                    <a:p>
                      <a:pPr marL="0" marR="0">
                        <a:lnSpc>
                          <a:spcPct val="115000"/>
                        </a:lnSpc>
                        <a:spcBef>
                          <a:spcPts val="0"/>
                        </a:spcBef>
                        <a:spcAft>
                          <a:spcPts val="0"/>
                        </a:spcAft>
                      </a:pPr>
                      <a:r>
                        <a:rPr lang="en-US" sz="2000">
                          <a:effectLst/>
                        </a:rPr>
                        <a:t>Conceptual</a:t>
                      </a:r>
                      <a:endParaRPr lang="en-US" sz="1800">
                        <a:effectLst/>
                        <a:latin typeface="Calibri" panose="020F0502020204030204" pitchFamily="34" charset="0"/>
                        <a:ea typeface="Times New Roman" panose="02020603050405020304" pitchFamily="18" charset="0"/>
                        <a:cs typeface="Arial" panose="020B0604020202020204" pitchFamily="34" charset="0"/>
                      </a:endParaRPr>
                    </a:p>
                  </a:txBody>
                  <a:tcPr marL="9525" marR="9525" marT="9525" marB="9525" anchor="ctr"/>
                </a:tc>
                <a:tc>
                  <a:txBody>
                    <a:bodyPr/>
                    <a:lstStyle/>
                    <a:p>
                      <a:pPr marL="0" marR="0">
                        <a:lnSpc>
                          <a:spcPct val="115000"/>
                        </a:lnSpc>
                        <a:spcBef>
                          <a:spcPts val="0"/>
                        </a:spcBef>
                        <a:spcAft>
                          <a:spcPts val="0"/>
                        </a:spcAft>
                      </a:pPr>
                      <a:r>
                        <a:rPr lang="en-US" sz="2000">
                          <a:effectLst/>
                        </a:rPr>
                        <a:t>Logical</a:t>
                      </a:r>
                      <a:endParaRPr lang="en-US" sz="1800">
                        <a:effectLst/>
                        <a:latin typeface="Calibri" panose="020F0502020204030204" pitchFamily="34" charset="0"/>
                        <a:ea typeface="Times New Roman" panose="02020603050405020304" pitchFamily="18" charset="0"/>
                        <a:cs typeface="Arial" panose="020B0604020202020204" pitchFamily="34" charset="0"/>
                      </a:endParaRPr>
                    </a:p>
                  </a:txBody>
                  <a:tcPr marL="9525" marR="9525" marT="9525" marB="9525" anchor="ctr"/>
                </a:tc>
                <a:tc>
                  <a:txBody>
                    <a:bodyPr/>
                    <a:lstStyle/>
                    <a:p>
                      <a:pPr marL="0" marR="0">
                        <a:lnSpc>
                          <a:spcPct val="115000"/>
                        </a:lnSpc>
                        <a:spcBef>
                          <a:spcPts val="0"/>
                        </a:spcBef>
                        <a:spcAft>
                          <a:spcPts val="0"/>
                        </a:spcAft>
                      </a:pPr>
                      <a:r>
                        <a:rPr lang="en-US" sz="2000">
                          <a:effectLst/>
                        </a:rPr>
                        <a:t>Physical</a:t>
                      </a:r>
                      <a:endParaRPr lang="en-US" sz="1800">
                        <a:effectLst/>
                        <a:latin typeface="Calibri" panose="020F0502020204030204" pitchFamily="34" charset="0"/>
                        <a:ea typeface="Times New Roman" panose="02020603050405020304" pitchFamily="18" charset="0"/>
                        <a:cs typeface="Arial" panose="020B0604020202020204" pitchFamily="34" charset="0"/>
                      </a:endParaRPr>
                    </a:p>
                  </a:txBody>
                  <a:tcPr marL="9525" marR="9525" marT="9525" marB="9525" anchor="ctr"/>
                </a:tc>
                <a:extLst>
                  <a:ext uri="{0D108BD9-81ED-4DB2-BD59-A6C34878D82A}">
                    <a16:rowId xmlns:a16="http://schemas.microsoft.com/office/drawing/2014/main" val="10000"/>
                  </a:ext>
                </a:extLst>
              </a:tr>
              <a:tr h="325589">
                <a:tc>
                  <a:txBody>
                    <a:bodyPr/>
                    <a:lstStyle/>
                    <a:p>
                      <a:pPr marL="0" marR="0">
                        <a:lnSpc>
                          <a:spcPct val="115000"/>
                        </a:lnSpc>
                        <a:spcBef>
                          <a:spcPts val="0"/>
                        </a:spcBef>
                        <a:spcAft>
                          <a:spcPts val="0"/>
                        </a:spcAft>
                      </a:pPr>
                      <a:r>
                        <a:rPr lang="en-US" sz="2000" dirty="0">
                          <a:effectLst/>
                        </a:rPr>
                        <a:t>Entity Names</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txBody>
                  <a:tcPr marL="9525" marR="9525" marT="9525" marB="9525" anchor="ctr"/>
                </a:tc>
                <a:tc>
                  <a:txBody>
                    <a:bodyPr/>
                    <a:lstStyle/>
                    <a:p>
                      <a:pPr marL="0" marR="0" algn="ctr">
                        <a:lnSpc>
                          <a:spcPct val="115000"/>
                        </a:lnSpc>
                        <a:spcBef>
                          <a:spcPts val="0"/>
                        </a:spcBef>
                        <a:spcAft>
                          <a:spcPts val="0"/>
                        </a:spcAft>
                      </a:pPr>
                      <a:r>
                        <a:rPr lang="en-US" sz="2000">
                          <a:effectLst/>
                        </a:rPr>
                        <a:t>✓</a:t>
                      </a:r>
                      <a:endParaRPr lang="en-US" sz="1800">
                        <a:effectLst/>
                        <a:latin typeface="Calibri" panose="020F0502020204030204" pitchFamily="34" charset="0"/>
                        <a:ea typeface="Times New Roman" panose="02020603050405020304" pitchFamily="18" charset="0"/>
                        <a:cs typeface="Arial" panose="020B0604020202020204" pitchFamily="34" charset="0"/>
                      </a:endParaRPr>
                    </a:p>
                  </a:txBody>
                  <a:tcPr marL="9525" marR="9525" marT="9525" marB="9525" anchor="ctr"/>
                </a:tc>
                <a:tc>
                  <a:txBody>
                    <a:bodyPr/>
                    <a:lstStyle/>
                    <a:p>
                      <a:pPr marL="0" marR="0" algn="ctr">
                        <a:lnSpc>
                          <a:spcPct val="115000"/>
                        </a:lnSpc>
                        <a:spcBef>
                          <a:spcPts val="0"/>
                        </a:spcBef>
                        <a:spcAft>
                          <a:spcPts val="0"/>
                        </a:spcAft>
                      </a:pPr>
                      <a:r>
                        <a:rPr lang="en-US" sz="2000">
                          <a:effectLst/>
                        </a:rPr>
                        <a:t>✓</a:t>
                      </a:r>
                      <a:endParaRPr lang="en-US" sz="1800">
                        <a:effectLst/>
                        <a:latin typeface="Calibri" panose="020F0502020204030204" pitchFamily="34" charset="0"/>
                        <a:ea typeface="Times New Roman" panose="02020603050405020304" pitchFamily="18" charset="0"/>
                        <a:cs typeface="Arial" panose="020B0604020202020204" pitchFamily="34" charset="0"/>
                      </a:endParaRPr>
                    </a:p>
                  </a:txBody>
                  <a:tcPr marL="9525" marR="9525" marT="9525" marB="9525" anchor="ctr"/>
                </a:tc>
                <a:tc>
                  <a:txBody>
                    <a:bodyPr/>
                    <a:lstStyle/>
                    <a:p>
                      <a:pPr marL="0" marR="0">
                        <a:lnSpc>
                          <a:spcPct val="115000"/>
                        </a:lnSpc>
                        <a:spcBef>
                          <a:spcPts val="0"/>
                        </a:spcBef>
                        <a:spcAft>
                          <a:spcPts val="0"/>
                        </a:spcAft>
                      </a:pPr>
                      <a:r>
                        <a:rPr lang="en-US" sz="2000">
                          <a:effectLst/>
                        </a:rPr>
                        <a:t>  </a:t>
                      </a:r>
                      <a:endParaRPr lang="en-US" sz="1800">
                        <a:effectLst/>
                        <a:latin typeface="Calibri" panose="020F0502020204030204" pitchFamily="34" charset="0"/>
                        <a:ea typeface="Times New Roman" panose="02020603050405020304" pitchFamily="18" charset="0"/>
                        <a:cs typeface="Arial" panose="020B0604020202020204" pitchFamily="34" charset="0"/>
                      </a:endParaRPr>
                    </a:p>
                  </a:txBody>
                  <a:tcPr marL="9525" marR="9525" marT="9525" marB="9525" anchor="ctr"/>
                </a:tc>
                <a:extLst>
                  <a:ext uri="{0D108BD9-81ED-4DB2-BD59-A6C34878D82A}">
                    <a16:rowId xmlns:a16="http://schemas.microsoft.com/office/drawing/2014/main" val="10001"/>
                  </a:ext>
                </a:extLst>
              </a:tr>
              <a:tr h="325589">
                <a:tc>
                  <a:txBody>
                    <a:bodyPr/>
                    <a:lstStyle/>
                    <a:p>
                      <a:pPr marL="0" marR="0">
                        <a:lnSpc>
                          <a:spcPct val="115000"/>
                        </a:lnSpc>
                        <a:spcBef>
                          <a:spcPts val="0"/>
                        </a:spcBef>
                        <a:spcAft>
                          <a:spcPts val="0"/>
                        </a:spcAft>
                      </a:pPr>
                      <a:r>
                        <a:rPr lang="en-US" sz="2000">
                          <a:effectLst/>
                        </a:rPr>
                        <a:t>Entity Relationships</a:t>
                      </a:r>
                      <a:endParaRPr lang="en-US" sz="1800">
                        <a:effectLst/>
                        <a:latin typeface="Calibri" panose="020F0502020204030204" pitchFamily="34" charset="0"/>
                        <a:ea typeface="Times New Roman" panose="02020603050405020304" pitchFamily="18" charset="0"/>
                        <a:cs typeface="Arial" panose="020B0604020202020204" pitchFamily="34" charset="0"/>
                      </a:endParaRPr>
                    </a:p>
                  </a:txBody>
                  <a:tcPr marL="9525" marR="9525" marT="9525" marB="9525" anchor="ctr"/>
                </a:tc>
                <a:tc>
                  <a:txBody>
                    <a:bodyPr/>
                    <a:lstStyle/>
                    <a:p>
                      <a:pPr marL="0" marR="0" algn="ctr">
                        <a:lnSpc>
                          <a:spcPct val="115000"/>
                        </a:lnSpc>
                        <a:spcBef>
                          <a:spcPts val="0"/>
                        </a:spcBef>
                        <a:spcAft>
                          <a:spcPts val="0"/>
                        </a:spcAft>
                      </a:pPr>
                      <a:r>
                        <a:rPr lang="en-US" sz="2000" dirty="0">
                          <a:effectLst/>
                        </a:rPr>
                        <a:t>✓</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txBody>
                  <a:tcPr marL="9525" marR="9525" marT="9525" marB="9525" anchor="ctr"/>
                </a:tc>
                <a:tc>
                  <a:txBody>
                    <a:bodyPr/>
                    <a:lstStyle/>
                    <a:p>
                      <a:pPr marL="0" marR="0" algn="ctr">
                        <a:lnSpc>
                          <a:spcPct val="115000"/>
                        </a:lnSpc>
                        <a:spcBef>
                          <a:spcPts val="0"/>
                        </a:spcBef>
                        <a:spcAft>
                          <a:spcPts val="0"/>
                        </a:spcAft>
                      </a:pPr>
                      <a:r>
                        <a:rPr lang="en-US" sz="2000">
                          <a:effectLst/>
                        </a:rPr>
                        <a:t>✓</a:t>
                      </a:r>
                      <a:endParaRPr lang="en-US" sz="1800">
                        <a:effectLst/>
                        <a:latin typeface="Calibri" panose="020F0502020204030204" pitchFamily="34" charset="0"/>
                        <a:ea typeface="Times New Roman" panose="02020603050405020304" pitchFamily="18" charset="0"/>
                        <a:cs typeface="Arial" panose="020B0604020202020204" pitchFamily="34" charset="0"/>
                      </a:endParaRPr>
                    </a:p>
                  </a:txBody>
                  <a:tcPr marL="9525" marR="9525" marT="9525" marB="9525" anchor="ctr"/>
                </a:tc>
                <a:tc>
                  <a:txBody>
                    <a:bodyPr/>
                    <a:lstStyle/>
                    <a:p>
                      <a:pPr marL="0" marR="0">
                        <a:lnSpc>
                          <a:spcPct val="115000"/>
                        </a:lnSpc>
                        <a:spcBef>
                          <a:spcPts val="0"/>
                        </a:spcBef>
                        <a:spcAft>
                          <a:spcPts val="0"/>
                        </a:spcAft>
                      </a:pPr>
                      <a:r>
                        <a:rPr lang="en-US" sz="2000" dirty="0">
                          <a:effectLst/>
                        </a:rPr>
                        <a:t>  </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txBody>
                  <a:tcPr marL="9525" marR="9525" marT="9525" marB="9525" anchor="ctr"/>
                </a:tc>
                <a:extLst>
                  <a:ext uri="{0D108BD9-81ED-4DB2-BD59-A6C34878D82A}">
                    <a16:rowId xmlns:a16="http://schemas.microsoft.com/office/drawing/2014/main" val="10002"/>
                  </a:ext>
                </a:extLst>
              </a:tr>
              <a:tr h="325589">
                <a:tc>
                  <a:txBody>
                    <a:bodyPr/>
                    <a:lstStyle/>
                    <a:p>
                      <a:pPr marL="0" marR="0">
                        <a:lnSpc>
                          <a:spcPct val="115000"/>
                        </a:lnSpc>
                        <a:spcBef>
                          <a:spcPts val="0"/>
                        </a:spcBef>
                        <a:spcAft>
                          <a:spcPts val="0"/>
                        </a:spcAft>
                      </a:pPr>
                      <a:r>
                        <a:rPr lang="en-US" sz="2000">
                          <a:effectLst/>
                        </a:rPr>
                        <a:t>Attributes</a:t>
                      </a:r>
                      <a:endParaRPr lang="en-US" sz="1800">
                        <a:effectLst/>
                        <a:latin typeface="Calibri" panose="020F0502020204030204" pitchFamily="34" charset="0"/>
                        <a:ea typeface="Times New Roman" panose="02020603050405020304" pitchFamily="18" charset="0"/>
                        <a:cs typeface="Arial" panose="020B0604020202020204" pitchFamily="34" charset="0"/>
                      </a:endParaRPr>
                    </a:p>
                  </a:txBody>
                  <a:tcPr marL="9525" marR="9525" marT="9525" marB="9525" anchor="ctr"/>
                </a:tc>
                <a:tc>
                  <a:txBody>
                    <a:bodyPr/>
                    <a:lstStyle/>
                    <a:p>
                      <a:pPr marL="0" marR="0">
                        <a:lnSpc>
                          <a:spcPct val="115000"/>
                        </a:lnSpc>
                        <a:spcBef>
                          <a:spcPts val="0"/>
                        </a:spcBef>
                        <a:spcAft>
                          <a:spcPts val="0"/>
                        </a:spcAft>
                      </a:pPr>
                      <a:r>
                        <a:rPr lang="en-US" sz="2000">
                          <a:effectLst/>
                        </a:rPr>
                        <a:t>  </a:t>
                      </a:r>
                      <a:endParaRPr lang="en-US" sz="1800">
                        <a:effectLst/>
                        <a:latin typeface="Calibri" panose="020F0502020204030204" pitchFamily="34" charset="0"/>
                        <a:ea typeface="Times New Roman" panose="02020603050405020304" pitchFamily="18" charset="0"/>
                        <a:cs typeface="Arial" panose="020B0604020202020204" pitchFamily="34" charset="0"/>
                      </a:endParaRPr>
                    </a:p>
                  </a:txBody>
                  <a:tcPr marL="9525" marR="9525" marT="9525" marB="9525" anchor="ctr"/>
                </a:tc>
                <a:tc>
                  <a:txBody>
                    <a:bodyPr/>
                    <a:lstStyle/>
                    <a:p>
                      <a:pPr marL="0" marR="0" algn="ctr">
                        <a:lnSpc>
                          <a:spcPct val="115000"/>
                        </a:lnSpc>
                        <a:spcBef>
                          <a:spcPts val="0"/>
                        </a:spcBef>
                        <a:spcAft>
                          <a:spcPts val="0"/>
                        </a:spcAft>
                      </a:pPr>
                      <a:r>
                        <a:rPr lang="en-US" sz="2000">
                          <a:effectLst/>
                        </a:rPr>
                        <a:t>✓</a:t>
                      </a:r>
                      <a:endParaRPr lang="en-US" sz="1800">
                        <a:effectLst/>
                        <a:latin typeface="Calibri" panose="020F0502020204030204" pitchFamily="34" charset="0"/>
                        <a:ea typeface="Times New Roman" panose="02020603050405020304" pitchFamily="18" charset="0"/>
                        <a:cs typeface="Arial" panose="020B0604020202020204" pitchFamily="34" charset="0"/>
                      </a:endParaRPr>
                    </a:p>
                  </a:txBody>
                  <a:tcPr marL="9525" marR="9525" marT="9525" marB="9525" anchor="ctr"/>
                </a:tc>
                <a:tc>
                  <a:txBody>
                    <a:bodyPr/>
                    <a:lstStyle/>
                    <a:p>
                      <a:pPr marL="0" marR="0">
                        <a:lnSpc>
                          <a:spcPct val="115000"/>
                        </a:lnSpc>
                        <a:spcBef>
                          <a:spcPts val="0"/>
                        </a:spcBef>
                        <a:spcAft>
                          <a:spcPts val="0"/>
                        </a:spcAft>
                      </a:pPr>
                      <a:r>
                        <a:rPr lang="en-US" sz="2000">
                          <a:effectLst/>
                        </a:rPr>
                        <a:t>  </a:t>
                      </a:r>
                      <a:endParaRPr lang="en-US" sz="1800">
                        <a:effectLst/>
                        <a:latin typeface="Calibri" panose="020F0502020204030204" pitchFamily="34" charset="0"/>
                        <a:ea typeface="Times New Roman" panose="02020603050405020304" pitchFamily="18" charset="0"/>
                        <a:cs typeface="Arial" panose="020B0604020202020204" pitchFamily="34" charset="0"/>
                      </a:endParaRPr>
                    </a:p>
                  </a:txBody>
                  <a:tcPr marL="9525" marR="9525" marT="9525" marB="9525" anchor="ctr"/>
                </a:tc>
                <a:extLst>
                  <a:ext uri="{0D108BD9-81ED-4DB2-BD59-A6C34878D82A}">
                    <a16:rowId xmlns:a16="http://schemas.microsoft.com/office/drawing/2014/main" val="10003"/>
                  </a:ext>
                </a:extLst>
              </a:tr>
              <a:tr h="325589">
                <a:tc>
                  <a:txBody>
                    <a:bodyPr/>
                    <a:lstStyle/>
                    <a:p>
                      <a:pPr marL="0" marR="0">
                        <a:lnSpc>
                          <a:spcPct val="115000"/>
                        </a:lnSpc>
                        <a:spcBef>
                          <a:spcPts val="0"/>
                        </a:spcBef>
                        <a:spcAft>
                          <a:spcPts val="0"/>
                        </a:spcAft>
                      </a:pPr>
                      <a:r>
                        <a:rPr lang="en-US" sz="2000">
                          <a:effectLst/>
                        </a:rPr>
                        <a:t>Primary Keys</a:t>
                      </a:r>
                      <a:endParaRPr lang="en-US" sz="1800">
                        <a:effectLst/>
                        <a:latin typeface="Calibri" panose="020F0502020204030204" pitchFamily="34" charset="0"/>
                        <a:ea typeface="Times New Roman" panose="02020603050405020304" pitchFamily="18" charset="0"/>
                        <a:cs typeface="Arial" panose="020B0604020202020204" pitchFamily="34" charset="0"/>
                      </a:endParaRPr>
                    </a:p>
                  </a:txBody>
                  <a:tcPr marL="9525" marR="9525" marT="9525" marB="9525" anchor="ctr"/>
                </a:tc>
                <a:tc>
                  <a:txBody>
                    <a:bodyPr/>
                    <a:lstStyle/>
                    <a:p>
                      <a:pPr marL="0" marR="0">
                        <a:lnSpc>
                          <a:spcPct val="115000"/>
                        </a:lnSpc>
                        <a:spcBef>
                          <a:spcPts val="0"/>
                        </a:spcBef>
                        <a:spcAft>
                          <a:spcPts val="0"/>
                        </a:spcAft>
                      </a:pPr>
                      <a:r>
                        <a:rPr lang="en-US" sz="2000">
                          <a:effectLst/>
                        </a:rPr>
                        <a:t>  </a:t>
                      </a:r>
                      <a:endParaRPr lang="en-US" sz="1800">
                        <a:effectLst/>
                        <a:latin typeface="Calibri" panose="020F0502020204030204" pitchFamily="34" charset="0"/>
                        <a:ea typeface="Times New Roman" panose="02020603050405020304" pitchFamily="18" charset="0"/>
                        <a:cs typeface="Arial" panose="020B0604020202020204" pitchFamily="34" charset="0"/>
                      </a:endParaRPr>
                    </a:p>
                  </a:txBody>
                  <a:tcPr marL="9525" marR="9525" marT="9525" marB="9525" anchor="ctr"/>
                </a:tc>
                <a:tc>
                  <a:txBody>
                    <a:bodyPr/>
                    <a:lstStyle/>
                    <a:p>
                      <a:pPr marL="0" marR="0" algn="ctr">
                        <a:lnSpc>
                          <a:spcPct val="115000"/>
                        </a:lnSpc>
                        <a:spcBef>
                          <a:spcPts val="0"/>
                        </a:spcBef>
                        <a:spcAft>
                          <a:spcPts val="0"/>
                        </a:spcAft>
                      </a:pPr>
                      <a:r>
                        <a:rPr lang="en-US" sz="2000">
                          <a:effectLst/>
                        </a:rPr>
                        <a:t>✓</a:t>
                      </a:r>
                      <a:endParaRPr lang="en-US" sz="1800">
                        <a:effectLst/>
                        <a:latin typeface="Calibri" panose="020F0502020204030204" pitchFamily="34" charset="0"/>
                        <a:ea typeface="Times New Roman" panose="02020603050405020304" pitchFamily="18" charset="0"/>
                        <a:cs typeface="Arial" panose="020B0604020202020204" pitchFamily="34" charset="0"/>
                      </a:endParaRPr>
                    </a:p>
                  </a:txBody>
                  <a:tcPr marL="9525" marR="9525" marT="9525" marB="9525" anchor="ctr"/>
                </a:tc>
                <a:tc>
                  <a:txBody>
                    <a:bodyPr/>
                    <a:lstStyle/>
                    <a:p>
                      <a:pPr marL="0" marR="0" algn="ctr">
                        <a:lnSpc>
                          <a:spcPct val="115000"/>
                        </a:lnSpc>
                        <a:spcBef>
                          <a:spcPts val="0"/>
                        </a:spcBef>
                        <a:spcAft>
                          <a:spcPts val="0"/>
                        </a:spcAft>
                      </a:pPr>
                      <a:r>
                        <a:rPr lang="en-US" sz="2000" dirty="0">
                          <a:effectLst/>
                        </a:rPr>
                        <a:t>✓</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txBody>
                  <a:tcPr marL="9525" marR="9525" marT="9525" marB="9525" anchor="ctr"/>
                </a:tc>
                <a:extLst>
                  <a:ext uri="{0D108BD9-81ED-4DB2-BD59-A6C34878D82A}">
                    <a16:rowId xmlns:a16="http://schemas.microsoft.com/office/drawing/2014/main" val="10004"/>
                  </a:ext>
                </a:extLst>
              </a:tr>
              <a:tr h="325589">
                <a:tc>
                  <a:txBody>
                    <a:bodyPr/>
                    <a:lstStyle/>
                    <a:p>
                      <a:pPr marL="0" marR="0">
                        <a:lnSpc>
                          <a:spcPct val="115000"/>
                        </a:lnSpc>
                        <a:spcBef>
                          <a:spcPts val="0"/>
                        </a:spcBef>
                        <a:spcAft>
                          <a:spcPts val="0"/>
                        </a:spcAft>
                      </a:pPr>
                      <a:r>
                        <a:rPr lang="en-US" sz="2000" dirty="0">
                          <a:effectLst/>
                        </a:rPr>
                        <a:t>Foreign Keys</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txBody>
                  <a:tcPr marL="9525" marR="9525" marT="9525" marB="9525" anchor="ctr"/>
                </a:tc>
                <a:tc>
                  <a:txBody>
                    <a:bodyPr/>
                    <a:lstStyle/>
                    <a:p>
                      <a:pPr marL="0" marR="0">
                        <a:lnSpc>
                          <a:spcPct val="115000"/>
                        </a:lnSpc>
                        <a:spcBef>
                          <a:spcPts val="0"/>
                        </a:spcBef>
                        <a:spcAft>
                          <a:spcPts val="0"/>
                        </a:spcAft>
                      </a:pPr>
                      <a:r>
                        <a:rPr lang="en-US" sz="2000">
                          <a:effectLst/>
                        </a:rPr>
                        <a:t>  </a:t>
                      </a:r>
                      <a:endParaRPr lang="en-US" sz="1800">
                        <a:effectLst/>
                        <a:latin typeface="Calibri" panose="020F0502020204030204" pitchFamily="34" charset="0"/>
                        <a:ea typeface="Times New Roman" panose="02020603050405020304" pitchFamily="18" charset="0"/>
                        <a:cs typeface="Arial" panose="020B0604020202020204" pitchFamily="34" charset="0"/>
                      </a:endParaRPr>
                    </a:p>
                  </a:txBody>
                  <a:tcPr marL="9525" marR="9525" marT="9525" marB="9525" anchor="ctr"/>
                </a:tc>
                <a:tc>
                  <a:txBody>
                    <a:bodyPr/>
                    <a:lstStyle/>
                    <a:p>
                      <a:pPr marL="0" marR="0" algn="ctr">
                        <a:lnSpc>
                          <a:spcPct val="115000"/>
                        </a:lnSpc>
                        <a:spcBef>
                          <a:spcPts val="0"/>
                        </a:spcBef>
                        <a:spcAft>
                          <a:spcPts val="0"/>
                        </a:spcAft>
                      </a:pPr>
                      <a:r>
                        <a:rPr lang="en-US" sz="2000">
                          <a:effectLst/>
                        </a:rPr>
                        <a:t>✓</a:t>
                      </a:r>
                      <a:endParaRPr lang="en-US" sz="1800">
                        <a:effectLst/>
                        <a:latin typeface="Calibri" panose="020F0502020204030204" pitchFamily="34" charset="0"/>
                        <a:ea typeface="Times New Roman" panose="02020603050405020304" pitchFamily="18" charset="0"/>
                        <a:cs typeface="Arial" panose="020B0604020202020204" pitchFamily="34" charset="0"/>
                      </a:endParaRPr>
                    </a:p>
                  </a:txBody>
                  <a:tcPr marL="9525" marR="9525" marT="9525" marB="9525" anchor="ctr"/>
                </a:tc>
                <a:tc>
                  <a:txBody>
                    <a:bodyPr/>
                    <a:lstStyle/>
                    <a:p>
                      <a:pPr marL="0" marR="0" algn="ctr">
                        <a:lnSpc>
                          <a:spcPct val="115000"/>
                        </a:lnSpc>
                        <a:spcBef>
                          <a:spcPts val="0"/>
                        </a:spcBef>
                        <a:spcAft>
                          <a:spcPts val="0"/>
                        </a:spcAft>
                      </a:pPr>
                      <a:r>
                        <a:rPr lang="en-US" sz="2000">
                          <a:effectLst/>
                        </a:rPr>
                        <a:t>✓</a:t>
                      </a:r>
                      <a:endParaRPr lang="en-US" sz="1800">
                        <a:effectLst/>
                        <a:latin typeface="Calibri" panose="020F0502020204030204" pitchFamily="34" charset="0"/>
                        <a:ea typeface="Times New Roman" panose="02020603050405020304" pitchFamily="18" charset="0"/>
                        <a:cs typeface="Arial" panose="020B0604020202020204" pitchFamily="34" charset="0"/>
                      </a:endParaRPr>
                    </a:p>
                  </a:txBody>
                  <a:tcPr marL="9525" marR="9525" marT="9525" marB="9525" anchor="ctr"/>
                </a:tc>
                <a:extLst>
                  <a:ext uri="{0D108BD9-81ED-4DB2-BD59-A6C34878D82A}">
                    <a16:rowId xmlns:a16="http://schemas.microsoft.com/office/drawing/2014/main" val="10005"/>
                  </a:ext>
                </a:extLst>
              </a:tr>
              <a:tr h="325589">
                <a:tc>
                  <a:txBody>
                    <a:bodyPr/>
                    <a:lstStyle/>
                    <a:p>
                      <a:pPr marL="0" marR="0">
                        <a:lnSpc>
                          <a:spcPct val="115000"/>
                        </a:lnSpc>
                        <a:spcBef>
                          <a:spcPts val="0"/>
                        </a:spcBef>
                        <a:spcAft>
                          <a:spcPts val="0"/>
                        </a:spcAft>
                      </a:pPr>
                      <a:r>
                        <a:rPr lang="en-US" sz="2000">
                          <a:effectLst/>
                        </a:rPr>
                        <a:t>Table Names</a:t>
                      </a:r>
                      <a:endParaRPr lang="en-US" sz="1800">
                        <a:effectLst/>
                        <a:latin typeface="Calibri" panose="020F0502020204030204" pitchFamily="34" charset="0"/>
                        <a:ea typeface="Times New Roman" panose="02020603050405020304" pitchFamily="18" charset="0"/>
                        <a:cs typeface="Arial" panose="020B0604020202020204" pitchFamily="34" charset="0"/>
                      </a:endParaRPr>
                    </a:p>
                  </a:txBody>
                  <a:tcPr marL="9525" marR="9525" marT="9525" marB="9525" anchor="ctr"/>
                </a:tc>
                <a:tc>
                  <a:txBody>
                    <a:bodyPr/>
                    <a:lstStyle/>
                    <a:p>
                      <a:pPr marL="0" marR="0">
                        <a:lnSpc>
                          <a:spcPct val="115000"/>
                        </a:lnSpc>
                        <a:spcBef>
                          <a:spcPts val="0"/>
                        </a:spcBef>
                        <a:spcAft>
                          <a:spcPts val="0"/>
                        </a:spcAft>
                      </a:pPr>
                      <a:r>
                        <a:rPr lang="en-US" sz="2000">
                          <a:effectLst/>
                        </a:rPr>
                        <a:t>  </a:t>
                      </a:r>
                      <a:endParaRPr lang="en-US" sz="1800">
                        <a:effectLst/>
                        <a:latin typeface="Calibri" panose="020F0502020204030204" pitchFamily="34" charset="0"/>
                        <a:ea typeface="Times New Roman" panose="02020603050405020304" pitchFamily="18" charset="0"/>
                        <a:cs typeface="Arial" panose="020B0604020202020204" pitchFamily="34" charset="0"/>
                      </a:endParaRPr>
                    </a:p>
                  </a:txBody>
                  <a:tcPr marL="9525" marR="9525" marT="9525" marB="9525" anchor="ctr"/>
                </a:tc>
                <a:tc>
                  <a:txBody>
                    <a:bodyPr/>
                    <a:lstStyle/>
                    <a:p>
                      <a:pPr marL="0" marR="0">
                        <a:lnSpc>
                          <a:spcPct val="115000"/>
                        </a:lnSpc>
                        <a:spcBef>
                          <a:spcPts val="0"/>
                        </a:spcBef>
                        <a:spcAft>
                          <a:spcPts val="0"/>
                        </a:spcAft>
                      </a:pPr>
                      <a:r>
                        <a:rPr lang="en-US" sz="2000">
                          <a:effectLst/>
                        </a:rPr>
                        <a:t>  </a:t>
                      </a:r>
                      <a:endParaRPr lang="en-US" sz="1800">
                        <a:effectLst/>
                        <a:latin typeface="Calibri" panose="020F0502020204030204" pitchFamily="34" charset="0"/>
                        <a:ea typeface="Times New Roman" panose="02020603050405020304" pitchFamily="18" charset="0"/>
                        <a:cs typeface="Arial" panose="020B0604020202020204" pitchFamily="34" charset="0"/>
                      </a:endParaRPr>
                    </a:p>
                  </a:txBody>
                  <a:tcPr marL="9525" marR="9525" marT="9525" marB="9525" anchor="ctr"/>
                </a:tc>
                <a:tc>
                  <a:txBody>
                    <a:bodyPr/>
                    <a:lstStyle/>
                    <a:p>
                      <a:pPr marL="0" marR="0" algn="ctr">
                        <a:lnSpc>
                          <a:spcPct val="115000"/>
                        </a:lnSpc>
                        <a:spcBef>
                          <a:spcPts val="0"/>
                        </a:spcBef>
                        <a:spcAft>
                          <a:spcPts val="0"/>
                        </a:spcAft>
                      </a:pPr>
                      <a:r>
                        <a:rPr lang="en-US" sz="2000">
                          <a:effectLst/>
                        </a:rPr>
                        <a:t>✓</a:t>
                      </a:r>
                      <a:endParaRPr lang="en-US" sz="1800">
                        <a:effectLst/>
                        <a:latin typeface="Calibri" panose="020F0502020204030204" pitchFamily="34" charset="0"/>
                        <a:ea typeface="Times New Roman" panose="02020603050405020304" pitchFamily="18" charset="0"/>
                        <a:cs typeface="Arial" panose="020B0604020202020204" pitchFamily="34" charset="0"/>
                      </a:endParaRPr>
                    </a:p>
                  </a:txBody>
                  <a:tcPr marL="9525" marR="9525" marT="9525" marB="9525" anchor="ctr"/>
                </a:tc>
                <a:extLst>
                  <a:ext uri="{0D108BD9-81ED-4DB2-BD59-A6C34878D82A}">
                    <a16:rowId xmlns:a16="http://schemas.microsoft.com/office/drawing/2014/main" val="10006"/>
                  </a:ext>
                </a:extLst>
              </a:tr>
              <a:tr h="325589">
                <a:tc>
                  <a:txBody>
                    <a:bodyPr/>
                    <a:lstStyle/>
                    <a:p>
                      <a:pPr marL="0" marR="0">
                        <a:lnSpc>
                          <a:spcPct val="115000"/>
                        </a:lnSpc>
                        <a:spcBef>
                          <a:spcPts val="0"/>
                        </a:spcBef>
                        <a:spcAft>
                          <a:spcPts val="0"/>
                        </a:spcAft>
                      </a:pPr>
                      <a:r>
                        <a:rPr lang="en-US" sz="2000">
                          <a:effectLst/>
                        </a:rPr>
                        <a:t>Column Names</a:t>
                      </a:r>
                      <a:endParaRPr lang="en-US" sz="1800">
                        <a:effectLst/>
                        <a:latin typeface="Calibri" panose="020F0502020204030204" pitchFamily="34" charset="0"/>
                        <a:ea typeface="Times New Roman" panose="02020603050405020304" pitchFamily="18" charset="0"/>
                        <a:cs typeface="Arial" panose="020B0604020202020204" pitchFamily="34" charset="0"/>
                      </a:endParaRPr>
                    </a:p>
                  </a:txBody>
                  <a:tcPr marL="9525" marR="9525" marT="9525" marB="9525" anchor="ctr"/>
                </a:tc>
                <a:tc>
                  <a:txBody>
                    <a:bodyPr/>
                    <a:lstStyle/>
                    <a:p>
                      <a:pPr marL="0" marR="0">
                        <a:lnSpc>
                          <a:spcPct val="115000"/>
                        </a:lnSpc>
                        <a:spcBef>
                          <a:spcPts val="0"/>
                        </a:spcBef>
                        <a:spcAft>
                          <a:spcPts val="0"/>
                        </a:spcAft>
                      </a:pPr>
                      <a:r>
                        <a:rPr lang="en-US" sz="2000">
                          <a:effectLst/>
                        </a:rPr>
                        <a:t>  </a:t>
                      </a:r>
                      <a:endParaRPr lang="en-US" sz="1800">
                        <a:effectLst/>
                        <a:latin typeface="Calibri" panose="020F0502020204030204" pitchFamily="34" charset="0"/>
                        <a:ea typeface="Times New Roman" panose="02020603050405020304" pitchFamily="18" charset="0"/>
                        <a:cs typeface="Arial" panose="020B0604020202020204" pitchFamily="34" charset="0"/>
                      </a:endParaRPr>
                    </a:p>
                  </a:txBody>
                  <a:tcPr marL="9525" marR="9525" marT="9525" marB="9525" anchor="ctr"/>
                </a:tc>
                <a:tc>
                  <a:txBody>
                    <a:bodyPr/>
                    <a:lstStyle/>
                    <a:p>
                      <a:pPr marL="0" marR="0">
                        <a:lnSpc>
                          <a:spcPct val="115000"/>
                        </a:lnSpc>
                        <a:spcBef>
                          <a:spcPts val="0"/>
                        </a:spcBef>
                        <a:spcAft>
                          <a:spcPts val="0"/>
                        </a:spcAft>
                      </a:pPr>
                      <a:r>
                        <a:rPr lang="en-US" sz="2000">
                          <a:effectLst/>
                        </a:rPr>
                        <a:t>  </a:t>
                      </a:r>
                      <a:endParaRPr lang="en-US" sz="1800">
                        <a:effectLst/>
                        <a:latin typeface="Calibri" panose="020F0502020204030204" pitchFamily="34" charset="0"/>
                        <a:ea typeface="Times New Roman" panose="02020603050405020304" pitchFamily="18" charset="0"/>
                        <a:cs typeface="Arial" panose="020B0604020202020204" pitchFamily="34" charset="0"/>
                      </a:endParaRPr>
                    </a:p>
                  </a:txBody>
                  <a:tcPr marL="9525" marR="9525" marT="9525" marB="9525" anchor="ctr"/>
                </a:tc>
                <a:tc>
                  <a:txBody>
                    <a:bodyPr/>
                    <a:lstStyle/>
                    <a:p>
                      <a:pPr marL="0" marR="0" algn="ctr">
                        <a:lnSpc>
                          <a:spcPct val="115000"/>
                        </a:lnSpc>
                        <a:spcBef>
                          <a:spcPts val="0"/>
                        </a:spcBef>
                        <a:spcAft>
                          <a:spcPts val="0"/>
                        </a:spcAft>
                      </a:pPr>
                      <a:r>
                        <a:rPr lang="en-US" sz="2000">
                          <a:effectLst/>
                        </a:rPr>
                        <a:t>✓</a:t>
                      </a:r>
                      <a:endParaRPr lang="en-US" sz="1800">
                        <a:effectLst/>
                        <a:latin typeface="Calibri" panose="020F0502020204030204" pitchFamily="34" charset="0"/>
                        <a:ea typeface="Times New Roman" panose="02020603050405020304" pitchFamily="18" charset="0"/>
                        <a:cs typeface="Arial" panose="020B0604020202020204" pitchFamily="34" charset="0"/>
                      </a:endParaRPr>
                    </a:p>
                  </a:txBody>
                  <a:tcPr marL="9525" marR="9525" marT="9525" marB="9525" anchor="ctr"/>
                </a:tc>
                <a:extLst>
                  <a:ext uri="{0D108BD9-81ED-4DB2-BD59-A6C34878D82A}">
                    <a16:rowId xmlns:a16="http://schemas.microsoft.com/office/drawing/2014/main" val="10007"/>
                  </a:ext>
                </a:extLst>
              </a:tr>
              <a:tr h="325589">
                <a:tc>
                  <a:txBody>
                    <a:bodyPr/>
                    <a:lstStyle/>
                    <a:p>
                      <a:pPr marL="0" marR="0">
                        <a:lnSpc>
                          <a:spcPct val="115000"/>
                        </a:lnSpc>
                        <a:spcBef>
                          <a:spcPts val="0"/>
                        </a:spcBef>
                        <a:spcAft>
                          <a:spcPts val="0"/>
                        </a:spcAft>
                      </a:pPr>
                      <a:r>
                        <a:rPr lang="en-US" sz="2000">
                          <a:effectLst/>
                        </a:rPr>
                        <a:t>Column Data Types</a:t>
                      </a:r>
                      <a:endParaRPr lang="en-US" sz="1800">
                        <a:effectLst/>
                        <a:latin typeface="Calibri" panose="020F0502020204030204" pitchFamily="34" charset="0"/>
                        <a:ea typeface="Times New Roman" panose="02020603050405020304" pitchFamily="18" charset="0"/>
                        <a:cs typeface="Arial" panose="020B0604020202020204" pitchFamily="34" charset="0"/>
                      </a:endParaRPr>
                    </a:p>
                  </a:txBody>
                  <a:tcPr marL="9525" marR="9525" marT="9525" marB="9525" anchor="ctr"/>
                </a:tc>
                <a:tc>
                  <a:txBody>
                    <a:bodyPr/>
                    <a:lstStyle/>
                    <a:p>
                      <a:pPr marL="0" marR="0">
                        <a:lnSpc>
                          <a:spcPct val="115000"/>
                        </a:lnSpc>
                        <a:spcBef>
                          <a:spcPts val="0"/>
                        </a:spcBef>
                        <a:spcAft>
                          <a:spcPts val="0"/>
                        </a:spcAft>
                      </a:pPr>
                      <a:r>
                        <a:rPr lang="en-US" sz="2000">
                          <a:effectLst/>
                        </a:rPr>
                        <a:t>  </a:t>
                      </a:r>
                      <a:endParaRPr lang="en-US" sz="1800">
                        <a:effectLst/>
                        <a:latin typeface="Calibri" panose="020F0502020204030204" pitchFamily="34" charset="0"/>
                        <a:ea typeface="Times New Roman" panose="02020603050405020304" pitchFamily="18" charset="0"/>
                        <a:cs typeface="Arial" panose="020B0604020202020204" pitchFamily="34" charset="0"/>
                      </a:endParaRPr>
                    </a:p>
                  </a:txBody>
                  <a:tcPr marL="9525" marR="9525" marT="9525" marB="9525" anchor="ctr"/>
                </a:tc>
                <a:tc>
                  <a:txBody>
                    <a:bodyPr/>
                    <a:lstStyle/>
                    <a:p>
                      <a:pPr marL="0" marR="0">
                        <a:lnSpc>
                          <a:spcPct val="115000"/>
                        </a:lnSpc>
                        <a:spcBef>
                          <a:spcPts val="0"/>
                        </a:spcBef>
                        <a:spcAft>
                          <a:spcPts val="0"/>
                        </a:spcAft>
                      </a:pPr>
                      <a:r>
                        <a:rPr lang="en-US" sz="2000">
                          <a:effectLst/>
                        </a:rPr>
                        <a:t>  </a:t>
                      </a:r>
                      <a:endParaRPr lang="en-US" sz="1800">
                        <a:effectLst/>
                        <a:latin typeface="Calibri" panose="020F0502020204030204" pitchFamily="34" charset="0"/>
                        <a:ea typeface="Times New Roman" panose="02020603050405020304" pitchFamily="18" charset="0"/>
                        <a:cs typeface="Arial" panose="020B0604020202020204" pitchFamily="34" charset="0"/>
                      </a:endParaRPr>
                    </a:p>
                  </a:txBody>
                  <a:tcPr marL="9525" marR="9525" marT="9525" marB="9525" anchor="ctr"/>
                </a:tc>
                <a:tc>
                  <a:txBody>
                    <a:bodyPr/>
                    <a:lstStyle/>
                    <a:p>
                      <a:pPr marL="0" marR="0" algn="ctr">
                        <a:lnSpc>
                          <a:spcPct val="115000"/>
                        </a:lnSpc>
                        <a:spcBef>
                          <a:spcPts val="0"/>
                        </a:spcBef>
                        <a:spcAft>
                          <a:spcPts val="0"/>
                        </a:spcAft>
                      </a:pPr>
                      <a:r>
                        <a:rPr lang="en-US" sz="2000" dirty="0">
                          <a:effectLst/>
                        </a:rPr>
                        <a:t>✓</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txBody>
                  <a:tcPr marL="9525" marR="9525" marT="9525" marB="9525" anchor="ctr"/>
                </a:tc>
                <a:extLst>
                  <a:ext uri="{0D108BD9-81ED-4DB2-BD59-A6C34878D82A}">
                    <a16:rowId xmlns:a16="http://schemas.microsoft.com/office/drawing/2014/main" val="10008"/>
                  </a:ext>
                </a:extLst>
              </a:tr>
            </a:tbl>
          </a:graphicData>
        </a:graphic>
      </p:graphicFrame>
      <p:sp>
        <p:nvSpPr>
          <p:cNvPr id="6" name="Left Bracket 5"/>
          <p:cNvSpPr/>
          <p:nvPr/>
        </p:nvSpPr>
        <p:spPr>
          <a:xfrm>
            <a:off x="887102" y="4177564"/>
            <a:ext cx="149415" cy="1579516"/>
          </a:xfrm>
          <a:prstGeom prst="leftBracket">
            <a:avLst/>
          </a:prstGeom>
          <a:noFill/>
          <a:ln w="9525" cap="flat" cmpd="sng" algn="ctr">
            <a:solidFill>
              <a:srgbClr val="C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Left Bracket 6"/>
          <p:cNvSpPr/>
          <p:nvPr/>
        </p:nvSpPr>
        <p:spPr>
          <a:xfrm>
            <a:off x="900751" y="3565227"/>
            <a:ext cx="149415" cy="1893415"/>
          </a:xfrm>
          <a:prstGeom prst="leftBracket">
            <a:avLst/>
          </a:prstGeom>
          <a:ln>
            <a:solidFill>
              <a:srgbClr val="92D050"/>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solidFill>
                <a:srgbClr val="00B050"/>
              </a:solidFill>
            </a:endParaRPr>
          </a:p>
        </p:txBody>
      </p:sp>
    </p:spTree>
    <p:extLst>
      <p:ext uri="{BB962C8B-B14F-4D97-AF65-F5344CB8AC3E}">
        <p14:creationId xmlns:p14="http://schemas.microsoft.com/office/powerpoint/2010/main" val="2936670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Relational Database -Tables:</a:t>
            </a:r>
          </a:p>
        </p:txBody>
      </p:sp>
      <p:sp>
        <p:nvSpPr>
          <p:cNvPr id="3" name="Content Placeholder 2"/>
          <p:cNvSpPr>
            <a:spLocks noGrp="1"/>
          </p:cNvSpPr>
          <p:nvPr>
            <p:ph idx="1"/>
          </p:nvPr>
        </p:nvSpPr>
        <p:spPr>
          <a:xfrm>
            <a:off x="677334" y="2160589"/>
            <a:ext cx="9338204" cy="3880773"/>
          </a:xfrm>
        </p:spPr>
        <p:txBody>
          <a:bodyPr/>
          <a:lstStyle/>
          <a:p>
            <a:r>
              <a:rPr lang="en-US" sz="2400" dirty="0"/>
              <a:t>Describes or models to the business</a:t>
            </a:r>
          </a:p>
          <a:p>
            <a:r>
              <a:rPr lang="en-US" sz="2400" dirty="0"/>
              <a:t>Made of columns or attributes</a:t>
            </a:r>
          </a:p>
          <a:p>
            <a:r>
              <a:rPr lang="en-US" sz="2400" dirty="0"/>
              <a:t>Consist of rows of data (Tuples) that are uniquely identified from other rows of data.</a:t>
            </a:r>
          </a:p>
          <a:p>
            <a:r>
              <a:rPr lang="en-US" sz="2400" dirty="0"/>
              <a:t>Are the logical and perceived data structure</a:t>
            </a:r>
          </a:p>
          <a:p>
            <a:endParaRPr lang="en-US" dirty="0"/>
          </a:p>
        </p:txBody>
      </p:sp>
      <p:sp>
        <p:nvSpPr>
          <p:cNvPr id="5" name="Slide Number Placeholder 4"/>
          <p:cNvSpPr>
            <a:spLocks noGrp="1"/>
          </p:cNvSpPr>
          <p:nvPr>
            <p:ph type="sldNum" sz="quarter" idx="12"/>
          </p:nvPr>
        </p:nvSpPr>
        <p:spPr/>
        <p:txBody>
          <a:bodyPr/>
          <a:lstStyle/>
          <a:p>
            <a:fld id="{8AC7F17B-067C-4D1E-8DF2-E18526D32B7C}" type="slidenum">
              <a:rPr lang="en-US" smtClean="0"/>
              <a:pPr/>
              <a:t>4</a:t>
            </a:fld>
            <a:endParaRPr lang="en-US"/>
          </a:p>
        </p:txBody>
      </p:sp>
    </p:spTree>
    <p:extLst>
      <p:ext uri="{BB962C8B-B14F-4D97-AF65-F5344CB8AC3E}">
        <p14:creationId xmlns:p14="http://schemas.microsoft.com/office/powerpoint/2010/main" val="40914405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Conceptual, Logical, and Physical Data Models</a:t>
            </a:r>
            <a:br>
              <a:rPr lang="en-US" dirty="0"/>
            </a:br>
            <a:endParaRPr lang="en-US" dirty="0"/>
          </a:p>
        </p:txBody>
      </p:sp>
      <p:sp>
        <p:nvSpPr>
          <p:cNvPr id="4" name="Slide Number Placeholder 3"/>
          <p:cNvSpPr>
            <a:spLocks noGrp="1"/>
          </p:cNvSpPr>
          <p:nvPr>
            <p:ph type="sldNum" sz="quarter" idx="11"/>
          </p:nvPr>
        </p:nvSpPr>
        <p:spPr/>
        <p:txBody>
          <a:bodyPr/>
          <a:lstStyle/>
          <a:p>
            <a:fld id="{F967109C-BECF-4B4D-8EC9-9518462728E0}" type="slidenum">
              <a:rPr lang="en-US" smtClean="0"/>
              <a:pPr/>
              <a:t>40</a:t>
            </a:fld>
            <a:endParaRPr lang="en-US"/>
          </a:p>
        </p:txBody>
      </p:sp>
      <p:pic>
        <p:nvPicPr>
          <p:cNvPr id="5" name="Content Placeholder 4" descr="Conceptual Model Design"/>
          <p:cNvPicPr>
            <a:picLocks noGrp="1"/>
          </p:cNvPicPr>
          <p:nvPr>
            <p:ph idx="1"/>
          </p:nvPr>
        </p:nvPicPr>
        <p:blipFill>
          <a:blip r:embed="rId2"/>
          <a:srcRect/>
          <a:stretch>
            <a:fillRect/>
          </a:stretch>
        </p:blipFill>
        <p:spPr bwMode="auto">
          <a:xfrm>
            <a:off x="463738" y="2376698"/>
            <a:ext cx="3630589" cy="3688593"/>
          </a:xfrm>
          <a:prstGeom prst="rect">
            <a:avLst/>
          </a:prstGeom>
          <a:noFill/>
          <a:ln w="9525">
            <a:noFill/>
            <a:miter lim="800000"/>
            <a:headEnd/>
            <a:tailEnd/>
          </a:ln>
        </p:spPr>
      </p:pic>
      <p:pic>
        <p:nvPicPr>
          <p:cNvPr id="6" name="Picture 5" descr="Logical Model Design"/>
          <p:cNvPicPr/>
          <p:nvPr/>
        </p:nvPicPr>
        <p:blipFill>
          <a:blip r:embed="rId3"/>
          <a:srcRect/>
          <a:stretch>
            <a:fillRect/>
          </a:stretch>
        </p:blipFill>
        <p:spPr bwMode="auto">
          <a:xfrm>
            <a:off x="3848669" y="2860129"/>
            <a:ext cx="3682027" cy="3205162"/>
          </a:xfrm>
          <a:prstGeom prst="rect">
            <a:avLst/>
          </a:prstGeom>
          <a:noFill/>
          <a:ln w="9525">
            <a:noFill/>
            <a:miter lim="800000"/>
            <a:headEnd/>
            <a:tailEnd/>
          </a:ln>
        </p:spPr>
      </p:pic>
      <p:pic>
        <p:nvPicPr>
          <p:cNvPr id="7" name="Picture 6" descr="Physical Model Design"/>
          <p:cNvPicPr/>
          <p:nvPr/>
        </p:nvPicPr>
        <p:blipFill>
          <a:blip r:embed="rId4"/>
          <a:srcRect/>
          <a:stretch>
            <a:fillRect/>
          </a:stretch>
        </p:blipFill>
        <p:spPr bwMode="auto">
          <a:xfrm>
            <a:off x="7530696" y="2860129"/>
            <a:ext cx="3501480" cy="3205162"/>
          </a:xfrm>
          <a:prstGeom prst="rect">
            <a:avLst/>
          </a:prstGeom>
          <a:noFill/>
          <a:ln w="9525">
            <a:noFill/>
            <a:miter lim="800000"/>
            <a:headEnd/>
            <a:tailEnd/>
          </a:ln>
        </p:spPr>
      </p:pic>
      <p:sp>
        <p:nvSpPr>
          <p:cNvPr id="9" name="Rectangle 8"/>
          <p:cNvSpPr/>
          <p:nvPr/>
        </p:nvSpPr>
        <p:spPr>
          <a:xfrm>
            <a:off x="570051" y="2007366"/>
            <a:ext cx="3193503" cy="400110"/>
          </a:xfrm>
          <a:prstGeom prst="rect">
            <a:avLst/>
          </a:prstGeom>
        </p:spPr>
        <p:txBody>
          <a:bodyPr wrap="none">
            <a:spAutoFit/>
          </a:bodyPr>
          <a:lstStyle/>
          <a:p>
            <a:r>
              <a:rPr lang="en-US" sz="2000" dirty="0"/>
              <a:t>Conceptual Model Design </a:t>
            </a:r>
          </a:p>
        </p:txBody>
      </p:sp>
      <p:sp>
        <p:nvSpPr>
          <p:cNvPr id="11" name="Rectangle 10"/>
          <p:cNvSpPr/>
          <p:nvPr/>
        </p:nvSpPr>
        <p:spPr>
          <a:xfrm>
            <a:off x="4094327" y="2007366"/>
            <a:ext cx="2709396" cy="400110"/>
          </a:xfrm>
          <a:prstGeom prst="rect">
            <a:avLst/>
          </a:prstGeom>
        </p:spPr>
        <p:txBody>
          <a:bodyPr wrap="none">
            <a:spAutoFit/>
          </a:bodyPr>
          <a:lstStyle/>
          <a:p>
            <a:r>
              <a:rPr lang="en-US" sz="2000" dirty="0"/>
              <a:t>Logical Model Design </a:t>
            </a:r>
          </a:p>
        </p:txBody>
      </p:sp>
      <p:sp>
        <p:nvSpPr>
          <p:cNvPr id="12" name="Rectangle 11"/>
          <p:cNvSpPr/>
          <p:nvPr/>
        </p:nvSpPr>
        <p:spPr>
          <a:xfrm>
            <a:off x="7570205" y="2022755"/>
            <a:ext cx="2852063" cy="400110"/>
          </a:xfrm>
          <a:prstGeom prst="rect">
            <a:avLst/>
          </a:prstGeom>
        </p:spPr>
        <p:txBody>
          <a:bodyPr wrap="none">
            <a:spAutoFit/>
          </a:bodyPr>
          <a:lstStyle/>
          <a:p>
            <a:r>
              <a:rPr lang="en-US" sz="2000" dirty="0"/>
              <a:t>Physical Model Design </a:t>
            </a:r>
          </a:p>
        </p:txBody>
      </p:sp>
    </p:spTree>
    <p:extLst>
      <p:ext uri="{BB962C8B-B14F-4D97-AF65-F5344CB8AC3E}">
        <p14:creationId xmlns:p14="http://schemas.microsoft.com/office/powerpoint/2010/main" val="19421367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Conceptual, Logical, and Physical Data Models</a:t>
            </a:r>
            <a:endParaRPr lang="en-US" dirty="0"/>
          </a:p>
        </p:txBody>
      </p:sp>
      <p:sp>
        <p:nvSpPr>
          <p:cNvPr id="3" name="Content Placeholder 2"/>
          <p:cNvSpPr>
            <a:spLocks noGrp="1"/>
          </p:cNvSpPr>
          <p:nvPr>
            <p:ph idx="1"/>
          </p:nvPr>
        </p:nvSpPr>
        <p:spPr/>
        <p:txBody>
          <a:bodyPr/>
          <a:lstStyle/>
          <a:p>
            <a:pPr marL="0" indent="0">
              <a:buNone/>
            </a:pPr>
            <a:r>
              <a:rPr lang="en-US" dirty="0"/>
              <a:t>- We can see that the complexity increases from conceptual to logical to physical. </a:t>
            </a:r>
          </a:p>
          <a:p>
            <a:pPr marL="0" indent="0">
              <a:buNone/>
            </a:pPr>
            <a:r>
              <a:rPr lang="en-US" dirty="0"/>
              <a:t>- This is why we always first start with the conceptual data model (so we understand at high level what are the different entities in our data and how they relate to one another), then move on to the logical data model (so we understand the details of our data without worrying about how they will actually implemented), and finally the physical data model (so we know exactly how to implement our data model in the database of choice). In a data warehousing project, sometimes the conceptual data model and the logical data model are considered as a single deliverable. </a:t>
            </a:r>
          </a:p>
          <a:p>
            <a:endParaRPr lang="en-US" dirty="0"/>
          </a:p>
        </p:txBody>
      </p:sp>
      <p:sp>
        <p:nvSpPr>
          <p:cNvPr id="4" name="Slide Number Placeholder 3"/>
          <p:cNvSpPr>
            <a:spLocks noGrp="1"/>
          </p:cNvSpPr>
          <p:nvPr>
            <p:ph type="sldNum" sz="quarter" idx="11"/>
          </p:nvPr>
        </p:nvSpPr>
        <p:spPr/>
        <p:txBody>
          <a:bodyPr/>
          <a:lstStyle/>
          <a:p>
            <a:fld id="{F967109C-BECF-4B4D-8EC9-9518462728E0}" type="slidenum">
              <a:rPr lang="en-US" smtClean="0"/>
              <a:pPr/>
              <a:t>41</a:t>
            </a:fld>
            <a:endParaRPr lang="en-US"/>
          </a:p>
        </p:txBody>
      </p:sp>
    </p:spTree>
    <p:extLst>
      <p:ext uri="{BB962C8B-B14F-4D97-AF65-F5344CB8AC3E}">
        <p14:creationId xmlns:p14="http://schemas.microsoft.com/office/powerpoint/2010/main" val="36037301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E-R Modeling vs. Dimensional Modeling</a:t>
            </a:r>
            <a:endParaRPr lang="en-US" dirty="0"/>
          </a:p>
        </p:txBody>
      </p:sp>
      <p:sp>
        <p:nvSpPr>
          <p:cNvPr id="3" name="Content Placeholder 2"/>
          <p:cNvSpPr>
            <a:spLocks noGrp="1"/>
          </p:cNvSpPr>
          <p:nvPr>
            <p:ph idx="1"/>
          </p:nvPr>
        </p:nvSpPr>
        <p:spPr/>
        <p:txBody>
          <a:bodyPr/>
          <a:lstStyle/>
          <a:p>
            <a:pPr marL="0" indent="0">
              <a:buNone/>
            </a:pPr>
            <a:r>
              <a:rPr lang="en-US" b="1" dirty="0"/>
              <a:t>What is Difference between E-R Modeling and Dimensional Modeling.? </a:t>
            </a:r>
          </a:p>
          <a:p>
            <a:pPr marL="0" indent="0">
              <a:buNone/>
            </a:pPr>
            <a:endParaRPr lang="en-US" dirty="0"/>
          </a:p>
          <a:p>
            <a:pPr marL="0" indent="0">
              <a:buNone/>
            </a:pPr>
            <a:r>
              <a:rPr lang="en-US" dirty="0"/>
              <a:t>Basic diff is E-R modeling will have logical and physical model. Dimensional model will have only physical model. </a:t>
            </a:r>
            <a:br>
              <a:rPr lang="en-US" dirty="0"/>
            </a:br>
            <a:br>
              <a:rPr lang="en-US" dirty="0"/>
            </a:br>
            <a:r>
              <a:rPr lang="en-US" dirty="0"/>
              <a:t>*     E-R modeling is used for normalizing the OLTP database design. </a:t>
            </a:r>
            <a:br>
              <a:rPr lang="en-US" dirty="0"/>
            </a:br>
            <a:r>
              <a:rPr lang="en-US" dirty="0"/>
              <a:t>*     Dimensional modeling is used for de-normalizing the       </a:t>
            </a:r>
          </a:p>
          <a:p>
            <a:pPr marL="0" indent="0">
              <a:buNone/>
            </a:pPr>
            <a:r>
              <a:rPr lang="en-US" dirty="0"/>
              <a:t>       ROLAP/MOLAP design. </a:t>
            </a:r>
          </a:p>
          <a:p>
            <a:endParaRPr lang="en-US" dirty="0"/>
          </a:p>
        </p:txBody>
      </p:sp>
      <p:sp>
        <p:nvSpPr>
          <p:cNvPr id="4" name="Slide Number Placeholder 3"/>
          <p:cNvSpPr>
            <a:spLocks noGrp="1"/>
          </p:cNvSpPr>
          <p:nvPr>
            <p:ph type="sldNum" sz="quarter" idx="11"/>
          </p:nvPr>
        </p:nvSpPr>
        <p:spPr/>
        <p:txBody>
          <a:bodyPr/>
          <a:lstStyle/>
          <a:p>
            <a:fld id="{F967109C-BECF-4B4D-8EC9-9518462728E0}" type="slidenum">
              <a:rPr lang="en-US" smtClean="0"/>
              <a:pPr/>
              <a:t>42</a:t>
            </a:fld>
            <a:endParaRPr lang="en-US"/>
          </a:p>
        </p:txBody>
      </p:sp>
    </p:spTree>
    <p:extLst>
      <p:ext uri="{BB962C8B-B14F-4D97-AF65-F5344CB8AC3E}">
        <p14:creationId xmlns:p14="http://schemas.microsoft.com/office/powerpoint/2010/main" val="37000265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E-R Modeling vs. Dimensional Modeling</a:t>
            </a:r>
            <a:endParaRPr lang="en-US" dirty="0"/>
          </a:p>
        </p:txBody>
      </p:sp>
      <p:sp>
        <p:nvSpPr>
          <p:cNvPr id="3" name="Content Placeholder 2"/>
          <p:cNvSpPr>
            <a:spLocks noGrp="1"/>
          </p:cNvSpPr>
          <p:nvPr>
            <p:ph idx="1"/>
          </p:nvPr>
        </p:nvSpPr>
        <p:spPr/>
        <p:txBody>
          <a:bodyPr/>
          <a:lstStyle/>
          <a:p>
            <a:r>
              <a:rPr lang="en-US" b="1" u="sng" dirty="0"/>
              <a:t>Entity-Relationship 		    vs. 		Dimensional Models</a:t>
            </a:r>
            <a:endParaRPr lang="en-US" dirty="0"/>
          </a:p>
          <a:p>
            <a:pPr marL="0" indent="0">
              <a:buNone/>
            </a:pPr>
            <a:br>
              <a:rPr lang="en-US" b="1" u="sng" dirty="0"/>
            </a:br>
            <a:endParaRPr lang="en-US" dirty="0"/>
          </a:p>
        </p:txBody>
      </p:sp>
      <p:sp>
        <p:nvSpPr>
          <p:cNvPr id="4" name="Slide Number Placeholder 3"/>
          <p:cNvSpPr>
            <a:spLocks noGrp="1"/>
          </p:cNvSpPr>
          <p:nvPr>
            <p:ph type="sldNum" sz="quarter" idx="11"/>
          </p:nvPr>
        </p:nvSpPr>
        <p:spPr/>
        <p:txBody>
          <a:bodyPr/>
          <a:lstStyle/>
          <a:p>
            <a:fld id="{F967109C-BECF-4B4D-8EC9-9518462728E0}" type="slidenum">
              <a:rPr lang="en-US" smtClean="0"/>
              <a:pPr/>
              <a:t>43</a:t>
            </a:fld>
            <a:endParaRPr lang="en-US"/>
          </a:p>
        </p:txBody>
      </p:sp>
      <p:pic>
        <p:nvPicPr>
          <p:cNvPr id="5" name="Picture 4"/>
          <p:cNvPicPr>
            <a:picLocks noChangeAspect="1"/>
          </p:cNvPicPr>
          <p:nvPr/>
        </p:nvPicPr>
        <p:blipFill>
          <a:blip r:embed="rId2"/>
          <a:stretch>
            <a:fillRect/>
          </a:stretch>
        </p:blipFill>
        <p:spPr>
          <a:xfrm>
            <a:off x="1100399" y="2467330"/>
            <a:ext cx="10380401" cy="2990139"/>
          </a:xfrm>
          <a:prstGeom prst="rect">
            <a:avLst/>
          </a:prstGeom>
        </p:spPr>
      </p:pic>
    </p:spTree>
    <p:extLst>
      <p:ext uri="{BB962C8B-B14F-4D97-AF65-F5344CB8AC3E}">
        <p14:creationId xmlns:p14="http://schemas.microsoft.com/office/powerpoint/2010/main" val="228680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381000"/>
            <a:ext cx="8077200" cy="685800"/>
          </a:xfrm>
        </p:spPr>
        <p:txBody>
          <a:bodyPr/>
          <a:lstStyle/>
          <a:p>
            <a:r>
              <a:rPr lang="en-US" dirty="0"/>
              <a:t>Relational Database</a:t>
            </a:r>
          </a:p>
        </p:txBody>
      </p:sp>
      <p:sp>
        <p:nvSpPr>
          <p:cNvPr id="3" name="Content Placeholder 2"/>
          <p:cNvSpPr>
            <a:spLocks noGrp="1"/>
          </p:cNvSpPr>
          <p:nvPr>
            <p:ph idx="1"/>
          </p:nvPr>
        </p:nvSpPr>
        <p:spPr>
          <a:xfrm>
            <a:off x="1091821" y="1143000"/>
            <a:ext cx="8182181" cy="5105400"/>
          </a:xfrm>
        </p:spPr>
        <p:txBody>
          <a:bodyPr/>
          <a:lstStyle/>
          <a:p>
            <a:r>
              <a:rPr lang="en-US" sz="2000" dirty="0"/>
              <a:t>Each row of data in a table is uniquely identified by a primary key (PK).</a:t>
            </a:r>
          </a:p>
          <a:p>
            <a:r>
              <a:rPr lang="en-US" sz="2000" dirty="0"/>
              <a:t>You can logically relate Data from multiple tables using foreign keys (FK).</a:t>
            </a:r>
          </a:p>
          <a:p>
            <a:endParaRPr lang="en-US" dirty="0"/>
          </a:p>
        </p:txBody>
      </p:sp>
      <p:sp>
        <p:nvSpPr>
          <p:cNvPr id="5" name="Slide Number Placeholder 4"/>
          <p:cNvSpPr>
            <a:spLocks noGrp="1"/>
          </p:cNvSpPr>
          <p:nvPr>
            <p:ph type="sldNum" sz="quarter" idx="12"/>
          </p:nvPr>
        </p:nvSpPr>
        <p:spPr/>
        <p:txBody>
          <a:bodyPr/>
          <a:lstStyle/>
          <a:p>
            <a:fld id="{8AC7F17B-067C-4D1E-8DF2-E18526D32B7C}" type="slidenum">
              <a:rPr lang="en-US" smtClean="0"/>
              <a:pPr/>
              <a:t>5</a:t>
            </a:fld>
            <a:endParaRPr lang="en-US"/>
          </a:p>
        </p:txBody>
      </p:sp>
      <p:pic>
        <p:nvPicPr>
          <p:cNvPr id="6" name="Picture 5"/>
          <p:cNvPicPr>
            <a:picLocks noChangeAspect="1"/>
          </p:cNvPicPr>
          <p:nvPr/>
        </p:nvPicPr>
        <p:blipFill>
          <a:blip r:embed="rId2"/>
          <a:stretch>
            <a:fillRect/>
          </a:stretch>
        </p:blipFill>
        <p:spPr>
          <a:xfrm>
            <a:off x="587202" y="2984168"/>
            <a:ext cx="8686800" cy="3343275"/>
          </a:xfrm>
          <a:prstGeom prst="rect">
            <a:avLst/>
          </a:prstGeom>
        </p:spPr>
      </p:pic>
    </p:spTree>
    <p:extLst>
      <p:ext uri="{BB962C8B-B14F-4D97-AF65-F5344CB8AC3E}">
        <p14:creationId xmlns:p14="http://schemas.microsoft.com/office/powerpoint/2010/main" val="1785765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Primary Key</a:t>
            </a:r>
          </a:p>
        </p:txBody>
      </p:sp>
      <p:sp>
        <p:nvSpPr>
          <p:cNvPr id="3" name="Content Placeholder 2"/>
          <p:cNvSpPr>
            <a:spLocks noGrp="1"/>
          </p:cNvSpPr>
          <p:nvPr>
            <p:ph idx="1"/>
          </p:nvPr>
        </p:nvSpPr>
        <p:spPr/>
        <p:txBody>
          <a:bodyPr/>
          <a:lstStyle/>
          <a:p>
            <a:r>
              <a:rPr lang="en-US" sz="2400" dirty="0"/>
              <a:t>A primary key (PK) column or set of columns that uniquely identifies each row in a table</a:t>
            </a:r>
          </a:p>
          <a:p>
            <a:r>
              <a:rPr lang="en-US" sz="2400" dirty="0"/>
              <a:t>Each table must have a primary key and a primary key must be unique</a:t>
            </a:r>
          </a:p>
          <a:p>
            <a:r>
              <a:rPr lang="en-US" sz="2400" dirty="0"/>
              <a:t>A PK consisting of multiple columns is called a composite Primary Key</a:t>
            </a:r>
          </a:p>
          <a:p>
            <a:r>
              <a:rPr lang="en-US" sz="2400" dirty="0"/>
              <a:t>No part of the PK can be null</a:t>
            </a:r>
          </a:p>
          <a:p>
            <a:endParaRPr lang="en-US" dirty="0"/>
          </a:p>
        </p:txBody>
      </p:sp>
      <p:sp>
        <p:nvSpPr>
          <p:cNvPr id="5" name="Slide Number Placeholder 4"/>
          <p:cNvSpPr>
            <a:spLocks noGrp="1"/>
          </p:cNvSpPr>
          <p:nvPr>
            <p:ph type="sldNum" sz="quarter" idx="12"/>
          </p:nvPr>
        </p:nvSpPr>
        <p:spPr/>
        <p:txBody>
          <a:bodyPr/>
          <a:lstStyle/>
          <a:p>
            <a:fld id="{8AC7F17B-067C-4D1E-8DF2-E18526D32B7C}" type="slidenum">
              <a:rPr lang="en-US" smtClean="0"/>
              <a:pPr/>
              <a:t>6</a:t>
            </a:fld>
            <a:endParaRPr lang="en-US"/>
          </a:p>
        </p:txBody>
      </p:sp>
    </p:spTree>
    <p:extLst>
      <p:ext uri="{BB962C8B-B14F-4D97-AF65-F5344CB8AC3E}">
        <p14:creationId xmlns:p14="http://schemas.microsoft.com/office/powerpoint/2010/main" val="1310897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Foreign Key</a:t>
            </a:r>
          </a:p>
        </p:txBody>
      </p:sp>
      <p:sp>
        <p:nvSpPr>
          <p:cNvPr id="3" name="Content Placeholder 2"/>
          <p:cNvSpPr>
            <a:spLocks noGrp="1"/>
          </p:cNvSpPr>
          <p:nvPr>
            <p:ph idx="1"/>
          </p:nvPr>
        </p:nvSpPr>
        <p:spPr>
          <a:xfrm>
            <a:off x="677334" y="2160589"/>
            <a:ext cx="9609666" cy="3880773"/>
          </a:xfrm>
        </p:spPr>
        <p:txBody>
          <a:bodyPr/>
          <a:lstStyle/>
          <a:p>
            <a:r>
              <a:rPr lang="en-US" sz="2400" dirty="0"/>
              <a:t>A foreign key (FK) is a column or combination of columns in one table that refers to a primary key in the same or another table</a:t>
            </a:r>
          </a:p>
          <a:p>
            <a:endParaRPr lang="en-US" sz="2400" dirty="0"/>
          </a:p>
          <a:p>
            <a:r>
              <a:rPr lang="en-US" sz="2400" dirty="0"/>
              <a:t>A FK must match an existing primary key value </a:t>
            </a:r>
          </a:p>
          <a:p>
            <a:pPr marL="0" indent="0">
              <a:buNone/>
            </a:pPr>
            <a:r>
              <a:rPr lang="en-US" sz="2400" dirty="0"/>
              <a:t>   (or else be null)</a:t>
            </a:r>
          </a:p>
          <a:p>
            <a:pPr marL="0" indent="0">
              <a:buNone/>
            </a:pPr>
            <a:endParaRPr lang="en-US" sz="2400" dirty="0"/>
          </a:p>
          <a:p>
            <a:r>
              <a:rPr lang="en-US" sz="2400" dirty="0"/>
              <a:t>If a FK is part of a primary key, that FK cannot be null</a:t>
            </a:r>
          </a:p>
          <a:p>
            <a:pPr marL="0" indent="0">
              <a:buNone/>
            </a:pPr>
            <a:endParaRPr lang="en-US" dirty="0"/>
          </a:p>
        </p:txBody>
      </p:sp>
      <p:sp>
        <p:nvSpPr>
          <p:cNvPr id="5" name="Slide Number Placeholder 4"/>
          <p:cNvSpPr>
            <a:spLocks noGrp="1"/>
          </p:cNvSpPr>
          <p:nvPr>
            <p:ph type="sldNum" sz="quarter" idx="12"/>
          </p:nvPr>
        </p:nvSpPr>
        <p:spPr/>
        <p:txBody>
          <a:bodyPr/>
          <a:lstStyle/>
          <a:p>
            <a:fld id="{8AC7F17B-067C-4D1E-8DF2-E18526D32B7C}" type="slidenum">
              <a:rPr lang="en-US" smtClean="0"/>
              <a:pPr/>
              <a:t>7</a:t>
            </a:fld>
            <a:endParaRPr lang="en-US"/>
          </a:p>
        </p:txBody>
      </p:sp>
    </p:spTree>
    <p:extLst>
      <p:ext uri="{BB962C8B-B14F-4D97-AF65-F5344CB8AC3E}">
        <p14:creationId xmlns:p14="http://schemas.microsoft.com/office/powerpoint/2010/main" val="1920056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Integrity Constraints</a:t>
            </a:r>
          </a:p>
        </p:txBody>
      </p:sp>
      <p:sp>
        <p:nvSpPr>
          <p:cNvPr id="3" name="Content Placeholder 2"/>
          <p:cNvSpPr>
            <a:spLocks noGrp="1"/>
          </p:cNvSpPr>
          <p:nvPr>
            <p:ph idx="1"/>
          </p:nvPr>
        </p:nvSpPr>
        <p:spPr>
          <a:xfrm>
            <a:off x="677333" y="2160589"/>
            <a:ext cx="8952441" cy="3880773"/>
          </a:xfrm>
        </p:spPr>
        <p:txBody>
          <a:bodyPr/>
          <a:lstStyle/>
          <a:p>
            <a:r>
              <a:rPr lang="en-US" sz="2800" dirty="0"/>
              <a:t>Entity:</a:t>
            </a:r>
          </a:p>
          <a:p>
            <a:pPr lvl="1"/>
            <a:r>
              <a:rPr lang="en-US" sz="2400" dirty="0"/>
              <a:t>No part of the primary key can be NULL and the value must be unique</a:t>
            </a:r>
          </a:p>
          <a:p>
            <a:pPr marL="0" indent="0">
              <a:buNone/>
            </a:pPr>
            <a:endParaRPr lang="en-US" sz="2800" dirty="0"/>
          </a:p>
          <a:p>
            <a:pPr lvl="1"/>
            <a:r>
              <a:rPr lang="en-US" sz="2400" dirty="0"/>
              <a:t>A NULL is the absence of a value</a:t>
            </a:r>
          </a:p>
          <a:p>
            <a:endParaRPr lang="en-US" dirty="0"/>
          </a:p>
        </p:txBody>
      </p:sp>
      <p:sp>
        <p:nvSpPr>
          <p:cNvPr id="5" name="Slide Number Placeholder 4"/>
          <p:cNvSpPr>
            <a:spLocks noGrp="1"/>
          </p:cNvSpPr>
          <p:nvPr>
            <p:ph type="sldNum" sz="quarter" idx="12"/>
          </p:nvPr>
        </p:nvSpPr>
        <p:spPr/>
        <p:txBody>
          <a:bodyPr/>
          <a:lstStyle/>
          <a:p>
            <a:fld id="{8AC7F17B-067C-4D1E-8DF2-E18526D32B7C}" type="slidenum">
              <a:rPr lang="en-US" smtClean="0"/>
              <a:pPr/>
              <a:t>8</a:t>
            </a:fld>
            <a:endParaRPr lang="en-US"/>
          </a:p>
        </p:txBody>
      </p:sp>
    </p:spTree>
    <p:extLst>
      <p:ext uri="{BB962C8B-B14F-4D97-AF65-F5344CB8AC3E}">
        <p14:creationId xmlns:p14="http://schemas.microsoft.com/office/powerpoint/2010/main" val="1696321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Integrity Constraints</a:t>
            </a:r>
          </a:p>
        </p:txBody>
      </p:sp>
      <p:sp>
        <p:nvSpPr>
          <p:cNvPr id="3" name="Content Placeholder 2"/>
          <p:cNvSpPr>
            <a:spLocks noGrp="1"/>
          </p:cNvSpPr>
          <p:nvPr>
            <p:ph idx="1"/>
          </p:nvPr>
        </p:nvSpPr>
        <p:spPr>
          <a:xfrm>
            <a:off x="677333" y="2160589"/>
            <a:ext cx="9181041" cy="3880773"/>
          </a:xfrm>
        </p:spPr>
        <p:txBody>
          <a:bodyPr>
            <a:normAutofit/>
          </a:bodyPr>
          <a:lstStyle/>
          <a:p>
            <a:pPr>
              <a:lnSpc>
                <a:spcPct val="150000"/>
              </a:lnSpc>
            </a:pPr>
            <a:r>
              <a:rPr lang="en-US" sz="2800" dirty="0"/>
              <a:t>Referential:</a:t>
            </a:r>
          </a:p>
          <a:p>
            <a:pPr lvl="1"/>
            <a:r>
              <a:rPr lang="en-US" sz="2400" dirty="0"/>
              <a:t>A set of validation rules applied to an entity or table such as uniqueness constraints, domain validation of columns or correspondence of foreign keys to the primary key of the related table</a:t>
            </a:r>
          </a:p>
        </p:txBody>
      </p:sp>
      <p:sp>
        <p:nvSpPr>
          <p:cNvPr id="5" name="Slide Number Placeholder 4"/>
          <p:cNvSpPr>
            <a:spLocks noGrp="1"/>
          </p:cNvSpPr>
          <p:nvPr>
            <p:ph type="sldNum" sz="quarter" idx="12"/>
          </p:nvPr>
        </p:nvSpPr>
        <p:spPr/>
        <p:txBody>
          <a:bodyPr/>
          <a:lstStyle/>
          <a:p>
            <a:fld id="{8AC7F17B-067C-4D1E-8DF2-E18526D32B7C}" type="slidenum">
              <a:rPr lang="en-US" smtClean="0"/>
              <a:pPr/>
              <a:t>9</a:t>
            </a:fld>
            <a:endParaRPr lang="en-US"/>
          </a:p>
        </p:txBody>
      </p:sp>
    </p:spTree>
    <p:extLst>
      <p:ext uri="{BB962C8B-B14F-4D97-AF65-F5344CB8AC3E}">
        <p14:creationId xmlns:p14="http://schemas.microsoft.com/office/powerpoint/2010/main" val="1213841489"/>
      </p:ext>
    </p:extLst>
  </p:cSld>
  <p:clrMapOvr>
    <a:masterClrMapping/>
  </p:clrMapOvr>
</p:sld>
</file>

<file path=ppt/theme/theme1.xml><?xml version="1.0" encoding="utf-8"?>
<a:theme xmlns:a="http://schemas.openxmlformats.org/drawingml/2006/main" name="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FFFFFF"/>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FFFFFF"/>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FFFFFF"/>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FFFFFF"/>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Facet">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5941</TotalTime>
  <Words>1920</Words>
  <Application>Microsoft Office PowerPoint</Application>
  <PresentationFormat>Widescreen</PresentationFormat>
  <Paragraphs>381</Paragraphs>
  <Slides>43</Slides>
  <Notes>3</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43</vt:i4>
      </vt:variant>
    </vt:vector>
  </HeadingPairs>
  <TitlesOfParts>
    <vt:vector size="53" baseType="lpstr">
      <vt:lpstr>Arial</vt:lpstr>
      <vt:lpstr>Calibri</vt:lpstr>
      <vt:lpstr>Symbol</vt:lpstr>
      <vt:lpstr>Times New Roman</vt:lpstr>
      <vt:lpstr>Trebuchet MS</vt:lpstr>
      <vt:lpstr>Wingdings</vt:lpstr>
      <vt:lpstr>Wingdings 3</vt:lpstr>
      <vt:lpstr>Default Design</vt:lpstr>
      <vt:lpstr>1_Default Design</vt:lpstr>
      <vt:lpstr>Facet</vt:lpstr>
      <vt:lpstr>The Relational Model </vt:lpstr>
      <vt:lpstr>Relational Databases</vt:lpstr>
      <vt:lpstr>Relational Databases (continued)</vt:lpstr>
      <vt:lpstr>Relational Database -Tables:</vt:lpstr>
      <vt:lpstr>Relational Database</vt:lpstr>
      <vt:lpstr>Primary Key</vt:lpstr>
      <vt:lpstr>Foreign Key</vt:lpstr>
      <vt:lpstr>Data Integrity Constraints</vt:lpstr>
      <vt:lpstr>Data Integrity Constraints</vt:lpstr>
      <vt:lpstr>Data Integrity Constraints</vt:lpstr>
      <vt:lpstr>ER-Model</vt:lpstr>
      <vt:lpstr>Different type of Relationships in ER-Diagram</vt:lpstr>
      <vt:lpstr>Different type of Relationships in ER-Diagram</vt:lpstr>
      <vt:lpstr>Example of Ternary Relationship</vt:lpstr>
      <vt:lpstr>Types of Attributes</vt:lpstr>
      <vt:lpstr>Types of Attributes</vt:lpstr>
      <vt:lpstr>PowerPoint Presentation</vt:lpstr>
      <vt:lpstr>PowerPoint Presentation</vt:lpstr>
      <vt:lpstr>PowerPoint Presentation</vt:lpstr>
      <vt:lpstr>PowerPoint Presentation</vt:lpstr>
      <vt:lpstr>ER-Diagram</vt:lpstr>
      <vt:lpstr>ER-Diagram-Continue</vt:lpstr>
      <vt:lpstr>ER-Diagram-Continue</vt:lpstr>
      <vt:lpstr>ER-Diagram-Continue</vt:lpstr>
      <vt:lpstr>Constrains on a Relationship</vt:lpstr>
      <vt:lpstr>Cardinality of Relationship </vt:lpstr>
      <vt:lpstr>Conceptual Data Model</vt:lpstr>
      <vt:lpstr>Conceptual Data Model</vt:lpstr>
      <vt:lpstr>Logical Data Model</vt:lpstr>
      <vt:lpstr>Logical Data Model</vt:lpstr>
      <vt:lpstr>Logical Data Model</vt:lpstr>
      <vt:lpstr>Logical Data Model</vt:lpstr>
      <vt:lpstr>Logical Data Model</vt:lpstr>
      <vt:lpstr>Physical Data Model </vt:lpstr>
      <vt:lpstr>Physical Data Model </vt:lpstr>
      <vt:lpstr>Physical Data Model </vt:lpstr>
      <vt:lpstr>Physical Data Model </vt:lpstr>
      <vt:lpstr>Physical Data Model </vt:lpstr>
      <vt:lpstr>Conceptual, Logical, and Physical Data Models</vt:lpstr>
      <vt:lpstr>Conceptual, Logical, and Physical Data Models </vt:lpstr>
      <vt:lpstr>Conceptual, Logical, and Physical Data Models</vt:lpstr>
      <vt:lpstr>E-R Modeling vs. Dimensional Modeling</vt:lpstr>
      <vt:lpstr>E-R Modeling vs. Dimensional Modeling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AJ Fahmy</dc:creator>
  <cp:lastModifiedBy>AJ Fahmy</cp:lastModifiedBy>
  <cp:revision>63</cp:revision>
  <dcterms:created xsi:type="dcterms:W3CDTF">2013-08-24T18:46:55Z</dcterms:created>
  <dcterms:modified xsi:type="dcterms:W3CDTF">2019-11-03T23:03:13Z</dcterms:modified>
</cp:coreProperties>
</file>