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1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HY얕은샘물M" panose="0203060000010101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59E"/>
    <a:srgbClr val="4AC2AB"/>
    <a:srgbClr val="95D3DF"/>
    <a:srgbClr val="FDD9E3"/>
    <a:srgbClr val="B3D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6" autoAdjust="0"/>
    <p:restoredTop sz="79924" autoAdjust="0"/>
  </p:normalViewPr>
  <p:slideViewPr>
    <p:cSldViewPr>
      <p:cViewPr>
        <p:scale>
          <a:sx n="100" d="100"/>
          <a:sy n="100" d="100"/>
        </p:scale>
        <p:origin x="-942" y="-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ACFF7-D7B0-454E-8AD3-7F6C88D9854F}" type="datetimeFigureOut">
              <a:rPr lang="ko-KR" altLang="en-US" smtClean="0"/>
              <a:t>2015-10-05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57C4C-1EB0-4725-A9B3-7A96A791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2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5A21B-180B-4418-895D-2BDB5B1F39F5}" type="datetimeFigureOut">
              <a:rPr lang="ko-KR" altLang="en-US" smtClean="0"/>
              <a:t>2015-10-05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FFD16-D0C5-4A00-AB73-E5A234E6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7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먼저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D16-D0C5-4A00-AB73-E5A234E661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71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D16-D0C5-4A00-AB73-E5A234E661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1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출처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시장 조사업체 마켓</a:t>
            </a:r>
            <a:r>
              <a:rPr lang="en-US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앤</a:t>
            </a:r>
            <a:r>
              <a:rPr lang="en-US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마켓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D16-D0C5-4A00-AB73-E5A234E661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0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D16-D0C5-4A00-AB73-E5A234E661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4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출처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시장 조사업체 마켓</a:t>
            </a:r>
            <a:r>
              <a:rPr lang="en-US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앤</a:t>
            </a:r>
            <a:r>
              <a:rPr lang="en-US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마켓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D16-D0C5-4A00-AB73-E5A234E661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51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얘기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막 원래 </a:t>
            </a:r>
            <a:r>
              <a:rPr lang="ko-KR" altLang="en-US" dirty="0" err="1" smtClean="0"/>
              <a:t>아두이노에서</a:t>
            </a:r>
            <a:r>
              <a:rPr lang="ko-KR" altLang="en-US" dirty="0" smtClean="0"/>
              <a:t> 홈 오토메이션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하는거</a:t>
            </a:r>
            <a:r>
              <a:rPr lang="ko-KR" altLang="en-US" baseline="0" dirty="0" smtClean="0"/>
              <a:t> 보면 보통 그냥 바로 </a:t>
            </a:r>
            <a:r>
              <a:rPr lang="ko-KR" altLang="en-US" baseline="0" dirty="0" err="1" smtClean="0"/>
              <a:t>와이파이나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블루투스</a:t>
            </a:r>
            <a:r>
              <a:rPr lang="ko-KR" altLang="en-US" baseline="0" dirty="0" smtClean="0"/>
              <a:t> 이용해서 서버 안거치고 하는 예제들밖에 없어서 </a:t>
            </a:r>
            <a:r>
              <a:rPr lang="ko-KR" altLang="en-US" baseline="0" dirty="0" err="1" smtClean="0"/>
              <a:t>우리거가</a:t>
            </a:r>
            <a:r>
              <a:rPr lang="ko-KR" altLang="en-US" baseline="0" dirty="0" smtClean="0"/>
              <a:t> 서버를 구축해서 데이터 통신으로 멀리서도 제어가 가능하단 점에서 다른 알려진</a:t>
            </a:r>
            <a:r>
              <a:rPr lang="en-US" altLang="ko-KR" baseline="0" dirty="0" smtClean="0"/>
              <a:t>(?)</a:t>
            </a:r>
            <a:r>
              <a:rPr lang="ko-KR" altLang="en-US" baseline="0" dirty="0" err="1" smtClean="0"/>
              <a:t>아두이노</a:t>
            </a:r>
            <a:r>
              <a:rPr lang="ko-KR" altLang="en-US" baseline="0" dirty="0" smtClean="0"/>
              <a:t> 예제들하고 다르단 것을 얘기하면 </a:t>
            </a:r>
            <a:r>
              <a:rPr lang="ko-KR" altLang="en-US" baseline="0" dirty="0" err="1" smtClean="0"/>
              <a:t>될듯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D16-D0C5-4A00-AB73-E5A234E661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7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출처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시장 조사업체 마켓</a:t>
            </a:r>
            <a:r>
              <a:rPr lang="en-US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앤</a:t>
            </a:r>
            <a:r>
              <a:rPr lang="en-US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마켓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D16-D0C5-4A00-AB73-E5A234E661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33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출처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시장 조사업체 마켓</a:t>
            </a:r>
            <a:r>
              <a:rPr lang="en-US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앤</a:t>
            </a:r>
            <a:r>
              <a:rPr lang="en-US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마켓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D16-D0C5-4A00-AB73-E5A234E661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99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출처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시장 조사업체 마켓</a:t>
            </a:r>
            <a:r>
              <a:rPr lang="en-US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앤</a:t>
            </a:r>
            <a:r>
              <a:rPr lang="en-US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마켓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D16-D0C5-4A00-AB73-E5A234E661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84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출처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시장 조사업체 마켓</a:t>
            </a:r>
            <a:r>
              <a:rPr lang="en-US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앤</a:t>
            </a:r>
            <a:r>
              <a:rPr lang="en-US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마켓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D16-D0C5-4A00-AB73-E5A234E661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2015-10-05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2015-10-05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2015-10-05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2015-10-05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2015-10-05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2015-10-05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2015-10-05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2015-10-05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2015-10-05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2015-10-05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2015-10-05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DBD5-C8F2-471F-8D0D-D2CF04D8DD55}" type="datetimeFigureOut">
              <a:rPr lang="ko-KR" altLang="en-US" smtClean="0"/>
              <a:pPr/>
              <a:t>2015-10-05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727849" y="1340775"/>
            <a:ext cx="619388" cy="697983"/>
            <a:chOff x="3880604" y="1890382"/>
            <a:chExt cx="930493" cy="1048565"/>
          </a:xfrm>
        </p:grpSpPr>
        <p:grpSp>
          <p:nvGrpSpPr>
            <p:cNvPr id="12" name="그룹 11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10" name="눈물 방울 9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눈물 방울 10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14" name="눈물 방울 13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눈물 방울 14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8" name="직선 연결선 17"/>
          <p:cNvCxnSpPr/>
          <p:nvPr/>
        </p:nvCxnSpPr>
        <p:spPr>
          <a:xfrm>
            <a:off x="2063552" y="328498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25457" y="3368032"/>
            <a:ext cx="767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600" dirty="0" err="1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아두이노와</a:t>
            </a:r>
            <a:r>
              <a:rPr lang="ko-KR" altLang="ko-KR" sz="3600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ko-KR" sz="3600" dirty="0" err="1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웹서버를</a:t>
            </a:r>
            <a:r>
              <a:rPr lang="ko-KR" altLang="ko-KR" sz="3600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이용한 </a:t>
            </a:r>
            <a:r>
              <a:rPr lang="ko-KR" altLang="ko-KR" sz="3600" dirty="0" err="1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스마트홈</a:t>
            </a:r>
            <a:r>
              <a:rPr lang="ko-KR" altLang="ko-KR" sz="3600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오토메</a:t>
            </a:r>
            <a:r>
              <a:rPr lang="ko-KR" altLang="en-US" sz="3600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이</a:t>
            </a:r>
            <a:r>
              <a:rPr lang="ko-KR" altLang="ko-KR" sz="3600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4032" y="1173759"/>
            <a:ext cx="42770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졸업프로젝트 </a:t>
            </a:r>
            <a:endParaRPr lang="en-US" altLang="ko-KR" sz="66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en-US" altLang="ko-KR" sz="66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66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차 발표</a:t>
            </a:r>
          </a:p>
        </p:txBody>
      </p:sp>
      <p:pic>
        <p:nvPicPr>
          <p:cNvPr id="22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264359" y="6434849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7680176" y="4921290"/>
            <a:ext cx="2720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201311193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고지혜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201311200 </a:t>
            </a:r>
            <a:r>
              <a:rPr lang="ko-KR" altLang="en-US" sz="2400" dirty="0" err="1" smtClean="0">
                <a:solidFill>
                  <a:schemeClr val="bg1"/>
                </a:solidFill>
                <a:latin typeface="+mn-ea"/>
              </a:rPr>
              <a:t>김예찬</a:t>
            </a:r>
            <a:endParaRPr lang="ko-KR" altLang="ko-KR" sz="2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-18758" y="0"/>
            <a:ext cx="12210757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19536" y="332663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Top Level Use Case Diagram</a:t>
            </a:r>
            <a:endParaRPr lang="ko-KR" altLang="en-US" sz="3200" dirty="0">
              <a:solidFill>
                <a:srgbClr val="95D3DF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51384" y="963965"/>
            <a:ext cx="11089232" cy="561971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2" name="내용 개체 틀 3" descr="C:\Users\Jihae\Desktop\졸업 프로젝트\Use Case Diagramm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124744"/>
            <a:ext cx="10801200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7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5"/>
          <p:cNvGrpSpPr/>
          <p:nvPr/>
        </p:nvGrpSpPr>
        <p:grpSpPr>
          <a:xfrm>
            <a:off x="4727849" y="2659016"/>
            <a:ext cx="619388" cy="697983"/>
            <a:chOff x="3880604" y="1890382"/>
            <a:chExt cx="930493" cy="1048565"/>
          </a:xfrm>
        </p:grpSpPr>
        <p:grpSp>
          <p:nvGrpSpPr>
            <p:cNvPr id="3" name="그룹 11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10" name="눈물 방울 9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눈물 방울 10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" name="그룹 12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14" name="눈물 방울 13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눈물 방울 14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8" name="직선 연결선 17"/>
          <p:cNvCxnSpPr/>
          <p:nvPr/>
        </p:nvCxnSpPr>
        <p:spPr>
          <a:xfrm>
            <a:off x="2063552" y="328498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4032" y="2492006"/>
            <a:ext cx="4277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pic>
        <p:nvPicPr>
          <p:cNvPr id="22" name="Picture 2" descr="E:\Blog\sign01_5_140207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264359" y="6434849"/>
            <a:ext cx="1136055" cy="14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19536" y="332663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</a:t>
            </a:r>
            <a:r>
              <a:rPr lang="ko-KR" altLang="en-US" sz="320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기획 </a:t>
            </a:r>
            <a:r>
              <a:rPr lang="ko-KR" altLang="en-US" sz="3200" smtClean="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배경</a:t>
            </a:r>
            <a:endParaRPr lang="ko-KR" altLang="en-US" sz="3200" dirty="0">
              <a:solidFill>
                <a:srgbClr val="95D3DF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75520" y="1087399"/>
            <a:ext cx="8712968" cy="5365939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 descr="http://www.cliparthut.com/clip-arts/598/meeting-clip-art-59881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611670"/>
            <a:ext cx="7704856" cy="431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19536" y="332663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기술 동향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19536" y="1697474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미국</a:t>
            </a:r>
            <a:r>
              <a:rPr lang="en-US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중국 등의 해외 시장을 중심으로 </a:t>
            </a:r>
            <a:r>
              <a:rPr lang="ko-KR" altLang="ko-KR" sz="2800" dirty="0" err="1">
                <a:solidFill>
                  <a:schemeClr val="bg1"/>
                </a:solidFill>
                <a:cs typeface="Times New Roman" panose="02020603050405020304" pitchFamily="18" charset="0"/>
              </a:rPr>
              <a:t>스마트홈에</a:t>
            </a:r>
            <a:r>
              <a:rPr lang="ko-KR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 대한 소비자들의 관심</a:t>
            </a:r>
            <a:r>
              <a:rPr lang="ko-KR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↑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19536" y="3137632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전 세계 </a:t>
            </a:r>
            <a:r>
              <a:rPr lang="ko-KR" altLang="ko-KR" sz="2800" dirty="0" err="1">
                <a:solidFill>
                  <a:schemeClr val="bg1"/>
                </a:solidFill>
                <a:cs typeface="Times New Roman" panose="02020603050405020304" pitchFamily="18" charset="0"/>
              </a:rPr>
              <a:t>스마트홈</a:t>
            </a:r>
            <a:r>
              <a:rPr lang="ko-KR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 시장이 </a:t>
            </a:r>
            <a:r>
              <a:rPr lang="en-US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2015</a:t>
            </a:r>
            <a:r>
              <a:rPr lang="ko-KR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년부터 연평균 </a:t>
            </a:r>
            <a:r>
              <a:rPr lang="en-US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17%</a:t>
            </a:r>
            <a:r>
              <a:rPr lang="ko-KR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씩 성장해 </a:t>
            </a:r>
            <a:r>
              <a:rPr lang="en-US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2020</a:t>
            </a:r>
            <a:r>
              <a:rPr lang="ko-KR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년에는 거의 </a:t>
            </a:r>
            <a:r>
              <a:rPr lang="en-US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600</a:t>
            </a:r>
            <a:r>
              <a:rPr lang="ko-KR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억 달러에 달할 </a:t>
            </a:r>
            <a:r>
              <a:rPr lang="ko-KR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것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10" y="4293096"/>
            <a:ext cx="6778929" cy="21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-30480"/>
            <a:ext cx="12192000" cy="68884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19536" y="332663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기술 동향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6934" y="5753978"/>
            <a:ext cx="4518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mtClean="0">
                <a:solidFill>
                  <a:schemeClr val="bg1"/>
                </a:solidFill>
                <a:cs typeface="Times New Roman" panose="02020603050405020304" pitchFamily="18" charset="0"/>
              </a:rPr>
              <a:t>핸드폰 케이스를 파는 벨킨사에서 </a:t>
            </a:r>
            <a:r>
              <a:rPr lang="ko-KR" altLang="ko-KR" smtClean="0">
                <a:solidFill>
                  <a:schemeClr val="bg1"/>
                </a:solidFill>
                <a:cs typeface="Times New Roman" panose="02020603050405020304" pitchFamily="18" charset="0"/>
              </a:rPr>
              <a:t>스마트홈 </a:t>
            </a:r>
            <a:r>
              <a:rPr lang="ko-KR" altLang="ko-KR" dirty="0">
                <a:solidFill>
                  <a:schemeClr val="bg1"/>
                </a:solidFill>
                <a:cs typeface="Times New Roman" panose="02020603050405020304" pitchFamily="18" charset="0"/>
              </a:rPr>
              <a:t>시장 진출을 </a:t>
            </a:r>
            <a:r>
              <a:rPr lang="ko-KR" altLang="ko-KR">
                <a:solidFill>
                  <a:schemeClr val="bg1"/>
                </a:solidFill>
                <a:cs typeface="Times New Roman" panose="02020603050405020304" pitchFamily="18" charset="0"/>
              </a:rPr>
              <a:t>위해 </a:t>
            </a:r>
            <a:r>
              <a:rPr lang="ko-KR" altLang="en-US" smtClean="0">
                <a:solidFill>
                  <a:schemeClr val="bg1"/>
                </a:solidFill>
                <a:cs typeface="Times New Roman" panose="02020603050405020304" pitchFamily="18" charset="0"/>
              </a:rPr>
              <a:t>출시한 위모</a:t>
            </a:r>
            <a:r>
              <a:rPr lang="en-US" altLang="ko-KR" smtClean="0">
                <a:solidFill>
                  <a:schemeClr val="bg1"/>
                </a:solidFill>
                <a:cs typeface="Times New Roman" panose="02020603050405020304" pitchFamily="18" charset="0"/>
              </a:rPr>
              <a:t>(WeMo)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내용 개체 틀 4" descr="EMB000021c42f1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166328"/>
            <a:ext cx="4238667" cy="433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6877468" y="5715250"/>
            <a:ext cx="424928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국내에서 스마트 홈으로 가장 많이 알려진 </a:t>
            </a:r>
            <a:r>
              <a:rPr lang="en-US" altLang="ko-KR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LG </a:t>
            </a:r>
            <a:r>
              <a:rPr lang="ko-KR" altLang="en-US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의 </a:t>
            </a:r>
            <a:r>
              <a:rPr lang="ko-KR" altLang="ko-KR" kern="100" dirty="0" err="1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스마트싱큐</a:t>
            </a:r>
            <a:r>
              <a:rPr lang="en-US" altLang="ko-KR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SmartThinQ</a:t>
            </a:r>
            <a:r>
              <a:rPr lang="en-US" altLang="ko-KR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) </a:t>
            </a:r>
            <a:endParaRPr lang="ko-KR" altLang="ko-KR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13" y="1166328"/>
            <a:ext cx="4238667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7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19536" y="332663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주요 기능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902285" y="1544364"/>
            <a:ext cx="8442191" cy="4245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ko-KR" dirty="0" smtClean="0">
                <a:solidFill>
                  <a:schemeClr val="bg1"/>
                </a:solidFill>
                <a:latin typeface="+mn-ea"/>
              </a:rPr>
              <a:t>전자제품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ko-KR" dirty="0">
                <a:solidFill>
                  <a:schemeClr val="bg1"/>
                </a:solidFill>
                <a:latin typeface="+mn-ea"/>
              </a:rPr>
              <a:t>조명 키고 </a:t>
            </a:r>
            <a:r>
              <a:rPr lang="ko-KR" altLang="ko-KR" dirty="0" smtClean="0">
                <a:solidFill>
                  <a:schemeClr val="bg1"/>
                </a:solidFill>
                <a:latin typeface="+mn-ea"/>
              </a:rPr>
              <a:t>끄기</a:t>
            </a:r>
            <a:endParaRPr lang="ko-KR" altLang="ko-KR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ko-KR" altLang="ko-KR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GPS</a:t>
            </a:r>
            <a:r>
              <a:rPr lang="ko-KR" altLang="ko-KR" dirty="0">
                <a:solidFill>
                  <a:schemeClr val="bg1"/>
                </a:solidFill>
                <a:latin typeface="+mn-ea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이용한 제어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ko-KR" altLang="ko-KR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ko-KR" dirty="0" smtClean="0">
                <a:solidFill>
                  <a:schemeClr val="bg1"/>
                </a:solidFill>
                <a:latin typeface="+mn-ea"/>
              </a:rPr>
              <a:t>전자제품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ko-KR" dirty="0">
                <a:solidFill>
                  <a:schemeClr val="bg1"/>
                </a:solidFill>
                <a:latin typeface="+mn-ea"/>
              </a:rPr>
              <a:t>조명의 상태 </a:t>
            </a:r>
            <a:r>
              <a:rPr lang="ko-KR" altLang="ko-KR" dirty="0" smtClean="0">
                <a:solidFill>
                  <a:schemeClr val="bg1"/>
                </a:solidFill>
                <a:latin typeface="+mn-ea"/>
              </a:rPr>
              <a:t>알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림</a:t>
            </a:r>
            <a:endParaRPr lang="ko-KR" altLang="ko-KR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ko-KR" altLang="ko-KR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ko-KR" dirty="0" smtClean="0">
                <a:solidFill>
                  <a:schemeClr val="bg1"/>
                </a:solidFill>
                <a:latin typeface="+mn-ea"/>
              </a:rPr>
              <a:t>행동 </a:t>
            </a:r>
            <a:r>
              <a:rPr lang="ko-KR" altLang="ko-KR" dirty="0">
                <a:solidFill>
                  <a:schemeClr val="bg1"/>
                </a:solidFill>
                <a:latin typeface="+mn-ea"/>
              </a:rPr>
              <a:t>패턴 </a:t>
            </a:r>
            <a:r>
              <a:rPr lang="ko-KR" altLang="ko-KR" dirty="0" smtClean="0">
                <a:solidFill>
                  <a:schemeClr val="bg1"/>
                </a:solidFill>
                <a:latin typeface="+mn-ea"/>
              </a:rPr>
              <a:t>분석</a:t>
            </a:r>
            <a:endParaRPr lang="ko-KR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눈물 방울 9"/>
          <p:cNvSpPr/>
          <p:nvPr/>
        </p:nvSpPr>
        <p:spPr>
          <a:xfrm rot="5400000">
            <a:off x="1919542" y="169709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눈물 방울 10"/>
          <p:cNvSpPr/>
          <p:nvPr/>
        </p:nvSpPr>
        <p:spPr>
          <a:xfrm rot="5400000">
            <a:off x="1902288" y="286618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눈물 방울 11"/>
          <p:cNvSpPr/>
          <p:nvPr/>
        </p:nvSpPr>
        <p:spPr>
          <a:xfrm rot="5400000">
            <a:off x="1902288" y="403527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눈물 방울 12"/>
          <p:cNvSpPr/>
          <p:nvPr/>
        </p:nvSpPr>
        <p:spPr>
          <a:xfrm rot="5400000">
            <a:off x="1919540" y="524698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5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19536" y="332663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특징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902285" y="2073735"/>
            <a:ext cx="8442191" cy="3252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2800" dirty="0" err="1">
                <a:solidFill>
                  <a:schemeClr val="bg1"/>
                </a:solidFill>
                <a:latin typeface="+mn-ea"/>
              </a:rPr>
              <a:t>아두이노를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 이용한 값 싼 홈 오토메이션</a:t>
            </a:r>
          </a:p>
          <a:p>
            <a:pPr marL="0" indent="0">
              <a:buNone/>
            </a:pPr>
            <a:endParaRPr lang="ko-KR" altLang="ko-KR" sz="2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서버를 통해 데이터 통신으로 원거리 제어 가능</a:t>
            </a:r>
          </a:p>
          <a:p>
            <a:pPr marL="0" indent="0">
              <a:buNone/>
            </a:pPr>
            <a:endParaRPr lang="ko-KR" altLang="ko-KR" sz="2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  GPS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이용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행동 패턴 분석으로 편리함 증가 </a:t>
            </a:r>
          </a:p>
          <a:p>
            <a:pPr marL="0" indent="0">
              <a:buNone/>
            </a:pPr>
            <a:endParaRPr lang="ko-KR" altLang="ko-KR" sz="2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 </a:t>
            </a:r>
            <a:endParaRPr lang="ko-KR" altLang="ko-KR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눈물 방울 9"/>
          <p:cNvSpPr/>
          <p:nvPr/>
        </p:nvSpPr>
        <p:spPr>
          <a:xfrm rot="5400000">
            <a:off x="1902287" y="218192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눈물 방울 10"/>
          <p:cNvSpPr/>
          <p:nvPr/>
        </p:nvSpPr>
        <p:spPr>
          <a:xfrm rot="5400000">
            <a:off x="1902287" y="3169088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눈물 방울 11"/>
          <p:cNvSpPr/>
          <p:nvPr/>
        </p:nvSpPr>
        <p:spPr>
          <a:xfrm rot="5400000">
            <a:off x="1902287" y="424780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19536" y="332663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조원 구성 및 역할 분담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138554"/>
              </p:ext>
            </p:extLst>
          </p:nvPr>
        </p:nvGraphicFramePr>
        <p:xfrm>
          <a:off x="1127448" y="1794107"/>
          <a:ext cx="10009112" cy="4345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556"/>
                <a:gridCol w="5004556"/>
              </a:tblGrid>
              <a:tr h="554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/>
                        <a:t>고지혜</a:t>
                      </a:r>
                      <a:endParaRPr lang="ko-KR" altLang="en-US" sz="1900" dirty="0"/>
                    </a:p>
                  </a:txBody>
                  <a:tcPr anchor="ctr">
                    <a:solidFill>
                      <a:srgbClr val="95D3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err="1" smtClean="0"/>
                        <a:t>김예찬</a:t>
                      </a:r>
                      <a:endParaRPr lang="ko-KR" altLang="en-US" sz="1900" dirty="0"/>
                    </a:p>
                  </a:txBody>
                  <a:tcPr anchor="ctr">
                    <a:solidFill>
                      <a:srgbClr val="95D3DF"/>
                    </a:solidFill>
                  </a:tcPr>
                </a:tc>
              </a:tr>
              <a:tr h="2001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ko-KR" altLang="ko-KR" sz="1800" kern="100" dirty="0" smtClean="0">
                          <a:effectLst/>
                        </a:rPr>
                        <a:t>서버 사이드에서 명령 가공 및</a:t>
                      </a:r>
                      <a:r>
                        <a:rPr lang="en-US" altLang="ko-KR" sz="1800" kern="100" dirty="0" smtClean="0">
                          <a:effectLst/>
                        </a:rPr>
                        <a:t> DB</a:t>
                      </a:r>
                      <a:r>
                        <a:rPr lang="ko-KR" altLang="ko-KR" sz="1800" kern="100" dirty="0" smtClean="0">
                          <a:effectLst/>
                        </a:rPr>
                        <a:t>저장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ko-KR" altLang="ko-KR" sz="1800" kern="100" dirty="0" smtClean="0">
                          <a:effectLst/>
                        </a:rPr>
                        <a:t>중앙 </a:t>
                      </a:r>
                      <a:r>
                        <a:rPr lang="ko-KR" altLang="ko-KR" sz="1800" kern="100" dirty="0" err="1" smtClean="0">
                          <a:effectLst/>
                        </a:rPr>
                        <a:t>아두이노에서</a:t>
                      </a:r>
                      <a:r>
                        <a:rPr lang="ko-KR" altLang="ko-KR" sz="1800" kern="100" dirty="0" smtClean="0">
                          <a:effectLst/>
                        </a:rPr>
                        <a:t> 서버로부터 명령 수신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ko-KR" altLang="ko-KR" sz="1800" kern="100" dirty="0" smtClean="0">
                          <a:effectLst/>
                        </a:rPr>
                        <a:t>중앙 </a:t>
                      </a:r>
                      <a:r>
                        <a:rPr lang="ko-KR" altLang="ko-KR" sz="1800" kern="100" dirty="0" err="1" smtClean="0">
                          <a:effectLst/>
                        </a:rPr>
                        <a:t>아두이노에서</a:t>
                      </a:r>
                      <a:r>
                        <a:rPr lang="ko-KR" altLang="ko-KR" sz="1800" kern="100" dirty="0" smtClean="0">
                          <a:effectLst/>
                        </a:rPr>
                        <a:t> 서버로 사물들의 상태 송신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ko-KR" altLang="ko-KR" sz="1800" kern="100" dirty="0" err="1" smtClean="0">
                          <a:effectLst/>
                        </a:rPr>
                        <a:t>안드로이드</a:t>
                      </a:r>
                      <a:r>
                        <a:rPr lang="ko-KR" altLang="ko-KR" sz="1800" kern="100" dirty="0" smtClean="0">
                          <a:effectLst/>
                        </a:rPr>
                        <a:t> </a:t>
                      </a:r>
                      <a:r>
                        <a:rPr lang="ko-KR" altLang="ko-KR" sz="1800" kern="100" dirty="0" err="1" smtClean="0">
                          <a:effectLst/>
                        </a:rPr>
                        <a:t>앱에서</a:t>
                      </a:r>
                      <a:r>
                        <a:rPr lang="ko-KR" altLang="ko-KR" sz="1800" kern="100" dirty="0" smtClean="0">
                          <a:effectLst/>
                        </a:rPr>
                        <a:t> 서버로 명령 송신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ko-KR" altLang="ko-KR" sz="1800" kern="100" dirty="0" smtClean="0">
                          <a:effectLst/>
                        </a:rPr>
                        <a:t>중앙 </a:t>
                      </a:r>
                      <a:r>
                        <a:rPr lang="ko-KR" altLang="ko-KR" sz="1800" kern="100" dirty="0" err="1" smtClean="0">
                          <a:effectLst/>
                        </a:rPr>
                        <a:t>아두이노에서</a:t>
                      </a:r>
                      <a:r>
                        <a:rPr lang="ko-KR" altLang="ko-KR" sz="1800" kern="100" dirty="0" smtClean="0">
                          <a:effectLst/>
                        </a:rPr>
                        <a:t> 서브 </a:t>
                      </a:r>
                      <a:r>
                        <a:rPr lang="ko-KR" altLang="ko-KR" sz="1800" kern="100" dirty="0" err="1" smtClean="0">
                          <a:effectLst/>
                        </a:rPr>
                        <a:t>아두이노로</a:t>
                      </a:r>
                      <a:r>
                        <a:rPr lang="ko-KR" altLang="ko-KR" sz="1800" kern="100" dirty="0" smtClean="0">
                          <a:effectLst/>
                        </a:rPr>
                        <a:t> 정보 송신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ko-KR" altLang="ko-KR" sz="1800" kern="100" dirty="0" smtClean="0">
                          <a:effectLst/>
                        </a:rPr>
                        <a:t>중앙에서 </a:t>
                      </a:r>
                      <a:r>
                        <a:rPr lang="ko-KR" altLang="ko-KR" sz="1800" kern="100" dirty="0" err="1" smtClean="0">
                          <a:effectLst/>
                        </a:rPr>
                        <a:t>안드로이드</a:t>
                      </a:r>
                      <a:r>
                        <a:rPr lang="ko-KR" altLang="ko-KR" sz="1800" kern="100" dirty="0" smtClean="0">
                          <a:effectLst/>
                        </a:rPr>
                        <a:t> </a:t>
                      </a:r>
                      <a:r>
                        <a:rPr lang="ko-KR" altLang="ko-KR" sz="1800" kern="100" dirty="0" err="1" smtClean="0">
                          <a:effectLst/>
                        </a:rPr>
                        <a:t>앱으로</a:t>
                      </a:r>
                      <a:r>
                        <a:rPr lang="ko-KR" altLang="ko-KR" sz="1800" kern="100" dirty="0" smtClean="0">
                          <a:effectLst/>
                        </a:rPr>
                        <a:t> 사물 상태 송신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13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ko-KR" alt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5D3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3756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ko-KR" altLang="ko-KR" sz="1800" kern="100" dirty="0" smtClean="0">
                          <a:effectLst/>
                        </a:rPr>
                        <a:t>웹 서버 구축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ko-KR" altLang="ko-KR" sz="1800" kern="100" dirty="0" smtClean="0">
                          <a:effectLst/>
                        </a:rPr>
                        <a:t>사물 제어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altLang="ko-KR" sz="1800" kern="100" dirty="0" smtClean="0">
                          <a:effectLst/>
                        </a:rPr>
                        <a:t>GPS </a:t>
                      </a:r>
                      <a:r>
                        <a:rPr lang="ko-KR" altLang="ko-KR" sz="1800" kern="100" dirty="0" smtClean="0">
                          <a:effectLst/>
                        </a:rPr>
                        <a:t>알고리즘</a:t>
                      </a:r>
                      <a:endParaRPr lang="ko-KR" altLang="ko-KR" sz="1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19536" y="332663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</a:t>
            </a:r>
            <a:r>
              <a:rPr lang="en-US" altLang="ko-KR" sz="3200" dirty="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– 1</a:t>
            </a:r>
            <a:r>
              <a:rPr lang="ko-KR" altLang="en-US" sz="3200" dirty="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학기</a:t>
            </a:r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803412" y="1522519"/>
            <a:ext cx="10585176" cy="47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19536" y="332663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일정</a:t>
            </a:r>
            <a:r>
              <a:rPr lang="en-US" altLang="ko-KR" sz="3200" dirty="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– 2</a:t>
            </a:r>
            <a:r>
              <a:rPr lang="ko-KR" altLang="en-US" sz="3200" dirty="0">
                <a:solidFill>
                  <a:srgbClr val="95D3D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학기</a:t>
            </a:r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804000" y="1520701"/>
            <a:ext cx="10584000" cy="47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292</Words>
  <Application>Microsoft Office PowerPoint</Application>
  <PresentationFormat>사용자 지정</PresentationFormat>
  <Paragraphs>64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Times New Roman</vt:lpstr>
      <vt:lpstr>맑은 고딕</vt:lpstr>
      <vt:lpstr>HY얕은샘물M</vt:lpstr>
      <vt:lpstr>a옛날목욕탕B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user</cp:lastModifiedBy>
  <cp:revision>33</cp:revision>
  <dcterms:created xsi:type="dcterms:W3CDTF">2014-03-31T06:37:44Z</dcterms:created>
  <dcterms:modified xsi:type="dcterms:W3CDTF">2015-10-05T07:02:11Z</dcterms:modified>
</cp:coreProperties>
</file>