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4"/>
  </p:notesMasterIdLst>
  <p:sldIdLst>
    <p:sldId id="256" r:id="rId2"/>
    <p:sldId id="258" r:id="rId3"/>
    <p:sldId id="257" r:id="rId4"/>
    <p:sldId id="259" r:id="rId5"/>
    <p:sldId id="260" r:id="rId6"/>
    <p:sldId id="261" r:id="rId7"/>
    <p:sldId id="266" r:id="rId8"/>
    <p:sldId id="267" r:id="rId9"/>
    <p:sldId id="262" r:id="rId10"/>
    <p:sldId id="268" r:id="rId11"/>
    <p:sldId id="270" r:id="rId12"/>
    <p:sldId id="271" r:id="rId13"/>
    <p:sldId id="269" r:id="rId14"/>
    <p:sldId id="272" r:id="rId15"/>
    <p:sldId id="273" r:id="rId16"/>
    <p:sldId id="274" r:id="rId17"/>
    <p:sldId id="275" r:id="rId18"/>
    <p:sldId id="276" r:id="rId19"/>
    <p:sldId id="277" r:id="rId20"/>
    <p:sldId id="263" r:id="rId21"/>
    <p:sldId id="264" r:id="rId22"/>
    <p:sldId id="26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6" y="-3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715847-7B4D-45DD-A2D4-9F51B7F9D7CE}" type="datetimeFigureOut">
              <a:rPr lang="en-US" smtClean="0"/>
              <a:t>05/07/2012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92D41E-323F-4AC9-A45D-615F59E1C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4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2D41E-323F-4AC9-A45D-615F59E1C14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665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05/07/2012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05/07/2012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05/07/2012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05/07/2012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05/07/2012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05/07/2012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05/07/2012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05/07/2012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05/07/2012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05/07/2012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05/07/2012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05/07/2012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971800"/>
            <a:ext cx="8077200" cy="1673352"/>
          </a:xfrm>
        </p:spPr>
        <p:txBody>
          <a:bodyPr>
            <a:normAutofit fontScale="90000"/>
          </a:bodyPr>
          <a:lstStyle/>
          <a:p>
            <a:r>
              <a:rPr lang="en-US" sz="3600" smtClean="0"/>
              <a:t>Xây dựng</a:t>
            </a:r>
            <a:r>
              <a:rPr lang="en-US" smtClean="0"/>
              <a:t/>
            </a:r>
            <a:br>
              <a:rPr lang="en-US" smtClean="0"/>
            </a:br>
            <a:r>
              <a:rPr lang="en-US" sz="5300" smtClean="0"/>
              <a:t>Hệ thống quản lý, tương tác </a:t>
            </a:r>
            <a:r>
              <a:rPr lang="en-US" smtClean="0"/>
              <a:t/>
            </a:r>
            <a:br>
              <a:rPr lang="en-US" smtClean="0"/>
            </a:br>
            <a:r>
              <a:rPr lang="en-US" sz="3600" smtClean="0"/>
              <a:t>cho các dự án phần mềm</a:t>
            </a:r>
            <a:endParaRPr lang="en-US" sz="36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1671" y="1219200"/>
            <a:ext cx="8077200" cy="1499616"/>
          </a:xfrm>
        </p:spPr>
        <p:txBody>
          <a:bodyPr>
            <a:normAutofit/>
          </a:bodyPr>
          <a:lstStyle/>
          <a:p>
            <a:r>
              <a:rPr lang="en-US" sz="3200" smtClean="0"/>
              <a:t>BẢO </a:t>
            </a:r>
            <a:r>
              <a:rPr lang="en-US" sz="3200"/>
              <a:t>VỆ LUẬN VĂN TỐT NGHIỆP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24400" y="5400449"/>
            <a:ext cx="419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Giáo viên hướng dẫn: TS. </a:t>
            </a:r>
            <a:r>
              <a:rPr lang="en-US" err="1" smtClean="0"/>
              <a:t>Nguyễn</a:t>
            </a:r>
            <a:r>
              <a:rPr lang="en-US" smtClean="0"/>
              <a:t> </a:t>
            </a:r>
            <a:r>
              <a:rPr lang="en-US" err="1" smtClean="0"/>
              <a:t>Văn</a:t>
            </a:r>
            <a:r>
              <a:rPr lang="en-US" smtClean="0"/>
              <a:t> </a:t>
            </a:r>
            <a:r>
              <a:rPr lang="en-US" err="1" smtClean="0"/>
              <a:t>vũ</a:t>
            </a:r>
            <a:endParaRPr lang="en-US" smtClean="0"/>
          </a:p>
          <a:p>
            <a:r>
              <a:rPr lang="en-US" smtClean="0"/>
              <a:t>Sinh viên thực hiện	:</a:t>
            </a:r>
          </a:p>
          <a:p>
            <a:r>
              <a:rPr lang="en-US" smtClean="0"/>
              <a:t>	Đinh </a:t>
            </a:r>
            <a:r>
              <a:rPr lang="en-US" err="1" smtClean="0"/>
              <a:t>Văn</a:t>
            </a:r>
            <a:r>
              <a:rPr lang="en-US" smtClean="0"/>
              <a:t> </a:t>
            </a:r>
            <a:r>
              <a:rPr lang="en-US" err="1" smtClean="0"/>
              <a:t>Hoàng</a:t>
            </a:r>
            <a:r>
              <a:rPr lang="en-US" smtClean="0"/>
              <a:t>  	- 0812164</a:t>
            </a:r>
          </a:p>
          <a:p>
            <a:r>
              <a:rPr lang="en-US" smtClean="0"/>
              <a:t>	</a:t>
            </a:r>
            <a:r>
              <a:rPr lang="en-US" err="1" smtClean="0"/>
              <a:t>Nguyễn</a:t>
            </a:r>
            <a:r>
              <a:rPr lang="en-US" smtClean="0"/>
              <a:t> </a:t>
            </a:r>
            <a:r>
              <a:rPr lang="en-US" err="1" smtClean="0"/>
              <a:t>Đức</a:t>
            </a:r>
            <a:r>
              <a:rPr lang="en-US" smtClean="0"/>
              <a:t> </a:t>
            </a:r>
            <a:r>
              <a:rPr lang="en-US" err="1" smtClean="0"/>
              <a:t>Xuân</a:t>
            </a:r>
            <a:r>
              <a:rPr lang="en-US" smtClean="0"/>
              <a:t>	- 0812642</a:t>
            </a:r>
          </a:p>
        </p:txBody>
      </p:sp>
    </p:spTree>
    <p:extLst>
      <p:ext uri="{BB962C8B-B14F-4D97-AF65-F5344CB8AC3E}">
        <p14:creationId xmlns:p14="http://schemas.microsoft.com/office/powerpoint/2010/main" val="1994182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Yêu cầu hệ thống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Hệ quản trị cơ sở dữ liệu MySQL</a:t>
            </a:r>
          </a:p>
          <a:p>
            <a:r>
              <a:rPr lang="en-US" smtClean="0"/>
              <a:t>Web server Apache Tomcat</a:t>
            </a:r>
          </a:p>
          <a:p>
            <a:r>
              <a:rPr lang="en-US" smtClean="0"/>
              <a:t>Trình duyệt IE8+, FireFox 12+, Chrome 19+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24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Kiến trúc tổng quan(1/2)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9059694"/>
              </p:ext>
            </p:extLst>
          </p:nvPr>
        </p:nvGraphicFramePr>
        <p:xfrm>
          <a:off x="628650" y="2743200"/>
          <a:ext cx="3943350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r:id="rId3" imgW="3939517" imgH="2968460" progId="Visio.Drawing.11">
                  <p:embed/>
                </p:oleObj>
              </mc:Choice>
              <mc:Fallback>
                <p:oleObj r:id="rId3" imgW="3939517" imgH="296846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" y="2743200"/>
                        <a:ext cx="3943350" cy="297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/>
          <a:stretch>
            <a:fillRect/>
          </a:stretch>
        </p:blipFill>
        <p:spPr>
          <a:xfrm>
            <a:off x="4717713" y="2895600"/>
            <a:ext cx="387731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85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Kiến trúc tổng quan(2/2)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6207088"/>
              </p:ext>
            </p:extLst>
          </p:nvPr>
        </p:nvGraphicFramePr>
        <p:xfrm>
          <a:off x="1981200" y="3505200"/>
          <a:ext cx="4839419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r:id="rId3" imgW="3572937" imgH="1000644" progId="Visio.Drawing.11">
                  <p:embed/>
                </p:oleObj>
              </mc:Choice>
              <mc:Fallback>
                <p:oleObj r:id="rId3" imgW="3572937" imgH="1000644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505200"/>
                        <a:ext cx="4839419" cy="1371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2519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Mô hình triển khai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433063"/>
              </p:ext>
            </p:extLst>
          </p:nvPr>
        </p:nvGraphicFramePr>
        <p:xfrm>
          <a:off x="1371600" y="2971800"/>
          <a:ext cx="5791200" cy="230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r:id="rId3" imgW="6688055" imgH="2661113" progId="Visio.Drawing.11">
                  <p:embed/>
                </p:oleObj>
              </mc:Choice>
              <mc:Fallback>
                <p:oleObj r:id="rId3" imgW="6688055" imgH="2661113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971800"/>
                        <a:ext cx="5791200" cy="2305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8319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Cơ chế bảo mật (1/2)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Hệ thống được bảo mật thông qua cơ chế kiểm soát truy cập dựa trên vai </a:t>
            </a:r>
            <a:r>
              <a:rPr lang="en-US"/>
              <a:t>trò </a:t>
            </a:r>
            <a:r>
              <a:rPr lang="en-US"/>
              <a:t>(role based access </a:t>
            </a:r>
            <a:r>
              <a:rPr lang="en-US"/>
              <a:t>control</a:t>
            </a:r>
            <a:r>
              <a:rPr lang="en-US" smtClean="0"/>
              <a:t>)</a:t>
            </a:r>
          </a:p>
          <a:p>
            <a:r>
              <a:rPr lang="en-US"/>
              <a:t>Quyền của người dùng trong hệ thống có dạng “domain : </a:t>
            </a:r>
            <a:r>
              <a:rPr lang="en-US"/>
              <a:t>operation</a:t>
            </a:r>
            <a:r>
              <a:rPr lang="en-US" smtClean="0"/>
              <a:t>”.</a:t>
            </a:r>
          </a:p>
          <a:p>
            <a:pPr lvl="1"/>
            <a:r>
              <a:rPr lang="en-US"/>
              <a:t>“project : </a:t>
            </a:r>
            <a:r>
              <a:rPr lang="en-US"/>
              <a:t>read</a:t>
            </a:r>
            <a:r>
              <a:rPr lang="en-US" smtClean="0"/>
              <a:t>”</a:t>
            </a:r>
          </a:p>
          <a:p>
            <a:pPr lvl="1"/>
            <a:r>
              <a:rPr lang="en-US"/>
              <a:t>“project : list” </a:t>
            </a:r>
            <a:endParaRPr lang="en-US" smtClean="0"/>
          </a:p>
          <a:p>
            <a:pPr lvl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30961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Cơ chế bảo mật (1/2)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8680104"/>
              </p:ext>
            </p:extLst>
          </p:nvPr>
        </p:nvGraphicFramePr>
        <p:xfrm>
          <a:off x="1142999" y="2667000"/>
          <a:ext cx="6663117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r:id="rId3" imgW="4586835" imgH="2157957" progId="Visio.Drawing.11">
                  <p:embed/>
                </p:oleObj>
              </mc:Choice>
              <mc:Fallback>
                <p:oleObj r:id="rId3" imgW="4586835" imgH="2157957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999" y="2667000"/>
                        <a:ext cx="6663117" cy="3124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5755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Thiết kế giao diện (1/4)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051" b="67402"/>
          <a:stretch/>
        </p:blipFill>
        <p:spPr bwMode="auto">
          <a:xfrm>
            <a:off x="685800" y="1775012"/>
            <a:ext cx="7954144" cy="480885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73432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Thiết kế giao </a:t>
            </a:r>
            <a:r>
              <a:rPr lang="en-US"/>
              <a:t>diện </a:t>
            </a:r>
            <a:r>
              <a:rPr lang="en-US" smtClean="0"/>
              <a:t>(2/4)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752600"/>
            <a:ext cx="7589497" cy="4682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79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Thiết kế giao </a:t>
            </a:r>
            <a:r>
              <a:rPr lang="en-US"/>
              <a:t>diện </a:t>
            </a:r>
            <a:r>
              <a:rPr lang="en-US" smtClean="0"/>
              <a:t>(3/4)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505953"/>
            <a:ext cx="6400800" cy="49900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3398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Thiết kế giao </a:t>
            </a:r>
            <a:r>
              <a:rPr lang="en-US"/>
              <a:t>diện </a:t>
            </a:r>
            <a:r>
              <a:rPr lang="en-US" smtClean="0"/>
              <a:t>(4/4)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729920"/>
            <a:ext cx="7543800" cy="46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545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Tổng quan đề tài nghiên cứu</a:t>
            </a:r>
          </a:p>
          <a:p>
            <a:r>
              <a:rPr lang="en-US" smtClean="0"/>
              <a:t>Khảo sát hiện trạng</a:t>
            </a:r>
          </a:p>
          <a:p>
            <a:r>
              <a:rPr lang="en-US" smtClean="0"/>
              <a:t>Xây dựng hệ thống quản lý tương tác</a:t>
            </a:r>
          </a:p>
          <a:p>
            <a:r>
              <a:rPr lang="en-US" smtClean="0"/>
              <a:t>Hướng phát triển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8764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Hướng phát triển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Tích hợp các </a:t>
            </a:r>
            <a:r>
              <a:rPr lang="en-US"/>
              <a:t>hệ thống hỗ trợ tương </a:t>
            </a:r>
            <a:r>
              <a:rPr lang="en-US"/>
              <a:t>tác </a:t>
            </a:r>
            <a:r>
              <a:rPr lang="en-US" smtClean="0"/>
              <a:t>khác:</a:t>
            </a:r>
          </a:p>
          <a:p>
            <a:pPr lvl="1"/>
            <a:r>
              <a:rPr lang="en-US" smtClean="0"/>
              <a:t>Facebook</a:t>
            </a:r>
            <a:endParaRPr lang="en-US"/>
          </a:p>
          <a:p>
            <a:pPr lvl="1"/>
            <a:r>
              <a:rPr lang="en-US" smtClean="0"/>
              <a:t>Twitter</a:t>
            </a:r>
          </a:p>
          <a:p>
            <a:pPr lvl="1"/>
            <a:r>
              <a:rPr lang="en-US" smtClean="0"/>
              <a:t>Skype</a:t>
            </a:r>
          </a:p>
          <a:p>
            <a:pPr lvl="1"/>
            <a:r>
              <a:rPr lang="en-US" smtClean="0"/>
              <a:t>Yahoo</a:t>
            </a:r>
            <a:endParaRPr lang="en-US"/>
          </a:p>
          <a:p>
            <a:pPr lvl="1"/>
            <a:r>
              <a:rPr lang="en-US" smtClean="0"/>
              <a:t>Hệ </a:t>
            </a:r>
            <a:r>
              <a:rPr lang="en-US"/>
              <a:t>thống quản lý cấu hình phần mềm.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4021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hyga\Desktop\picture\images (1)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057400"/>
            <a:ext cx="3728142" cy="371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250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13A6-ECE8-4332-8450-A606DEF9DB12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3074" name="Picture 2" descr="C:\Users\hyga\Desktop\picture\images (2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81200"/>
            <a:ext cx="7262192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34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Tổng quan đề tài nghiên cứu (1/3)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Tính cấp thiết</a:t>
            </a:r>
          </a:p>
          <a:p>
            <a:pPr lvl="1"/>
            <a:r>
              <a:rPr lang="en-US" smtClean="0"/>
              <a:t>Sinh viên thường xuyên thực hiện đồ án môn học</a:t>
            </a:r>
          </a:p>
          <a:p>
            <a:pPr lvl="1"/>
            <a:r>
              <a:rPr lang="en-US" smtClean="0"/>
              <a:t>Giáo viên và sinh viên gặp nhiều khó khăn trong quản lý và thực hiện đồ án nhóm.</a:t>
            </a:r>
          </a:p>
          <a:p>
            <a:pPr lvl="1"/>
            <a:r>
              <a:rPr lang="en-US" smtClean="0"/>
              <a:t>Các công cụ hỗ trợ hiện nay rời rạc, không thống nhất.</a:t>
            </a:r>
          </a:p>
          <a:p>
            <a:pPr lvl="1"/>
            <a:r>
              <a:rPr lang="en-US" smtClean="0">
                <a:sym typeface="Wingdings" pitchFamily="2" charset="2"/>
              </a:rPr>
              <a:t>Cần xây dựng một hệ thống quản lý tương tác hỗ trợ giáo viên và sinh viên trong quản lý và thực hiện đồ án nhóm.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410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Tổng quan đề tài nghiên cứu (2/3)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Mục tiêu đề tài</a:t>
            </a:r>
          </a:p>
          <a:p>
            <a:pPr lvl="1"/>
            <a:r>
              <a:rPr lang="en-US" smtClean="0"/>
              <a:t>Xây dựng một hệ thống chung, thống nhất</a:t>
            </a:r>
          </a:p>
          <a:p>
            <a:pPr lvl="1"/>
            <a:r>
              <a:rPr lang="en-US" smtClean="0"/>
              <a:t>Giải quyết các vấn đề về quản lý nhóm, quản lý lịch</a:t>
            </a:r>
          </a:p>
          <a:p>
            <a:pPr lvl="1"/>
            <a:r>
              <a:rPr lang="en-US" smtClean="0"/>
              <a:t>Hỗ trợ trong việc tiến hành thực hiện đồ án theo các quy trình phần mềm.</a:t>
            </a:r>
          </a:p>
        </p:txBody>
      </p:sp>
    </p:spTree>
    <p:extLst>
      <p:ext uri="{BB962C8B-B14F-4D97-AF65-F5344CB8AC3E}">
        <p14:creationId xmlns:p14="http://schemas.microsoft.com/office/powerpoint/2010/main" val="2268646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Tổng quan đề tài nghiên cứu (3/3)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Đối tượng và phạm vi nghiên cứu</a:t>
            </a:r>
          </a:p>
          <a:p>
            <a:pPr lvl="1"/>
            <a:r>
              <a:rPr lang="en-US" smtClean="0"/>
              <a:t>Áp dụng cho đối tượng sinh viên và giảng viên đại học, cao đẳng.</a:t>
            </a:r>
          </a:p>
          <a:p>
            <a:pPr lvl="1"/>
            <a:r>
              <a:rPr lang="en-US" smtClean="0"/>
              <a:t>Thích hợp cho những đồ án nhóm với quy mô nhỏ.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884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Khảo sát hiện </a:t>
            </a:r>
            <a:r>
              <a:rPr lang="en-US" smtClean="0"/>
              <a:t>trạng(1/3)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Cơ sở lý thuyết</a:t>
            </a:r>
          </a:p>
          <a:p>
            <a:pPr lvl="1"/>
            <a:r>
              <a:rPr lang="en-US" smtClean="0"/>
              <a:t>Nhu cầu hợp tác làm việc </a:t>
            </a:r>
            <a:r>
              <a:rPr lang="en-US" smtClean="0">
                <a:sym typeface="Wingdings" pitchFamily="2" charset="2"/>
              </a:rPr>
              <a:t> khó thống nhất</a:t>
            </a:r>
          </a:p>
          <a:p>
            <a:pPr lvl="1"/>
            <a:r>
              <a:rPr lang="en-US" smtClean="0">
                <a:sym typeface="Wingdings" pitchFamily="2" charset="2"/>
              </a:rPr>
              <a:t>Công cụ hỗ trợ</a:t>
            </a:r>
          </a:p>
          <a:p>
            <a:pPr lvl="2"/>
            <a:r>
              <a:rPr lang="en-US" smtClean="0">
                <a:sym typeface="Wingdings" pitchFamily="2" charset="2"/>
              </a:rPr>
              <a:t>Dựa trên mô hình</a:t>
            </a:r>
          </a:p>
          <a:p>
            <a:pPr lvl="2"/>
            <a:r>
              <a:rPr lang="en-US" smtClean="0">
                <a:sym typeface="Wingdings" pitchFamily="2" charset="2"/>
              </a:rPr>
              <a:t>Dựa trên quy trình</a:t>
            </a:r>
          </a:p>
          <a:p>
            <a:pPr lvl="2"/>
            <a:r>
              <a:rPr lang="en-US" smtClean="0">
                <a:sym typeface="Wingdings" pitchFamily="2" charset="2"/>
              </a:rPr>
              <a:t>Dựa trên nhận thức</a:t>
            </a:r>
          </a:p>
          <a:p>
            <a:pPr lvl="2"/>
            <a:endParaRPr lang="en-US" smtClean="0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40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Khảo sát hiện </a:t>
            </a:r>
            <a:r>
              <a:rPr lang="en-US" smtClean="0"/>
              <a:t>trạng(2/3)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Team foundation server (TFS)</a:t>
            </a:r>
            <a:endParaRPr lang="en-US" smtClean="0">
              <a:sym typeface="Wingdings" pitchFamily="2" charset="2"/>
            </a:endParaRPr>
          </a:p>
          <a:p>
            <a:pPr lvl="2"/>
            <a:r>
              <a:rPr lang="en-US" smtClean="0"/>
              <a:t>Quản lý dự án</a:t>
            </a:r>
          </a:p>
          <a:p>
            <a:pPr lvl="2"/>
            <a:r>
              <a:rPr lang="en-US" smtClean="0"/>
              <a:t>Quản lý công việc</a:t>
            </a:r>
          </a:p>
          <a:p>
            <a:pPr lvl="2"/>
            <a:r>
              <a:rPr lang="en-US" smtClean="0"/>
              <a:t>Quản lý cấu hình</a:t>
            </a:r>
          </a:p>
          <a:p>
            <a:pPr lvl="2"/>
            <a:r>
              <a:rPr lang="en-US" smtClean="0"/>
              <a:t>Tạo báo cáo</a:t>
            </a:r>
          </a:p>
          <a:p>
            <a:pPr lvl="2"/>
            <a:r>
              <a:rPr lang="en-US" smtClean="0"/>
              <a:t>Xây dựng nhóm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127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Khảo sát hiện </a:t>
            </a:r>
            <a:r>
              <a:rPr lang="en-US" smtClean="0"/>
              <a:t>trạng(3/3)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Redmine</a:t>
            </a:r>
          </a:p>
          <a:p>
            <a:pPr lvl="1"/>
            <a:r>
              <a:rPr lang="en-US" smtClean="0"/>
              <a:t>Quản lý vấn đề (requirement, bug, task)</a:t>
            </a:r>
          </a:p>
          <a:p>
            <a:pPr lvl="1"/>
            <a:r>
              <a:rPr lang="en-US" smtClean="0"/>
              <a:t>Quản lý dự án</a:t>
            </a:r>
          </a:p>
          <a:p>
            <a:r>
              <a:rPr lang="en-US" smtClean="0"/>
              <a:t>Assembla</a:t>
            </a:r>
          </a:p>
          <a:p>
            <a:pPr lvl="1"/>
            <a:r>
              <a:rPr lang="en-US" smtClean="0"/>
              <a:t>Quản lý nhóm</a:t>
            </a:r>
          </a:p>
          <a:p>
            <a:pPr lvl="1"/>
            <a:r>
              <a:rPr lang="en-US" smtClean="0"/>
              <a:t>Quản lý tài liệu</a:t>
            </a:r>
          </a:p>
          <a:p>
            <a:pPr lvl="1"/>
            <a:r>
              <a:rPr lang="en-US" smtClean="0"/>
              <a:t>Phân công công việc</a:t>
            </a:r>
          </a:p>
          <a:p>
            <a:pPr lvl="1"/>
            <a:r>
              <a:rPr lang="en-US" smtClean="0"/>
              <a:t>Chat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98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Xây dựng hệ thống quản lý tương tác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Quản lý quy trình phần mềm</a:t>
            </a:r>
          </a:p>
          <a:p>
            <a:r>
              <a:rPr lang="en-US" smtClean="0"/>
              <a:t>Quản lý dự án</a:t>
            </a:r>
          </a:p>
          <a:p>
            <a:r>
              <a:rPr lang="en-US" smtClean="0"/>
              <a:t>Quản lý lớp học</a:t>
            </a:r>
          </a:p>
          <a:p>
            <a:r>
              <a:rPr lang="en-US" smtClean="0"/>
              <a:t>Quản lý work item</a:t>
            </a:r>
          </a:p>
          <a:p>
            <a:r>
              <a:rPr lang="en-US" smtClean="0"/>
              <a:t>Tương tác nhóm</a:t>
            </a:r>
          </a:p>
          <a:p>
            <a:r>
              <a:rPr lang="en-US" smtClean="0"/>
              <a:t>Quản  lý lịch cá nhân và lịch dự án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5026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210</TotalTime>
  <Words>518</Words>
  <Application>Microsoft Office PowerPoint</Application>
  <PresentationFormat>On-screen Show (4:3)</PresentationFormat>
  <Paragraphs>82</Paragraphs>
  <Slides>22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Module</vt:lpstr>
      <vt:lpstr>Visio.Drawing.11</vt:lpstr>
      <vt:lpstr>Xây dựng Hệ thống quản lý, tương tác  cho các dự án phần mềm</vt:lpstr>
      <vt:lpstr>Nội dung</vt:lpstr>
      <vt:lpstr>Tổng quan đề tài nghiên cứu (1/3)</vt:lpstr>
      <vt:lpstr>Tổng quan đề tài nghiên cứu (2/3)</vt:lpstr>
      <vt:lpstr>Tổng quan đề tài nghiên cứu (3/3)</vt:lpstr>
      <vt:lpstr>Khảo sát hiện trạng(1/3)</vt:lpstr>
      <vt:lpstr>Khảo sát hiện trạng(2/3)</vt:lpstr>
      <vt:lpstr>Khảo sát hiện trạng(3/3)</vt:lpstr>
      <vt:lpstr>Xây dựng hệ thống quản lý tương tác</vt:lpstr>
      <vt:lpstr>Yêu cầu hệ thống</vt:lpstr>
      <vt:lpstr>Kiến trúc tổng quan(1/2)</vt:lpstr>
      <vt:lpstr>Kiến trúc tổng quan(2/2)</vt:lpstr>
      <vt:lpstr>Mô hình triển khai</vt:lpstr>
      <vt:lpstr>Cơ chế bảo mật (1/2)</vt:lpstr>
      <vt:lpstr>Cơ chế bảo mật (1/2)</vt:lpstr>
      <vt:lpstr>Thiết kế giao diện (1/4)</vt:lpstr>
      <vt:lpstr>Thiết kế giao diện (2/4)</vt:lpstr>
      <vt:lpstr>Thiết kế giao diện (3/4)</vt:lpstr>
      <vt:lpstr>Thiết kế giao diện (4/4)</vt:lpstr>
      <vt:lpstr>Hướng phát triển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XÂY DỰNG HỆ THỐNG QUẢN LÝ, TƯƠNG TÁC CHO CÁC DỰ ÁN PHẦN MỀM</dc:title>
  <dc:creator>hoangdinh</dc:creator>
  <cp:lastModifiedBy>hoangdinh</cp:lastModifiedBy>
  <cp:revision>11</cp:revision>
  <dcterms:created xsi:type="dcterms:W3CDTF">2006-08-16T00:00:00Z</dcterms:created>
  <dcterms:modified xsi:type="dcterms:W3CDTF">2012-07-05T12:39:57Z</dcterms:modified>
</cp:coreProperties>
</file>