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4"/>
  </p:sldMasterIdLst>
  <p:notesMasterIdLst>
    <p:notesMasterId r:id="rId29"/>
  </p:notesMasterIdLst>
  <p:handoutMasterIdLst>
    <p:handoutMasterId r:id="rId30"/>
  </p:handoutMasterIdLst>
  <p:sldIdLst>
    <p:sldId id="318" r:id="rId5"/>
    <p:sldId id="319" r:id="rId6"/>
    <p:sldId id="272" r:id="rId7"/>
    <p:sldId id="261" r:id="rId8"/>
    <p:sldId id="265" r:id="rId9"/>
    <p:sldId id="278" r:id="rId10"/>
    <p:sldId id="308" r:id="rId11"/>
    <p:sldId id="309" r:id="rId12"/>
    <p:sldId id="310" r:id="rId13"/>
    <p:sldId id="311" r:id="rId14"/>
    <p:sldId id="312" r:id="rId15"/>
    <p:sldId id="313" r:id="rId16"/>
    <p:sldId id="314" r:id="rId17"/>
    <p:sldId id="315" r:id="rId18"/>
    <p:sldId id="317" r:id="rId19"/>
    <p:sldId id="320" r:id="rId20"/>
    <p:sldId id="321" r:id="rId21"/>
    <p:sldId id="322" r:id="rId22"/>
    <p:sldId id="323" r:id="rId23"/>
    <p:sldId id="324" r:id="rId24"/>
    <p:sldId id="326" r:id="rId25"/>
    <p:sldId id="325" r:id="rId26"/>
    <p:sldId id="327"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3961"/>
    <a:srgbClr val="F71D41"/>
    <a:srgbClr val="728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1474" autoAdjust="0"/>
  </p:normalViewPr>
  <p:slideViewPr>
    <p:cSldViewPr>
      <p:cViewPr varScale="1">
        <p:scale>
          <a:sx n="79" d="100"/>
          <a:sy n="79" d="100"/>
        </p:scale>
        <p:origin x="91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BABEF1-497C-4B3F-A7D8-3B88CC792D4A}" type="datetimeFigureOut">
              <a:rPr lang="en-US" smtClean="0"/>
              <a:t>3/15/2015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09BF52-AE35-4609-ABA1-61C10A2DF7D6}" type="slidenum">
              <a:rPr lang="en-US" smtClean="0"/>
              <a:t>‹#›</a:t>
            </a:fld>
            <a:endParaRPr lang="en-US"/>
          </a:p>
        </p:txBody>
      </p:sp>
    </p:spTree>
    <p:extLst>
      <p:ext uri="{BB962C8B-B14F-4D97-AF65-F5344CB8AC3E}">
        <p14:creationId xmlns:p14="http://schemas.microsoft.com/office/powerpoint/2010/main" val="4051729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47FEFB-8526-4656-93DE-B2B6B615FA47}" type="datetimeFigureOut">
              <a:rPr lang="en-US" smtClean="0"/>
              <a:t>3/15/2015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0B6AF-0305-44F9-A1C6-01E6443DBEE4}" type="slidenum">
              <a:rPr lang="en-US" smtClean="0"/>
              <a:t>‹#›</a:t>
            </a:fld>
            <a:endParaRPr lang="en-US"/>
          </a:p>
        </p:txBody>
      </p:sp>
    </p:spTree>
    <p:extLst>
      <p:ext uri="{BB962C8B-B14F-4D97-AF65-F5344CB8AC3E}">
        <p14:creationId xmlns:p14="http://schemas.microsoft.com/office/powerpoint/2010/main" val="8236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70B6AF-0305-44F9-A1C6-01E6443DBEE4}" type="slidenum">
              <a:rPr lang="en-US" smtClean="0"/>
              <a:t>1</a:t>
            </a:fld>
            <a:endParaRPr lang="en-US"/>
          </a:p>
        </p:txBody>
      </p:sp>
    </p:spTree>
    <p:extLst>
      <p:ext uri="{BB962C8B-B14F-4D97-AF65-F5344CB8AC3E}">
        <p14:creationId xmlns:p14="http://schemas.microsoft.com/office/powerpoint/2010/main" val="401811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70B6AF-0305-44F9-A1C6-01E6443DBEE4}" type="slidenum">
              <a:rPr lang="en-US" smtClean="0"/>
              <a:t>4</a:t>
            </a:fld>
            <a:endParaRPr lang="en-US"/>
          </a:p>
        </p:txBody>
      </p:sp>
    </p:spTree>
    <p:extLst>
      <p:ext uri="{BB962C8B-B14F-4D97-AF65-F5344CB8AC3E}">
        <p14:creationId xmlns:p14="http://schemas.microsoft.com/office/powerpoint/2010/main" val="1623908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F03AFA7-18AD-4B78-BBAA-32988282C785}" type="datetimeFigureOut">
              <a:rPr lang="en-US" smtClean="0"/>
              <a:t>3/15/2015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6A17AC6B-4472-4744-AA09-96A56D0776E2}" type="slidenum">
              <a:rPr lang="en-US" smtClean="0"/>
              <a:t>‹#›</a:t>
            </a:fld>
            <a:endParaRPr lang="en-US"/>
          </a:p>
        </p:txBody>
      </p:sp>
      <p:pic>
        <p:nvPicPr>
          <p:cNvPr id="63" name="Picture 62" descr="089 Template Set.jpg"/>
          <p:cNvPicPr>
            <a:picLocks noChangeAspect="1"/>
          </p:cNvPicPr>
          <p:nvPr userDrawn="1"/>
        </p:nvPicPr>
        <p:blipFill>
          <a:blip r:embed="rId3"/>
          <a:stretch>
            <a:fillRect/>
          </a:stretch>
        </p:blipFill>
        <p:spPr>
          <a:xfrm>
            <a:off x="0" y="0"/>
            <a:ext cx="9144000" cy="6858000"/>
          </a:xfrm>
          <a:prstGeom prst="rect">
            <a:avLst/>
          </a:prstGeom>
        </p:spPr>
      </p:pic>
      <p:pic>
        <p:nvPicPr>
          <p:cNvPr id="64" name="Picture 63" descr="Silverlight Icon.png"/>
          <p:cNvPicPr>
            <a:picLocks noChangeAspect="1"/>
          </p:cNvPicPr>
          <p:nvPr userDrawn="1"/>
        </p:nvPicPr>
        <p:blipFill>
          <a:blip r:embed="rId4"/>
          <a:stretch>
            <a:fillRect/>
          </a:stretch>
        </p:blipFill>
        <p:spPr>
          <a:xfrm>
            <a:off x="2057400" y="1752600"/>
            <a:ext cx="4609428" cy="4510087"/>
          </a:xfrm>
          <a:prstGeom prst="rect">
            <a:avLst/>
          </a:prstGeom>
        </p:spPr>
      </p:pic>
    </p:spTree>
    <p:extLst>
      <p:ext uri="{BB962C8B-B14F-4D97-AF65-F5344CB8AC3E}">
        <p14:creationId xmlns:p14="http://schemas.microsoft.com/office/powerpoint/2010/main" val="349632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78947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153522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4189508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352086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03AFA7-18AD-4B78-BBAA-32988282C785}" type="datetimeFigureOut">
              <a:rPr lang="en-US" smtClean="0"/>
              <a:t>3/15/2015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843562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03AFA7-18AD-4B78-BBAA-32988282C785}" type="datetimeFigureOut">
              <a:rPr lang="en-US" smtClean="0"/>
              <a:t>3/15/2015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060726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3AFA7-18AD-4B78-BBAA-32988282C785}"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82584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03AFA7-18AD-4B78-BBAA-32988282C785}"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65974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F03AFA7-18AD-4B78-BBAA-32988282C785}" type="datetimeFigureOut">
              <a:rPr lang="en-US" smtClean="0"/>
              <a:t>3/15/2015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51219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3AFA7-18AD-4B78-BBAA-32988282C785}"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29502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65758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03AFA7-18AD-4B78-BBAA-32988282C785}" type="datetimeFigureOut">
              <a:rPr lang="en-US" smtClean="0"/>
              <a:t>3/15/2015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04324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03AFA7-18AD-4B78-BBAA-32988282C785}" type="datetimeFigureOut">
              <a:rPr lang="en-US" smtClean="0"/>
              <a:t>3/15/2015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321568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3AFA7-18AD-4B78-BBAA-32988282C785}" type="datetimeFigureOut">
              <a:rPr lang="en-US" smtClean="0"/>
              <a:t>3/15/2015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71124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109460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3AFA7-18AD-4B78-BBAA-32988282C785}"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7AC6B-4472-4744-AA09-96A56D0776E2}" type="slidenum">
              <a:rPr lang="en-US" smtClean="0"/>
              <a:t>‹#›</a:t>
            </a:fld>
            <a:endParaRPr lang="en-US"/>
          </a:p>
        </p:txBody>
      </p:sp>
    </p:spTree>
    <p:extLst>
      <p:ext uri="{BB962C8B-B14F-4D97-AF65-F5344CB8AC3E}">
        <p14:creationId xmlns:p14="http://schemas.microsoft.com/office/powerpoint/2010/main" val="28989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3AFA7-18AD-4B78-BBAA-32988282C785}" type="datetimeFigureOut">
              <a:rPr lang="en-US" smtClean="0"/>
              <a:t>3/15/2015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17AC6B-4472-4744-AA09-96A56D0776E2}" type="slidenum">
              <a:rPr lang="en-US" smtClean="0"/>
              <a:t>‹#›</a:t>
            </a:fld>
            <a:endParaRPr lang="en-US"/>
          </a:p>
        </p:txBody>
      </p:sp>
    </p:spTree>
    <p:extLst>
      <p:ext uri="{BB962C8B-B14F-4D97-AF65-F5344CB8AC3E}">
        <p14:creationId xmlns:p14="http://schemas.microsoft.com/office/powerpoint/2010/main" val="800820391"/>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roups.google.com/forum/#!forum/htmljs" TargetMode="External"/><Relationship Id="rId2" Type="http://schemas.openxmlformats.org/officeDocument/2006/relationships/hyperlink" Target="https://github.com/nhanfu/htmljs/issues/" TargetMode="External"/><Relationship Id="rId1" Type="http://schemas.openxmlformats.org/officeDocument/2006/relationships/slideLayout" Target="../slideLayouts/slideLayout2.xml"/><Relationship Id="rId5" Type="http://schemas.openxmlformats.org/officeDocument/2006/relationships/hyperlink" Target="http://nhanfu.github.io/htmljs/api/tutorial.html" TargetMode="External"/><Relationship Id="rId4" Type="http://schemas.openxmlformats.org/officeDocument/2006/relationships/hyperlink" Target="http://nhanfu.github.io/htmljs/ap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206375"/>
            <a:ext cx="7772400" cy="147002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400" b="1" dirty="0" smtClean="0">
                <a:solidFill>
                  <a:srgbClr val="C00000"/>
                </a:solidFill>
                <a:effectLst>
                  <a:outerShdw blurRad="38100" dist="38100" dir="2700000" algn="tl">
                    <a:srgbClr val="000000">
                      <a:alpha val="43137"/>
                    </a:srgbClr>
                  </a:outerShdw>
                </a:effectLst>
              </a:rPr>
              <a:t>HtmlJs</a:t>
            </a:r>
            <a:r>
              <a:rPr lang="en-US" sz="3400" b="1" dirty="0" smtClean="0">
                <a:effectLst>
                  <a:outerShdw blurRad="38100" dist="38100" dir="2700000" algn="tl">
                    <a:srgbClr val="000000">
                      <a:alpha val="43137"/>
                    </a:srgbClr>
                  </a:outerShdw>
                </a:effectLst>
              </a:rPr>
              <a:t> - New approach for MVVM in web development</a:t>
            </a:r>
            <a:endParaRPr lang="en-US" sz="3400" b="1" dirty="0">
              <a:effectLst>
                <a:outerShdw blurRad="38100" dist="38100" dir="2700000" algn="tl">
                  <a:srgbClr val="000000">
                    <a:alpha val="43137"/>
                  </a:srgbClr>
                </a:outerShdw>
              </a:effectLst>
            </a:endParaRPr>
          </a:p>
        </p:txBody>
      </p:sp>
      <p:sp>
        <p:nvSpPr>
          <p:cNvPr id="7" name="TextBox 6"/>
          <p:cNvSpPr txBox="1"/>
          <p:nvPr/>
        </p:nvSpPr>
        <p:spPr>
          <a:xfrm>
            <a:off x="6477000" y="4800600"/>
            <a:ext cx="1526380" cy="538609"/>
          </a:xfrm>
          <a:prstGeom prst="rect">
            <a:avLst/>
          </a:prstGeom>
          <a:noFill/>
        </p:spPr>
        <p:txBody>
          <a:bodyPr wrap="none" rtlCol="0">
            <a:spAutoFit/>
          </a:bodyPr>
          <a:lstStyle/>
          <a:p>
            <a:pPr algn="r"/>
            <a:r>
              <a:rPr lang="en-US" sz="1100" dirty="0" smtClean="0">
                <a:solidFill>
                  <a:schemeClr val="accent1">
                    <a:lumMod val="40000"/>
                    <a:lumOff val="60000"/>
                  </a:schemeClr>
                </a:solidFill>
              </a:rPr>
              <a:t>Author</a:t>
            </a:r>
          </a:p>
          <a:p>
            <a:pPr algn="r"/>
            <a:r>
              <a:rPr lang="en-US" b="1" dirty="0" err="1" smtClean="0"/>
              <a:t>Nhan</a:t>
            </a:r>
            <a:r>
              <a:rPr lang="en-US" b="1" dirty="0" smtClean="0"/>
              <a:t> Nguyen</a:t>
            </a:r>
          </a:p>
        </p:txBody>
      </p:sp>
    </p:spTree>
    <p:extLst>
      <p:ext uri="{BB962C8B-B14F-4D97-AF65-F5344CB8AC3E}">
        <p14:creationId xmlns:p14="http://schemas.microsoft.com/office/powerpoint/2010/main" val="1729310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update observer</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One thing we need to do is register change event, then set value for observer</a:t>
            </a:r>
          </a:p>
          <a:p>
            <a:pPr marL="742950" lvl="1" indent="-285750">
              <a:buFont typeface="Wingdings" panose="05000000000000000000" pitchFamily="2" charset="2"/>
              <a:buChar char="ü"/>
            </a:pPr>
            <a:r>
              <a:rPr lang="en-US" dirty="0" smtClean="0"/>
              <a:t>NOTE: we need to care about cross browser issue for registering event</a:t>
            </a:r>
            <a:endParaRPr lang="en-US" dirty="0"/>
          </a:p>
        </p:txBody>
      </p:sp>
      <p:pic>
        <p:nvPicPr>
          <p:cNvPr id="4" name="Picture 3"/>
          <p:cNvPicPr>
            <a:picLocks noChangeAspect="1"/>
          </p:cNvPicPr>
          <p:nvPr/>
        </p:nvPicPr>
        <p:blipFill>
          <a:blip r:embed="rId2"/>
          <a:stretch>
            <a:fillRect/>
          </a:stretch>
        </p:blipFill>
        <p:spPr>
          <a:xfrm>
            <a:off x="581025" y="1181100"/>
            <a:ext cx="7724775" cy="4381500"/>
          </a:xfrm>
          <a:prstGeom prst="rect">
            <a:avLst/>
          </a:prstGeom>
        </p:spPr>
      </p:pic>
    </p:spTree>
    <p:extLst>
      <p:ext uri="{BB962C8B-B14F-4D97-AF65-F5344CB8AC3E}">
        <p14:creationId xmlns:p14="http://schemas.microsoft.com/office/powerpoint/2010/main" val="1470575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Another example</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334000"/>
            <a:ext cx="6880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also need to do three steps</a:t>
            </a:r>
          </a:p>
          <a:p>
            <a:pPr marL="800100" lvl="1" indent="-342900">
              <a:buFont typeface="+mj-lt"/>
              <a:buAutoNum type="arabicPeriod"/>
            </a:pPr>
            <a:r>
              <a:rPr lang="en-US" dirty="0" smtClean="0"/>
              <a:t>Create SPAN element</a:t>
            </a:r>
          </a:p>
          <a:p>
            <a:pPr marL="800100" lvl="1" indent="-342900">
              <a:buFont typeface="+mj-lt"/>
              <a:buAutoNum type="arabicPeriod"/>
            </a:pPr>
            <a:r>
              <a:rPr lang="en-US" dirty="0" smtClean="0"/>
              <a:t>Subscribe change</a:t>
            </a:r>
          </a:p>
          <a:p>
            <a:pPr marL="800100" lvl="1" indent="-342900">
              <a:buFont typeface="+mj-lt"/>
              <a:buAutoNum type="arabicPeriod"/>
            </a:pPr>
            <a:r>
              <a:rPr lang="en-US" dirty="0" smtClean="0"/>
              <a:t>Return html</a:t>
            </a:r>
            <a:endParaRPr lang="en-US" dirty="0"/>
          </a:p>
        </p:txBody>
      </p:sp>
      <p:pic>
        <p:nvPicPr>
          <p:cNvPr id="4" name="Picture 3"/>
          <p:cNvPicPr>
            <a:picLocks noChangeAspect="1"/>
          </p:cNvPicPr>
          <p:nvPr/>
        </p:nvPicPr>
        <p:blipFill>
          <a:blip r:embed="rId2"/>
          <a:stretch>
            <a:fillRect/>
          </a:stretch>
        </p:blipFill>
        <p:spPr>
          <a:xfrm>
            <a:off x="646176" y="1371600"/>
            <a:ext cx="6781800" cy="3219450"/>
          </a:xfrm>
          <a:prstGeom prst="rect">
            <a:avLst/>
          </a:prstGeom>
        </p:spPr>
      </p:pic>
    </p:spTree>
    <p:extLst>
      <p:ext uri="{BB962C8B-B14F-4D97-AF65-F5344CB8AC3E}">
        <p14:creationId xmlns:p14="http://schemas.microsoft.com/office/powerpoint/2010/main" val="2329859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Usage</a:t>
            </a:r>
            <a:endParaRPr lang="en-US" dirty="0">
              <a:effectLst>
                <a:outerShdw blurRad="38100" dist="38100" dir="2700000" algn="tl">
                  <a:srgbClr val="000000">
                    <a:alpha val="43137"/>
                  </a:srgbClr>
                </a:outerShdw>
              </a:effectLst>
            </a:endParaRPr>
          </a:p>
        </p:txBody>
      </p:sp>
      <p:sp>
        <p:nvSpPr>
          <p:cNvPr id="5" name="TextBox 4"/>
          <p:cNvSpPr txBox="1"/>
          <p:nvPr/>
        </p:nvSpPr>
        <p:spPr>
          <a:xfrm>
            <a:off x="304800" y="3200400"/>
            <a:ext cx="68800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Done a simple MVVM, View would be updated when</a:t>
            </a:r>
          </a:p>
          <a:p>
            <a:pPr marL="800100" lvl="1" indent="-342900">
              <a:buFont typeface="+mj-lt"/>
              <a:buAutoNum type="arabicPeriod"/>
            </a:pPr>
            <a:r>
              <a:rPr lang="en-US" dirty="0" smtClean="0"/>
              <a:t>Change INPUT value</a:t>
            </a:r>
          </a:p>
          <a:p>
            <a:pPr marL="800100" lvl="1" indent="-342900">
              <a:buFont typeface="+mj-lt"/>
              <a:buAutoNum type="arabicPeriod"/>
            </a:pPr>
            <a:r>
              <a:rPr lang="en-US" dirty="0" smtClean="0"/>
              <a:t>Change </a:t>
            </a:r>
            <a:r>
              <a:rPr lang="en-US" dirty="0" err="1" smtClean="0"/>
              <a:t>helloWorld</a:t>
            </a:r>
            <a:r>
              <a:rPr lang="en-US" dirty="0" smtClean="0"/>
              <a:t> value</a:t>
            </a:r>
          </a:p>
          <a:p>
            <a:pPr marL="285750" indent="-285750">
              <a:buFont typeface="Arial" panose="020B0604020202020204" pitchFamily="34" charset="0"/>
              <a:buChar char="•"/>
            </a:pPr>
            <a:r>
              <a:rPr lang="en-US" dirty="0"/>
              <a:t>Dollar function indicates that we has nothing else to do with current control (INPUT control here). This is because we use fluent API, we must end and go back to parent </a:t>
            </a:r>
            <a:r>
              <a:rPr lang="en-US" dirty="0" smtClean="0"/>
              <a:t>element</a:t>
            </a:r>
            <a:endParaRPr lang="en-US" dirty="0"/>
          </a:p>
        </p:txBody>
      </p:sp>
      <p:pic>
        <p:nvPicPr>
          <p:cNvPr id="3" name="Picture 2"/>
          <p:cNvPicPr>
            <a:picLocks noChangeAspect="1"/>
          </p:cNvPicPr>
          <p:nvPr/>
        </p:nvPicPr>
        <p:blipFill>
          <a:blip r:embed="rId2"/>
          <a:stretch>
            <a:fillRect/>
          </a:stretch>
        </p:blipFill>
        <p:spPr>
          <a:xfrm>
            <a:off x="609600" y="1854517"/>
            <a:ext cx="6858000" cy="923925"/>
          </a:xfrm>
          <a:prstGeom prst="rect">
            <a:avLst/>
          </a:prstGeom>
        </p:spPr>
      </p:pic>
    </p:spTree>
    <p:extLst>
      <p:ext uri="{BB962C8B-B14F-4D97-AF65-F5344CB8AC3E}">
        <p14:creationId xmlns:p14="http://schemas.microsoft.com/office/powerpoint/2010/main" val="565527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Array</a:t>
            </a:r>
            <a:endParaRPr lang="en-US" dirty="0">
              <a:effectLst>
                <a:outerShdw blurRad="38100" dist="38100" dir="2700000" algn="tl">
                  <a:srgbClr val="000000">
                    <a:alpha val="43137"/>
                  </a:srgbClr>
                </a:outerShdw>
              </a:effectLst>
            </a:endParaRPr>
          </a:p>
        </p:txBody>
      </p:sp>
      <p:sp>
        <p:nvSpPr>
          <p:cNvPr id="7" name="TextBox 6"/>
          <p:cNvSpPr txBox="1"/>
          <p:nvPr/>
        </p:nvSpPr>
        <p:spPr>
          <a:xfrm>
            <a:off x="914400" y="957890"/>
            <a:ext cx="5410200" cy="369332"/>
          </a:xfrm>
          <a:prstGeom prst="rect">
            <a:avLst/>
          </a:prstGeom>
          <a:noFill/>
        </p:spPr>
        <p:txBody>
          <a:bodyPr wrap="square" rtlCol="0">
            <a:spAutoFit/>
          </a:bodyPr>
          <a:lstStyle/>
          <a:p>
            <a:r>
              <a:rPr lang="en-US" dirty="0" smtClean="0"/>
              <a:t>The API that I wished to create</a:t>
            </a:r>
            <a:endParaRPr lang="en-US" dirty="0"/>
          </a:p>
        </p:txBody>
      </p:sp>
      <p:pic>
        <p:nvPicPr>
          <p:cNvPr id="9" name="Picture 8"/>
          <p:cNvPicPr>
            <a:picLocks noChangeAspect="1"/>
          </p:cNvPicPr>
          <p:nvPr/>
        </p:nvPicPr>
        <p:blipFill>
          <a:blip r:embed="rId2"/>
          <a:stretch>
            <a:fillRect/>
          </a:stretch>
        </p:blipFill>
        <p:spPr>
          <a:xfrm>
            <a:off x="561213" y="1295400"/>
            <a:ext cx="7753350" cy="1266825"/>
          </a:xfrm>
          <a:prstGeom prst="rect">
            <a:avLst/>
          </a:prstGeom>
        </p:spPr>
      </p:pic>
      <p:sp>
        <p:nvSpPr>
          <p:cNvPr id="10" name="TextBox 9"/>
          <p:cNvSpPr txBox="1"/>
          <p:nvPr/>
        </p:nvSpPr>
        <p:spPr>
          <a:xfrm>
            <a:off x="785813" y="2590800"/>
            <a:ext cx="5410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Simplest “each” function for html</a:t>
            </a:r>
          </a:p>
          <a:p>
            <a:pPr marL="742950" lvl="1" indent="-285750">
              <a:buFont typeface="Arial" panose="020B0604020202020204" pitchFamily="34" charset="0"/>
              <a:buChar char="•"/>
            </a:pPr>
            <a:r>
              <a:rPr lang="en-US" dirty="0" smtClean="0"/>
              <a:t>Call renderer</a:t>
            </a:r>
          </a:p>
          <a:p>
            <a:pPr marL="742950" lvl="1" indent="-285750">
              <a:buFont typeface="Arial" panose="020B0604020202020204" pitchFamily="34" charset="0"/>
              <a:buChar char="•"/>
            </a:pPr>
            <a:r>
              <a:rPr lang="en-US" dirty="0" smtClean="0"/>
              <a:t>Subscribe change (implement later)</a:t>
            </a:r>
          </a:p>
          <a:p>
            <a:pPr marL="742950" lvl="1" indent="-285750">
              <a:buFont typeface="Arial" panose="020B0604020202020204" pitchFamily="34" charset="0"/>
              <a:buChar char="•"/>
            </a:pPr>
            <a:r>
              <a:rPr lang="en-US" dirty="0" smtClean="0"/>
              <a:t>Return html</a:t>
            </a:r>
            <a:endParaRPr lang="en-US" dirty="0"/>
          </a:p>
        </p:txBody>
      </p:sp>
      <p:pic>
        <p:nvPicPr>
          <p:cNvPr id="12" name="Picture 11"/>
          <p:cNvPicPr>
            <a:picLocks noChangeAspect="1"/>
          </p:cNvPicPr>
          <p:nvPr/>
        </p:nvPicPr>
        <p:blipFill>
          <a:blip r:embed="rId3"/>
          <a:stretch>
            <a:fillRect/>
          </a:stretch>
        </p:blipFill>
        <p:spPr>
          <a:xfrm>
            <a:off x="435864" y="3733800"/>
            <a:ext cx="7734300" cy="3000375"/>
          </a:xfrm>
          <a:prstGeom prst="rect">
            <a:avLst/>
          </a:prstGeom>
        </p:spPr>
      </p:pic>
    </p:spTree>
    <p:extLst>
      <p:ext uri="{BB962C8B-B14F-4D97-AF65-F5344CB8AC3E}">
        <p14:creationId xmlns:p14="http://schemas.microsoft.com/office/powerpoint/2010/main" val="11850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Array</a:t>
            </a:r>
            <a:endParaRPr lang="en-US" dirty="0">
              <a:effectLst>
                <a:outerShdw blurRad="38100" dist="38100" dir="2700000" algn="tl">
                  <a:srgbClr val="000000">
                    <a:alpha val="43137"/>
                  </a:srgbClr>
                </a:outerShdw>
              </a:effectLst>
            </a:endParaRPr>
          </a:p>
        </p:txBody>
      </p:sp>
      <p:sp>
        <p:nvSpPr>
          <p:cNvPr id="9" name="TextBox 8"/>
          <p:cNvSpPr txBox="1"/>
          <p:nvPr/>
        </p:nvSpPr>
        <p:spPr>
          <a:xfrm>
            <a:off x="667512" y="1143000"/>
            <a:ext cx="6629400" cy="646331"/>
          </a:xfrm>
          <a:prstGeom prst="rect">
            <a:avLst/>
          </a:prstGeom>
          <a:noFill/>
        </p:spPr>
        <p:txBody>
          <a:bodyPr wrap="square" rtlCol="0">
            <a:spAutoFit/>
          </a:bodyPr>
          <a:lstStyle/>
          <a:p>
            <a:r>
              <a:rPr lang="en-US" dirty="0" smtClean="0"/>
              <a:t>Add more functions named “push” and “remove” into </a:t>
            </a:r>
            <a:r>
              <a:rPr lang="en-US" dirty="0" err="1" smtClean="0"/>
              <a:t>html.data</a:t>
            </a:r>
            <a:endParaRPr lang="en-US" dirty="0"/>
          </a:p>
        </p:txBody>
      </p:sp>
      <p:pic>
        <p:nvPicPr>
          <p:cNvPr id="10" name="Picture 9"/>
          <p:cNvPicPr>
            <a:picLocks noChangeAspect="1"/>
          </p:cNvPicPr>
          <p:nvPr/>
        </p:nvPicPr>
        <p:blipFill>
          <a:blip r:embed="rId2"/>
          <a:stretch>
            <a:fillRect/>
          </a:stretch>
        </p:blipFill>
        <p:spPr>
          <a:xfrm>
            <a:off x="304800" y="1512332"/>
            <a:ext cx="7762875" cy="4010025"/>
          </a:xfrm>
          <a:prstGeom prst="rect">
            <a:avLst/>
          </a:prstGeom>
        </p:spPr>
      </p:pic>
    </p:spTree>
    <p:extLst>
      <p:ext uri="{BB962C8B-B14F-4D97-AF65-F5344CB8AC3E}">
        <p14:creationId xmlns:p14="http://schemas.microsoft.com/office/powerpoint/2010/main" val="2036754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Update DOM</a:t>
            </a:r>
            <a:endParaRPr lang="en-US" dirty="0">
              <a:effectLst>
                <a:outerShdw blurRad="38100" dist="38100" dir="2700000" algn="tl">
                  <a:srgbClr val="000000">
                    <a:alpha val="43137"/>
                  </a:srgbClr>
                </a:outerShdw>
              </a:effectLst>
            </a:endParaRPr>
          </a:p>
        </p:txBody>
      </p:sp>
      <p:sp>
        <p:nvSpPr>
          <p:cNvPr id="9" name="TextBox 8"/>
          <p:cNvSpPr txBox="1"/>
          <p:nvPr/>
        </p:nvSpPr>
        <p:spPr>
          <a:xfrm>
            <a:off x="667512" y="1143000"/>
            <a:ext cx="6629400" cy="369332"/>
          </a:xfrm>
          <a:prstGeom prst="rect">
            <a:avLst/>
          </a:prstGeom>
          <a:noFill/>
        </p:spPr>
        <p:txBody>
          <a:bodyPr wrap="square" rtlCol="0">
            <a:spAutoFit/>
          </a:bodyPr>
          <a:lstStyle/>
          <a:p>
            <a:r>
              <a:rPr lang="en-US" dirty="0" smtClean="0"/>
              <a:t>Subscribe change in “each” function</a:t>
            </a:r>
            <a:endParaRPr lang="en-US" dirty="0"/>
          </a:p>
        </p:txBody>
      </p:sp>
      <p:pic>
        <p:nvPicPr>
          <p:cNvPr id="3" name="Picture 2"/>
          <p:cNvPicPr>
            <a:picLocks noChangeAspect="1"/>
          </p:cNvPicPr>
          <p:nvPr/>
        </p:nvPicPr>
        <p:blipFill>
          <a:blip r:embed="rId2"/>
          <a:stretch>
            <a:fillRect/>
          </a:stretch>
        </p:blipFill>
        <p:spPr>
          <a:xfrm>
            <a:off x="704850" y="1781175"/>
            <a:ext cx="7734300" cy="3781425"/>
          </a:xfrm>
          <a:prstGeom prst="rect">
            <a:avLst/>
          </a:prstGeom>
        </p:spPr>
      </p:pic>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at: </a:t>
            </a:r>
            <a:r>
              <a:rPr lang="en-US" dirty="0"/>
              <a:t>https://jsfiddle.net/5sj9jmwr/</a:t>
            </a:r>
          </a:p>
        </p:txBody>
      </p:sp>
    </p:spTree>
    <p:extLst>
      <p:ext uri="{BB962C8B-B14F-4D97-AF65-F5344CB8AC3E}">
        <p14:creationId xmlns:p14="http://schemas.microsoft.com/office/powerpoint/2010/main" val="1780043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0"/>
            <a:ext cx="34290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Demo</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3895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Adding features</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9" name="TextBox 8"/>
          <p:cNvSpPr txBox="1"/>
          <p:nvPr/>
        </p:nvSpPr>
        <p:spPr>
          <a:xfrm>
            <a:off x="667512" y="1143000"/>
            <a:ext cx="6629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Dependency tracking</a:t>
            </a:r>
          </a:p>
          <a:p>
            <a:pPr marL="742950" lvl="1" indent="-285750">
              <a:buFont typeface="Wingdings" panose="05000000000000000000" pitchFamily="2" charset="2"/>
              <a:buChar char="Ø"/>
            </a:pPr>
            <a:r>
              <a:rPr lang="en-US" dirty="0" smtClean="0"/>
              <a:t>Save all dependencies to an array (in </a:t>
            </a:r>
            <a:r>
              <a:rPr lang="en-US" dirty="0" err="1" smtClean="0"/>
              <a:t>html.data</a:t>
            </a:r>
            <a:r>
              <a:rPr lang="en-US" dirty="0" smtClean="0"/>
              <a:t>)</a:t>
            </a:r>
          </a:p>
          <a:p>
            <a:pPr marL="742950" lvl="1" indent="-285750">
              <a:buFont typeface="Wingdings" panose="05000000000000000000" pitchFamily="2" charset="2"/>
              <a:buChar char="Ø"/>
            </a:pPr>
            <a:r>
              <a:rPr lang="en-US" dirty="0" smtClean="0"/>
              <a:t>Notify change and notify dependencies at the same time</a:t>
            </a:r>
          </a:p>
          <a:p>
            <a:pPr marL="742950" lvl="1" indent="-285750">
              <a:buFont typeface="Wingdings" panose="05000000000000000000" pitchFamily="2" charset="2"/>
              <a:buChar char="Ø"/>
            </a:pPr>
            <a:r>
              <a:rPr lang="en-US" dirty="0" smtClean="0"/>
              <a:t>Register dependencies when executing the function inside</a:t>
            </a:r>
            <a:endParaRPr lang="en-US" dirty="0"/>
          </a:p>
          <a:p>
            <a:pPr marL="285750" indent="-285750">
              <a:buFont typeface="Arial" panose="020B0604020202020204" pitchFamily="34" charset="0"/>
              <a:buChar char="•"/>
            </a:pPr>
            <a:r>
              <a:rPr lang="en-US" dirty="0" smtClean="0"/>
              <a:t>Validation</a:t>
            </a:r>
          </a:p>
          <a:p>
            <a:pPr marL="742950" lvl="1" indent="-285750">
              <a:buFont typeface="Wingdings" panose="05000000000000000000" pitchFamily="2" charset="2"/>
              <a:buChar char="Ø"/>
            </a:pPr>
            <a:r>
              <a:rPr lang="en-US" dirty="0" smtClean="0"/>
              <a:t>Register rules in fluent API.</a:t>
            </a:r>
          </a:p>
          <a:p>
            <a:pPr marL="742950" lvl="1" indent="-285750">
              <a:buFont typeface="Wingdings" panose="05000000000000000000" pitchFamily="2" charset="2"/>
              <a:buChar char="Ø"/>
            </a:pPr>
            <a:r>
              <a:rPr lang="en-US" dirty="0" smtClean="0"/>
              <a:t>Validate data when changing observer’s value</a:t>
            </a:r>
          </a:p>
          <a:p>
            <a:pPr marL="285750" indent="-285750">
              <a:buFont typeface="Courier New" panose="02070309020205020404" pitchFamily="49" charset="0"/>
              <a:buChar char="o"/>
            </a:pPr>
            <a:r>
              <a:rPr lang="en-US" dirty="0" smtClean="0"/>
              <a:t>Array utilities: each, select, where, find, first, </a:t>
            </a:r>
            <a:r>
              <a:rPr lang="en-US" dirty="0" err="1" smtClean="0"/>
              <a:t>firstOrDefault</a:t>
            </a:r>
            <a:r>
              <a:rPr lang="en-US" dirty="0" smtClean="0"/>
              <a:t>, swap, </a:t>
            </a:r>
            <a:r>
              <a:rPr lang="en-US" dirty="0" err="1" smtClean="0"/>
              <a:t>orderBy</a:t>
            </a:r>
            <a:r>
              <a:rPr lang="en-US" dirty="0" smtClean="0"/>
              <a:t>,…</a:t>
            </a:r>
          </a:p>
          <a:p>
            <a:pPr marL="742950" lvl="1" indent="-285750">
              <a:buFont typeface="Courier New" panose="02070309020205020404" pitchFamily="49" charset="0"/>
              <a:buChar char="o"/>
            </a:pPr>
            <a:endParaRPr lang="en-US" dirty="0" smtClean="0"/>
          </a:p>
        </p:txBody>
      </p:sp>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in </a:t>
            </a:r>
            <a:r>
              <a:rPr lang="en-US" dirty="0" err="1" smtClean="0"/>
              <a:t>JsFiddle</a:t>
            </a:r>
            <a:r>
              <a:rPr lang="en-US" dirty="0" smtClean="0"/>
              <a:t>: </a:t>
            </a:r>
            <a:endParaRPr lang="en-US" dirty="0"/>
          </a:p>
        </p:txBody>
      </p:sp>
    </p:spTree>
    <p:extLst>
      <p:ext uri="{BB962C8B-B14F-4D97-AF65-F5344CB8AC3E}">
        <p14:creationId xmlns:p14="http://schemas.microsoft.com/office/powerpoint/2010/main" val="3134776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Dependency tracking</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5" name="TextBox 4"/>
          <p:cNvSpPr txBox="1"/>
          <p:nvPr/>
        </p:nvSpPr>
        <p:spPr>
          <a:xfrm>
            <a:off x="701802" y="6271142"/>
            <a:ext cx="6629400" cy="369332"/>
          </a:xfrm>
          <a:prstGeom prst="rect">
            <a:avLst/>
          </a:prstGeom>
          <a:noFill/>
        </p:spPr>
        <p:txBody>
          <a:bodyPr wrap="square" rtlCol="0">
            <a:spAutoFit/>
          </a:bodyPr>
          <a:lstStyle/>
          <a:p>
            <a:r>
              <a:rPr lang="en-US" dirty="0" smtClean="0"/>
              <a:t>Working version in </a:t>
            </a:r>
            <a:r>
              <a:rPr lang="en-US" dirty="0" err="1" smtClean="0"/>
              <a:t>JsFiddle</a:t>
            </a:r>
            <a:r>
              <a:rPr lang="en-US" dirty="0" smtClean="0"/>
              <a:t>: </a:t>
            </a:r>
            <a:r>
              <a:rPr lang="en-US" dirty="0"/>
              <a:t>https://jsfiddle.net/bof8jrye/1/</a:t>
            </a:r>
          </a:p>
        </p:txBody>
      </p:sp>
      <p:pic>
        <p:nvPicPr>
          <p:cNvPr id="4" name="Picture 3"/>
          <p:cNvPicPr>
            <a:picLocks noChangeAspect="1"/>
          </p:cNvPicPr>
          <p:nvPr/>
        </p:nvPicPr>
        <p:blipFill>
          <a:blip r:embed="rId2"/>
          <a:stretch>
            <a:fillRect/>
          </a:stretch>
        </p:blipFill>
        <p:spPr>
          <a:xfrm>
            <a:off x="1039939" y="1063489"/>
            <a:ext cx="5953125" cy="4371975"/>
          </a:xfrm>
          <a:prstGeom prst="rect">
            <a:avLst/>
          </a:prstGeom>
        </p:spPr>
      </p:pic>
    </p:spTree>
    <p:extLst>
      <p:ext uri="{BB962C8B-B14F-4D97-AF65-F5344CB8AC3E}">
        <p14:creationId xmlns:p14="http://schemas.microsoft.com/office/powerpoint/2010/main" val="343019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Validation </a:t>
            </a:r>
            <a:r>
              <a:rPr lang="en-US" b="1" dirty="0" smtClean="0">
                <a:effectLst>
                  <a:outerShdw blurRad="38100" dist="38100" dir="2700000" algn="tl">
                    <a:srgbClr val="000000">
                      <a:alpha val="43137"/>
                    </a:srgbClr>
                  </a:outerShdw>
                </a:effectLst>
              </a:rPr>
              <a:t>– wishful API</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93051" y="1438465"/>
            <a:ext cx="7515225" cy="2228850"/>
          </a:xfrm>
          <a:prstGeom prst="rect">
            <a:avLst/>
          </a:prstGeom>
        </p:spPr>
      </p:pic>
    </p:spTree>
    <p:extLst>
      <p:ext uri="{BB962C8B-B14F-4D97-AF65-F5344CB8AC3E}">
        <p14:creationId xmlns:p14="http://schemas.microsoft.com/office/powerpoint/2010/main" val="204533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solidFill>
                  <a:schemeClr val="accent5">
                    <a:lumMod val="75000"/>
                  </a:schemeClr>
                </a:solidFill>
                <a:effectLst>
                  <a:outerShdw blurRad="38100" dist="38100" dir="2700000" algn="tl">
                    <a:srgbClr val="000000">
                      <a:alpha val="43137"/>
                    </a:srgbClr>
                  </a:outerShdw>
                </a:effectLst>
              </a:rPr>
              <a:t>Agenda</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fontScale="85000" lnSpcReduction="20000"/>
          </a:bodyPr>
          <a:lstStyle/>
          <a:p>
            <a:pPr fontAlgn="base"/>
            <a:r>
              <a:rPr lang="en-US" dirty="0"/>
              <a:t>Introduction (About me) (  5m)</a:t>
            </a:r>
          </a:p>
          <a:p>
            <a:pPr fontAlgn="base"/>
            <a:r>
              <a:rPr lang="en-US" dirty="0"/>
              <a:t>The inception - Why (10m)</a:t>
            </a:r>
          </a:p>
          <a:p>
            <a:pPr fontAlgn="base"/>
            <a:r>
              <a:rPr lang="en-US" dirty="0"/>
              <a:t>Architecting a Framework (15m)</a:t>
            </a:r>
          </a:p>
          <a:p>
            <a:pPr fontAlgn="base"/>
            <a:r>
              <a:rPr lang="en-US" dirty="0"/>
              <a:t>A first demo ( </a:t>
            </a:r>
            <a:r>
              <a:rPr lang="en-US" dirty="0" smtClean="0"/>
              <a:t>5m</a:t>
            </a:r>
            <a:r>
              <a:rPr lang="en-US" dirty="0"/>
              <a:t>)</a:t>
            </a:r>
          </a:p>
          <a:p>
            <a:pPr fontAlgn="base"/>
            <a:r>
              <a:rPr lang="en-US" dirty="0"/>
              <a:t>Adding features (10m)</a:t>
            </a:r>
          </a:p>
          <a:p>
            <a:pPr fontAlgn="base"/>
            <a:r>
              <a:rPr lang="en-US" dirty="0"/>
              <a:t>Making the </a:t>
            </a:r>
            <a:r>
              <a:rPr lang="en-US" dirty="0" smtClean="0"/>
              <a:t>framework</a:t>
            </a:r>
            <a:r>
              <a:rPr lang="en-US" dirty="0"/>
              <a:t> </a:t>
            </a:r>
            <a:r>
              <a:rPr lang="en-US" dirty="0" smtClean="0"/>
              <a:t>production ready </a:t>
            </a:r>
            <a:r>
              <a:rPr lang="en-US" dirty="0" smtClean="0"/>
              <a:t>(</a:t>
            </a:r>
            <a:r>
              <a:rPr lang="en-US" dirty="0"/>
              <a:t>15m)</a:t>
            </a:r>
          </a:p>
          <a:p>
            <a:pPr fontAlgn="base"/>
            <a:r>
              <a:rPr lang="en-US" dirty="0"/>
              <a:t>Live demo (15m)</a:t>
            </a:r>
          </a:p>
          <a:p>
            <a:pPr fontAlgn="base"/>
            <a:r>
              <a:rPr lang="en-US" dirty="0"/>
              <a:t>Q&amp;A (15m)</a:t>
            </a:r>
          </a:p>
          <a:p>
            <a:endParaRPr lang="en-US" dirty="0"/>
          </a:p>
          <a:p>
            <a:pPr marL="0" indent="0">
              <a:buNone/>
            </a:pPr>
            <a:r>
              <a:rPr lang="en-US" dirty="0" smtClean="0"/>
              <a:t>Questions are welcome any time during the presentation!</a:t>
            </a:r>
          </a:p>
        </p:txBody>
      </p:sp>
    </p:spTree>
    <p:extLst>
      <p:ext uri="{BB962C8B-B14F-4D97-AF65-F5344CB8AC3E}">
        <p14:creationId xmlns:p14="http://schemas.microsoft.com/office/powerpoint/2010/main" val="4001115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225289"/>
            <a:ext cx="8229600" cy="8382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Validation </a:t>
            </a:r>
            <a:r>
              <a:rPr lang="en-US" b="1" dirty="0" smtClean="0">
                <a:effectLst>
                  <a:outerShdw blurRad="38100" dist="38100" dir="2700000" algn="tl">
                    <a:srgbClr val="000000">
                      <a:alpha val="43137"/>
                    </a:srgbClr>
                  </a:outerShdw>
                </a:effectLst>
              </a:rPr>
              <a:t>– Implementation</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793051" y="1438465"/>
            <a:ext cx="7515225" cy="2228850"/>
          </a:xfrm>
          <a:prstGeom prst="rect">
            <a:avLst/>
          </a:prstGeom>
        </p:spPr>
      </p:pic>
      <p:sp>
        <p:nvSpPr>
          <p:cNvPr id="4" name="TextBox 3"/>
          <p:cNvSpPr txBox="1"/>
          <p:nvPr/>
        </p:nvSpPr>
        <p:spPr>
          <a:xfrm>
            <a:off x="2438400" y="6096000"/>
            <a:ext cx="5057154" cy="369332"/>
          </a:xfrm>
          <a:prstGeom prst="rect">
            <a:avLst/>
          </a:prstGeom>
          <a:noFill/>
        </p:spPr>
        <p:txBody>
          <a:bodyPr wrap="none" rtlCol="0">
            <a:spAutoFit/>
          </a:bodyPr>
          <a:lstStyle/>
          <a:p>
            <a:r>
              <a:rPr lang="en-US" dirty="0"/>
              <a:t>Implementation at: https://jsfiddle.net/q5psb0ue/2/</a:t>
            </a:r>
          </a:p>
        </p:txBody>
      </p:sp>
    </p:spTree>
    <p:extLst>
      <p:ext uri="{BB962C8B-B14F-4D97-AF65-F5344CB8AC3E}">
        <p14:creationId xmlns:p14="http://schemas.microsoft.com/office/powerpoint/2010/main" val="425618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Adding features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lstStyle/>
          <a:p>
            <a:r>
              <a:rPr lang="en-US" dirty="0" smtClean="0"/>
              <a:t>Routing</a:t>
            </a:r>
          </a:p>
          <a:p>
            <a:r>
              <a:rPr lang="en-US" dirty="0" smtClean="0"/>
              <a:t>Ajax</a:t>
            </a:r>
          </a:p>
          <a:p>
            <a:r>
              <a:rPr lang="en-US" dirty="0" smtClean="0"/>
              <a:t>Script loading</a:t>
            </a:r>
          </a:p>
          <a:p>
            <a:r>
              <a:rPr lang="en-US" dirty="0" smtClean="0"/>
              <a:t>Module loading</a:t>
            </a:r>
          </a:p>
          <a:p>
            <a:r>
              <a:rPr lang="en-US" smtClean="0"/>
              <a:t>Array utilities</a:t>
            </a:r>
            <a:endParaRPr lang="en-US" dirty="0"/>
          </a:p>
        </p:txBody>
      </p:sp>
    </p:spTree>
    <p:extLst>
      <p:ext uri="{BB962C8B-B14F-4D97-AF65-F5344CB8AC3E}">
        <p14:creationId xmlns:p14="http://schemas.microsoft.com/office/powerpoint/2010/main" val="1032516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the framework production ready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6060" y="2249486"/>
            <a:ext cx="7429499" cy="4760913"/>
          </a:xfrm>
        </p:spPr>
        <p:txBody>
          <a:bodyPr/>
          <a:lstStyle/>
          <a:p>
            <a:r>
              <a:rPr lang="en-US" dirty="0" smtClean="0"/>
              <a:t>Unit tests (code coverage 49%), most of critical paths are covered</a:t>
            </a:r>
          </a:p>
          <a:p>
            <a:r>
              <a:rPr lang="en-US" dirty="0" smtClean="0"/>
              <a:t>Integration</a:t>
            </a:r>
            <a:r>
              <a:rPr lang="en-US" dirty="0"/>
              <a:t>:</a:t>
            </a:r>
            <a:r>
              <a:rPr lang="en-US" dirty="0" smtClean="0"/>
              <a:t> all jQuery plugins</a:t>
            </a:r>
          </a:p>
          <a:p>
            <a:r>
              <a:rPr lang="en-US" dirty="0" smtClean="0"/>
              <a:t>Community</a:t>
            </a:r>
            <a:r>
              <a:rPr lang="en-US" dirty="0"/>
              <a:t>: </a:t>
            </a:r>
            <a:endParaRPr lang="en-US" dirty="0" smtClean="0"/>
          </a:p>
          <a:p>
            <a:pPr lvl="1"/>
            <a:r>
              <a:rPr lang="en-US" dirty="0" smtClean="0">
                <a:hlinkClick r:id="rId2"/>
              </a:rPr>
              <a:t>https</a:t>
            </a:r>
            <a:r>
              <a:rPr lang="en-US" dirty="0">
                <a:hlinkClick r:id="rId2"/>
              </a:rPr>
              <a:t>://github.com/nhanfu/htmljs/issues</a:t>
            </a:r>
            <a:r>
              <a:rPr lang="en-US" dirty="0" smtClean="0">
                <a:hlinkClick r:id="rId2"/>
              </a:rPr>
              <a:t>/</a:t>
            </a:r>
            <a:endParaRPr lang="en-US" dirty="0" smtClean="0"/>
          </a:p>
          <a:p>
            <a:pPr lvl="1"/>
            <a:r>
              <a:rPr lang="en-US" dirty="0">
                <a:hlinkClick r:id="rId3"/>
              </a:rPr>
              <a:t>https://groups.google.com/forum/#!</a:t>
            </a:r>
            <a:r>
              <a:rPr lang="en-US" dirty="0" smtClean="0">
                <a:hlinkClick r:id="rId3"/>
              </a:rPr>
              <a:t>forum/htmljs</a:t>
            </a:r>
            <a:endParaRPr lang="en-US" dirty="0" smtClean="0"/>
          </a:p>
          <a:p>
            <a:r>
              <a:rPr lang="en-US" dirty="0" smtClean="0"/>
              <a:t>API</a:t>
            </a:r>
          </a:p>
          <a:p>
            <a:pPr lvl="1"/>
            <a:r>
              <a:rPr lang="en-US" dirty="0" smtClean="0">
                <a:hlinkClick r:id="rId4"/>
              </a:rPr>
              <a:t>http://nhanfu.github.io/htmljs/api/</a:t>
            </a:r>
            <a:endParaRPr lang="en-US" dirty="0" smtClean="0"/>
          </a:p>
          <a:p>
            <a:pPr lvl="1"/>
            <a:r>
              <a:rPr lang="en-US" dirty="0">
                <a:hlinkClick r:id="rId5"/>
              </a:rPr>
              <a:t>http://</a:t>
            </a:r>
            <a:r>
              <a:rPr lang="en-US" dirty="0" smtClean="0">
                <a:hlinkClick r:id="rId5"/>
              </a:rPr>
              <a:t>nhanfu.github.io/htmljs/api/tutorial.html</a:t>
            </a:r>
            <a:endParaRPr lang="en-US" dirty="0" smtClean="0"/>
          </a:p>
        </p:txBody>
      </p:sp>
    </p:spTree>
    <p:extLst>
      <p:ext uri="{BB962C8B-B14F-4D97-AF65-F5344CB8AC3E}">
        <p14:creationId xmlns:p14="http://schemas.microsoft.com/office/powerpoint/2010/main" val="1722492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the framework production ready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6060" y="2249486"/>
            <a:ext cx="7429499" cy="4760913"/>
          </a:xfrm>
        </p:spPr>
        <p:txBody>
          <a:bodyPr/>
          <a:lstStyle/>
          <a:p>
            <a:r>
              <a:rPr lang="en-US" dirty="0" smtClean="0"/>
              <a:t>Demo for integration with jQuery datepicker</a:t>
            </a:r>
          </a:p>
        </p:txBody>
      </p:sp>
    </p:spTree>
    <p:extLst>
      <p:ext uri="{BB962C8B-B14F-4D97-AF65-F5344CB8AC3E}">
        <p14:creationId xmlns:p14="http://schemas.microsoft.com/office/powerpoint/2010/main" val="1776014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7963"/>
            <a:ext cx="7772400" cy="1362075"/>
          </a:xfrm>
        </p:spPr>
        <p:txBody>
          <a:bodyPr/>
          <a:lstStyle/>
          <a:p>
            <a:pPr algn="ctr"/>
            <a:r>
              <a:rPr lang="en-US" dirty="0" smtClean="0">
                <a:effectLst>
                  <a:outerShdw blurRad="38100" dist="38100" dir="2700000" algn="tl">
                    <a:srgbClr val="000000">
                      <a:alpha val="43137"/>
                    </a:srgbClr>
                  </a:outerShdw>
                </a:effectLst>
              </a:rPr>
              <a:t>Thank you!</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3792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accent5">
                    <a:lumMod val="75000"/>
                  </a:schemeClr>
                </a:solidFill>
                <a:effectLst>
                  <a:outerShdw blurRad="38100" dist="38100" dir="2700000" algn="tl">
                    <a:srgbClr val="000000">
                      <a:alpha val="43137"/>
                    </a:srgbClr>
                  </a:outerShdw>
                </a:effectLst>
              </a:rPr>
              <a:t>Introduction</a:t>
            </a:r>
            <a:endParaRPr lang="en-US"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a:bodyPr>
          <a:lstStyle/>
          <a:p>
            <a:r>
              <a:rPr lang="en-US" dirty="0" smtClean="0"/>
              <a:t>.NET developer</a:t>
            </a:r>
          </a:p>
          <a:p>
            <a:r>
              <a:rPr lang="en-US" dirty="0" smtClean="0"/>
              <a:t>JavaScript developer</a:t>
            </a:r>
          </a:p>
          <a:p>
            <a:r>
              <a:rPr lang="en-US" dirty="0" err="1" smtClean="0"/>
              <a:t>NodeJs</a:t>
            </a:r>
            <a:r>
              <a:rPr lang="en-US" dirty="0" smtClean="0"/>
              <a:t> developer</a:t>
            </a:r>
          </a:p>
        </p:txBody>
      </p:sp>
    </p:spTree>
    <p:extLst>
      <p:ext uri="{BB962C8B-B14F-4D97-AF65-F5344CB8AC3E}">
        <p14:creationId xmlns:p14="http://schemas.microsoft.com/office/powerpoint/2010/main" val="3514768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accent5">
                    <a:lumMod val="75000"/>
                  </a:schemeClr>
                </a:solidFill>
                <a:effectLst>
                  <a:outerShdw blurRad="38100" dist="38100" dir="2700000" algn="tl">
                    <a:srgbClr val="000000">
                      <a:alpha val="43137"/>
                    </a:srgbClr>
                  </a:outerShdw>
                </a:effectLst>
              </a:rPr>
              <a:t>The inception, why?</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400800" cy="4525963"/>
          </a:xfrm>
        </p:spPr>
        <p:txBody>
          <a:bodyPr>
            <a:normAutofit/>
          </a:bodyPr>
          <a:lstStyle/>
          <a:p>
            <a:r>
              <a:rPr lang="en-US" sz="2800" dirty="0" smtClean="0"/>
              <a:t>I really love MVVM pattern and I want to know how MVVM works</a:t>
            </a:r>
          </a:p>
          <a:p>
            <a:r>
              <a:rPr lang="en-US" sz="2800" dirty="0" smtClean="0"/>
              <a:t>I wish to have an MVVM that I can debug the binding</a:t>
            </a:r>
          </a:p>
          <a:p>
            <a:r>
              <a:rPr lang="en-US" sz="2800" dirty="0" smtClean="0"/>
              <a:t>People always ask me why I re-invent the wheel. I don’t re-invent it, I make it faster, easier to use based on legacy.</a:t>
            </a:r>
          </a:p>
        </p:txBody>
      </p:sp>
    </p:spTree>
    <p:extLst>
      <p:ext uri="{BB962C8B-B14F-4D97-AF65-F5344CB8AC3E}">
        <p14:creationId xmlns:p14="http://schemas.microsoft.com/office/powerpoint/2010/main" val="215930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normAutofit/>
          </a:bodyPr>
          <a:lstStyle/>
          <a:p>
            <a:r>
              <a:rPr lang="en-US" dirty="0" smtClean="0">
                <a:solidFill>
                  <a:schemeClr val="accent5">
                    <a:lumMod val="75000"/>
                  </a:schemeClr>
                </a:solidFill>
                <a:effectLst>
                  <a:outerShdw blurRad="38100" dist="38100" dir="2700000" algn="tl">
                    <a:srgbClr val="000000">
                      <a:alpha val="43137"/>
                    </a:srgbClr>
                  </a:outerShdw>
                </a:effectLst>
              </a:rPr>
              <a:t>Architecting </a:t>
            </a:r>
            <a:r>
              <a:rPr lang="en-US" dirty="0" err="1" smtClean="0">
                <a:solidFill>
                  <a:schemeClr val="accent5">
                    <a:lumMod val="75000"/>
                  </a:schemeClr>
                </a:solidFill>
                <a:effectLst>
                  <a:outerShdw blurRad="38100" dist="38100" dir="2700000" algn="tl">
                    <a:srgbClr val="000000">
                      <a:alpha val="43137"/>
                    </a:srgbClr>
                  </a:outerShdw>
                </a:effectLst>
              </a:rPr>
              <a:t>Htmljs</a:t>
            </a:r>
            <a:r>
              <a:rPr lang="en-US" dirty="0" smtClean="0">
                <a:solidFill>
                  <a:schemeClr val="accent5">
                    <a:lumMod val="75000"/>
                  </a:schemeClr>
                </a:solidFill>
                <a:effectLst>
                  <a:outerShdw blurRad="38100" dist="38100" dir="2700000" algn="tl">
                    <a:srgbClr val="000000">
                      <a:alpha val="43137"/>
                    </a:srgbClr>
                  </a:outerShdw>
                </a:effectLst>
              </a:rPr>
              <a:t> framework</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normAutofit fontScale="92500" lnSpcReduction="20000"/>
          </a:bodyPr>
          <a:lstStyle/>
          <a:p>
            <a:r>
              <a:rPr lang="en-US" dirty="0" smtClean="0"/>
              <a:t>MVVM</a:t>
            </a:r>
          </a:p>
          <a:p>
            <a:pPr lvl="1"/>
            <a:r>
              <a:rPr lang="en-US" dirty="0" smtClean="0"/>
              <a:t>Observer</a:t>
            </a:r>
          </a:p>
          <a:p>
            <a:pPr lvl="1"/>
            <a:r>
              <a:rPr lang="en-US" dirty="0" smtClean="0"/>
              <a:t>Rendering engine</a:t>
            </a:r>
          </a:p>
          <a:p>
            <a:r>
              <a:rPr lang="en-US" dirty="0"/>
              <a:t>Dependency tracking</a:t>
            </a:r>
          </a:p>
          <a:p>
            <a:pPr lvl="1"/>
            <a:r>
              <a:rPr lang="en-US" dirty="0"/>
              <a:t>Detect dependency</a:t>
            </a:r>
          </a:p>
          <a:p>
            <a:pPr lvl="1"/>
            <a:r>
              <a:rPr lang="en-US" dirty="0"/>
              <a:t>Notify </a:t>
            </a:r>
            <a:r>
              <a:rPr lang="en-US" dirty="0" smtClean="0"/>
              <a:t>change</a:t>
            </a:r>
          </a:p>
          <a:p>
            <a:r>
              <a:rPr lang="en-US" dirty="0" smtClean="0"/>
              <a:t>Validation</a:t>
            </a:r>
          </a:p>
          <a:p>
            <a:pPr lvl="1"/>
            <a:r>
              <a:rPr lang="en-US" dirty="0" smtClean="0"/>
              <a:t>Validation rules</a:t>
            </a:r>
          </a:p>
          <a:p>
            <a:pPr lvl="1"/>
            <a:r>
              <a:rPr lang="en-US" dirty="0" smtClean="0"/>
              <a:t>Displaying validation message</a:t>
            </a:r>
          </a:p>
          <a:p>
            <a:pPr marL="0" indent="0">
              <a:buNone/>
            </a:pPr>
            <a:endParaRPr lang="en-US" dirty="0" smtClean="0"/>
          </a:p>
          <a:p>
            <a:endParaRPr lang="en-US" dirty="0"/>
          </a:p>
        </p:txBody>
      </p:sp>
    </p:spTree>
    <p:extLst>
      <p:ext uri="{BB962C8B-B14F-4D97-AF65-F5344CB8AC3E}">
        <p14:creationId xmlns:p14="http://schemas.microsoft.com/office/powerpoint/2010/main" val="3972582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solidFill>
                  <a:schemeClr val="accent5">
                    <a:lumMod val="50000"/>
                  </a:schemeClr>
                </a:solidFill>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quick overview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1437"/>
            <a:ext cx="6781800" cy="5287963"/>
          </a:xfrm>
        </p:spPr>
        <p:txBody>
          <a:bodyPr>
            <a:normAutofit/>
          </a:bodyPr>
          <a:lstStyle/>
          <a:p>
            <a:r>
              <a:rPr lang="en-US" dirty="0" smtClean="0"/>
              <a:t>Observer</a:t>
            </a:r>
          </a:p>
          <a:p>
            <a:pPr lvl="1"/>
            <a:r>
              <a:rPr lang="en-US" dirty="0" smtClean="0"/>
              <a:t>Wrapper for data</a:t>
            </a:r>
          </a:p>
          <a:p>
            <a:pPr lvl="1"/>
            <a:r>
              <a:rPr lang="en-US" dirty="0" smtClean="0"/>
              <a:t>Subscribe and notify change</a:t>
            </a:r>
          </a:p>
          <a:p>
            <a:r>
              <a:rPr lang="en-US" dirty="0" smtClean="0"/>
              <a:t>Html controls</a:t>
            </a:r>
          </a:p>
          <a:p>
            <a:pPr lvl="1"/>
            <a:r>
              <a:rPr lang="en-US" dirty="0" smtClean="0"/>
              <a:t>Rendering engine</a:t>
            </a:r>
          </a:p>
          <a:p>
            <a:pPr lvl="1"/>
            <a:r>
              <a:rPr lang="en-US" dirty="0" smtClean="0"/>
              <a:t>Update DOM Element when data change</a:t>
            </a:r>
          </a:p>
        </p:txBody>
      </p:sp>
    </p:spTree>
    <p:extLst>
      <p:ext uri="{BB962C8B-B14F-4D97-AF65-F5344CB8AC3E}">
        <p14:creationId xmlns:p14="http://schemas.microsoft.com/office/powerpoint/2010/main" val="266618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Simplest observer</a:t>
            </a:r>
            <a:endParaRPr lang="en-US" dirty="0">
              <a:effectLst>
                <a:outerShdw blurRad="38100" dist="38100" dir="2700000" algn="tl">
                  <a:srgbClr val="000000">
                    <a:alpha val="43137"/>
                  </a:srgbClr>
                </a:outerShdw>
              </a:effectLst>
            </a:endParaRPr>
          </a:p>
        </p:txBody>
      </p:sp>
      <p:sp>
        <p:nvSpPr>
          <p:cNvPr id="5" name="TextBox 4"/>
          <p:cNvSpPr txBox="1"/>
          <p:nvPr/>
        </p:nvSpPr>
        <p:spPr>
          <a:xfrm>
            <a:off x="618744" y="5248224"/>
            <a:ext cx="715365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idea is here is from KnockoutJs.</a:t>
            </a:r>
          </a:p>
          <a:p>
            <a:pPr marL="285750" indent="-285750">
              <a:buFont typeface="Arial" panose="020B0604020202020204" pitchFamily="34" charset="0"/>
              <a:buChar char="•"/>
            </a:pPr>
            <a:r>
              <a:rPr lang="en-US" dirty="0" smtClean="0"/>
              <a:t>Basically, we create a closure to save “lastValue”</a:t>
            </a:r>
          </a:p>
          <a:p>
            <a:pPr marL="742950" lvl="1" indent="-285750">
              <a:buFont typeface="Wingdings" panose="05000000000000000000" pitchFamily="2" charset="2"/>
              <a:buChar char="Ø"/>
            </a:pPr>
            <a:r>
              <a:rPr lang="en-US" dirty="0" smtClean="0"/>
              <a:t>When we want to get, return “lastValue”</a:t>
            </a:r>
          </a:p>
          <a:p>
            <a:pPr marL="742950" lvl="1" indent="-285750">
              <a:buFont typeface="Wingdings" panose="05000000000000000000" pitchFamily="2" charset="2"/>
              <a:buChar char="Ø"/>
            </a:pPr>
            <a:r>
              <a:rPr lang="en-US" dirty="0" smtClean="0"/>
              <a:t>When we want to set, set “lastValue”, we will implement how to notify change to UI here</a:t>
            </a:r>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618744" y="1219200"/>
            <a:ext cx="7038975" cy="3648075"/>
          </a:xfrm>
          <a:prstGeom prst="rect">
            <a:avLst/>
          </a:prstGeom>
        </p:spPr>
      </p:pic>
    </p:spTree>
    <p:extLst>
      <p:ext uri="{BB962C8B-B14F-4D97-AF65-F5344CB8AC3E}">
        <p14:creationId xmlns:p14="http://schemas.microsoft.com/office/powerpoint/2010/main" val="1528781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notify change</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Adding subscribe function, this function to save all reference functions to update DOM</a:t>
            </a:r>
          </a:p>
          <a:p>
            <a:pPr marL="285750" indent="-285750">
              <a:buFont typeface="Arial" panose="020B0604020202020204" pitchFamily="34" charset="0"/>
              <a:buChar char="•"/>
            </a:pPr>
            <a:r>
              <a:rPr lang="en-US" dirty="0" smtClean="0"/>
              <a:t>When we set value, run every target function</a:t>
            </a:r>
            <a:endParaRPr lang="en-US" dirty="0"/>
          </a:p>
        </p:txBody>
      </p:sp>
      <p:pic>
        <p:nvPicPr>
          <p:cNvPr id="3" name="Picture 2"/>
          <p:cNvPicPr>
            <a:picLocks noChangeAspect="1"/>
          </p:cNvPicPr>
          <p:nvPr/>
        </p:nvPicPr>
        <p:blipFill>
          <a:blip r:embed="rId2"/>
          <a:stretch>
            <a:fillRect/>
          </a:stretch>
        </p:blipFill>
        <p:spPr>
          <a:xfrm>
            <a:off x="649224" y="1102589"/>
            <a:ext cx="6877050" cy="4371975"/>
          </a:xfrm>
          <a:prstGeom prst="rect">
            <a:avLst/>
          </a:prstGeom>
        </p:spPr>
      </p:pic>
    </p:spTree>
    <p:extLst>
      <p:ext uri="{BB962C8B-B14F-4D97-AF65-F5344CB8AC3E}">
        <p14:creationId xmlns:p14="http://schemas.microsoft.com/office/powerpoint/2010/main" val="2632746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smtClean="0">
                <a:solidFill>
                  <a:schemeClr val="accent5">
                    <a:lumMod val="75000"/>
                  </a:schemeClr>
                </a:solidFill>
                <a:effectLst>
                  <a:outerShdw blurRad="38100" dist="38100" dir="2700000" algn="tl">
                    <a:srgbClr val="000000">
                      <a:alpha val="43137"/>
                    </a:srgbClr>
                  </a:outerShdw>
                </a:effectLst>
              </a:rPr>
              <a:t>MVVM</a:t>
            </a:r>
            <a:r>
              <a:rPr lang="en-US" b="1" dirty="0" smtClean="0">
                <a:effectLst>
                  <a:outerShdw blurRad="38100" dist="38100" dir="2700000" algn="tl">
                    <a:srgbClr val="000000">
                      <a:alpha val="43137"/>
                    </a:srgbClr>
                  </a:outerShdw>
                </a:effectLst>
              </a:rPr>
              <a:t> – How to render DOM</a:t>
            </a:r>
            <a:endParaRPr lang="en-US" dirty="0">
              <a:effectLst>
                <a:outerShdw blurRad="38100" dist="38100" dir="2700000" algn="tl">
                  <a:srgbClr val="000000">
                    <a:alpha val="43137"/>
                  </a:srgbClr>
                </a:outerShdw>
              </a:effectLst>
            </a:endParaRPr>
          </a:p>
        </p:txBody>
      </p:sp>
      <p:sp>
        <p:nvSpPr>
          <p:cNvPr id="5" name="TextBox 4"/>
          <p:cNvSpPr txBox="1"/>
          <p:nvPr/>
        </p:nvSpPr>
        <p:spPr>
          <a:xfrm>
            <a:off x="646176" y="5562600"/>
            <a:ext cx="68800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way is how every control even custom control is written</a:t>
            </a:r>
          </a:p>
          <a:p>
            <a:pPr marL="800100" lvl="1" indent="-342900">
              <a:buFont typeface="+mj-lt"/>
              <a:buAutoNum type="arabicPeriod"/>
            </a:pPr>
            <a:r>
              <a:rPr lang="en-US" dirty="0" smtClean="0"/>
              <a:t>Create control, set its value, append to currentContainer</a:t>
            </a:r>
          </a:p>
          <a:p>
            <a:pPr marL="800100" lvl="1" indent="-342900">
              <a:buFont typeface="+mj-lt"/>
              <a:buAutoNum type="arabicPeriod"/>
            </a:pPr>
            <a:r>
              <a:rPr lang="en-US" dirty="0" smtClean="0"/>
              <a:t>Subscribe changes, this function only update DOM state</a:t>
            </a:r>
          </a:p>
          <a:p>
            <a:pPr marL="800100" lvl="1" indent="-342900">
              <a:buFont typeface="+mj-lt"/>
              <a:buAutoNum type="arabicPeriod"/>
            </a:pPr>
            <a:r>
              <a:rPr lang="en-US" dirty="0" smtClean="0"/>
              <a:t>Return html</a:t>
            </a:r>
            <a:endParaRPr lang="en-US" dirty="0"/>
          </a:p>
        </p:txBody>
      </p:sp>
      <p:pic>
        <p:nvPicPr>
          <p:cNvPr id="4" name="Picture 3"/>
          <p:cNvPicPr>
            <a:picLocks noChangeAspect="1"/>
          </p:cNvPicPr>
          <p:nvPr/>
        </p:nvPicPr>
        <p:blipFill>
          <a:blip r:embed="rId2"/>
          <a:stretch>
            <a:fillRect/>
          </a:stretch>
        </p:blipFill>
        <p:spPr>
          <a:xfrm>
            <a:off x="658749" y="1143000"/>
            <a:ext cx="6867525" cy="4086225"/>
          </a:xfrm>
          <a:prstGeom prst="rect">
            <a:avLst/>
          </a:prstGeom>
        </p:spPr>
      </p:pic>
    </p:spTree>
    <p:extLst>
      <p:ext uri="{BB962C8B-B14F-4D97-AF65-F5344CB8AC3E}">
        <p14:creationId xmlns:p14="http://schemas.microsoft.com/office/powerpoint/2010/main" val="2039594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A2811558-6BC1-4787-9D25-279CCB58D20E}">
  <ds:schemaRefs>
    <ds:schemaRef ds:uri="http://schemas.microsoft.com/sharepoint/v3/contenttype/forms"/>
  </ds:schemaRefs>
</ds:datastoreItem>
</file>

<file path=customXml/itemProps2.xml><?xml version="1.0" encoding="utf-8"?>
<ds:datastoreItem xmlns:ds="http://schemas.openxmlformats.org/officeDocument/2006/customXml" ds:itemID="{DFFB8ED6-C851-474E-BD31-7B8335112982}">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701CC4EE-3162-4011-8E0A-0DB5959BE1C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15920</TotalTime>
  <Words>575</Words>
  <Application>Microsoft Office PowerPoint</Application>
  <PresentationFormat>On-screen Show (4:3)</PresentationFormat>
  <Paragraphs>114</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Trebuchet MS</vt:lpstr>
      <vt:lpstr>Tw Cen MT</vt:lpstr>
      <vt:lpstr>Wingdings</vt:lpstr>
      <vt:lpstr>Circuit</vt:lpstr>
      <vt:lpstr>PowerPoint Presentation</vt:lpstr>
      <vt:lpstr>Agenda</vt:lpstr>
      <vt:lpstr>Introduction</vt:lpstr>
      <vt:lpstr>The inception, why?</vt:lpstr>
      <vt:lpstr>Architecting Htmljs framework</vt:lpstr>
      <vt:lpstr>MVVM – quick overview</vt:lpstr>
      <vt:lpstr>MVVM – Simplest observer</vt:lpstr>
      <vt:lpstr>MVVM – How to notify change</vt:lpstr>
      <vt:lpstr>MVVM – How to render DOM</vt:lpstr>
      <vt:lpstr>MVVM – How to update observer</vt:lpstr>
      <vt:lpstr>MVVM – Another example</vt:lpstr>
      <vt:lpstr>MVVM – Usage</vt:lpstr>
      <vt:lpstr>MVVM – Array</vt:lpstr>
      <vt:lpstr>MVVM – Array</vt:lpstr>
      <vt:lpstr>MVVM – Update DOM</vt:lpstr>
      <vt:lpstr>Demo</vt:lpstr>
      <vt:lpstr>Adding features</vt:lpstr>
      <vt:lpstr>Dependency tracking</vt:lpstr>
      <vt:lpstr>Validation – wishful API</vt:lpstr>
      <vt:lpstr>Validation – Implementation</vt:lpstr>
      <vt:lpstr>Adding features</vt:lpstr>
      <vt:lpstr>Making the framework production ready</vt:lpstr>
      <vt:lpstr>Making the framework production ready</vt:lpstr>
      <vt:lpstr>Thank you!</vt:lpstr>
    </vt:vector>
  </TitlesOfParts>
  <Company>Incline Technical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 T. McDonough</dc:creator>
  <cp:lastModifiedBy>Connecting</cp:lastModifiedBy>
  <cp:revision>466</cp:revision>
  <dcterms:created xsi:type="dcterms:W3CDTF">2010-11-27T22:58:24Z</dcterms:created>
  <dcterms:modified xsi:type="dcterms:W3CDTF">2015-03-15T04:50:59Z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TC300006919990</vt:lpwstr>
  </property>
</Properties>
</file>