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</p:sldIdLst>
  <p:sldSz cx="12192000" cy="6858000"/>
  <p:notesSz cx="12192000" cy="6858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BC11E-816E-400B-9182-7AA088FDA204}" type="datetimeFigureOut">
              <a:rPr lang="es-CR" smtClean="0"/>
              <a:t>2/4/2023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DF0EB-501B-4484-9921-A86BF408BB2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754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DF0EB-501B-4484-9921-A86BF408BB2B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738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D7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D7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D7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42887"/>
            <a:ext cx="12192000" cy="5151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02952" y="365759"/>
            <a:ext cx="1682496" cy="838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4682" y="467360"/>
            <a:ext cx="1082263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D7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74" y="1562735"/>
            <a:ext cx="11001375" cy="458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246888"/>
            <a:ext cx="11698224" cy="6364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69129" y="2754833"/>
            <a:ext cx="611759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885" marR="5080" indent="-972819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solidFill>
                  <a:srgbClr val="FFFFFF"/>
                </a:solidFill>
                <a:latin typeface="Arial"/>
                <a:cs typeface="Arial"/>
              </a:rPr>
              <a:t>Fundamentos </a:t>
            </a:r>
            <a:r>
              <a:rPr sz="6000" b="1" spc="-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6000" b="1" spc="-1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Programac</a:t>
            </a:r>
            <a:r>
              <a:rPr sz="6000" b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9405" y="5032628"/>
            <a:ext cx="3726179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64970" algn="l"/>
              </a:tabLst>
            </a:pPr>
            <a:r>
              <a:rPr lang="es-CR" sz="2700" b="1" dirty="0">
                <a:solidFill>
                  <a:srgbClr val="FFFFFF"/>
                </a:solidFill>
                <a:latin typeface="Arial"/>
                <a:cs typeface="Arial"/>
              </a:rPr>
              <a:t>Tarea 4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682" y="467360"/>
            <a:ext cx="5116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Calidad</a:t>
            </a:r>
            <a:r>
              <a:rPr spc="-75" dirty="0"/>
              <a:t> </a:t>
            </a:r>
            <a:r>
              <a:rPr spc="-5" dirty="0"/>
              <a:t>–</a:t>
            </a:r>
            <a:r>
              <a:rPr spc="-40" dirty="0"/>
              <a:t> </a:t>
            </a:r>
            <a:r>
              <a:rPr spc="-5" dirty="0"/>
              <a:t>casos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prueba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16572"/>
              </p:ext>
            </p:extLst>
          </p:nvPr>
        </p:nvGraphicFramePr>
        <p:xfrm>
          <a:off x="672274" y="1562735"/>
          <a:ext cx="10985499" cy="4602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Entradas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45440" marR="801370" indent="-431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esperados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67030" marR="950594" indent="-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obtenidos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20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Encargado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93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C</a:t>
                      </a:r>
                      <a:br>
                        <a:rPr lang="en-US" sz="16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Marzo</a:t>
                      </a:r>
                      <a:br>
                        <a:rPr lang="en-US" sz="16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299</a:t>
                      </a:r>
                      <a:br>
                        <a:rPr lang="en-US" sz="16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8</a:t>
                      </a:r>
                      <a:br>
                        <a:rPr lang="en-US" sz="1600" dirty="0">
                          <a:latin typeface="Times New Roman"/>
                          <a:cs typeface="Times New Roman"/>
                        </a:rPr>
                      </a:b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una opción: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A. Calcular el mes con más consumo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B. Calcular la eco-factura del mes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C. Calcular la eco-factura para locales comerciales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que desea facturar: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Marzo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total de KWH consumidos en el mes por energía: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299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total de KW consumidos en el mes por potencia: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8 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Eco-factura para locales comerciales del mes de Marzo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Total de KWH consumidos en el mes: 299.0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Total de KW consumidos por potencia en el mes: 8.0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energía: 221160.0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potencia: 92311.68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alumbrado público: 1007.63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al tributo a bomberos: 5.232500000000001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al IVA: 12000.518399999999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Total a pagar en la factura: 326485.0609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una opción: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A. Calcular el mes con más consumo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B. Calcular la eco-factura del mes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C. Calcular la eco-factura para locales comerciales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Saliendo del programa...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una opción: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A. Calcular el mes con más consumo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B. Calcular la eco-factura del mes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C. Calcular la eco-factura para locales comerciales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que desea facturar: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Marzo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total de KWH consumidos en el mes por energía: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299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total de KW consumidos en el mes por potencia: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8 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Eco-factura para locales comerciales del mes de Marzo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Total de KWH consumidos en el mes: 299.0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Total de KW consumidos por potencia en el mes: 8.0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energía: 221160.0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potencia: 92311.68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alumbrado público: 1007.63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al tributo a bomberos: 5.232500000000001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al IVA: 12000.518399999999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Total a pagar en la factura: 326485.0609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una opción: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A. Calcular el mes con más consumo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B. Calcular la eco-factura del mes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C. Calcular la eco-factura para locales comerciales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Saliendo del programa...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Probado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por: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95885">
                        <a:lnSpc>
                          <a:spcPts val="2190"/>
                        </a:lnSpc>
                        <a:spcBef>
                          <a:spcPts val="11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Andrés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urán</a:t>
                      </a:r>
                      <a:r>
                        <a:rPr sz="15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olina</a:t>
                      </a:r>
                    </a:p>
                  </a:txBody>
                  <a:tcPr marL="0" marR="0" marT="1397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4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6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Fecha: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abril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2023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888" y="246888"/>
            <a:ext cx="11698605" cy="6364605"/>
            <a:chOff x="246888" y="246888"/>
            <a:chExt cx="11698605" cy="6364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88" y="246888"/>
              <a:ext cx="11698224" cy="6364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9288" y="2490215"/>
              <a:ext cx="3773423" cy="1877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586" y="488391"/>
            <a:ext cx="20974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t</a:t>
            </a:r>
            <a:r>
              <a:rPr spc="-15" dirty="0"/>
              <a:t>u</a:t>
            </a:r>
            <a:r>
              <a:rPr spc="-5" dirty="0"/>
              <a:t>dian</a:t>
            </a:r>
            <a:r>
              <a:rPr spc="-20" dirty="0"/>
              <a:t>t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0631" y="1684185"/>
            <a:ext cx="3724910" cy="2132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275"/>
              </a:lnSpc>
              <a:spcBef>
                <a:spcPts val="95"/>
              </a:spcBef>
            </a:pP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Nombre</a:t>
            </a:r>
            <a:r>
              <a:rPr sz="2000" b="1" spc="-55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del</a:t>
            </a:r>
            <a:r>
              <a:rPr sz="2000" b="1" spc="-50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estudiante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ts val="2275"/>
              </a:lnSpc>
            </a:pP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Andres</a:t>
            </a:r>
            <a:r>
              <a:rPr sz="2000" spc="-24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Alberto Duran Molina</a:t>
            </a:r>
            <a:endParaRPr sz="200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  <a:spcBef>
                <a:spcPts val="795"/>
              </a:spcBef>
            </a:pPr>
            <a:r>
              <a:rPr sz="2000" b="1" spc="-10" dirty="0">
                <a:solidFill>
                  <a:srgbClr val="1D1B1B"/>
                </a:solidFill>
                <a:latin typeface="Arial"/>
                <a:cs typeface="Arial"/>
              </a:rPr>
              <a:t>Nombre</a:t>
            </a:r>
            <a:r>
              <a:rPr sz="2000" b="1" spc="-40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del</a:t>
            </a:r>
            <a:r>
              <a:rPr sz="2000" b="1" spc="-25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profesora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:</a:t>
            </a:r>
            <a:r>
              <a:rPr sz="2000" spc="-15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37393A"/>
                </a:solidFill>
                <a:latin typeface="Arial MT"/>
                <a:cs typeface="Arial MT"/>
              </a:rPr>
              <a:t>Yusselin </a:t>
            </a:r>
            <a:r>
              <a:rPr sz="2000" spc="-545" dirty="0">
                <a:solidFill>
                  <a:srgbClr val="37393A"/>
                </a:solidFill>
                <a:latin typeface="Arial MT"/>
                <a:cs typeface="Arial MT"/>
              </a:rPr>
              <a:t> </a:t>
            </a:r>
            <a:r>
              <a:rPr sz="2000" spc="-40" dirty="0">
                <a:solidFill>
                  <a:srgbClr val="37393A"/>
                </a:solidFill>
                <a:latin typeface="Arial MT"/>
                <a:cs typeface="Arial MT"/>
              </a:rPr>
              <a:t>Tatiana</a:t>
            </a:r>
            <a:r>
              <a:rPr sz="2000" spc="5" dirty="0">
                <a:solidFill>
                  <a:srgbClr val="37393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393A"/>
                </a:solidFill>
                <a:latin typeface="Arial MT"/>
                <a:cs typeface="Arial MT"/>
              </a:rPr>
              <a:t>Murcia</a:t>
            </a:r>
            <a:r>
              <a:rPr sz="2000" spc="-15" dirty="0">
                <a:solidFill>
                  <a:srgbClr val="37393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393A"/>
                </a:solidFill>
                <a:latin typeface="Arial MT"/>
                <a:cs typeface="Arial MT"/>
              </a:rPr>
              <a:t>Cespedes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1053465">
              <a:lnSpc>
                <a:spcPct val="100000"/>
              </a:lnSpc>
              <a:spcBef>
                <a:spcPts val="1515"/>
              </a:spcBef>
            </a:pP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Grupo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:</a:t>
            </a:r>
            <a:r>
              <a:rPr sz="2000" spc="-11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2000" spc="-40" dirty="0">
                <a:solidFill>
                  <a:srgbClr val="1D1B1B"/>
                </a:solidFill>
                <a:latin typeface="Arial MT"/>
                <a:cs typeface="Arial MT"/>
              </a:rPr>
              <a:t>SCV-0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7523" y="1357883"/>
            <a:ext cx="0" cy="4846320"/>
          </a:xfrm>
          <a:custGeom>
            <a:avLst/>
            <a:gdLst/>
            <a:ahLst/>
            <a:cxnLst/>
            <a:rect l="l" t="t" r="r" b="b"/>
            <a:pathLst>
              <a:path h="4846320">
                <a:moveTo>
                  <a:pt x="0" y="0"/>
                </a:moveTo>
                <a:lnTo>
                  <a:pt x="0" y="4846154"/>
                </a:lnTo>
              </a:path>
            </a:pathLst>
          </a:custGeom>
          <a:ln w="27432">
            <a:solidFill>
              <a:srgbClr val="1D7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682" y="467360"/>
            <a:ext cx="29857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Problema</a:t>
            </a:r>
            <a:r>
              <a:rPr spc="-140" dirty="0"/>
              <a:t> </a:t>
            </a:r>
            <a:r>
              <a:rPr spc="-5" dirty="0"/>
              <a:t>N°</a:t>
            </a:r>
            <a:r>
              <a:rPr spc="-105" dirty="0"/>
              <a:t> </a:t>
            </a:r>
            <a:r>
              <a:rPr spc="-5" dirty="0"/>
              <a:t>#2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1364742"/>
            <a:ext cx="5001895" cy="4864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Enunciado</a:t>
            </a:r>
            <a:endParaRPr sz="2000">
              <a:latin typeface="Arial"/>
              <a:cs typeface="Arial"/>
            </a:endParaRPr>
          </a:p>
          <a:p>
            <a:pPr marL="48895" marR="5080">
              <a:lnSpc>
                <a:spcPct val="100000"/>
              </a:lnSpc>
              <a:spcBef>
                <a:spcPts val="1505"/>
              </a:spcBef>
            </a:pPr>
            <a:r>
              <a:rPr sz="1500" spc="5" dirty="0">
                <a:latin typeface="Arial MT"/>
                <a:cs typeface="Arial MT"/>
              </a:rPr>
              <a:t>Se </a:t>
            </a:r>
            <a:r>
              <a:rPr sz="1500" dirty="0">
                <a:latin typeface="Arial MT"/>
                <a:cs typeface="Arial MT"/>
              </a:rPr>
              <a:t>quiere hacer un programa para la Compañía Nacional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 </a:t>
            </a:r>
            <a:r>
              <a:rPr sz="1500" spc="5" dirty="0">
                <a:latin typeface="Arial MT"/>
                <a:cs typeface="Arial MT"/>
              </a:rPr>
              <a:t>Fuerza y </a:t>
            </a:r>
            <a:r>
              <a:rPr sz="1500" dirty="0">
                <a:latin typeface="Arial MT"/>
                <a:cs typeface="Arial MT"/>
              </a:rPr>
              <a:t>Luz de Costa Rica, que permita </a:t>
            </a:r>
            <a:r>
              <a:rPr sz="1500" spc="-5" dirty="0">
                <a:latin typeface="Arial MT"/>
                <a:cs typeface="Arial MT"/>
              </a:rPr>
              <a:t>la </a:t>
            </a:r>
            <a:r>
              <a:rPr sz="1500" dirty="0">
                <a:latin typeface="Arial MT"/>
                <a:cs typeface="Arial MT"/>
              </a:rPr>
              <a:t> implementación de la eco-factura para tarifas </a:t>
            </a:r>
            <a:r>
              <a:rPr sz="1500" spc="5" dirty="0">
                <a:latin typeface="Arial MT"/>
                <a:cs typeface="Arial MT"/>
              </a:rPr>
              <a:t> residenciales, teniendo </a:t>
            </a:r>
            <a:r>
              <a:rPr sz="1500" dirty="0">
                <a:latin typeface="Arial MT"/>
                <a:cs typeface="Arial MT"/>
              </a:rPr>
              <a:t>en </a:t>
            </a:r>
            <a:r>
              <a:rPr sz="1500" spc="5" dirty="0">
                <a:latin typeface="Arial MT"/>
                <a:cs typeface="Arial MT"/>
              </a:rPr>
              <a:t>cuenta </a:t>
            </a:r>
            <a:r>
              <a:rPr sz="1500" dirty="0">
                <a:latin typeface="Arial MT"/>
                <a:cs typeface="Arial MT"/>
              </a:rPr>
              <a:t>el horario de </a:t>
            </a:r>
            <a:r>
              <a:rPr sz="1500" spc="5" dirty="0">
                <a:latin typeface="Arial MT"/>
                <a:cs typeface="Arial MT"/>
              </a:rPr>
              <a:t>consumo. 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 implementación de la eco-factura es un </a:t>
            </a:r>
            <a:r>
              <a:rPr sz="1500" spc="5" dirty="0">
                <a:latin typeface="Arial MT"/>
                <a:cs typeface="Arial MT"/>
              </a:rPr>
              <a:t>tema </a:t>
            </a:r>
            <a:r>
              <a:rPr sz="1500" dirty="0">
                <a:latin typeface="Arial MT"/>
                <a:cs typeface="Arial MT"/>
              </a:rPr>
              <a:t>de </a:t>
            </a:r>
            <a:r>
              <a:rPr sz="1500" spc="5" dirty="0">
                <a:latin typeface="Arial MT"/>
                <a:cs typeface="Arial MT"/>
              </a:rPr>
              <a:t>suma 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importancia para la CNFL </a:t>
            </a:r>
            <a:r>
              <a:rPr sz="1500" spc="5" dirty="0">
                <a:latin typeface="Arial MT"/>
                <a:cs typeface="Arial MT"/>
              </a:rPr>
              <a:t>ya </a:t>
            </a:r>
            <a:r>
              <a:rPr sz="1500" dirty="0">
                <a:latin typeface="Arial MT"/>
                <a:cs typeface="Arial MT"/>
              </a:rPr>
              <a:t>que </a:t>
            </a:r>
            <a:r>
              <a:rPr sz="1500" spc="5" dirty="0">
                <a:latin typeface="Arial MT"/>
                <a:cs typeface="Arial MT"/>
              </a:rPr>
              <a:t>contribuye a </a:t>
            </a:r>
            <a:r>
              <a:rPr sz="1500" dirty="0">
                <a:latin typeface="Arial MT"/>
                <a:cs typeface="Arial MT"/>
              </a:rPr>
              <a:t>disminuir </a:t>
            </a:r>
            <a:r>
              <a:rPr sz="1500" spc="-5" dirty="0">
                <a:latin typeface="Arial MT"/>
                <a:cs typeface="Arial MT"/>
              </a:rPr>
              <a:t>la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huella ecológica, evitando el uso de </a:t>
            </a:r>
            <a:r>
              <a:rPr sz="1500" spc="5" dirty="0">
                <a:latin typeface="Arial MT"/>
                <a:cs typeface="Arial MT"/>
              </a:rPr>
              <a:t>más </a:t>
            </a:r>
            <a:r>
              <a:rPr sz="1500" dirty="0">
                <a:latin typeface="Arial MT"/>
                <a:cs typeface="Arial MT"/>
              </a:rPr>
              <a:t>de </a:t>
            </a:r>
            <a:r>
              <a:rPr sz="1500" spc="5" dirty="0">
                <a:latin typeface="Arial MT"/>
                <a:cs typeface="Arial MT"/>
              </a:rPr>
              <a:t>tres millones 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 hojas, la tala de 370 árboles </a:t>
            </a:r>
            <a:r>
              <a:rPr sz="1500" spc="5" dirty="0">
                <a:latin typeface="Arial MT"/>
                <a:cs typeface="Arial MT"/>
              </a:rPr>
              <a:t>y </a:t>
            </a:r>
            <a:r>
              <a:rPr sz="1500" dirty="0">
                <a:latin typeface="Arial MT"/>
                <a:cs typeface="Arial MT"/>
              </a:rPr>
              <a:t>dejando de emitir 1,3 </a:t>
            </a:r>
            <a:r>
              <a:rPr sz="1500" spc="5" dirty="0">
                <a:latin typeface="Arial MT"/>
                <a:cs typeface="Arial MT"/>
              </a:rPr>
              <a:t> toneladas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 dióxido de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carbono.</a:t>
            </a:r>
            <a:endParaRPr sz="1500">
              <a:latin typeface="Arial MT"/>
              <a:cs typeface="Arial MT"/>
            </a:endParaRPr>
          </a:p>
          <a:p>
            <a:pPr marL="48895" marR="325120">
              <a:lnSpc>
                <a:spcPct val="100000"/>
              </a:lnSpc>
            </a:pPr>
            <a:r>
              <a:rPr sz="1500" spc="5" dirty="0">
                <a:latin typeface="Arial MT"/>
                <a:cs typeface="Arial MT"/>
              </a:rPr>
              <a:t>Para </a:t>
            </a:r>
            <a:r>
              <a:rPr sz="1500" dirty="0">
                <a:latin typeface="Arial MT"/>
                <a:cs typeface="Arial MT"/>
              </a:rPr>
              <a:t>lograr implementar esto </a:t>
            </a:r>
            <a:r>
              <a:rPr sz="1500" spc="5" dirty="0">
                <a:latin typeface="Arial MT"/>
                <a:cs typeface="Arial MT"/>
              </a:rPr>
              <a:t>se </a:t>
            </a:r>
            <a:r>
              <a:rPr sz="1500" dirty="0">
                <a:latin typeface="Arial MT"/>
                <a:cs typeface="Arial MT"/>
              </a:rPr>
              <a:t>debe hacer programa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 presente un </a:t>
            </a:r>
            <a:r>
              <a:rPr sz="1500" spc="5" dirty="0">
                <a:latin typeface="Arial MT"/>
                <a:cs typeface="Arial MT"/>
              </a:rPr>
              <a:t>menú con 3 </a:t>
            </a:r>
            <a:r>
              <a:rPr sz="1500" dirty="0">
                <a:latin typeface="Arial MT"/>
                <a:cs typeface="Arial MT"/>
              </a:rPr>
              <a:t>opciones, </a:t>
            </a:r>
            <a:r>
              <a:rPr sz="1500" spc="5" dirty="0">
                <a:latin typeface="Arial MT"/>
                <a:cs typeface="Arial MT"/>
              </a:rPr>
              <a:t>similar </a:t>
            </a:r>
            <a:r>
              <a:rPr sz="1500" spc="-5" dirty="0">
                <a:latin typeface="Arial MT"/>
                <a:cs typeface="Arial MT"/>
              </a:rPr>
              <a:t>al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siguiente:</a:t>
            </a:r>
            <a:endParaRPr sz="1500">
              <a:latin typeface="Arial MT"/>
              <a:cs typeface="Arial MT"/>
            </a:endParaRPr>
          </a:p>
          <a:p>
            <a:pPr marL="283845" indent="-235585">
              <a:lnSpc>
                <a:spcPct val="100000"/>
              </a:lnSpc>
              <a:buAutoNum type="alphaUcPeriod"/>
              <a:tabLst>
                <a:tab pos="284480" algn="l"/>
              </a:tabLst>
            </a:pPr>
            <a:r>
              <a:rPr sz="1500" dirty="0">
                <a:latin typeface="Arial MT"/>
                <a:cs typeface="Arial MT"/>
              </a:rPr>
              <a:t>Calcular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mes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con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más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consumo</a:t>
            </a:r>
            <a:endParaRPr sz="1500">
              <a:latin typeface="Arial MT"/>
              <a:cs typeface="Arial MT"/>
            </a:endParaRPr>
          </a:p>
          <a:p>
            <a:pPr marL="283845" indent="-235585">
              <a:lnSpc>
                <a:spcPct val="100000"/>
              </a:lnSpc>
              <a:buAutoNum type="alphaUcPeriod"/>
              <a:tabLst>
                <a:tab pos="284480" algn="l"/>
              </a:tabLst>
            </a:pPr>
            <a:r>
              <a:rPr sz="1500" dirty="0">
                <a:latin typeface="Arial MT"/>
                <a:cs typeface="Arial MT"/>
              </a:rPr>
              <a:t>Calcular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eco-factura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mes</a:t>
            </a:r>
            <a:endParaRPr sz="1500">
              <a:latin typeface="Arial MT"/>
              <a:cs typeface="Arial MT"/>
            </a:endParaRPr>
          </a:p>
          <a:p>
            <a:pPr marL="294005" indent="-245745">
              <a:lnSpc>
                <a:spcPct val="100000"/>
              </a:lnSpc>
              <a:buAutoNum type="alphaUcPeriod"/>
              <a:tabLst>
                <a:tab pos="294640" algn="l"/>
              </a:tabLst>
            </a:pPr>
            <a:r>
              <a:rPr sz="1500" dirty="0">
                <a:latin typeface="Arial MT"/>
                <a:cs typeface="Arial MT"/>
              </a:rPr>
              <a:t>Calcular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eco-factura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comercial</a:t>
            </a:r>
            <a:endParaRPr sz="1500">
              <a:latin typeface="Arial MT"/>
              <a:cs typeface="Arial MT"/>
            </a:endParaRPr>
          </a:p>
          <a:p>
            <a:pPr marL="48895">
              <a:lnSpc>
                <a:spcPct val="100000"/>
              </a:lnSpc>
            </a:pPr>
            <a:r>
              <a:rPr sz="1500" spc="5" dirty="0">
                <a:latin typeface="Arial MT"/>
                <a:cs typeface="Arial MT"/>
              </a:rPr>
              <a:t>Q.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Salir</a:t>
            </a:r>
            <a:endParaRPr sz="1500">
              <a:latin typeface="Arial MT"/>
              <a:cs typeface="Arial MT"/>
            </a:endParaRPr>
          </a:p>
          <a:p>
            <a:pPr marL="48895" marR="163195" algn="just">
              <a:lnSpc>
                <a:spcPct val="100000"/>
              </a:lnSpc>
            </a:pPr>
            <a:r>
              <a:rPr sz="1500" spc="5" dirty="0">
                <a:latin typeface="Arial MT"/>
                <a:cs typeface="Arial MT"/>
              </a:rPr>
              <a:t>El </a:t>
            </a:r>
            <a:r>
              <a:rPr sz="1500" dirty="0">
                <a:latin typeface="Arial MT"/>
                <a:cs typeface="Arial MT"/>
              </a:rPr>
              <a:t>programa debe leer la opción que escoja el usuario </a:t>
            </a:r>
            <a:r>
              <a:rPr sz="1500" spc="5" dirty="0">
                <a:latin typeface="Arial MT"/>
                <a:cs typeface="Arial MT"/>
              </a:rPr>
              <a:t>y 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ejecutar lo que </a:t>
            </a:r>
            <a:r>
              <a:rPr sz="1500" spc="5" dirty="0">
                <a:latin typeface="Arial MT"/>
                <a:cs typeface="Arial MT"/>
              </a:rPr>
              <a:t>corresponda, mientras </a:t>
            </a:r>
            <a:r>
              <a:rPr sz="1500" dirty="0">
                <a:latin typeface="Arial MT"/>
                <a:cs typeface="Arial MT"/>
              </a:rPr>
              <a:t>que la opción </a:t>
            </a:r>
            <a:r>
              <a:rPr sz="1500" spc="5" dirty="0">
                <a:latin typeface="Arial MT"/>
                <a:cs typeface="Arial MT"/>
              </a:rPr>
              <a:t>sea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 salir.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153" y="1364742"/>
            <a:ext cx="21386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D1B1B"/>
                </a:solidFill>
                <a:latin typeface="Arial"/>
                <a:cs typeface="Arial"/>
              </a:rPr>
              <a:t>Diagrama</a:t>
            </a:r>
            <a:r>
              <a:rPr sz="2000" b="1" spc="-110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D1B1B"/>
                </a:solidFill>
                <a:latin typeface="Arial"/>
                <a:cs typeface="Arial"/>
              </a:rPr>
              <a:t>general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6569" y="1840801"/>
            <a:ext cx="1320165" cy="527685"/>
            <a:chOff x="8366569" y="1840801"/>
            <a:chExt cx="1320165" cy="527685"/>
          </a:xfrm>
        </p:grpSpPr>
        <p:sp>
          <p:nvSpPr>
            <p:cNvPr id="7" name="object 7"/>
            <p:cNvSpPr/>
            <p:nvPr/>
          </p:nvSpPr>
          <p:spPr>
            <a:xfrm>
              <a:off x="8369807" y="1844040"/>
              <a:ext cx="1310640" cy="518159"/>
            </a:xfrm>
            <a:custGeom>
              <a:avLst/>
              <a:gdLst/>
              <a:ahLst/>
              <a:cxnLst/>
              <a:rect l="l" t="t" r="r" b="b"/>
              <a:pathLst>
                <a:path w="1310640" h="518160">
                  <a:moveTo>
                    <a:pt x="655066" y="0"/>
                  </a:moveTo>
                  <a:lnTo>
                    <a:pt x="588137" y="1397"/>
                  </a:lnTo>
                  <a:lnTo>
                    <a:pt x="523113" y="5207"/>
                  </a:lnTo>
                  <a:lnTo>
                    <a:pt x="460248" y="11684"/>
                  </a:lnTo>
                  <a:lnTo>
                    <a:pt x="400050" y="20320"/>
                  </a:lnTo>
                  <a:lnTo>
                    <a:pt x="342773" y="31242"/>
                  </a:lnTo>
                  <a:lnTo>
                    <a:pt x="288798" y="44196"/>
                  </a:lnTo>
                  <a:lnTo>
                    <a:pt x="238379" y="59182"/>
                  </a:lnTo>
                  <a:lnTo>
                    <a:pt x="191897" y="75819"/>
                  </a:lnTo>
                  <a:lnTo>
                    <a:pt x="149606" y="94234"/>
                  </a:lnTo>
                  <a:lnTo>
                    <a:pt x="111887" y="114173"/>
                  </a:lnTo>
                  <a:lnTo>
                    <a:pt x="79121" y="135509"/>
                  </a:lnTo>
                  <a:lnTo>
                    <a:pt x="29464" y="181991"/>
                  </a:lnTo>
                  <a:lnTo>
                    <a:pt x="3429" y="232537"/>
                  </a:lnTo>
                  <a:lnTo>
                    <a:pt x="0" y="259080"/>
                  </a:lnTo>
                  <a:lnTo>
                    <a:pt x="3429" y="285623"/>
                  </a:lnTo>
                  <a:lnTo>
                    <a:pt x="29464" y="336169"/>
                  </a:lnTo>
                  <a:lnTo>
                    <a:pt x="79121" y="382651"/>
                  </a:lnTo>
                  <a:lnTo>
                    <a:pt x="111887" y="403987"/>
                  </a:lnTo>
                  <a:lnTo>
                    <a:pt x="149606" y="423926"/>
                  </a:lnTo>
                  <a:lnTo>
                    <a:pt x="191897" y="442341"/>
                  </a:lnTo>
                  <a:lnTo>
                    <a:pt x="238379" y="458978"/>
                  </a:lnTo>
                  <a:lnTo>
                    <a:pt x="288798" y="473964"/>
                  </a:lnTo>
                  <a:lnTo>
                    <a:pt x="342773" y="486918"/>
                  </a:lnTo>
                  <a:lnTo>
                    <a:pt x="400050" y="497840"/>
                  </a:lnTo>
                  <a:lnTo>
                    <a:pt x="460248" y="506476"/>
                  </a:lnTo>
                  <a:lnTo>
                    <a:pt x="523113" y="512953"/>
                  </a:lnTo>
                  <a:lnTo>
                    <a:pt x="588137" y="516763"/>
                  </a:lnTo>
                  <a:lnTo>
                    <a:pt x="655066" y="518160"/>
                  </a:lnTo>
                  <a:lnTo>
                    <a:pt x="721995" y="516763"/>
                  </a:lnTo>
                  <a:lnTo>
                    <a:pt x="787019" y="512953"/>
                  </a:lnTo>
                  <a:lnTo>
                    <a:pt x="849884" y="506476"/>
                  </a:lnTo>
                  <a:lnTo>
                    <a:pt x="910082" y="497840"/>
                  </a:lnTo>
                  <a:lnTo>
                    <a:pt x="967232" y="486918"/>
                  </a:lnTo>
                  <a:lnTo>
                    <a:pt x="1021334" y="473964"/>
                  </a:lnTo>
                  <a:lnTo>
                    <a:pt x="1071753" y="458978"/>
                  </a:lnTo>
                  <a:lnTo>
                    <a:pt x="1118235" y="442341"/>
                  </a:lnTo>
                  <a:lnTo>
                    <a:pt x="1160526" y="423926"/>
                  </a:lnTo>
                  <a:lnTo>
                    <a:pt x="1198245" y="403987"/>
                  </a:lnTo>
                  <a:lnTo>
                    <a:pt x="1231011" y="382651"/>
                  </a:lnTo>
                  <a:lnTo>
                    <a:pt x="1280668" y="336169"/>
                  </a:lnTo>
                  <a:lnTo>
                    <a:pt x="1306703" y="285623"/>
                  </a:lnTo>
                  <a:lnTo>
                    <a:pt x="1310132" y="259080"/>
                  </a:lnTo>
                  <a:lnTo>
                    <a:pt x="1306703" y="232537"/>
                  </a:lnTo>
                  <a:lnTo>
                    <a:pt x="1280668" y="181991"/>
                  </a:lnTo>
                  <a:lnTo>
                    <a:pt x="1231011" y="135509"/>
                  </a:lnTo>
                  <a:lnTo>
                    <a:pt x="1198245" y="114173"/>
                  </a:lnTo>
                  <a:lnTo>
                    <a:pt x="1160526" y="94234"/>
                  </a:lnTo>
                  <a:lnTo>
                    <a:pt x="1118235" y="75819"/>
                  </a:lnTo>
                  <a:lnTo>
                    <a:pt x="1071753" y="59182"/>
                  </a:lnTo>
                  <a:lnTo>
                    <a:pt x="1021334" y="44196"/>
                  </a:lnTo>
                  <a:lnTo>
                    <a:pt x="967232" y="31242"/>
                  </a:lnTo>
                  <a:lnTo>
                    <a:pt x="910082" y="20320"/>
                  </a:lnTo>
                  <a:lnTo>
                    <a:pt x="849884" y="11684"/>
                  </a:lnTo>
                  <a:lnTo>
                    <a:pt x="787019" y="5207"/>
                  </a:lnTo>
                  <a:lnTo>
                    <a:pt x="721995" y="1397"/>
                  </a:lnTo>
                  <a:lnTo>
                    <a:pt x="655066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1331" y="1845564"/>
              <a:ext cx="1310640" cy="518159"/>
            </a:xfrm>
            <a:custGeom>
              <a:avLst/>
              <a:gdLst/>
              <a:ahLst/>
              <a:cxnLst/>
              <a:rect l="l" t="t" r="r" b="b"/>
              <a:pathLst>
                <a:path w="1310640" h="518160">
                  <a:moveTo>
                    <a:pt x="0" y="259079"/>
                  </a:moveTo>
                  <a:lnTo>
                    <a:pt x="13335" y="206882"/>
                  </a:lnTo>
                  <a:lnTo>
                    <a:pt x="51435" y="158241"/>
                  </a:lnTo>
                  <a:lnTo>
                    <a:pt x="111887" y="114172"/>
                  </a:lnTo>
                  <a:lnTo>
                    <a:pt x="149606" y="94233"/>
                  </a:lnTo>
                  <a:lnTo>
                    <a:pt x="191897" y="75818"/>
                  </a:lnTo>
                  <a:lnTo>
                    <a:pt x="238379" y="59181"/>
                  </a:lnTo>
                  <a:lnTo>
                    <a:pt x="288798" y="44195"/>
                  </a:lnTo>
                  <a:lnTo>
                    <a:pt x="342773" y="31241"/>
                  </a:lnTo>
                  <a:lnTo>
                    <a:pt x="400050" y="20319"/>
                  </a:lnTo>
                  <a:lnTo>
                    <a:pt x="460248" y="11683"/>
                  </a:lnTo>
                  <a:lnTo>
                    <a:pt x="523113" y="5206"/>
                  </a:lnTo>
                  <a:lnTo>
                    <a:pt x="588137" y="1396"/>
                  </a:lnTo>
                  <a:lnTo>
                    <a:pt x="655066" y="0"/>
                  </a:lnTo>
                  <a:lnTo>
                    <a:pt x="721995" y="1396"/>
                  </a:lnTo>
                  <a:lnTo>
                    <a:pt x="787019" y="5206"/>
                  </a:lnTo>
                  <a:lnTo>
                    <a:pt x="849884" y="11683"/>
                  </a:lnTo>
                  <a:lnTo>
                    <a:pt x="910082" y="20319"/>
                  </a:lnTo>
                  <a:lnTo>
                    <a:pt x="967232" y="31241"/>
                  </a:lnTo>
                  <a:lnTo>
                    <a:pt x="1021334" y="44195"/>
                  </a:lnTo>
                  <a:lnTo>
                    <a:pt x="1071753" y="59181"/>
                  </a:lnTo>
                  <a:lnTo>
                    <a:pt x="1118235" y="75818"/>
                  </a:lnTo>
                  <a:lnTo>
                    <a:pt x="1160526" y="94233"/>
                  </a:lnTo>
                  <a:lnTo>
                    <a:pt x="1198245" y="114172"/>
                  </a:lnTo>
                  <a:lnTo>
                    <a:pt x="1231011" y="135508"/>
                  </a:lnTo>
                  <a:lnTo>
                    <a:pt x="1280668" y="181990"/>
                  </a:lnTo>
                  <a:lnTo>
                    <a:pt x="1306703" y="232536"/>
                  </a:lnTo>
                  <a:lnTo>
                    <a:pt x="1310132" y="259079"/>
                  </a:lnTo>
                  <a:lnTo>
                    <a:pt x="1306703" y="285622"/>
                  </a:lnTo>
                  <a:lnTo>
                    <a:pt x="1280668" y="336168"/>
                  </a:lnTo>
                  <a:lnTo>
                    <a:pt x="1231011" y="382650"/>
                  </a:lnTo>
                  <a:lnTo>
                    <a:pt x="1198245" y="403986"/>
                  </a:lnTo>
                  <a:lnTo>
                    <a:pt x="1160526" y="423925"/>
                  </a:lnTo>
                  <a:lnTo>
                    <a:pt x="1118235" y="442340"/>
                  </a:lnTo>
                  <a:lnTo>
                    <a:pt x="1071753" y="458977"/>
                  </a:lnTo>
                  <a:lnTo>
                    <a:pt x="1021334" y="473963"/>
                  </a:lnTo>
                  <a:lnTo>
                    <a:pt x="967232" y="486917"/>
                  </a:lnTo>
                  <a:lnTo>
                    <a:pt x="910082" y="497839"/>
                  </a:lnTo>
                  <a:lnTo>
                    <a:pt x="849884" y="506475"/>
                  </a:lnTo>
                  <a:lnTo>
                    <a:pt x="787019" y="512952"/>
                  </a:lnTo>
                  <a:lnTo>
                    <a:pt x="721995" y="516762"/>
                  </a:lnTo>
                  <a:lnTo>
                    <a:pt x="655066" y="518159"/>
                  </a:lnTo>
                  <a:lnTo>
                    <a:pt x="588137" y="516762"/>
                  </a:lnTo>
                  <a:lnTo>
                    <a:pt x="523113" y="512952"/>
                  </a:lnTo>
                  <a:lnTo>
                    <a:pt x="460248" y="506475"/>
                  </a:lnTo>
                  <a:lnTo>
                    <a:pt x="400050" y="497839"/>
                  </a:lnTo>
                  <a:lnTo>
                    <a:pt x="342773" y="486917"/>
                  </a:lnTo>
                  <a:lnTo>
                    <a:pt x="288798" y="473963"/>
                  </a:lnTo>
                  <a:lnTo>
                    <a:pt x="238379" y="458977"/>
                  </a:lnTo>
                  <a:lnTo>
                    <a:pt x="191897" y="442340"/>
                  </a:lnTo>
                  <a:lnTo>
                    <a:pt x="149606" y="423925"/>
                  </a:lnTo>
                  <a:lnTo>
                    <a:pt x="111887" y="403986"/>
                  </a:lnTo>
                  <a:lnTo>
                    <a:pt x="79121" y="382650"/>
                  </a:lnTo>
                  <a:lnTo>
                    <a:pt x="29463" y="336168"/>
                  </a:lnTo>
                  <a:lnTo>
                    <a:pt x="3429" y="285622"/>
                  </a:lnTo>
                  <a:lnTo>
                    <a:pt x="0" y="259079"/>
                  </a:lnTo>
                  <a:close/>
                </a:path>
              </a:pathLst>
            </a:custGeom>
            <a:ln w="9144">
              <a:solidFill>
                <a:srgbClr val="1D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45093" y="1927047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D1B1B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1D1B1B"/>
                </a:solidFill>
                <a:latin typeface="Arial MT"/>
                <a:cs typeface="Arial MT"/>
              </a:rPr>
              <a:t>nici</a:t>
            </a:r>
            <a:r>
              <a:rPr sz="1800" dirty="0">
                <a:solidFill>
                  <a:srgbClr val="1D1B1B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63521" y="5010721"/>
            <a:ext cx="1320165" cy="530860"/>
            <a:chOff x="8363521" y="5010721"/>
            <a:chExt cx="1320165" cy="530860"/>
          </a:xfrm>
        </p:grpSpPr>
        <p:sp>
          <p:nvSpPr>
            <p:cNvPr id="11" name="object 11"/>
            <p:cNvSpPr/>
            <p:nvPr/>
          </p:nvSpPr>
          <p:spPr>
            <a:xfrm>
              <a:off x="8366759" y="5013960"/>
              <a:ext cx="1310640" cy="521334"/>
            </a:xfrm>
            <a:custGeom>
              <a:avLst/>
              <a:gdLst/>
              <a:ahLst/>
              <a:cxnLst/>
              <a:rect l="l" t="t" r="r" b="b"/>
              <a:pathLst>
                <a:path w="1310640" h="521335">
                  <a:moveTo>
                    <a:pt x="655066" y="0"/>
                  </a:moveTo>
                  <a:lnTo>
                    <a:pt x="588137" y="1396"/>
                  </a:lnTo>
                  <a:lnTo>
                    <a:pt x="523113" y="5333"/>
                  </a:lnTo>
                  <a:lnTo>
                    <a:pt x="460248" y="11683"/>
                  </a:lnTo>
                  <a:lnTo>
                    <a:pt x="400050" y="20446"/>
                  </a:lnTo>
                  <a:lnTo>
                    <a:pt x="342773" y="31495"/>
                  </a:lnTo>
                  <a:lnTo>
                    <a:pt x="288798" y="44449"/>
                  </a:lnTo>
                  <a:lnTo>
                    <a:pt x="238379" y="59562"/>
                  </a:lnTo>
                  <a:lnTo>
                    <a:pt x="191897" y="76326"/>
                  </a:lnTo>
                  <a:lnTo>
                    <a:pt x="149606" y="94868"/>
                  </a:lnTo>
                  <a:lnTo>
                    <a:pt x="111887" y="114934"/>
                  </a:lnTo>
                  <a:lnTo>
                    <a:pt x="79121" y="136397"/>
                  </a:lnTo>
                  <a:lnTo>
                    <a:pt x="29464" y="183133"/>
                  </a:lnTo>
                  <a:lnTo>
                    <a:pt x="3429" y="233933"/>
                  </a:lnTo>
                  <a:lnTo>
                    <a:pt x="0" y="260476"/>
                  </a:lnTo>
                  <a:lnTo>
                    <a:pt x="3429" y="287146"/>
                  </a:lnTo>
                  <a:lnTo>
                    <a:pt x="29464" y="337946"/>
                  </a:lnTo>
                  <a:lnTo>
                    <a:pt x="79121" y="384682"/>
                  </a:lnTo>
                  <a:lnTo>
                    <a:pt x="111887" y="406145"/>
                  </a:lnTo>
                  <a:lnTo>
                    <a:pt x="149606" y="426211"/>
                  </a:lnTo>
                  <a:lnTo>
                    <a:pt x="191897" y="444753"/>
                  </a:lnTo>
                  <a:lnTo>
                    <a:pt x="238379" y="461517"/>
                  </a:lnTo>
                  <a:lnTo>
                    <a:pt x="288798" y="476630"/>
                  </a:lnTo>
                  <a:lnTo>
                    <a:pt x="342773" y="489584"/>
                  </a:lnTo>
                  <a:lnTo>
                    <a:pt x="400050" y="500633"/>
                  </a:lnTo>
                  <a:lnTo>
                    <a:pt x="460248" y="509396"/>
                  </a:lnTo>
                  <a:lnTo>
                    <a:pt x="523113" y="515746"/>
                  </a:lnTo>
                  <a:lnTo>
                    <a:pt x="588137" y="519683"/>
                  </a:lnTo>
                  <a:lnTo>
                    <a:pt x="655066" y="521080"/>
                  </a:lnTo>
                  <a:lnTo>
                    <a:pt x="721995" y="519683"/>
                  </a:lnTo>
                  <a:lnTo>
                    <a:pt x="787019" y="515746"/>
                  </a:lnTo>
                  <a:lnTo>
                    <a:pt x="849884" y="509396"/>
                  </a:lnTo>
                  <a:lnTo>
                    <a:pt x="910082" y="500633"/>
                  </a:lnTo>
                  <a:lnTo>
                    <a:pt x="967232" y="489584"/>
                  </a:lnTo>
                  <a:lnTo>
                    <a:pt x="1021334" y="476630"/>
                  </a:lnTo>
                  <a:lnTo>
                    <a:pt x="1071753" y="461517"/>
                  </a:lnTo>
                  <a:lnTo>
                    <a:pt x="1118235" y="444753"/>
                  </a:lnTo>
                  <a:lnTo>
                    <a:pt x="1160526" y="426211"/>
                  </a:lnTo>
                  <a:lnTo>
                    <a:pt x="1198245" y="406145"/>
                  </a:lnTo>
                  <a:lnTo>
                    <a:pt x="1231011" y="384682"/>
                  </a:lnTo>
                  <a:lnTo>
                    <a:pt x="1280668" y="337946"/>
                  </a:lnTo>
                  <a:lnTo>
                    <a:pt x="1306703" y="287146"/>
                  </a:lnTo>
                  <a:lnTo>
                    <a:pt x="1310132" y="260476"/>
                  </a:lnTo>
                  <a:lnTo>
                    <a:pt x="1306703" y="233933"/>
                  </a:lnTo>
                  <a:lnTo>
                    <a:pt x="1280668" y="183133"/>
                  </a:lnTo>
                  <a:lnTo>
                    <a:pt x="1231011" y="136397"/>
                  </a:lnTo>
                  <a:lnTo>
                    <a:pt x="1198245" y="114934"/>
                  </a:lnTo>
                  <a:lnTo>
                    <a:pt x="1160526" y="94868"/>
                  </a:lnTo>
                  <a:lnTo>
                    <a:pt x="1118235" y="76326"/>
                  </a:lnTo>
                  <a:lnTo>
                    <a:pt x="1071753" y="59562"/>
                  </a:lnTo>
                  <a:lnTo>
                    <a:pt x="1021334" y="44449"/>
                  </a:lnTo>
                  <a:lnTo>
                    <a:pt x="967232" y="31495"/>
                  </a:lnTo>
                  <a:lnTo>
                    <a:pt x="910082" y="20446"/>
                  </a:lnTo>
                  <a:lnTo>
                    <a:pt x="849884" y="11683"/>
                  </a:lnTo>
                  <a:lnTo>
                    <a:pt x="787019" y="5333"/>
                  </a:lnTo>
                  <a:lnTo>
                    <a:pt x="721995" y="1396"/>
                  </a:lnTo>
                  <a:lnTo>
                    <a:pt x="655066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68283" y="5015484"/>
              <a:ext cx="1310640" cy="521334"/>
            </a:xfrm>
            <a:custGeom>
              <a:avLst/>
              <a:gdLst/>
              <a:ahLst/>
              <a:cxnLst/>
              <a:rect l="l" t="t" r="r" b="b"/>
              <a:pathLst>
                <a:path w="1310640" h="521335">
                  <a:moveTo>
                    <a:pt x="0" y="260476"/>
                  </a:moveTo>
                  <a:lnTo>
                    <a:pt x="13335" y="208025"/>
                  </a:lnTo>
                  <a:lnTo>
                    <a:pt x="51435" y="159130"/>
                  </a:lnTo>
                  <a:lnTo>
                    <a:pt x="111887" y="114934"/>
                  </a:lnTo>
                  <a:lnTo>
                    <a:pt x="149606" y="94868"/>
                  </a:lnTo>
                  <a:lnTo>
                    <a:pt x="191897" y="76326"/>
                  </a:lnTo>
                  <a:lnTo>
                    <a:pt x="238379" y="59562"/>
                  </a:lnTo>
                  <a:lnTo>
                    <a:pt x="288798" y="44449"/>
                  </a:lnTo>
                  <a:lnTo>
                    <a:pt x="342773" y="31495"/>
                  </a:lnTo>
                  <a:lnTo>
                    <a:pt x="400050" y="20446"/>
                  </a:lnTo>
                  <a:lnTo>
                    <a:pt x="460248" y="11683"/>
                  </a:lnTo>
                  <a:lnTo>
                    <a:pt x="523113" y="5333"/>
                  </a:lnTo>
                  <a:lnTo>
                    <a:pt x="588137" y="1396"/>
                  </a:lnTo>
                  <a:lnTo>
                    <a:pt x="655066" y="0"/>
                  </a:lnTo>
                  <a:lnTo>
                    <a:pt x="721995" y="1396"/>
                  </a:lnTo>
                  <a:lnTo>
                    <a:pt x="787019" y="5333"/>
                  </a:lnTo>
                  <a:lnTo>
                    <a:pt x="849884" y="11683"/>
                  </a:lnTo>
                  <a:lnTo>
                    <a:pt x="910082" y="20446"/>
                  </a:lnTo>
                  <a:lnTo>
                    <a:pt x="967232" y="31495"/>
                  </a:lnTo>
                  <a:lnTo>
                    <a:pt x="1021334" y="44449"/>
                  </a:lnTo>
                  <a:lnTo>
                    <a:pt x="1071753" y="59562"/>
                  </a:lnTo>
                  <a:lnTo>
                    <a:pt x="1118235" y="76326"/>
                  </a:lnTo>
                  <a:lnTo>
                    <a:pt x="1160526" y="94868"/>
                  </a:lnTo>
                  <a:lnTo>
                    <a:pt x="1198245" y="114934"/>
                  </a:lnTo>
                  <a:lnTo>
                    <a:pt x="1231011" y="136397"/>
                  </a:lnTo>
                  <a:lnTo>
                    <a:pt x="1280668" y="183133"/>
                  </a:lnTo>
                  <a:lnTo>
                    <a:pt x="1306703" y="233933"/>
                  </a:lnTo>
                  <a:lnTo>
                    <a:pt x="1310132" y="260476"/>
                  </a:lnTo>
                  <a:lnTo>
                    <a:pt x="1306703" y="287146"/>
                  </a:lnTo>
                  <a:lnTo>
                    <a:pt x="1280668" y="337946"/>
                  </a:lnTo>
                  <a:lnTo>
                    <a:pt x="1231011" y="384682"/>
                  </a:lnTo>
                  <a:lnTo>
                    <a:pt x="1198245" y="406145"/>
                  </a:lnTo>
                  <a:lnTo>
                    <a:pt x="1160526" y="426211"/>
                  </a:lnTo>
                  <a:lnTo>
                    <a:pt x="1118235" y="444753"/>
                  </a:lnTo>
                  <a:lnTo>
                    <a:pt x="1071753" y="461517"/>
                  </a:lnTo>
                  <a:lnTo>
                    <a:pt x="1021334" y="476630"/>
                  </a:lnTo>
                  <a:lnTo>
                    <a:pt x="967232" y="489584"/>
                  </a:lnTo>
                  <a:lnTo>
                    <a:pt x="910082" y="500633"/>
                  </a:lnTo>
                  <a:lnTo>
                    <a:pt x="849884" y="509396"/>
                  </a:lnTo>
                  <a:lnTo>
                    <a:pt x="787019" y="515746"/>
                  </a:lnTo>
                  <a:lnTo>
                    <a:pt x="721995" y="519683"/>
                  </a:lnTo>
                  <a:lnTo>
                    <a:pt x="655066" y="521080"/>
                  </a:lnTo>
                  <a:lnTo>
                    <a:pt x="588137" y="519683"/>
                  </a:lnTo>
                  <a:lnTo>
                    <a:pt x="523113" y="515746"/>
                  </a:lnTo>
                  <a:lnTo>
                    <a:pt x="460248" y="509396"/>
                  </a:lnTo>
                  <a:lnTo>
                    <a:pt x="400050" y="500633"/>
                  </a:lnTo>
                  <a:lnTo>
                    <a:pt x="342773" y="489584"/>
                  </a:lnTo>
                  <a:lnTo>
                    <a:pt x="288798" y="476630"/>
                  </a:lnTo>
                  <a:lnTo>
                    <a:pt x="238379" y="461517"/>
                  </a:lnTo>
                  <a:lnTo>
                    <a:pt x="191897" y="444753"/>
                  </a:lnTo>
                  <a:lnTo>
                    <a:pt x="149606" y="426211"/>
                  </a:lnTo>
                  <a:lnTo>
                    <a:pt x="111887" y="406145"/>
                  </a:lnTo>
                  <a:lnTo>
                    <a:pt x="79121" y="384682"/>
                  </a:lnTo>
                  <a:lnTo>
                    <a:pt x="29463" y="337946"/>
                  </a:lnTo>
                  <a:lnTo>
                    <a:pt x="3429" y="287146"/>
                  </a:lnTo>
                  <a:lnTo>
                    <a:pt x="0" y="260476"/>
                  </a:lnTo>
                  <a:close/>
                </a:path>
              </a:pathLst>
            </a:custGeom>
            <a:ln w="9144">
              <a:solidFill>
                <a:srgbClr val="1D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51518" y="5103114"/>
            <a:ext cx="34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D1B1B"/>
                </a:solidFill>
                <a:latin typeface="Arial MT"/>
                <a:cs typeface="Arial MT"/>
              </a:rPr>
              <a:t>F</a:t>
            </a:r>
            <a:r>
              <a:rPr sz="1800" spc="10" dirty="0">
                <a:solidFill>
                  <a:srgbClr val="1D1B1B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1D1B1B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15983" y="2359101"/>
            <a:ext cx="12700" cy="619125"/>
          </a:xfrm>
          <a:custGeom>
            <a:avLst/>
            <a:gdLst/>
            <a:ahLst/>
            <a:cxnLst/>
            <a:rect l="l" t="t" r="r" b="b"/>
            <a:pathLst>
              <a:path w="12700" h="619125">
                <a:moveTo>
                  <a:pt x="12192" y="0"/>
                </a:moveTo>
                <a:lnTo>
                  <a:pt x="0" y="0"/>
                </a:lnTo>
                <a:lnTo>
                  <a:pt x="0" y="618667"/>
                </a:lnTo>
                <a:lnTo>
                  <a:pt x="12192" y="618667"/>
                </a:lnTo>
                <a:lnTo>
                  <a:pt x="12192" y="0"/>
                </a:lnTo>
                <a:close/>
              </a:path>
            </a:pathLst>
          </a:custGeom>
          <a:solidFill>
            <a:srgbClr val="1D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82456" y="3569208"/>
            <a:ext cx="76200" cy="1444625"/>
          </a:xfrm>
          <a:custGeom>
            <a:avLst/>
            <a:gdLst/>
            <a:ahLst/>
            <a:cxnLst/>
            <a:rect l="l" t="t" r="r" b="b"/>
            <a:pathLst>
              <a:path w="76200" h="1444625">
                <a:moveTo>
                  <a:pt x="44450" y="0"/>
                </a:moveTo>
                <a:lnTo>
                  <a:pt x="31750" y="0"/>
                </a:lnTo>
                <a:lnTo>
                  <a:pt x="31750" y="1368425"/>
                </a:lnTo>
                <a:lnTo>
                  <a:pt x="0" y="1368425"/>
                </a:lnTo>
                <a:lnTo>
                  <a:pt x="38100" y="1444625"/>
                </a:lnTo>
                <a:lnTo>
                  <a:pt x="76200" y="1368425"/>
                </a:lnTo>
                <a:lnTo>
                  <a:pt x="44450" y="1368425"/>
                </a:lnTo>
                <a:lnTo>
                  <a:pt x="44450" y="0"/>
                </a:lnTo>
                <a:close/>
              </a:path>
            </a:pathLst>
          </a:custGeom>
          <a:solidFill>
            <a:srgbClr val="1D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28929" y="3025413"/>
            <a:ext cx="4205605" cy="870585"/>
          </a:xfrm>
          <a:prstGeom prst="rect">
            <a:avLst/>
          </a:prstGeom>
          <a:solidFill>
            <a:srgbClr val="EFEFEF"/>
          </a:solidFill>
          <a:ln w="13393">
            <a:solidFill>
              <a:srgbClr val="1D1B1B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245110" marR="569595">
              <a:lnSpc>
                <a:spcPts val="1430"/>
              </a:lnSpc>
              <a:spcBef>
                <a:spcPts val="750"/>
              </a:spcBef>
            </a:pP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Determinar </a:t>
            </a:r>
            <a:r>
              <a:rPr sz="1200" dirty="0">
                <a:solidFill>
                  <a:srgbClr val="1D1B1B"/>
                </a:solidFill>
                <a:latin typeface="Arial MT"/>
                <a:cs typeface="Arial MT"/>
              </a:rPr>
              <a:t>reportes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de </a:t>
            </a:r>
            <a:r>
              <a:rPr sz="1200" dirty="0">
                <a:solidFill>
                  <a:srgbClr val="1D1B1B"/>
                </a:solidFill>
                <a:latin typeface="Arial MT"/>
                <a:cs typeface="Arial MT"/>
              </a:rPr>
              <a:t>facturas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para la </a:t>
            </a:r>
            <a:r>
              <a:rPr sz="1200" dirty="0">
                <a:solidFill>
                  <a:srgbClr val="1D1B1B"/>
                </a:solidFill>
                <a:latin typeface="Arial MT"/>
                <a:cs typeface="Arial MT"/>
              </a:rPr>
              <a:t>compañia </a:t>
            </a:r>
            <a:r>
              <a:rPr sz="1200" spc="-32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nacional de </a:t>
            </a:r>
            <a:r>
              <a:rPr sz="1200" dirty="0">
                <a:solidFill>
                  <a:srgbClr val="1D1B1B"/>
                </a:solidFill>
                <a:latin typeface="Arial MT"/>
                <a:cs typeface="Arial MT"/>
              </a:rPr>
              <a:t>Fuerza y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Luz de Costa Rica imprimira </a:t>
            </a:r>
            <a:r>
              <a:rPr sz="1200" spc="-32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la</a:t>
            </a:r>
            <a:r>
              <a:rPr sz="1200" spc="-65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D1B1B"/>
                </a:solidFill>
                <a:latin typeface="Arial MT"/>
                <a:cs typeface="Arial MT"/>
              </a:rPr>
              <a:t>factura</a:t>
            </a:r>
            <a:r>
              <a:rPr sz="1200" spc="-6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D1B1B"/>
                </a:solidFill>
                <a:latin typeface="Arial MT"/>
                <a:cs typeface="Arial MT"/>
              </a:rPr>
              <a:t>segun</a:t>
            </a:r>
            <a:r>
              <a:rPr sz="1200" spc="-6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D1B1B"/>
                </a:solidFill>
                <a:latin typeface="Arial MT"/>
                <a:cs typeface="Arial MT"/>
              </a:rPr>
              <a:t>a</a:t>
            </a:r>
            <a:r>
              <a:rPr sz="1200" spc="-6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D1B1B"/>
                </a:solidFill>
                <a:latin typeface="Arial MT"/>
                <a:cs typeface="Arial MT"/>
              </a:rPr>
              <a:t>conveniencia</a:t>
            </a:r>
            <a:r>
              <a:rPr sz="1200" spc="-6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del</a:t>
            </a:r>
            <a:r>
              <a:rPr sz="1200" spc="215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usuario,</a:t>
            </a:r>
            <a:r>
              <a:rPr sz="1200" spc="-6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hasta </a:t>
            </a:r>
            <a:r>
              <a:rPr sz="1200" spc="-32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que</a:t>
            </a:r>
            <a:r>
              <a:rPr sz="1200" spc="-55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el</a:t>
            </a:r>
            <a:r>
              <a:rPr sz="1200" spc="-5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usuario</a:t>
            </a:r>
            <a:r>
              <a:rPr sz="1200" spc="-55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D1B1B"/>
                </a:solidFill>
                <a:latin typeface="Arial MT"/>
                <a:cs typeface="Arial MT"/>
              </a:rPr>
              <a:t>decida</a:t>
            </a:r>
            <a:r>
              <a:rPr sz="1200" spc="-5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D1B1B"/>
                </a:solidFill>
                <a:latin typeface="Arial MT"/>
                <a:cs typeface="Arial MT"/>
              </a:rPr>
              <a:t>terminar.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682" y="467360"/>
            <a:ext cx="184975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T</a:t>
            </a:r>
            <a:r>
              <a:rPr spc="-55" dirty="0"/>
              <a:t>a</a:t>
            </a:r>
            <a:r>
              <a:rPr spc="-60" dirty="0"/>
              <a:t>b</a:t>
            </a:r>
            <a:r>
              <a:rPr spc="-55" dirty="0"/>
              <a:t>la</a:t>
            </a:r>
            <a:r>
              <a:rPr spc="-5" dirty="0"/>
              <a:t>s</a:t>
            </a:r>
            <a:r>
              <a:rPr spc="-114" dirty="0"/>
              <a:t> </a:t>
            </a:r>
            <a:r>
              <a:rPr spc="-5" dirty="0"/>
              <a:t>de  </a:t>
            </a:r>
            <a:r>
              <a:rPr spc="-1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23621"/>
              </p:ext>
            </p:extLst>
          </p:nvPr>
        </p:nvGraphicFramePr>
        <p:xfrm>
          <a:off x="632104" y="1647189"/>
          <a:ext cx="11004871" cy="3229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33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ENTRADASs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3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B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Ejemplo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Nombre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B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4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056">
                <a:tc>
                  <a:txBody>
                    <a:bodyPr/>
                    <a:lstStyle/>
                    <a:p>
                      <a:pPr marL="16446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2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sz="1600" spc="-4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-2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contiene</a:t>
                      </a:r>
                      <a:r>
                        <a:rPr sz="1600" spc="-3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el</a:t>
                      </a:r>
                      <a:r>
                        <a:rPr lang="es-CR"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ingreso a una opción del menú 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51435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905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500" dirty="0" err="1">
                          <a:latin typeface="Times New Roman"/>
                          <a:cs typeface="Times New Roman"/>
                        </a:rPr>
                        <a:t>opcion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500" dirty="0" err="1">
                          <a:latin typeface="Times New Roman"/>
                          <a:cs typeface="Times New Roman"/>
                        </a:rPr>
                        <a:t>int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5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586" y="488391"/>
            <a:ext cx="3711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Tablas</a:t>
            </a:r>
            <a:r>
              <a:rPr spc="-110" dirty="0"/>
              <a:t> </a:t>
            </a:r>
            <a:r>
              <a:rPr spc="-10" dirty="0"/>
              <a:t>de</a:t>
            </a:r>
            <a:r>
              <a:rPr spc="-80" dirty="0"/>
              <a:t> </a:t>
            </a:r>
            <a:r>
              <a:rPr spc="-15" dirty="0"/>
              <a:t>variables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58442"/>
              </p:ext>
            </p:extLst>
          </p:nvPr>
        </p:nvGraphicFramePr>
        <p:xfrm>
          <a:off x="599757" y="1441450"/>
          <a:ext cx="10979785" cy="1546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SALIDAS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Ejemplo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Nombre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04">
                <a:tc>
                  <a:txBody>
                    <a:bodyPr/>
                    <a:lstStyle/>
                    <a:p>
                      <a:pPr marL="33845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200" spc="-1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ariable</a:t>
                      </a:r>
                      <a:r>
                        <a:rPr sz="1200" spc="-9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200" spc="-3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contiene</a:t>
                      </a:r>
                      <a:r>
                        <a:rPr sz="1200" spc="-8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el</a:t>
                      </a:r>
                      <a:r>
                        <a:rPr sz="1200" spc="-2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 err="1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reporte</a:t>
                      </a:r>
                      <a:r>
                        <a:rPr sz="1200" spc="-8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CR" sz="1200" spc="-8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seleccionado A. | B.  | C.  |Q.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 err="1">
                          <a:latin typeface="Times New Roman"/>
                          <a:cs typeface="Times New Roman"/>
                        </a:rPr>
                        <a:t>elMayorConsumo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 err="1">
                          <a:latin typeface="Times New Roman"/>
                          <a:cs typeface="Times New Roman"/>
                        </a:rPr>
                        <a:t>Febrero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596" y="99771"/>
            <a:ext cx="211137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Diagrama </a:t>
            </a:r>
            <a:r>
              <a:rPr dirty="0"/>
              <a:t> </a:t>
            </a:r>
            <a:r>
              <a:rPr spc="-5" dirty="0"/>
              <a:t>explicati</a:t>
            </a:r>
            <a:r>
              <a:rPr spc="-85" dirty="0"/>
              <a:t>v</a:t>
            </a:r>
            <a:r>
              <a:rPr spc="-5" dirty="0"/>
              <a:t>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51679" y="314079"/>
            <a:ext cx="1399540" cy="485140"/>
            <a:chOff x="5645036" y="255420"/>
            <a:chExt cx="1399540" cy="485140"/>
          </a:xfrm>
        </p:grpSpPr>
        <p:sp>
          <p:nvSpPr>
            <p:cNvPr id="4" name="object 4"/>
            <p:cNvSpPr/>
            <p:nvPr/>
          </p:nvSpPr>
          <p:spPr>
            <a:xfrm>
              <a:off x="5648275" y="258658"/>
              <a:ext cx="1390015" cy="475615"/>
            </a:xfrm>
            <a:custGeom>
              <a:avLst/>
              <a:gdLst/>
              <a:ahLst/>
              <a:cxnLst/>
              <a:rect l="l" t="t" r="r" b="b"/>
              <a:pathLst>
                <a:path w="1390015" h="475615">
                  <a:moveTo>
                    <a:pt x="694944" y="0"/>
                  </a:moveTo>
                  <a:lnTo>
                    <a:pt x="628015" y="1142"/>
                  </a:lnTo>
                  <a:lnTo>
                    <a:pt x="562864" y="4317"/>
                  </a:lnTo>
                  <a:lnTo>
                    <a:pt x="499872" y="9524"/>
                  </a:lnTo>
                  <a:lnTo>
                    <a:pt x="439166" y="16636"/>
                  </a:lnTo>
                  <a:lnTo>
                    <a:pt x="381254" y="25526"/>
                  </a:lnTo>
                  <a:lnTo>
                    <a:pt x="326136" y="36194"/>
                  </a:lnTo>
                  <a:lnTo>
                    <a:pt x="274447" y="48386"/>
                  </a:lnTo>
                  <a:lnTo>
                    <a:pt x="226187" y="62229"/>
                  </a:lnTo>
                  <a:lnTo>
                    <a:pt x="181864" y="77342"/>
                  </a:lnTo>
                  <a:lnTo>
                    <a:pt x="141605" y="93852"/>
                  </a:lnTo>
                  <a:lnTo>
                    <a:pt x="74676" y="130428"/>
                  </a:lnTo>
                  <a:lnTo>
                    <a:pt x="27813" y="170941"/>
                  </a:lnTo>
                  <a:lnTo>
                    <a:pt x="3175" y="214756"/>
                  </a:lnTo>
                  <a:lnTo>
                    <a:pt x="0" y="237616"/>
                  </a:lnTo>
                  <a:lnTo>
                    <a:pt x="12573" y="282828"/>
                  </a:lnTo>
                  <a:lnTo>
                    <a:pt x="48514" y="325119"/>
                  </a:lnTo>
                  <a:lnTo>
                    <a:pt x="105791" y="363727"/>
                  </a:lnTo>
                  <a:lnTo>
                    <a:pt x="141605" y="381507"/>
                  </a:lnTo>
                  <a:lnTo>
                    <a:pt x="181864" y="398017"/>
                  </a:lnTo>
                  <a:lnTo>
                    <a:pt x="226187" y="413130"/>
                  </a:lnTo>
                  <a:lnTo>
                    <a:pt x="274447" y="426846"/>
                  </a:lnTo>
                  <a:lnTo>
                    <a:pt x="326136" y="439165"/>
                  </a:lnTo>
                  <a:lnTo>
                    <a:pt x="381254" y="449833"/>
                  </a:lnTo>
                  <a:lnTo>
                    <a:pt x="439166" y="458723"/>
                  </a:lnTo>
                  <a:lnTo>
                    <a:pt x="499872" y="465835"/>
                  </a:lnTo>
                  <a:lnTo>
                    <a:pt x="562864" y="471042"/>
                  </a:lnTo>
                  <a:lnTo>
                    <a:pt x="628015" y="474217"/>
                  </a:lnTo>
                  <a:lnTo>
                    <a:pt x="694944" y="475360"/>
                  </a:lnTo>
                  <a:lnTo>
                    <a:pt x="761873" y="474217"/>
                  </a:lnTo>
                  <a:lnTo>
                    <a:pt x="827024" y="471042"/>
                  </a:lnTo>
                  <a:lnTo>
                    <a:pt x="890016" y="465835"/>
                  </a:lnTo>
                  <a:lnTo>
                    <a:pt x="950722" y="458723"/>
                  </a:lnTo>
                  <a:lnTo>
                    <a:pt x="1008634" y="449833"/>
                  </a:lnTo>
                  <a:lnTo>
                    <a:pt x="1063625" y="439165"/>
                  </a:lnTo>
                  <a:lnTo>
                    <a:pt x="1115441" y="426846"/>
                  </a:lnTo>
                  <a:lnTo>
                    <a:pt x="1163701" y="413130"/>
                  </a:lnTo>
                  <a:lnTo>
                    <a:pt x="1208024" y="398017"/>
                  </a:lnTo>
                  <a:lnTo>
                    <a:pt x="1248283" y="381507"/>
                  </a:lnTo>
                  <a:lnTo>
                    <a:pt x="1315212" y="344931"/>
                  </a:lnTo>
                  <a:lnTo>
                    <a:pt x="1362075" y="304418"/>
                  </a:lnTo>
                  <a:lnTo>
                    <a:pt x="1386713" y="260603"/>
                  </a:lnTo>
                  <a:lnTo>
                    <a:pt x="1389888" y="237616"/>
                  </a:lnTo>
                  <a:lnTo>
                    <a:pt x="1377315" y="192531"/>
                  </a:lnTo>
                  <a:lnTo>
                    <a:pt x="1341247" y="150240"/>
                  </a:lnTo>
                  <a:lnTo>
                    <a:pt x="1284097" y="111505"/>
                  </a:lnTo>
                  <a:lnTo>
                    <a:pt x="1248283" y="93852"/>
                  </a:lnTo>
                  <a:lnTo>
                    <a:pt x="1208024" y="77342"/>
                  </a:lnTo>
                  <a:lnTo>
                    <a:pt x="1163701" y="62229"/>
                  </a:lnTo>
                  <a:lnTo>
                    <a:pt x="1115441" y="48386"/>
                  </a:lnTo>
                  <a:lnTo>
                    <a:pt x="1063625" y="36194"/>
                  </a:lnTo>
                  <a:lnTo>
                    <a:pt x="1008634" y="25526"/>
                  </a:lnTo>
                  <a:lnTo>
                    <a:pt x="950722" y="16636"/>
                  </a:lnTo>
                  <a:lnTo>
                    <a:pt x="890016" y="9524"/>
                  </a:lnTo>
                  <a:lnTo>
                    <a:pt x="827024" y="4317"/>
                  </a:lnTo>
                  <a:lnTo>
                    <a:pt x="761873" y="1142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49798" y="260182"/>
              <a:ext cx="1390015" cy="475615"/>
            </a:xfrm>
            <a:custGeom>
              <a:avLst/>
              <a:gdLst/>
              <a:ahLst/>
              <a:cxnLst/>
              <a:rect l="l" t="t" r="r" b="b"/>
              <a:pathLst>
                <a:path w="1390015" h="475615">
                  <a:moveTo>
                    <a:pt x="0" y="237616"/>
                  </a:moveTo>
                  <a:lnTo>
                    <a:pt x="12573" y="192531"/>
                  </a:lnTo>
                  <a:lnTo>
                    <a:pt x="48514" y="150240"/>
                  </a:lnTo>
                  <a:lnTo>
                    <a:pt x="105791" y="111505"/>
                  </a:lnTo>
                  <a:lnTo>
                    <a:pt x="141605" y="93852"/>
                  </a:lnTo>
                  <a:lnTo>
                    <a:pt x="181864" y="77342"/>
                  </a:lnTo>
                  <a:lnTo>
                    <a:pt x="226186" y="62229"/>
                  </a:lnTo>
                  <a:lnTo>
                    <a:pt x="274447" y="48386"/>
                  </a:lnTo>
                  <a:lnTo>
                    <a:pt x="326136" y="36194"/>
                  </a:lnTo>
                  <a:lnTo>
                    <a:pt x="381254" y="25526"/>
                  </a:lnTo>
                  <a:lnTo>
                    <a:pt x="439166" y="16636"/>
                  </a:lnTo>
                  <a:lnTo>
                    <a:pt x="499872" y="9524"/>
                  </a:lnTo>
                  <a:lnTo>
                    <a:pt x="562864" y="4317"/>
                  </a:lnTo>
                  <a:lnTo>
                    <a:pt x="628015" y="1142"/>
                  </a:lnTo>
                  <a:lnTo>
                    <a:pt x="694944" y="0"/>
                  </a:lnTo>
                  <a:lnTo>
                    <a:pt x="761873" y="1142"/>
                  </a:lnTo>
                  <a:lnTo>
                    <a:pt x="827024" y="4317"/>
                  </a:lnTo>
                  <a:lnTo>
                    <a:pt x="890016" y="9524"/>
                  </a:lnTo>
                  <a:lnTo>
                    <a:pt x="950722" y="16636"/>
                  </a:lnTo>
                  <a:lnTo>
                    <a:pt x="1008634" y="25526"/>
                  </a:lnTo>
                  <a:lnTo>
                    <a:pt x="1063625" y="36194"/>
                  </a:lnTo>
                  <a:lnTo>
                    <a:pt x="1115441" y="48386"/>
                  </a:lnTo>
                  <a:lnTo>
                    <a:pt x="1163701" y="62229"/>
                  </a:lnTo>
                  <a:lnTo>
                    <a:pt x="1208024" y="77342"/>
                  </a:lnTo>
                  <a:lnTo>
                    <a:pt x="1248283" y="93852"/>
                  </a:lnTo>
                  <a:lnTo>
                    <a:pt x="1284097" y="111505"/>
                  </a:lnTo>
                  <a:lnTo>
                    <a:pt x="1341247" y="150240"/>
                  </a:lnTo>
                  <a:lnTo>
                    <a:pt x="1377315" y="192531"/>
                  </a:lnTo>
                  <a:lnTo>
                    <a:pt x="1389888" y="237616"/>
                  </a:lnTo>
                  <a:lnTo>
                    <a:pt x="1377315" y="282828"/>
                  </a:lnTo>
                  <a:lnTo>
                    <a:pt x="1341247" y="325119"/>
                  </a:lnTo>
                  <a:lnTo>
                    <a:pt x="1284097" y="363727"/>
                  </a:lnTo>
                  <a:lnTo>
                    <a:pt x="1248283" y="381507"/>
                  </a:lnTo>
                  <a:lnTo>
                    <a:pt x="1208024" y="398017"/>
                  </a:lnTo>
                  <a:lnTo>
                    <a:pt x="1163701" y="413130"/>
                  </a:lnTo>
                  <a:lnTo>
                    <a:pt x="1115441" y="426846"/>
                  </a:lnTo>
                  <a:lnTo>
                    <a:pt x="1063625" y="439165"/>
                  </a:lnTo>
                  <a:lnTo>
                    <a:pt x="1008634" y="449833"/>
                  </a:lnTo>
                  <a:lnTo>
                    <a:pt x="950722" y="458723"/>
                  </a:lnTo>
                  <a:lnTo>
                    <a:pt x="890016" y="465835"/>
                  </a:lnTo>
                  <a:lnTo>
                    <a:pt x="827024" y="471042"/>
                  </a:lnTo>
                  <a:lnTo>
                    <a:pt x="761873" y="474217"/>
                  </a:lnTo>
                  <a:lnTo>
                    <a:pt x="694944" y="475360"/>
                  </a:lnTo>
                  <a:lnTo>
                    <a:pt x="628015" y="474217"/>
                  </a:lnTo>
                  <a:lnTo>
                    <a:pt x="562864" y="471042"/>
                  </a:lnTo>
                  <a:lnTo>
                    <a:pt x="499872" y="465835"/>
                  </a:lnTo>
                  <a:lnTo>
                    <a:pt x="439166" y="458723"/>
                  </a:lnTo>
                  <a:lnTo>
                    <a:pt x="381254" y="449833"/>
                  </a:lnTo>
                  <a:lnTo>
                    <a:pt x="326136" y="439165"/>
                  </a:lnTo>
                  <a:lnTo>
                    <a:pt x="274447" y="426846"/>
                  </a:lnTo>
                  <a:lnTo>
                    <a:pt x="226186" y="413130"/>
                  </a:lnTo>
                  <a:lnTo>
                    <a:pt x="181864" y="398017"/>
                  </a:lnTo>
                  <a:lnTo>
                    <a:pt x="141605" y="381507"/>
                  </a:lnTo>
                  <a:lnTo>
                    <a:pt x="105791" y="363727"/>
                  </a:lnTo>
                  <a:lnTo>
                    <a:pt x="48514" y="325119"/>
                  </a:lnTo>
                  <a:lnTo>
                    <a:pt x="12573" y="282828"/>
                  </a:lnTo>
                  <a:lnTo>
                    <a:pt x="0" y="2376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00941" y="405457"/>
            <a:ext cx="5041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10" dirty="0">
                <a:latin typeface="Arial MT"/>
                <a:cs typeface="Arial MT"/>
              </a:rPr>
              <a:t>c</a:t>
            </a:r>
            <a:r>
              <a:rPr sz="1600" dirty="0">
                <a:latin typeface="Arial MT"/>
                <a:cs typeface="Arial MT"/>
              </a:rPr>
              <a:t>io</a:t>
            </a:r>
          </a:p>
        </p:txBody>
      </p:sp>
      <p:sp>
        <p:nvSpPr>
          <p:cNvPr id="7" name="object 7"/>
          <p:cNvSpPr/>
          <p:nvPr/>
        </p:nvSpPr>
        <p:spPr>
          <a:xfrm flipH="1">
            <a:off x="6273349" y="2613641"/>
            <a:ext cx="57987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68"/>
                </a:lnTo>
              </a:path>
            </a:pathLst>
          </a:custGeom>
          <a:ln w="21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64220" y="1798575"/>
            <a:ext cx="2505710" cy="638636"/>
          </a:xfrm>
          <a:prstGeom prst="rect">
            <a:avLst/>
          </a:prstGeom>
          <a:solidFill>
            <a:srgbClr val="F0F0F0"/>
          </a:solidFill>
          <a:ln w="9144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20"/>
              </a:spcBef>
            </a:pPr>
            <a:r>
              <a:rPr sz="1100" spc="-5" dirty="0" err="1">
                <a:latin typeface="Arial MT"/>
                <a:cs typeface="Arial MT"/>
              </a:rPr>
              <a:t>Analizar</a:t>
            </a:r>
            <a:r>
              <a:rPr lang="en-US" sz="1100" spc="-5" dirty="0">
                <a:latin typeface="Arial MT"/>
                <a:cs typeface="Arial MT"/>
              </a:rPr>
              <a:t> las </a:t>
            </a:r>
            <a:r>
              <a:rPr lang="en-US" sz="1100" spc="-5" dirty="0" err="1">
                <a:latin typeface="Arial MT"/>
                <a:cs typeface="Arial MT"/>
              </a:rPr>
              <a:t>opcion</a:t>
            </a:r>
            <a:r>
              <a:rPr lang="en-US" sz="1100" spc="-5" dirty="0">
                <a:latin typeface="Arial MT"/>
                <a:cs typeface="Arial MT"/>
              </a:rPr>
              <a:t> que </a:t>
            </a:r>
            <a:r>
              <a:rPr lang="en-US" sz="1100" spc="-5" dirty="0" err="1">
                <a:latin typeface="Arial MT"/>
                <a:cs typeface="Arial MT"/>
              </a:rPr>
              <a:t>haya</a:t>
            </a:r>
            <a:r>
              <a:rPr lang="en-US" sz="1100" spc="-5" dirty="0">
                <a:latin typeface="Arial MT"/>
                <a:cs typeface="Arial MT"/>
              </a:rPr>
              <a:t> </a:t>
            </a:r>
            <a:r>
              <a:rPr lang="en-US" sz="1100" spc="-5" dirty="0" err="1">
                <a:latin typeface="Arial MT"/>
                <a:cs typeface="Arial MT"/>
              </a:rPr>
              <a:t>elegido</a:t>
            </a:r>
            <a:r>
              <a:rPr lang="en-US" sz="1100" spc="-5" dirty="0">
                <a:latin typeface="Arial MT"/>
                <a:cs typeface="Arial MT"/>
              </a:rPr>
              <a:t> el </a:t>
            </a:r>
            <a:r>
              <a:rPr lang="en-US" sz="1100" spc="-5" dirty="0" err="1">
                <a:latin typeface="Arial MT"/>
                <a:cs typeface="Arial MT"/>
              </a:rPr>
              <a:t>usuario</a:t>
            </a:r>
            <a:r>
              <a:rPr lang="en-US" sz="1100" spc="-5" dirty="0">
                <a:latin typeface="Arial MT"/>
                <a:cs typeface="Arial MT"/>
              </a:rPr>
              <a:t> para solicitor </a:t>
            </a:r>
            <a:r>
              <a:rPr lang="en-US" sz="1100" spc="-5" dirty="0" err="1">
                <a:latin typeface="Arial MT"/>
                <a:cs typeface="Arial MT"/>
              </a:rPr>
              <a:t>datos</a:t>
            </a:r>
            <a:r>
              <a:rPr lang="en-US" sz="1100" spc="-5" dirty="0">
                <a:latin typeface="Arial MT"/>
                <a:cs typeface="Arial MT"/>
              </a:rPr>
              <a:t> </a:t>
            </a:r>
            <a:r>
              <a:rPr lang="en-US" sz="1100" spc="-5" dirty="0" err="1">
                <a:latin typeface="Arial MT"/>
                <a:cs typeface="Arial MT"/>
              </a:rPr>
              <a:t>nombreMes</a:t>
            </a:r>
            <a:r>
              <a:rPr lang="en-US" sz="1100" spc="-5" dirty="0">
                <a:latin typeface="Arial MT"/>
                <a:cs typeface="Arial MT"/>
              </a:rPr>
              <a:t>, </a:t>
            </a:r>
          </a:p>
          <a:p>
            <a:pPr marL="35560">
              <a:lnSpc>
                <a:spcPct val="100000"/>
              </a:lnSpc>
              <a:spcBef>
                <a:spcPts val="520"/>
              </a:spcBef>
            </a:pPr>
            <a:r>
              <a:rPr lang="en-US" sz="1100" spc="-5" dirty="0" err="1">
                <a:latin typeface="Arial MT"/>
                <a:cs typeface="Arial MT"/>
              </a:rPr>
              <a:t>consumo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48200" y="3666844"/>
            <a:ext cx="3597275" cy="746760"/>
            <a:chOff x="4538612" y="4498235"/>
            <a:chExt cx="3597275" cy="746760"/>
          </a:xfrm>
        </p:grpSpPr>
        <p:sp>
          <p:nvSpPr>
            <p:cNvPr id="18" name="object 18"/>
            <p:cNvSpPr/>
            <p:nvPr/>
          </p:nvSpPr>
          <p:spPr>
            <a:xfrm>
              <a:off x="4541851" y="4501473"/>
              <a:ext cx="3587750" cy="737235"/>
            </a:xfrm>
            <a:custGeom>
              <a:avLst/>
              <a:gdLst/>
              <a:ahLst/>
              <a:cxnLst/>
              <a:rect l="l" t="t" r="r" b="b"/>
              <a:pathLst>
                <a:path w="3587750" h="737235">
                  <a:moveTo>
                    <a:pt x="3587241" y="0"/>
                  </a:moveTo>
                  <a:lnTo>
                    <a:pt x="184404" y="0"/>
                  </a:lnTo>
                  <a:lnTo>
                    <a:pt x="0" y="737107"/>
                  </a:lnTo>
                  <a:lnTo>
                    <a:pt x="3402838" y="737107"/>
                  </a:lnTo>
                  <a:lnTo>
                    <a:pt x="358724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43375" y="4502997"/>
              <a:ext cx="3587750" cy="737235"/>
            </a:xfrm>
            <a:custGeom>
              <a:avLst/>
              <a:gdLst/>
              <a:ahLst/>
              <a:cxnLst/>
              <a:rect l="l" t="t" r="r" b="b"/>
              <a:pathLst>
                <a:path w="3587750" h="737235">
                  <a:moveTo>
                    <a:pt x="0" y="737107"/>
                  </a:moveTo>
                  <a:lnTo>
                    <a:pt x="184404" y="0"/>
                  </a:lnTo>
                  <a:lnTo>
                    <a:pt x="3587241" y="0"/>
                  </a:lnTo>
                  <a:lnTo>
                    <a:pt x="3402838" y="737107"/>
                  </a:lnTo>
                  <a:lnTo>
                    <a:pt x="0" y="7371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54028" y="3786582"/>
            <a:ext cx="322317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R" sz="1000" dirty="0">
                <a:latin typeface="Arial MT"/>
                <a:cs typeface="Arial MT"/>
              </a:rPr>
              <a:t>Imprimir  la </a:t>
            </a:r>
            <a:r>
              <a:rPr lang="en-US" sz="1000" dirty="0">
                <a:latin typeface="Arial MT"/>
                <a:cs typeface="Arial MT"/>
              </a:rPr>
              <a:t>factura del </a:t>
            </a:r>
            <a:r>
              <a:rPr lang="en-US" sz="1000" dirty="0" err="1">
                <a:latin typeface="Arial MT"/>
                <a:cs typeface="Arial MT"/>
              </a:rPr>
              <a:t>reporte</a:t>
            </a:r>
            <a:r>
              <a:rPr lang="en-US" sz="1000" dirty="0">
                <a:latin typeface="Arial MT"/>
                <a:cs typeface="Arial MT"/>
              </a:rPr>
              <a:t> </a:t>
            </a:r>
            <a:r>
              <a:rPr lang="en-US" sz="1000" dirty="0" err="1">
                <a:latin typeface="Arial MT"/>
                <a:cs typeface="Arial MT"/>
              </a:rPr>
              <a:t>seleccionado</a:t>
            </a:r>
            <a:r>
              <a:rPr lang="en-US" sz="1000" dirty="0">
                <a:latin typeface="Arial MT"/>
                <a:cs typeface="Arial MT"/>
              </a:rPr>
              <a:t>  para Volver a </a:t>
            </a:r>
            <a:r>
              <a:rPr lang="en-US" sz="1000" dirty="0" err="1">
                <a:latin typeface="Arial MT"/>
                <a:cs typeface="Arial MT"/>
              </a:rPr>
              <a:t>preguntar</a:t>
            </a:r>
            <a:r>
              <a:rPr lang="en-US" sz="1000" dirty="0">
                <a:latin typeface="Arial MT"/>
                <a:cs typeface="Arial MT"/>
              </a:rPr>
              <a:t> el menu </a:t>
            </a:r>
            <a:br>
              <a:rPr lang="en-US" sz="1000" dirty="0">
                <a:latin typeface="Arial MT"/>
                <a:cs typeface="Arial MT"/>
              </a:rPr>
            </a:br>
            <a:r>
              <a:rPr lang="en-US" sz="1000" dirty="0" err="1">
                <a:latin typeface="Arial MT"/>
                <a:cs typeface="Arial MT"/>
              </a:rPr>
              <a:t>si</a:t>
            </a:r>
            <a:r>
              <a:rPr lang="en-US" sz="1000" dirty="0">
                <a:latin typeface="Arial MT"/>
                <a:cs typeface="Arial MT"/>
              </a:rPr>
              <a:t> menu </a:t>
            </a:r>
            <a:r>
              <a:rPr lang="en-US" sz="1000" dirty="0" err="1">
                <a:latin typeface="Arial MT"/>
                <a:cs typeface="Arial MT"/>
              </a:rPr>
              <a:t>selecciona</a:t>
            </a:r>
            <a:r>
              <a:rPr lang="en-US" sz="1000" dirty="0">
                <a:latin typeface="Arial MT"/>
                <a:cs typeface="Arial MT"/>
              </a:rPr>
              <a:t> Q se </a:t>
            </a:r>
            <a:r>
              <a:rPr lang="en-US" sz="1000" dirty="0" err="1">
                <a:latin typeface="Arial MT"/>
                <a:cs typeface="Arial MT"/>
              </a:rPr>
              <a:t>imprime</a:t>
            </a:r>
            <a:r>
              <a:rPr lang="en-US" sz="1000" dirty="0">
                <a:latin typeface="Arial MT"/>
                <a:cs typeface="Arial MT"/>
              </a:rPr>
              <a:t> </a:t>
            </a:r>
            <a:r>
              <a:rPr lang="en-US" sz="1000" dirty="0" err="1">
                <a:latin typeface="Arial MT"/>
                <a:cs typeface="Arial MT"/>
              </a:rPr>
              <a:t>saliendo</a:t>
            </a:r>
            <a:r>
              <a:rPr lang="en-US" sz="1000" dirty="0">
                <a:latin typeface="Arial MT"/>
                <a:cs typeface="Arial MT"/>
              </a:rPr>
              <a:t> del </a:t>
            </a:r>
            <a:r>
              <a:rPr lang="en-US" sz="1000" dirty="0" err="1">
                <a:latin typeface="Arial MT"/>
                <a:cs typeface="Arial MT"/>
              </a:rPr>
              <a:t>programa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37735" y="2428021"/>
            <a:ext cx="1382814" cy="2824642"/>
            <a:chOff x="5645036" y="4290732"/>
            <a:chExt cx="1398905" cy="1881505"/>
          </a:xfrm>
        </p:grpSpPr>
        <p:sp>
          <p:nvSpPr>
            <p:cNvPr id="22" name="object 22"/>
            <p:cNvSpPr/>
            <p:nvPr/>
          </p:nvSpPr>
          <p:spPr>
            <a:xfrm>
              <a:off x="6342592" y="4295494"/>
              <a:ext cx="2540" cy="163830"/>
            </a:xfrm>
            <a:custGeom>
              <a:avLst/>
              <a:gdLst/>
              <a:ahLst/>
              <a:cxnLst/>
              <a:rect l="l" t="t" r="r" b="b"/>
              <a:pathLst>
                <a:path w="2539" h="163829">
                  <a:moveTo>
                    <a:pt x="2014" y="0"/>
                  </a:moveTo>
                  <a:lnTo>
                    <a:pt x="0" y="163354"/>
                  </a:lnTo>
                </a:path>
              </a:pathLst>
            </a:custGeom>
            <a:ln w="9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4930" y="4443561"/>
              <a:ext cx="33020" cy="45720"/>
            </a:xfrm>
            <a:custGeom>
              <a:avLst/>
              <a:gdLst/>
              <a:ahLst/>
              <a:cxnLst/>
              <a:rect l="l" t="t" r="r" b="b"/>
              <a:pathLst>
                <a:path w="33020" h="45720">
                  <a:moveTo>
                    <a:pt x="0" y="0"/>
                  </a:moveTo>
                  <a:lnTo>
                    <a:pt x="11429" y="45338"/>
                  </a:lnTo>
                  <a:lnTo>
                    <a:pt x="33019" y="3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3865" y="4446806"/>
              <a:ext cx="33655" cy="44450"/>
            </a:xfrm>
            <a:custGeom>
              <a:avLst/>
              <a:gdLst/>
              <a:ahLst/>
              <a:cxnLst/>
              <a:rect l="l" t="t" r="r" b="b"/>
              <a:pathLst>
                <a:path w="33654" h="44450">
                  <a:moveTo>
                    <a:pt x="0" y="412"/>
                  </a:moveTo>
                  <a:lnTo>
                    <a:pt x="16762" y="44062"/>
                  </a:lnTo>
                  <a:lnTo>
                    <a:pt x="33208" y="0"/>
                  </a:lnTo>
                  <a:lnTo>
                    <a:pt x="0" y="41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8274" y="5687145"/>
              <a:ext cx="1389380" cy="478790"/>
            </a:xfrm>
            <a:custGeom>
              <a:avLst/>
              <a:gdLst/>
              <a:ahLst/>
              <a:cxnLst/>
              <a:rect l="l" t="t" r="r" b="b"/>
              <a:pathLst>
                <a:path w="1389379" h="478789">
                  <a:moveTo>
                    <a:pt x="694689" y="0"/>
                  </a:moveTo>
                  <a:lnTo>
                    <a:pt x="627760" y="1092"/>
                  </a:lnTo>
                  <a:lnTo>
                    <a:pt x="562736" y="4317"/>
                  </a:lnTo>
                  <a:lnTo>
                    <a:pt x="499617" y="9550"/>
                  </a:lnTo>
                  <a:lnTo>
                    <a:pt x="439038" y="16713"/>
                  </a:lnTo>
                  <a:lnTo>
                    <a:pt x="381126" y="25704"/>
                  </a:lnTo>
                  <a:lnTo>
                    <a:pt x="326135" y="36410"/>
                  </a:lnTo>
                  <a:lnTo>
                    <a:pt x="274319" y="48742"/>
                  </a:lnTo>
                  <a:lnTo>
                    <a:pt x="226186" y="62585"/>
                  </a:lnTo>
                  <a:lnTo>
                    <a:pt x="181736" y="77863"/>
                  </a:lnTo>
                  <a:lnTo>
                    <a:pt x="141604" y="94449"/>
                  </a:lnTo>
                  <a:lnTo>
                    <a:pt x="74675" y="131203"/>
                  </a:lnTo>
                  <a:lnTo>
                    <a:pt x="27685" y="172034"/>
                  </a:lnTo>
                  <a:lnTo>
                    <a:pt x="3174" y="216141"/>
                  </a:lnTo>
                  <a:lnTo>
                    <a:pt x="0" y="239179"/>
                  </a:lnTo>
                  <a:lnTo>
                    <a:pt x="12572" y="284632"/>
                  </a:lnTo>
                  <a:lnTo>
                    <a:pt x="48513" y="327202"/>
                  </a:lnTo>
                  <a:lnTo>
                    <a:pt x="105790" y="366090"/>
                  </a:lnTo>
                  <a:lnTo>
                    <a:pt x="141604" y="383895"/>
                  </a:lnTo>
                  <a:lnTo>
                    <a:pt x="181736" y="400494"/>
                  </a:lnTo>
                  <a:lnTo>
                    <a:pt x="226186" y="415759"/>
                  </a:lnTo>
                  <a:lnTo>
                    <a:pt x="274319" y="429615"/>
                  </a:lnTo>
                  <a:lnTo>
                    <a:pt x="326135" y="441947"/>
                  </a:lnTo>
                  <a:lnTo>
                    <a:pt x="381126" y="452653"/>
                  </a:lnTo>
                  <a:lnTo>
                    <a:pt x="439038" y="461632"/>
                  </a:lnTo>
                  <a:lnTo>
                    <a:pt x="499617" y="468795"/>
                  </a:lnTo>
                  <a:lnTo>
                    <a:pt x="562736" y="474040"/>
                  </a:lnTo>
                  <a:lnTo>
                    <a:pt x="627760" y="477265"/>
                  </a:lnTo>
                  <a:lnTo>
                    <a:pt x="694689" y="478358"/>
                  </a:lnTo>
                  <a:lnTo>
                    <a:pt x="761618" y="477265"/>
                  </a:lnTo>
                  <a:lnTo>
                    <a:pt x="826642" y="474040"/>
                  </a:lnTo>
                  <a:lnTo>
                    <a:pt x="889761" y="468795"/>
                  </a:lnTo>
                  <a:lnTo>
                    <a:pt x="950340" y="461632"/>
                  </a:lnTo>
                  <a:lnTo>
                    <a:pt x="1008252" y="452653"/>
                  </a:lnTo>
                  <a:lnTo>
                    <a:pt x="1063243" y="441947"/>
                  </a:lnTo>
                  <a:lnTo>
                    <a:pt x="1115059" y="429615"/>
                  </a:lnTo>
                  <a:lnTo>
                    <a:pt x="1163192" y="415759"/>
                  </a:lnTo>
                  <a:lnTo>
                    <a:pt x="1207515" y="400494"/>
                  </a:lnTo>
                  <a:lnTo>
                    <a:pt x="1247774" y="383895"/>
                  </a:lnTo>
                  <a:lnTo>
                    <a:pt x="1314703" y="347154"/>
                  </a:lnTo>
                  <a:lnTo>
                    <a:pt x="1361566" y="306323"/>
                  </a:lnTo>
                  <a:lnTo>
                    <a:pt x="1386205" y="262216"/>
                  </a:lnTo>
                  <a:lnTo>
                    <a:pt x="1389380" y="239179"/>
                  </a:lnTo>
                  <a:lnTo>
                    <a:pt x="1376807" y="193725"/>
                  </a:lnTo>
                  <a:lnTo>
                    <a:pt x="1340865" y="151155"/>
                  </a:lnTo>
                  <a:lnTo>
                    <a:pt x="1283589" y="112267"/>
                  </a:lnTo>
                  <a:lnTo>
                    <a:pt x="1247774" y="94449"/>
                  </a:lnTo>
                  <a:lnTo>
                    <a:pt x="1207515" y="77863"/>
                  </a:lnTo>
                  <a:lnTo>
                    <a:pt x="1163192" y="62585"/>
                  </a:lnTo>
                  <a:lnTo>
                    <a:pt x="1115059" y="48742"/>
                  </a:lnTo>
                  <a:lnTo>
                    <a:pt x="1063243" y="36410"/>
                  </a:lnTo>
                  <a:lnTo>
                    <a:pt x="1008252" y="25704"/>
                  </a:lnTo>
                  <a:lnTo>
                    <a:pt x="950340" y="16713"/>
                  </a:lnTo>
                  <a:lnTo>
                    <a:pt x="889761" y="9550"/>
                  </a:lnTo>
                  <a:lnTo>
                    <a:pt x="826642" y="4317"/>
                  </a:lnTo>
                  <a:lnTo>
                    <a:pt x="761618" y="1092"/>
                  </a:lnTo>
                  <a:lnTo>
                    <a:pt x="69468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49798" y="5688669"/>
              <a:ext cx="1389380" cy="478790"/>
            </a:xfrm>
            <a:custGeom>
              <a:avLst/>
              <a:gdLst/>
              <a:ahLst/>
              <a:cxnLst/>
              <a:rect l="l" t="t" r="r" b="b"/>
              <a:pathLst>
                <a:path w="1389379" h="478789">
                  <a:moveTo>
                    <a:pt x="0" y="239179"/>
                  </a:moveTo>
                  <a:lnTo>
                    <a:pt x="12573" y="193725"/>
                  </a:lnTo>
                  <a:lnTo>
                    <a:pt x="48514" y="151155"/>
                  </a:lnTo>
                  <a:lnTo>
                    <a:pt x="105791" y="112267"/>
                  </a:lnTo>
                  <a:lnTo>
                    <a:pt x="141605" y="94449"/>
                  </a:lnTo>
                  <a:lnTo>
                    <a:pt x="181737" y="77863"/>
                  </a:lnTo>
                  <a:lnTo>
                    <a:pt x="226186" y="62585"/>
                  </a:lnTo>
                  <a:lnTo>
                    <a:pt x="274320" y="48742"/>
                  </a:lnTo>
                  <a:lnTo>
                    <a:pt x="326136" y="36410"/>
                  </a:lnTo>
                  <a:lnTo>
                    <a:pt x="381127" y="25704"/>
                  </a:lnTo>
                  <a:lnTo>
                    <a:pt x="439039" y="16713"/>
                  </a:lnTo>
                  <a:lnTo>
                    <a:pt x="499618" y="9550"/>
                  </a:lnTo>
                  <a:lnTo>
                    <a:pt x="562737" y="4317"/>
                  </a:lnTo>
                  <a:lnTo>
                    <a:pt x="627761" y="1092"/>
                  </a:lnTo>
                  <a:lnTo>
                    <a:pt x="694690" y="0"/>
                  </a:lnTo>
                  <a:lnTo>
                    <a:pt x="761619" y="1092"/>
                  </a:lnTo>
                  <a:lnTo>
                    <a:pt x="826643" y="4317"/>
                  </a:lnTo>
                  <a:lnTo>
                    <a:pt x="889762" y="9550"/>
                  </a:lnTo>
                  <a:lnTo>
                    <a:pt x="950341" y="16713"/>
                  </a:lnTo>
                  <a:lnTo>
                    <a:pt x="1008253" y="25704"/>
                  </a:lnTo>
                  <a:lnTo>
                    <a:pt x="1063244" y="36410"/>
                  </a:lnTo>
                  <a:lnTo>
                    <a:pt x="1115060" y="48742"/>
                  </a:lnTo>
                  <a:lnTo>
                    <a:pt x="1163193" y="62585"/>
                  </a:lnTo>
                  <a:lnTo>
                    <a:pt x="1207516" y="77863"/>
                  </a:lnTo>
                  <a:lnTo>
                    <a:pt x="1247775" y="94449"/>
                  </a:lnTo>
                  <a:lnTo>
                    <a:pt x="1283589" y="112267"/>
                  </a:lnTo>
                  <a:lnTo>
                    <a:pt x="1340866" y="151155"/>
                  </a:lnTo>
                  <a:lnTo>
                    <a:pt x="1376807" y="193725"/>
                  </a:lnTo>
                  <a:lnTo>
                    <a:pt x="1389380" y="239179"/>
                  </a:lnTo>
                  <a:lnTo>
                    <a:pt x="1376807" y="284632"/>
                  </a:lnTo>
                  <a:lnTo>
                    <a:pt x="1340866" y="327202"/>
                  </a:lnTo>
                  <a:lnTo>
                    <a:pt x="1283589" y="366090"/>
                  </a:lnTo>
                  <a:lnTo>
                    <a:pt x="1247775" y="383895"/>
                  </a:lnTo>
                  <a:lnTo>
                    <a:pt x="1207516" y="400494"/>
                  </a:lnTo>
                  <a:lnTo>
                    <a:pt x="1163193" y="415759"/>
                  </a:lnTo>
                  <a:lnTo>
                    <a:pt x="1115060" y="429615"/>
                  </a:lnTo>
                  <a:lnTo>
                    <a:pt x="1063244" y="441947"/>
                  </a:lnTo>
                  <a:lnTo>
                    <a:pt x="1008253" y="452653"/>
                  </a:lnTo>
                  <a:lnTo>
                    <a:pt x="950341" y="461632"/>
                  </a:lnTo>
                  <a:lnTo>
                    <a:pt x="889762" y="468795"/>
                  </a:lnTo>
                  <a:lnTo>
                    <a:pt x="826643" y="474040"/>
                  </a:lnTo>
                  <a:lnTo>
                    <a:pt x="761619" y="477266"/>
                  </a:lnTo>
                  <a:lnTo>
                    <a:pt x="694690" y="478358"/>
                  </a:lnTo>
                  <a:lnTo>
                    <a:pt x="627761" y="477266"/>
                  </a:lnTo>
                  <a:lnTo>
                    <a:pt x="562737" y="474040"/>
                  </a:lnTo>
                  <a:lnTo>
                    <a:pt x="499618" y="468795"/>
                  </a:lnTo>
                  <a:lnTo>
                    <a:pt x="439039" y="461632"/>
                  </a:lnTo>
                  <a:lnTo>
                    <a:pt x="381127" y="452653"/>
                  </a:lnTo>
                  <a:lnTo>
                    <a:pt x="326136" y="441947"/>
                  </a:lnTo>
                  <a:lnTo>
                    <a:pt x="274320" y="429615"/>
                  </a:lnTo>
                  <a:lnTo>
                    <a:pt x="226186" y="415759"/>
                  </a:lnTo>
                  <a:lnTo>
                    <a:pt x="181737" y="400494"/>
                  </a:lnTo>
                  <a:lnTo>
                    <a:pt x="141605" y="383895"/>
                  </a:lnTo>
                  <a:lnTo>
                    <a:pt x="105791" y="366090"/>
                  </a:lnTo>
                  <a:lnTo>
                    <a:pt x="48514" y="327202"/>
                  </a:lnTo>
                  <a:lnTo>
                    <a:pt x="12573" y="284632"/>
                  </a:lnTo>
                  <a:lnTo>
                    <a:pt x="0" y="239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69977" y="4742797"/>
            <a:ext cx="3092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 MT"/>
                <a:cs typeface="Arial MT"/>
              </a:rPr>
              <a:t>Fin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6314326" y="2899391"/>
            <a:ext cx="42545" cy="51435"/>
            <a:chOff x="6320497" y="3402807"/>
            <a:chExt cx="42545" cy="51435"/>
          </a:xfrm>
        </p:grpSpPr>
        <p:sp>
          <p:nvSpPr>
            <p:cNvPr id="33" name="object 33"/>
            <p:cNvSpPr/>
            <p:nvPr/>
          </p:nvSpPr>
          <p:spPr>
            <a:xfrm>
              <a:off x="6323546" y="3405855"/>
              <a:ext cx="33655" cy="42545"/>
            </a:xfrm>
            <a:custGeom>
              <a:avLst/>
              <a:gdLst/>
              <a:ahLst/>
              <a:cxnLst/>
              <a:rect l="l" t="t" r="r" b="b"/>
              <a:pathLst>
                <a:path w="33654" h="42545">
                  <a:moveTo>
                    <a:pt x="33273" y="0"/>
                  </a:moveTo>
                  <a:lnTo>
                    <a:pt x="0" y="126"/>
                  </a:lnTo>
                  <a:lnTo>
                    <a:pt x="16890" y="42163"/>
                  </a:lnTo>
                  <a:lnTo>
                    <a:pt x="33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25069" y="3407379"/>
              <a:ext cx="33655" cy="42545"/>
            </a:xfrm>
            <a:custGeom>
              <a:avLst/>
              <a:gdLst/>
              <a:ahLst/>
              <a:cxnLst/>
              <a:rect l="l" t="t" r="r" b="b"/>
              <a:pathLst>
                <a:path w="33654" h="42545">
                  <a:moveTo>
                    <a:pt x="0" y="126"/>
                  </a:moveTo>
                  <a:lnTo>
                    <a:pt x="16891" y="42163"/>
                  </a:lnTo>
                  <a:lnTo>
                    <a:pt x="33274" y="0"/>
                  </a:lnTo>
                  <a:lnTo>
                    <a:pt x="0" y="1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04665" y="2999142"/>
            <a:ext cx="2505710" cy="251992"/>
          </a:xfrm>
          <a:prstGeom prst="rect">
            <a:avLst/>
          </a:prstGeom>
          <a:solidFill>
            <a:srgbClr val="F0F0F0"/>
          </a:solidFill>
          <a:ln w="9144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25"/>
              </a:spcBef>
            </a:pPr>
            <a:r>
              <a:rPr sz="1200" spc="-5" dirty="0" err="1">
                <a:latin typeface="Arial MT"/>
                <a:cs typeface="Arial MT"/>
              </a:rPr>
              <a:t>Calcular</a:t>
            </a:r>
            <a:r>
              <a:rPr lang="en-US" sz="1200" spc="-5" dirty="0">
                <a:latin typeface="Arial MT"/>
                <a:cs typeface="Arial MT"/>
              </a:rPr>
              <a:t> </a:t>
            </a:r>
            <a:r>
              <a:rPr lang="en-US" sz="1200" spc="-5" dirty="0" err="1">
                <a:latin typeface="Arial MT"/>
                <a:cs typeface="Arial MT"/>
              </a:rPr>
              <a:t>reporte</a:t>
            </a:r>
            <a:r>
              <a:rPr lang="en-US" sz="1200" spc="-5" dirty="0">
                <a:latin typeface="Arial MT"/>
                <a:cs typeface="Arial MT"/>
              </a:rPr>
              <a:t> final de </a:t>
            </a:r>
            <a:r>
              <a:rPr lang="en-US" sz="1200" spc="-5" dirty="0" err="1">
                <a:latin typeface="Arial MT"/>
                <a:cs typeface="Arial MT"/>
              </a:rPr>
              <a:t>opcion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A24A245E-8386-7380-D556-E0CD6324C367}"/>
              </a:ext>
            </a:extLst>
          </p:cNvPr>
          <p:cNvSpPr/>
          <p:nvPr/>
        </p:nvSpPr>
        <p:spPr>
          <a:xfrm>
            <a:off x="6278881" y="1299637"/>
            <a:ext cx="45719" cy="426337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68"/>
                </a:lnTo>
              </a:path>
            </a:pathLst>
          </a:custGeom>
          <a:ln w="21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AC4F2E1D-6827-89F4-B8B4-8AD5104241DD}"/>
              </a:ext>
            </a:extLst>
          </p:cNvPr>
          <p:cNvSpPr txBox="1"/>
          <p:nvPr/>
        </p:nvSpPr>
        <p:spPr>
          <a:xfrm>
            <a:off x="5082744" y="1099896"/>
            <a:ext cx="2505710" cy="235962"/>
          </a:xfrm>
          <a:prstGeom prst="rect">
            <a:avLst/>
          </a:prstGeom>
          <a:solidFill>
            <a:srgbClr val="F0F0F0"/>
          </a:solidFill>
          <a:ln w="9144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20"/>
              </a:spcBef>
            </a:pPr>
            <a:r>
              <a:rPr lang="en-US" sz="1100" spc="-5" dirty="0">
                <a:latin typeface="Arial MT"/>
                <a:cs typeface="Arial MT"/>
              </a:rPr>
              <a:t>Leer </a:t>
            </a:r>
            <a:r>
              <a:rPr lang="en-US" sz="1100" spc="-5" dirty="0" err="1">
                <a:latin typeface="Arial MT"/>
                <a:cs typeface="Arial MT"/>
              </a:rPr>
              <a:t>datos</a:t>
            </a:r>
            <a:r>
              <a:rPr lang="en-US" sz="1100" spc="-5" dirty="0">
                <a:latin typeface="Arial MT"/>
                <a:cs typeface="Arial MT"/>
              </a:rPr>
              <a:t> de entrada; </a:t>
            </a:r>
            <a:r>
              <a:rPr lang="en-US" sz="1100" spc="-5" dirty="0" err="1">
                <a:latin typeface="Arial MT"/>
                <a:cs typeface="Arial MT"/>
              </a:rPr>
              <a:t>opcion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46" name="object 32">
            <a:extLst>
              <a:ext uri="{FF2B5EF4-FFF2-40B4-BE49-F238E27FC236}">
                <a16:creationId xmlns:a16="http://schemas.microsoft.com/office/drawing/2014/main" id="{F30FB083-303C-BB85-03C9-424A86B2D469}"/>
              </a:ext>
            </a:extLst>
          </p:cNvPr>
          <p:cNvGrpSpPr/>
          <p:nvPr/>
        </p:nvGrpSpPr>
        <p:grpSpPr>
          <a:xfrm>
            <a:off x="6257736" y="1700348"/>
            <a:ext cx="42545" cy="51435"/>
            <a:chOff x="6320497" y="3402807"/>
            <a:chExt cx="42545" cy="51435"/>
          </a:xfrm>
        </p:grpSpPr>
        <p:sp>
          <p:nvSpPr>
            <p:cNvPr id="47" name="object 33">
              <a:extLst>
                <a:ext uri="{FF2B5EF4-FFF2-40B4-BE49-F238E27FC236}">
                  <a16:creationId xmlns:a16="http://schemas.microsoft.com/office/drawing/2014/main" id="{1CC0B068-4802-1164-AEAA-780559E886BE}"/>
                </a:ext>
              </a:extLst>
            </p:cNvPr>
            <p:cNvSpPr/>
            <p:nvPr/>
          </p:nvSpPr>
          <p:spPr>
            <a:xfrm>
              <a:off x="6323546" y="3405855"/>
              <a:ext cx="33655" cy="42545"/>
            </a:xfrm>
            <a:custGeom>
              <a:avLst/>
              <a:gdLst/>
              <a:ahLst/>
              <a:cxnLst/>
              <a:rect l="l" t="t" r="r" b="b"/>
              <a:pathLst>
                <a:path w="33654" h="42545">
                  <a:moveTo>
                    <a:pt x="33273" y="0"/>
                  </a:moveTo>
                  <a:lnTo>
                    <a:pt x="0" y="126"/>
                  </a:lnTo>
                  <a:lnTo>
                    <a:pt x="16890" y="42163"/>
                  </a:lnTo>
                  <a:lnTo>
                    <a:pt x="33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34">
              <a:extLst>
                <a:ext uri="{FF2B5EF4-FFF2-40B4-BE49-F238E27FC236}">
                  <a16:creationId xmlns:a16="http://schemas.microsoft.com/office/drawing/2014/main" id="{1EF51778-5171-2DA9-3427-E2480A471E34}"/>
                </a:ext>
              </a:extLst>
            </p:cNvPr>
            <p:cNvSpPr/>
            <p:nvPr/>
          </p:nvSpPr>
          <p:spPr>
            <a:xfrm>
              <a:off x="6325069" y="3407379"/>
              <a:ext cx="33655" cy="42545"/>
            </a:xfrm>
            <a:custGeom>
              <a:avLst/>
              <a:gdLst/>
              <a:ahLst/>
              <a:cxnLst/>
              <a:rect l="l" t="t" r="r" b="b"/>
              <a:pathLst>
                <a:path w="33654" h="42545">
                  <a:moveTo>
                    <a:pt x="0" y="126"/>
                  </a:moveTo>
                  <a:lnTo>
                    <a:pt x="16891" y="42163"/>
                  </a:lnTo>
                  <a:lnTo>
                    <a:pt x="33274" y="0"/>
                  </a:lnTo>
                  <a:lnTo>
                    <a:pt x="0" y="1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7">
            <a:extLst>
              <a:ext uri="{FF2B5EF4-FFF2-40B4-BE49-F238E27FC236}">
                <a16:creationId xmlns:a16="http://schemas.microsoft.com/office/drawing/2014/main" id="{1DB1C3B9-B298-92DF-3BCE-15099A98381C}"/>
              </a:ext>
            </a:extLst>
          </p:cNvPr>
          <p:cNvSpPr/>
          <p:nvPr/>
        </p:nvSpPr>
        <p:spPr>
          <a:xfrm>
            <a:off x="6265565" y="810336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68"/>
                </a:lnTo>
              </a:path>
            </a:pathLst>
          </a:custGeom>
          <a:ln w="21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4DCE33D8-61F0-B934-4E90-A862BD844904}"/>
              </a:ext>
            </a:extLst>
          </p:cNvPr>
          <p:cNvSpPr/>
          <p:nvPr/>
        </p:nvSpPr>
        <p:spPr>
          <a:xfrm>
            <a:off x="6359356" y="3279937"/>
            <a:ext cx="45719" cy="453864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68"/>
                </a:lnTo>
              </a:path>
            </a:pathLst>
          </a:custGeom>
          <a:ln w="21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120218"/>
            <a:ext cx="61328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Algoritmo</a:t>
            </a:r>
            <a:r>
              <a:rPr spc="40" dirty="0"/>
              <a:t> </a:t>
            </a:r>
            <a:r>
              <a:rPr spc="-10" dirty="0"/>
              <a:t>en</a:t>
            </a:r>
            <a:r>
              <a:rPr spc="-40" dirty="0"/>
              <a:t> </a:t>
            </a:r>
            <a:r>
              <a:rPr spc="-5" dirty="0"/>
              <a:t>Diagrama</a:t>
            </a:r>
            <a:r>
              <a:rPr spc="-60" dirty="0"/>
              <a:t> </a:t>
            </a:r>
            <a:r>
              <a:rPr spc="-10" dirty="0"/>
              <a:t>de</a:t>
            </a:r>
            <a:r>
              <a:rPr spc="-30" dirty="0"/>
              <a:t> </a:t>
            </a:r>
            <a:r>
              <a:rPr spc="-10" dirty="0"/>
              <a:t>Flujo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682" y="467360"/>
            <a:ext cx="5116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Calidad</a:t>
            </a:r>
            <a:r>
              <a:rPr spc="-75" dirty="0"/>
              <a:t> </a:t>
            </a:r>
            <a:r>
              <a:rPr spc="-5" dirty="0"/>
              <a:t>–</a:t>
            </a:r>
            <a:r>
              <a:rPr spc="-40" dirty="0"/>
              <a:t> </a:t>
            </a:r>
            <a:r>
              <a:rPr spc="-5" dirty="0"/>
              <a:t>casos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prueba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16242"/>
              </p:ext>
            </p:extLst>
          </p:nvPr>
        </p:nvGraphicFramePr>
        <p:xfrm>
          <a:off x="684682" y="1371600"/>
          <a:ext cx="10985499" cy="4873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678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Entradas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45440" marR="801370" indent="-431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esperados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67030" marR="950594" indent="-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obtenidos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20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Encargado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0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A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 err="1">
                          <a:latin typeface="Times New Roman"/>
                          <a:cs typeface="Times New Roman"/>
                        </a:rPr>
                        <a:t>Enero</a:t>
                      </a: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211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 err="1">
                          <a:latin typeface="Times New Roman"/>
                          <a:cs typeface="Times New Roman"/>
                        </a:rPr>
                        <a:t>Febrero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700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 err="1">
                          <a:latin typeface="Times New Roman"/>
                          <a:cs typeface="Times New Roman"/>
                        </a:rPr>
                        <a:t>marzo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230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Abril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340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Mayo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522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Junio</a:t>
                      </a:r>
                      <a:br>
                        <a:rPr lang="en-US" sz="14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410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Bienvenido al Nacional de Fuerza y Luz de Costa Rica seleccione la opción a solicitar: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una opción: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A. Calcular el mes con más consumo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B. Calcular la eco-factura del mes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C. Calcular la eco-factura para locales comerciales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#1: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Enero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Enero: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211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#2: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Febrero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Febrero: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700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#3: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marzo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marzo: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230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#4: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Abril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Abril: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340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#5: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Mayo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Mayo: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522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#6: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Junio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Junio: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410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El mes con mayor consumo fue Febrero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Bienvenido al Nacional de Fuerza y Luz de Costa Rica seleccione la opción a solicitar: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una opción: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A. Calcular el mes con más consumo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B. Calcular la eco-factura del mes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C. Calcular la eco-factura para locales comerciales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#1: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Enero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Enero: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211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#2: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Febrero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Febrero: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700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#3: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marzo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marzo: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230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#4: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Abril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Abril: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340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#5: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Mayo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Mayo: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522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#6: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Junio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KWH para el mes de Junio: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410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El mes con mayor consumo fue Febrero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Probado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por: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95885">
                        <a:lnSpc>
                          <a:spcPts val="218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Andrés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urán</a:t>
                      </a:r>
                      <a:r>
                        <a:rPr sz="15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olina</a:t>
                      </a:r>
                    </a:p>
                  </a:txBody>
                  <a:tcPr marL="0" marR="0" marT="1524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1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Fecha: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abril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2023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9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682" y="467360"/>
            <a:ext cx="5116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Calidad</a:t>
            </a:r>
            <a:r>
              <a:rPr spc="-75" dirty="0"/>
              <a:t> </a:t>
            </a:r>
            <a:r>
              <a:rPr spc="-5" dirty="0"/>
              <a:t>–</a:t>
            </a:r>
            <a:r>
              <a:rPr spc="-40" dirty="0"/>
              <a:t> </a:t>
            </a:r>
            <a:r>
              <a:rPr spc="-5" dirty="0"/>
              <a:t>casos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prueba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54617"/>
              </p:ext>
            </p:extLst>
          </p:nvPr>
        </p:nvGraphicFramePr>
        <p:xfrm>
          <a:off x="672274" y="1562735"/>
          <a:ext cx="10985499" cy="4512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678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Entradas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45440" marR="801370" indent="-431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esperados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67030" marR="950594" indent="-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obtenidos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20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Encargado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0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B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320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255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Octubre</a:t>
                      </a:r>
                      <a:br>
                        <a:rPr lang="en-US" sz="1600" dirty="0">
                          <a:latin typeface="Times New Roman"/>
                          <a:cs typeface="Times New Roman"/>
                        </a:rPr>
                      </a:b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una opción: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A. Calcular el mes con más consumo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B. Calcular la eco-factura del mes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C. Calcular la eco-factura para locales comerciales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que desea facturar: Octubre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horario punta (KWH):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320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horario valle (KWH):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255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horario nocturno (KWH):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Eco-factura del mes de Octubre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Consumo total de KWH consumidos en el mes: 725.0 KWH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Energía: 93521.84999999999 colones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alumbrado público: 2443.25 colones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al tributo a bomberos: 12.687500000000002 colones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al IVA: 12157.840499999998 colones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Total a pagar en la factura: 108135.628 colones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una opción: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A. Calcular el mes con más consumo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B. Calcular la eco-factura del mes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C. Calcular la eco-factura para locales comerciales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Q.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B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nombre del mes que desea facturar: Octubre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horario punta (KWH):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320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horario valle (KWH):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255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Ingrese el consumo en horario nocturno (KWH):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Eco-factura del mes de Octubre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Consumo total de KWH consumidos en el mes: 725.0 KWH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Energía: 93521.84999999999 colones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 alumbrado público: 2443.25 colones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al tributo a bomberos: 12.687500000000002 colones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Monto correspondiente al IVA: 12157.840499999998 colones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800" dirty="0">
                          <a:latin typeface="Times New Roman"/>
                          <a:cs typeface="Times New Roman"/>
                        </a:rPr>
                        <a:t>Total a pagar en la factura: 108135.628 colones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Probado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por: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95885">
                        <a:lnSpc>
                          <a:spcPts val="218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Andrés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urán</a:t>
                      </a:r>
                      <a:r>
                        <a:rPr sz="15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olina</a:t>
                      </a:r>
                    </a:p>
                  </a:txBody>
                  <a:tcPr marL="0" marR="0" marT="1524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1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Fecha: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abril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2023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1439</Words>
  <Application>Microsoft Office PowerPoint</Application>
  <PresentationFormat>Panorámica</PresentationFormat>
  <Paragraphs>267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Times New Roman</vt:lpstr>
      <vt:lpstr>Office Theme</vt:lpstr>
      <vt:lpstr>Presentación de PowerPoint</vt:lpstr>
      <vt:lpstr>Estudiante</vt:lpstr>
      <vt:lpstr>Problema N° #2</vt:lpstr>
      <vt:lpstr>Tablas de  variables</vt:lpstr>
      <vt:lpstr>Tablas de variables</vt:lpstr>
      <vt:lpstr>Diagrama  explicativo</vt:lpstr>
      <vt:lpstr>Algoritmo en Diagrama de Flujo</vt:lpstr>
      <vt:lpstr>Calidad – casos de prueba</vt:lpstr>
      <vt:lpstr>Calidad – casos de prueba</vt:lpstr>
      <vt:lpstr>Calidad – casos de prueba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Andrés Durán Molina</cp:lastModifiedBy>
  <cp:revision>2</cp:revision>
  <dcterms:created xsi:type="dcterms:W3CDTF">2023-04-03T01:17:16Z</dcterms:created>
  <dcterms:modified xsi:type="dcterms:W3CDTF">2023-04-03T01:55:11Z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2023-04-03T00:00:00Z</vt:filetime>
  </property>
</Properties>
</file>