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5" r:id="rId11"/>
  </p:sldIdLst>
  <p:sldSz cx="12192000" cy="6858000"/>
  <p:notesSz cx="12192000" cy="6858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>
      <p:cViewPr varScale="1">
        <p:scale>
          <a:sx n="110" d="100"/>
          <a:sy n="110" d="100"/>
        </p:scale>
        <p:origin x="792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BC11E-816E-400B-9182-7AA088FDA204}" type="datetimeFigureOut">
              <a:rPr lang="es-CR" smtClean="0"/>
              <a:t>16/4/2023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DF0EB-501B-4484-9921-A86BF408BB2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07542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DF0EB-501B-4484-9921-A86BF408BB2B}" type="slidenum">
              <a:rPr lang="es-CR" smtClean="0"/>
              <a:t>8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27383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DF0EB-501B-4484-9921-A86BF408BB2B}" type="slidenum">
              <a:rPr lang="es-CR" smtClean="0"/>
              <a:t>9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7535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D749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D749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D749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342887"/>
            <a:ext cx="12192000" cy="51511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902952" y="365759"/>
            <a:ext cx="1682496" cy="8382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4682" y="467360"/>
            <a:ext cx="10822635" cy="512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D749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2274" y="1562735"/>
            <a:ext cx="11001375" cy="458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888" y="246888"/>
            <a:ext cx="11698224" cy="63642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69129" y="2754833"/>
            <a:ext cx="611759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885" marR="5080" indent="-972819">
              <a:lnSpc>
                <a:spcPct val="100000"/>
              </a:lnSpc>
              <a:spcBef>
                <a:spcPts val="100"/>
              </a:spcBef>
            </a:pPr>
            <a:r>
              <a:rPr sz="6000" b="1" spc="-20" dirty="0">
                <a:solidFill>
                  <a:srgbClr val="FFFFFF"/>
                </a:solidFill>
                <a:latin typeface="Arial"/>
                <a:cs typeface="Arial"/>
              </a:rPr>
              <a:t>Fundamentos </a:t>
            </a:r>
            <a:r>
              <a:rPr sz="6000" b="1" spc="-1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6000" b="1" spc="-16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0" b="1" dirty="0">
                <a:solidFill>
                  <a:srgbClr val="FFFFFF"/>
                </a:solidFill>
                <a:latin typeface="Arial"/>
                <a:cs typeface="Arial"/>
              </a:rPr>
              <a:t>Programac</a:t>
            </a:r>
            <a:r>
              <a:rPr sz="6000" b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000" b="1" dirty="0">
                <a:solidFill>
                  <a:srgbClr val="FFFFFF"/>
                </a:solidFill>
                <a:latin typeface="Arial"/>
                <a:cs typeface="Arial"/>
              </a:rPr>
              <a:t>ón</a:t>
            </a:r>
            <a:endParaRPr sz="6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69405" y="5032628"/>
            <a:ext cx="3726179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664970" algn="l"/>
              </a:tabLst>
            </a:pPr>
            <a:r>
              <a:rPr lang="es-CR" sz="2700" b="1" dirty="0">
                <a:solidFill>
                  <a:srgbClr val="FFFFFF"/>
                </a:solidFill>
                <a:latin typeface="Arial"/>
                <a:cs typeface="Arial"/>
              </a:rPr>
              <a:t>Tarea 5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6888" y="246888"/>
            <a:ext cx="11698605" cy="6364605"/>
            <a:chOff x="246888" y="246888"/>
            <a:chExt cx="11698605" cy="63646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888" y="246888"/>
              <a:ext cx="11698224" cy="63642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9288" y="2490215"/>
              <a:ext cx="3773423" cy="18775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8586" y="488391"/>
            <a:ext cx="209740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</a:t>
            </a:r>
            <a:r>
              <a:rPr dirty="0"/>
              <a:t>s</a:t>
            </a:r>
            <a:r>
              <a:rPr spc="-5" dirty="0"/>
              <a:t>t</a:t>
            </a:r>
            <a:r>
              <a:rPr spc="-15" dirty="0"/>
              <a:t>u</a:t>
            </a:r>
            <a:r>
              <a:rPr spc="-5" dirty="0"/>
              <a:t>dian</a:t>
            </a:r>
            <a:r>
              <a:rPr spc="-20" dirty="0"/>
              <a:t>t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40631" y="1684185"/>
            <a:ext cx="3724910" cy="2569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275"/>
              </a:lnSpc>
              <a:spcBef>
                <a:spcPts val="95"/>
              </a:spcBef>
            </a:pPr>
            <a:r>
              <a:rPr sz="2000" b="1" spc="-5" dirty="0">
                <a:solidFill>
                  <a:srgbClr val="1D1B1B"/>
                </a:solidFill>
                <a:latin typeface="Arial"/>
                <a:cs typeface="Arial"/>
              </a:rPr>
              <a:t>Nombre</a:t>
            </a:r>
            <a:r>
              <a:rPr sz="2000" b="1" spc="-55" dirty="0">
                <a:solidFill>
                  <a:srgbClr val="1D1B1B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D1B1B"/>
                </a:solidFill>
                <a:latin typeface="Arial"/>
                <a:cs typeface="Arial"/>
              </a:rPr>
              <a:t>del</a:t>
            </a:r>
            <a:r>
              <a:rPr sz="2000" b="1" spc="-50" dirty="0">
                <a:solidFill>
                  <a:srgbClr val="1D1B1B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D1B1B"/>
                </a:solidFill>
                <a:latin typeface="Arial"/>
                <a:cs typeface="Arial"/>
              </a:rPr>
              <a:t>estudiante</a:t>
            </a:r>
            <a:r>
              <a:rPr sz="2000" spc="-5" dirty="0">
                <a:solidFill>
                  <a:srgbClr val="1D1B1B"/>
                </a:solidFill>
                <a:latin typeface="Arial MT"/>
                <a:cs typeface="Arial MT"/>
              </a:rPr>
              <a:t>:</a:t>
            </a:r>
            <a:endParaRPr sz="2000" dirty="0">
              <a:latin typeface="Arial MT"/>
              <a:cs typeface="Arial MT"/>
            </a:endParaRPr>
          </a:p>
          <a:p>
            <a:pPr algn="ctr">
              <a:lnSpc>
                <a:spcPts val="2275"/>
              </a:lnSpc>
            </a:pPr>
            <a:r>
              <a:rPr sz="2000" spc="-5" dirty="0" err="1">
                <a:solidFill>
                  <a:srgbClr val="1D1B1B"/>
                </a:solidFill>
                <a:latin typeface="Arial MT"/>
                <a:cs typeface="Arial MT"/>
              </a:rPr>
              <a:t>Andr</a:t>
            </a:r>
            <a:r>
              <a:rPr lang="es-CR" sz="2000" spc="-5" dirty="0">
                <a:solidFill>
                  <a:srgbClr val="1D1B1B"/>
                </a:solidFill>
                <a:latin typeface="Arial MT"/>
                <a:cs typeface="Arial MT"/>
              </a:rPr>
              <a:t>é</a:t>
            </a:r>
            <a:r>
              <a:rPr sz="2000" spc="-5" dirty="0">
                <a:solidFill>
                  <a:srgbClr val="1D1B1B"/>
                </a:solidFill>
                <a:latin typeface="Arial MT"/>
                <a:cs typeface="Arial MT"/>
              </a:rPr>
              <a:t>s</a:t>
            </a:r>
            <a:r>
              <a:rPr sz="2000" spc="-240" dirty="0">
                <a:solidFill>
                  <a:srgbClr val="1D1B1B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D1B1B"/>
                </a:solidFill>
                <a:latin typeface="Arial MT"/>
                <a:cs typeface="Arial MT"/>
              </a:rPr>
              <a:t>Dur</a:t>
            </a:r>
            <a:r>
              <a:rPr lang="es-CR" sz="2000" spc="-5" dirty="0">
                <a:solidFill>
                  <a:srgbClr val="1D1B1B"/>
                </a:solidFill>
                <a:latin typeface="Arial MT"/>
                <a:cs typeface="Arial MT"/>
              </a:rPr>
              <a:t>á</a:t>
            </a:r>
            <a:r>
              <a:rPr sz="2000" spc="-5" dirty="0">
                <a:solidFill>
                  <a:srgbClr val="1D1B1B"/>
                </a:solidFill>
                <a:latin typeface="Arial MT"/>
                <a:cs typeface="Arial MT"/>
              </a:rPr>
              <a:t>n Molina</a:t>
            </a:r>
            <a:endParaRPr sz="2000" dirty="0">
              <a:latin typeface="Arial MT"/>
              <a:cs typeface="Arial MT"/>
            </a:endParaRPr>
          </a:p>
          <a:p>
            <a:pPr marL="12700" marR="5080" algn="ctr">
              <a:lnSpc>
                <a:spcPct val="100000"/>
              </a:lnSpc>
              <a:spcBef>
                <a:spcPts val="795"/>
              </a:spcBef>
            </a:pPr>
            <a:r>
              <a:rPr sz="2000" b="1" spc="-10" dirty="0">
                <a:solidFill>
                  <a:srgbClr val="1D1B1B"/>
                </a:solidFill>
                <a:latin typeface="Arial"/>
                <a:cs typeface="Arial"/>
              </a:rPr>
              <a:t>Nombre</a:t>
            </a:r>
            <a:r>
              <a:rPr sz="2000" b="1" spc="-40" dirty="0">
                <a:solidFill>
                  <a:srgbClr val="1D1B1B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D1B1B"/>
                </a:solidFill>
                <a:latin typeface="Arial"/>
                <a:cs typeface="Arial"/>
              </a:rPr>
              <a:t>del</a:t>
            </a:r>
            <a:r>
              <a:rPr sz="2000" b="1" spc="-25" dirty="0">
                <a:solidFill>
                  <a:srgbClr val="1D1B1B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D1B1B"/>
                </a:solidFill>
                <a:latin typeface="Arial"/>
                <a:cs typeface="Arial"/>
              </a:rPr>
              <a:t>profesora</a:t>
            </a:r>
            <a:r>
              <a:rPr sz="2000" spc="-5" dirty="0">
                <a:solidFill>
                  <a:srgbClr val="1D1B1B"/>
                </a:solidFill>
                <a:latin typeface="Arial MT"/>
                <a:cs typeface="Arial MT"/>
              </a:rPr>
              <a:t>:</a:t>
            </a:r>
            <a:r>
              <a:rPr sz="2000" spc="-15" dirty="0">
                <a:solidFill>
                  <a:srgbClr val="1D1B1B"/>
                </a:solidFill>
                <a:latin typeface="Arial MT"/>
                <a:cs typeface="Arial MT"/>
              </a:rPr>
              <a:t> </a:t>
            </a:r>
            <a:endParaRPr lang="es-CR" sz="2000" spc="-15" dirty="0">
              <a:solidFill>
                <a:srgbClr val="1D1B1B"/>
              </a:solidFill>
              <a:latin typeface="Arial MT"/>
              <a:cs typeface="Arial MT"/>
            </a:endParaRPr>
          </a:p>
          <a:p>
            <a:pPr marL="12700" marR="5080" algn="ctr">
              <a:lnSpc>
                <a:spcPct val="100000"/>
              </a:lnSpc>
              <a:spcBef>
                <a:spcPts val="795"/>
              </a:spcBef>
            </a:pPr>
            <a:r>
              <a:rPr sz="2000" spc="-30" dirty="0" err="1">
                <a:solidFill>
                  <a:srgbClr val="37393A"/>
                </a:solidFill>
                <a:latin typeface="Arial MT"/>
                <a:cs typeface="Arial MT"/>
              </a:rPr>
              <a:t>Yusselin</a:t>
            </a:r>
            <a:r>
              <a:rPr sz="2000" spc="-30" dirty="0">
                <a:solidFill>
                  <a:srgbClr val="37393A"/>
                </a:solidFill>
                <a:latin typeface="Arial MT"/>
                <a:cs typeface="Arial MT"/>
              </a:rPr>
              <a:t> </a:t>
            </a:r>
            <a:r>
              <a:rPr sz="2000" spc="-545" dirty="0">
                <a:solidFill>
                  <a:srgbClr val="37393A"/>
                </a:solidFill>
                <a:latin typeface="Arial MT"/>
                <a:cs typeface="Arial MT"/>
              </a:rPr>
              <a:t> </a:t>
            </a:r>
            <a:r>
              <a:rPr sz="2000" spc="-40" dirty="0">
                <a:solidFill>
                  <a:srgbClr val="37393A"/>
                </a:solidFill>
                <a:latin typeface="Arial MT"/>
                <a:cs typeface="Arial MT"/>
              </a:rPr>
              <a:t>Tatiana</a:t>
            </a:r>
            <a:r>
              <a:rPr sz="2000" spc="5" dirty="0">
                <a:solidFill>
                  <a:srgbClr val="37393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7393A"/>
                </a:solidFill>
                <a:latin typeface="Arial MT"/>
                <a:cs typeface="Arial MT"/>
              </a:rPr>
              <a:t>Murcia</a:t>
            </a:r>
            <a:r>
              <a:rPr sz="2000" spc="-15" dirty="0">
                <a:solidFill>
                  <a:srgbClr val="37393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7393A"/>
                </a:solidFill>
                <a:latin typeface="Arial MT"/>
                <a:cs typeface="Arial MT"/>
              </a:rPr>
              <a:t>Cespedes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 MT"/>
              <a:cs typeface="Arial MT"/>
            </a:endParaRPr>
          </a:p>
          <a:p>
            <a:pPr marL="1053465">
              <a:lnSpc>
                <a:spcPct val="100000"/>
              </a:lnSpc>
              <a:spcBef>
                <a:spcPts val="1515"/>
              </a:spcBef>
            </a:pPr>
            <a:r>
              <a:rPr sz="2000" b="1" spc="-5" dirty="0">
                <a:solidFill>
                  <a:srgbClr val="1D1B1B"/>
                </a:solidFill>
                <a:latin typeface="Arial"/>
                <a:cs typeface="Arial"/>
              </a:rPr>
              <a:t>Grupo</a:t>
            </a:r>
            <a:r>
              <a:rPr sz="2000" spc="-5" dirty="0">
                <a:solidFill>
                  <a:srgbClr val="1D1B1B"/>
                </a:solidFill>
                <a:latin typeface="Arial MT"/>
                <a:cs typeface="Arial MT"/>
              </a:rPr>
              <a:t>:</a:t>
            </a:r>
            <a:r>
              <a:rPr sz="2000" spc="-110" dirty="0">
                <a:solidFill>
                  <a:srgbClr val="1D1B1B"/>
                </a:solidFill>
                <a:latin typeface="Arial MT"/>
                <a:cs typeface="Arial MT"/>
              </a:rPr>
              <a:t> </a:t>
            </a:r>
            <a:r>
              <a:rPr sz="2000" spc="-40" dirty="0">
                <a:solidFill>
                  <a:srgbClr val="1D1B1B"/>
                </a:solidFill>
                <a:latin typeface="Arial MT"/>
                <a:cs typeface="Arial MT"/>
              </a:rPr>
              <a:t>SCV-0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7523" y="1357883"/>
            <a:ext cx="0" cy="4846320"/>
          </a:xfrm>
          <a:custGeom>
            <a:avLst/>
            <a:gdLst/>
            <a:ahLst/>
            <a:cxnLst/>
            <a:rect l="l" t="t" r="r" b="b"/>
            <a:pathLst>
              <a:path h="4846320">
                <a:moveTo>
                  <a:pt x="0" y="0"/>
                </a:moveTo>
                <a:lnTo>
                  <a:pt x="0" y="4846154"/>
                </a:lnTo>
              </a:path>
            </a:pathLst>
          </a:custGeom>
          <a:ln w="27432">
            <a:solidFill>
              <a:srgbClr val="1D7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4682" y="467360"/>
            <a:ext cx="29857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Problema</a:t>
            </a:r>
            <a:r>
              <a:rPr spc="-140" dirty="0"/>
              <a:t> </a:t>
            </a:r>
            <a:r>
              <a:rPr spc="-5" dirty="0"/>
              <a:t>N°</a:t>
            </a:r>
            <a:r>
              <a:rPr spc="-105" dirty="0"/>
              <a:t> </a:t>
            </a:r>
            <a:r>
              <a:rPr spc="-5" dirty="0"/>
              <a:t>#2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4682" y="1364742"/>
            <a:ext cx="5001895" cy="434606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 err="1">
                <a:solidFill>
                  <a:srgbClr val="1D1B1B"/>
                </a:solidFill>
                <a:latin typeface="Arial"/>
                <a:cs typeface="Arial"/>
              </a:rPr>
              <a:t>Enunciado</a:t>
            </a:r>
            <a:endParaRPr lang="es-CR" sz="2000" b="1" spc="-5" dirty="0">
              <a:solidFill>
                <a:srgbClr val="1D1B1B"/>
              </a:solidFill>
              <a:latin typeface="Arial"/>
              <a:cs typeface="Arial"/>
            </a:endParaRPr>
          </a:p>
          <a:p>
            <a:pPr marL="12700">
              <a:spcBef>
                <a:spcPts val="90"/>
              </a:spcBef>
            </a:pPr>
            <a:r>
              <a:rPr lang="es-CR" sz="1600" b="0" i="0" u="none" strike="noStrike" baseline="0" dirty="0">
                <a:solidFill>
                  <a:srgbClr val="1D1B1B"/>
                </a:solidFill>
                <a:latin typeface="Arial" panose="020B0604020202020204" pitchFamily="34" charset="0"/>
              </a:rPr>
              <a:t>Se quiere hacer un programa en Java para jugar “</a:t>
            </a:r>
            <a:r>
              <a:rPr lang="es-CR" sz="1600" b="0" i="1" u="none" strike="noStrike" baseline="0" dirty="0" err="1">
                <a:solidFill>
                  <a:srgbClr val="1D1B1B"/>
                </a:solidFill>
                <a:latin typeface="Arial" panose="020B0604020202020204" pitchFamily="34" charset="0"/>
              </a:rPr>
              <a:t>Battleship</a:t>
            </a:r>
            <a:r>
              <a:rPr lang="es-CR" sz="1600" b="0" i="0" u="none" strike="noStrike" baseline="0" dirty="0">
                <a:solidFill>
                  <a:srgbClr val="1D1B1B"/>
                </a:solidFill>
                <a:latin typeface="Arial" panose="020B0604020202020204" pitchFamily="34" charset="0"/>
              </a:rPr>
              <a:t>” o Batalla Naval, simplificado. Este juego consiste en que el usuario pueda jugar contra la computadora y gana quien logre derribar todos los barcos del equipo contrario o quien tenga mejor </a:t>
            </a:r>
            <a:r>
              <a:rPr lang="es-CR" sz="1600" b="0" i="0" u="none" strike="noStrike" baseline="0" dirty="0" err="1">
                <a:solidFill>
                  <a:srgbClr val="1D1B1B"/>
                </a:solidFill>
                <a:latin typeface="Arial" panose="020B0604020202020204" pitchFamily="34" charset="0"/>
              </a:rPr>
              <a:t>puntaje.Para</a:t>
            </a:r>
            <a:r>
              <a:rPr lang="es-CR" sz="1600" b="0" i="0" u="none" strike="noStrike" baseline="0" dirty="0">
                <a:solidFill>
                  <a:srgbClr val="1D1B1B"/>
                </a:solidFill>
                <a:latin typeface="Arial" panose="020B0604020202020204" pitchFamily="34" charset="0"/>
              </a:rPr>
              <a:t> implementar el juego tanto el usuario como la computadora cuentan con una lista de enteros, de 20 posiciones cada uno, llamados </a:t>
            </a:r>
            <a:r>
              <a:rPr lang="es-CR" sz="1600" b="1" i="0" u="none" strike="noStrike" baseline="0" dirty="0" err="1">
                <a:solidFill>
                  <a:srgbClr val="1D1B1B"/>
                </a:solidFill>
                <a:latin typeface="Consolas" panose="020B0609020204030204" pitchFamily="49" charset="0"/>
              </a:rPr>
              <a:t>barcosJugador</a:t>
            </a:r>
            <a:r>
              <a:rPr lang="es-CR" sz="1600" b="0" i="0" u="none" strike="noStrike" baseline="0" dirty="0" err="1">
                <a:solidFill>
                  <a:srgbClr val="1D1B1B"/>
                </a:solidFill>
                <a:latin typeface="Arial" panose="020B0604020202020204" pitchFamily="34" charset="0"/>
              </a:rPr>
              <a:t>y</a:t>
            </a:r>
            <a:r>
              <a:rPr lang="es-CR" sz="1600" b="0" i="0" u="none" strike="noStrike" baseline="0" dirty="0">
                <a:solidFill>
                  <a:srgbClr val="1D1B1B"/>
                </a:solidFill>
                <a:latin typeface="Arial" panose="020B0604020202020204" pitchFamily="34" charset="0"/>
              </a:rPr>
              <a:t> </a:t>
            </a:r>
            <a:r>
              <a:rPr lang="es-CR" sz="1600" b="1" i="0" u="none" strike="noStrike" baseline="0" dirty="0" err="1">
                <a:solidFill>
                  <a:srgbClr val="1D1B1B"/>
                </a:solidFill>
                <a:latin typeface="Consolas" panose="020B0609020204030204" pitchFamily="49" charset="0"/>
              </a:rPr>
              <a:t>barcosComputadora</a:t>
            </a:r>
            <a:r>
              <a:rPr lang="es-CR" sz="1600" b="0" i="0" u="none" strike="noStrike" baseline="0" dirty="0">
                <a:solidFill>
                  <a:srgbClr val="1D1B1B"/>
                </a:solidFill>
                <a:latin typeface="Arial" panose="020B0604020202020204" pitchFamily="34" charset="0"/>
              </a:rPr>
              <a:t>, que contendrán la información de los barcos. Cada barco se simboliza con un número del 1 al 5, así estas listas en cada una de sus posiciones contienen la siguiente información: 0 si no hay barco, o un número entre 1 y 5 para indicar que en esa posición se encuentra uno de los cinco barcos, 	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7153" y="1364742"/>
            <a:ext cx="21386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1D1B1B"/>
                </a:solidFill>
                <a:latin typeface="Arial"/>
                <a:cs typeface="Arial"/>
              </a:rPr>
              <a:t>Diagrama</a:t>
            </a:r>
            <a:r>
              <a:rPr sz="2000" b="1" spc="-110" dirty="0">
                <a:solidFill>
                  <a:srgbClr val="1D1B1B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D1B1B"/>
                </a:solidFill>
                <a:latin typeface="Arial"/>
                <a:cs typeface="Arial"/>
              </a:rPr>
              <a:t>general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366569" y="1840801"/>
            <a:ext cx="1320165" cy="527685"/>
            <a:chOff x="8366569" y="1840801"/>
            <a:chExt cx="1320165" cy="527685"/>
          </a:xfrm>
        </p:grpSpPr>
        <p:sp>
          <p:nvSpPr>
            <p:cNvPr id="7" name="object 7"/>
            <p:cNvSpPr/>
            <p:nvPr/>
          </p:nvSpPr>
          <p:spPr>
            <a:xfrm>
              <a:off x="8369807" y="1844040"/>
              <a:ext cx="1310640" cy="518159"/>
            </a:xfrm>
            <a:custGeom>
              <a:avLst/>
              <a:gdLst/>
              <a:ahLst/>
              <a:cxnLst/>
              <a:rect l="l" t="t" r="r" b="b"/>
              <a:pathLst>
                <a:path w="1310640" h="518160">
                  <a:moveTo>
                    <a:pt x="655066" y="0"/>
                  </a:moveTo>
                  <a:lnTo>
                    <a:pt x="588137" y="1397"/>
                  </a:lnTo>
                  <a:lnTo>
                    <a:pt x="523113" y="5207"/>
                  </a:lnTo>
                  <a:lnTo>
                    <a:pt x="460248" y="11684"/>
                  </a:lnTo>
                  <a:lnTo>
                    <a:pt x="400050" y="20320"/>
                  </a:lnTo>
                  <a:lnTo>
                    <a:pt x="342773" y="31242"/>
                  </a:lnTo>
                  <a:lnTo>
                    <a:pt x="288798" y="44196"/>
                  </a:lnTo>
                  <a:lnTo>
                    <a:pt x="238379" y="59182"/>
                  </a:lnTo>
                  <a:lnTo>
                    <a:pt x="191897" y="75819"/>
                  </a:lnTo>
                  <a:lnTo>
                    <a:pt x="149606" y="94234"/>
                  </a:lnTo>
                  <a:lnTo>
                    <a:pt x="111887" y="114173"/>
                  </a:lnTo>
                  <a:lnTo>
                    <a:pt x="79121" y="135509"/>
                  </a:lnTo>
                  <a:lnTo>
                    <a:pt x="29464" y="181991"/>
                  </a:lnTo>
                  <a:lnTo>
                    <a:pt x="3429" y="232537"/>
                  </a:lnTo>
                  <a:lnTo>
                    <a:pt x="0" y="259080"/>
                  </a:lnTo>
                  <a:lnTo>
                    <a:pt x="3429" y="285623"/>
                  </a:lnTo>
                  <a:lnTo>
                    <a:pt x="29464" y="336169"/>
                  </a:lnTo>
                  <a:lnTo>
                    <a:pt x="79121" y="382651"/>
                  </a:lnTo>
                  <a:lnTo>
                    <a:pt x="111887" y="403987"/>
                  </a:lnTo>
                  <a:lnTo>
                    <a:pt x="149606" y="423926"/>
                  </a:lnTo>
                  <a:lnTo>
                    <a:pt x="191897" y="442341"/>
                  </a:lnTo>
                  <a:lnTo>
                    <a:pt x="238379" y="458978"/>
                  </a:lnTo>
                  <a:lnTo>
                    <a:pt x="288798" y="473964"/>
                  </a:lnTo>
                  <a:lnTo>
                    <a:pt x="342773" y="486918"/>
                  </a:lnTo>
                  <a:lnTo>
                    <a:pt x="400050" y="497840"/>
                  </a:lnTo>
                  <a:lnTo>
                    <a:pt x="460248" y="506476"/>
                  </a:lnTo>
                  <a:lnTo>
                    <a:pt x="523113" y="512953"/>
                  </a:lnTo>
                  <a:lnTo>
                    <a:pt x="588137" y="516763"/>
                  </a:lnTo>
                  <a:lnTo>
                    <a:pt x="655066" y="518160"/>
                  </a:lnTo>
                  <a:lnTo>
                    <a:pt x="721995" y="516763"/>
                  </a:lnTo>
                  <a:lnTo>
                    <a:pt x="787019" y="512953"/>
                  </a:lnTo>
                  <a:lnTo>
                    <a:pt x="849884" y="506476"/>
                  </a:lnTo>
                  <a:lnTo>
                    <a:pt x="910082" y="497840"/>
                  </a:lnTo>
                  <a:lnTo>
                    <a:pt x="967232" y="486918"/>
                  </a:lnTo>
                  <a:lnTo>
                    <a:pt x="1021334" y="473964"/>
                  </a:lnTo>
                  <a:lnTo>
                    <a:pt x="1071753" y="458978"/>
                  </a:lnTo>
                  <a:lnTo>
                    <a:pt x="1118235" y="442341"/>
                  </a:lnTo>
                  <a:lnTo>
                    <a:pt x="1160526" y="423926"/>
                  </a:lnTo>
                  <a:lnTo>
                    <a:pt x="1198245" y="403987"/>
                  </a:lnTo>
                  <a:lnTo>
                    <a:pt x="1231011" y="382651"/>
                  </a:lnTo>
                  <a:lnTo>
                    <a:pt x="1280668" y="336169"/>
                  </a:lnTo>
                  <a:lnTo>
                    <a:pt x="1306703" y="285623"/>
                  </a:lnTo>
                  <a:lnTo>
                    <a:pt x="1310132" y="259080"/>
                  </a:lnTo>
                  <a:lnTo>
                    <a:pt x="1306703" y="232537"/>
                  </a:lnTo>
                  <a:lnTo>
                    <a:pt x="1280668" y="181991"/>
                  </a:lnTo>
                  <a:lnTo>
                    <a:pt x="1231011" y="135509"/>
                  </a:lnTo>
                  <a:lnTo>
                    <a:pt x="1198245" y="114173"/>
                  </a:lnTo>
                  <a:lnTo>
                    <a:pt x="1160526" y="94234"/>
                  </a:lnTo>
                  <a:lnTo>
                    <a:pt x="1118235" y="75819"/>
                  </a:lnTo>
                  <a:lnTo>
                    <a:pt x="1071753" y="59182"/>
                  </a:lnTo>
                  <a:lnTo>
                    <a:pt x="1021334" y="44196"/>
                  </a:lnTo>
                  <a:lnTo>
                    <a:pt x="967232" y="31242"/>
                  </a:lnTo>
                  <a:lnTo>
                    <a:pt x="910082" y="20320"/>
                  </a:lnTo>
                  <a:lnTo>
                    <a:pt x="849884" y="11684"/>
                  </a:lnTo>
                  <a:lnTo>
                    <a:pt x="787019" y="5207"/>
                  </a:lnTo>
                  <a:lnTo>
                    <a:pt x="721995" y="1397"/>
                  </a:lnTo>
                  <a:lnTo>
                    <a:pt x="655066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71331" y="1845564"/>
              <a:ext cx="1310640" cy="518159"/>
            </a:xfrm>
            <a:custGeom>
              <a:avLst/>
              <a:gdLst/>
              <a:ahLst/>
              <a:cxnLst/>
              <a:rect l="l" t="t" r="r" b="b"/>
              <a:pathLst>
                <a:path w="1310640" h="518160">
                  <a:moveTo>
                    <a:pt x="0" y="259079"/>
                  </a:moveTo>
                  <a:lnTo>
                    <a:pt x="13335" y="206882"/>
                  </a:lnTo>
                  <a:lnTo>
                    <a:pt x="51435" y="158241"/>
                  </a:lnTo>
                  <a:lnTo>
                    <a:pt x="111887" y="114172"/>
                  </a:lnTo>
                  <a:lnTo>
                    <a:pt x="149606" y="94233"/>
                  </a:lnTo>
                  <a:lnTo>
                    <a:pt x="191897" y="75818"/>
                  </a:lnTo>
                  <a:lnTo>
                    <a:pt x="238379" y="59181"/>
                  </a:lnTo>
                  <a:lnTo>
                    <a:pt x="288798" y="44195"/>
                  </a:lnTo>
                  <a:lnTo>
                    <a:pt x="342773" y="31241"/>
                  </a:lnTo>
                  <a:lnTo>
                    <a:pt x="400050" y="20319"/>
                  </a:lnTo>
                  <a:lnTo>
                    <a:pt x="460248" y="11683"/>
                  </a:lnTo>
                  <a:lnTo>
                    <a:pt x="523113" y="5206"/>
                  </a:lnTo>
                  <a:lnTo>
                    <a:pt x="588137" y="1396"/>
                  </a:lnTo>
                  <a:lnTo>
                    <a:pt x="655066" y="0"/>
                  </a:lnTo>
                  <a:lnTo>
                    <a:pt x="721995" y="1396"/>
                  </a:lnTo>
                  <a:lnTo>
                    <a:pt x="787019" y="5206"/>
                  </a:lnTo>
                  <a:lnTo>
                    <a:pt x="849884" y="11683"/>
                  </a:lnTo>
                  <a:lnTo>
                    <a:pt x="910082" y="20319"/>
                  </a:lnTo>
                  <a:lnTo>
                    <a:pt x="967232" y="31241"/>
                  </a:lnTo>
                  <a:lnTo>
                    <a:pt x="1021334" y="44195"/>
                  </a:lnTo>
                  <a:lnTo>
                    <a:pt x="1071753" y="59181"/>
                  </a:lnTo>
                  <a:lnTo>
                    <a:pt x="1118235" y="75818"/>
                  </a:lnTo>
                  <a:lnTo>
                    <a:pt x="1160526" y="94233"/>
                  </a:lnTo>
                  <a:lnTo>
                    <a:pt x="1198245" y="114172"/>
                  </a:lnTo>
                  <a:lnTo>
                    <a:pt x="1231011" y="135508"/>
                  </a:lnTo>
                  <a:lnTo>
                    <a:pt x="1280668" y="181990"/>
                  </a:lnTo>
                  <a:lnTo>
                    <a:pt x="1306703" y="232536"/>
                  </a:lnTo>
                  <a:lnTo>
                    <a:pt x="1310132" y="259079"/>
                  </a:lnTo>
                  <a:lnTo>
                    <a:pt x="1306703" y="285622"/>
                  </a:lnTo>
                  <a:lnTo>
                    <a:pt x="1280668" y="336168"/>
                  </a:lnTo>
                  <a:lnTo>
                    <a:pt x="1231011" y="382650"/>
                  </a:lnTo>
                  <a:lnTo>
                    <a:pt x="1198245" y="403986"/>
                  </a:lnTo>
                  <a:lnTo>
                    <a:pt x="1160526" y="423925"/>
                  </a:lnTo>
                  <a:lnTo>
                    <a:pt x="1118235" y="442340"/>
                  </a:lnTo>
                  <a:lnTo>
                    <a:pt x="1071753" y="458977"/>
                  </a:lnTo>
                  <a:lnTo>
                    <a:pt x="1021334" y="473963"/>
                  </a:lnTo>
                  <a:lnTo>
                    <a:pt x="967232" y="486917"/>
                  </a:lnTo>
                  <a:lnTo>
                    <a:pt x="910082" y="497839"/>
                  </a:lnTo>
                  <a:lnTo>
                    <a:pt x="849884" y="506475"/>
                  </a:lnTo>
                  <a:lnTo>
                    <a:pt x="787019" y="512952"/>
                  </a:lnTo>
                  <a:lnTo>
                    <a:pt x="721995" y="516762"/>
                  </a:lnTo>
                  <a:lnTo>
                    <a:pt x="655066" y="518159"/>
                  </a:lnTo>
                  <a:lnTo>
                    <a:pt x="588137" y="516762"/>
                  </a:lnTo>
                  <a:lnTo>
                    <a:pt x="523113" y="512952"/>
                  </a:lnTo>
                  <a:lnTo>
                    <a:pt x="460248" y="506475"/>
                  </a:lnTo>
                  <a:lnTo>
                    <a:pt x="400050" y="497839"/>
                  </a:lnTo>
                  <a:lnTo>
                    <a:pt x="342773" y="486917"/>
                  </a:lnTo>
                  <a:lnTo>
                    <a:pt x="288798" y="473963"/>
                  </a:lnTo>
                  <a:lnTo>
                    <a:pt x="238379" y="458977"/>
                  </a:lnTo>
                  <a:lnTo>
                    <a:pt x="191897" y="442340"/>
                  </a:lnTo>
                  <a:lnTo>
                    <a:pt x="149606" y="423925"/>
                  </a:lnTo>
                  <a:lnTo>
                    <a:pt x="111887" y="403986"/>
                  </a:lnTo>
                  <a:lnTo>
                    <a:pt x="79121" y="382650"/>
                  </a:lnTo>
                  <a:lnTo>
                    <a:pt x="29463" y="336168"/>
                  </a:lnTo>
                  <a:lnTo>
                    <a:pt x="3429" y="285622"/>
                  </a:lnTo>
                  <a:lnTo>
                    <a:pt x="0" y="259079"/>
                  </a:lnTo>
                  <a:close/>
                </a:path>
              </a:pathLst>
            </a:custGeom>
            <a:ln w="9144">
              <a:solidFill>
                <a:srgbClr val="1D1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745093" y="1927047"/>
            <a:ext cx="5632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D1B1B"/>
                </a:solidFill>
                <a:latin typeface="Arial MT"/>
                <a:cs typeface="Arial MT"/>
              </a:rPr>
              <a:t>I</a:t>
            </a:r>
            <a:r>
              <a:rPr sz="1800" spc="5" dirty="0">
                <a:solidFill>
                  <a:srgbClr val="1D1B1B"/>
                </a:solidFill>
                <a:latin typeface="Arial MT"/>
                <a:cs typeface="Arial MT"/>
              </a:rPr>
              <a:t>nici</a:t>
            </a:r>
            <a:r>
              <a:rPr sz="1800" dirty="0">
                <a:solidFill>
                  <a:srgbClr val="1D1B1B"/>
                </a:solidFill>
                <a:latin typeface="Arial MT"/>
                <a:cs typeface="Arial MT"/>
              </a:rPr>
              <a:t>o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363521" y="5010721"/>
            <a:ext cx="1320165" cy="530860"/>
            <a:chOff x="8363521" y="5010721"/>
            <a:chExt cx="1320165" cy="530860"/>
          </a:xfrm>
        </p:grpSpPr>
        <p:sp>
          <p:nvSpPr>
            <p:cNvPr id="11" name="object 11"/>
            <p:cNvSpPr/>
            <p:nvPr/>
          </p:nvSpPr>
          <p:spPr>
            <a:xfrm>
              <a:off x="8366759" y="5013960"/>
              <a:ext cx="1310640" cy="521334"/>
            </a:xfrm>
            <a:custGeom>
              <a:avLst/>
              <a:gdLst/>
              <a:ahLst/>
              <a:cxnLst/>
              <a:rect l="l" t="t" r="r" b="b"/>
              <a:pathLst>
                <a:path w="1310640" h="521335">
                  <a:moveTo>
                    <a:pt x="655066" y="0"/>
                  </a:moveTo>
                  <a:lnTo>
                    <a:pt x="588137" y="1396"/>
                  </a:lnTo>
                  <a:lnTo>
                    <a:pt x="523113" y="5333"/>
                  </a:lnTo>
                  <a:lnTo>
                    <a:pt x="460248" y="11683"/>
                  </a:lnTo>
                  <a:lnTo>
                    <a:pt x="400050" y="20446"/>
                  </a:lnTo>
                  <a:lnTo>
                    <a:pt x="342773" y="31495"/>
                  </a:lnTo>
                  <a:lnTo>
                    <a:pt x="288798" y="44449"/>
                  </a:lnTo>
                  <a:lnTo>
                    <a:pt x="238379" y="59562"/>
                  </a:lnTo>
                  <a:lnTo>
                    <a:pt x="191897" y="76326"/>
                  </a:lnTo>
                  <a:lnTo>
                    <a:pt x="149606" y="94868"/>
                  </a:lnTo>
                  <a:lnTo>
                    <a:pt x="111887" y="114934"/>
                  </a:lnTo>
                  <a:lnTo>
                    <a:pt x="79121" y="136397"/>
                  </a:lnTo>
                  <a:lnTo>
                    <a:pt x="29464" y="183133"/>
                  </a:lnTo>
                  <a:lnTo>
                    <a:pt x="3429" y="233933"/>
                  </a:lnTo>
                  <a:lnTo>
                    <a:pt x="0" y="260476"/>
                  </a:lnTo>
                  <a:lnTo>
                    <a:pt x="3429" y="287146"/>
                  </a:lnTo>
                  <a:lnTo>
                    <a:pt x="29464" y="337946"/>
                  </a:lnTo>
                  <a:lnTo>
                    <a:pt x="79121" y="384682"/>
                  </a:lnTo>
                  <a:lnTo>
                    <a:pt x="111887" y="406145"/>
                  </a:lnTo>
                  <a:lnTo>
                    <a:pt x="149606" y="426211"/>
                  </a:lnTo>
                  <a:lnTo>
                    <a:pt x="191897" y="444753"/>
                  </a:lnTo>
                  <a:lnTo>
                    <a:pt x="238379" y="461517"/>
                  </a:lnTo>
                  <a:lnTo>
                    <a:pt x="288798" y="476630"/>
                  </a:lnTo>
                  <a:lnTo>
                    <a:pt x="342773" y="489584"/>
                  </a:lnTo>
                  <a:lnTo>
                    <a:pt x="400050" y="500633"/>
                  </a:lnTo>
                  <a:lnTo>
                    <a:pt x="460248" y="509396"/>
                  </a:lnTo>
                  <a:lnTo>
                    <a:pt x="523113" y="515746"/>
                  </a:lnTo>
                  <a:lnTo>
                    <a:pt x="588137" y="519683"/>
                  </a:lnTo>
                  <a:lnTo>
                    <a:pt x="655066" y="521080"/>
                  </a:lnTo>
                  <a:lnTo>
                    <a:pt x="721995" y="519683"/>
                  </a:lnTo>
                  <a:lnTo>
                    <a:pt x="787019" y="515746"/>
                  </a:lnTo>
                  <a:lnTo>
                    <a:pt x="849884" y="509396"/>
                  </a:lnTo>
                  <a:lnTo>
                    <a:pt x="910082" y="500633"/>
                  </a:lnTo>
                  <a:lnTo>
                    <a:pt x="967232" y="489584"/>
                  </a:lnTo>
                  <a:lnTo>
                    <a:pt x="1021334" y="476630"/>
                  </a:lnTo>
                  <a:lnTo>
                    <a:pt x="1071753" y="461517"/>
                  </a:lnTo>
                  <a:lnTo>
                    <a:pt x="1118235" y="444753"/>
                  </a:lnTo>
                  <a:lnTo>
                    <a:pt x="1160526" y="426211"/>
                  </a:lnTo>
                  <a:lnTo>
                    <a:pt x="1198245" y="406145"/>
                  </a:lnTo>
                  <a:lnTo>
                    <a:pt x="1231011" y="384682"/>
                  </a:lnTo>
                  <a:lnTo>
                    <a:pt x="1280668" y="337946"/>
                  </a:lnTo>
                  <a:lnTo>
                    <a:pt x="1306703" y="287146"/>
                  </a:lnTo>
                  <a:lnTo>
                    <a:pt x="1310132" y="260476"/>
                  </a:lnTo>
                  <a:lnTo>
                    <a:pt x="1306703" y="233933"/>
                  </a:lnTo>
                  <a:lnTo>
                    <a:pt x="1280668" y="183133"/>
                  </a:lnTo>
                  <a:lnTo>
                    <a:pt x="1231011" y="136397"/>
                  </a:lnTo>
                  <a:lnTo>
                    <a:pt x="1198245" y="114934"/>
                  </a:lnTo>
                  <a:lnTo>
                    <a:pt x="1160526" y="94868"/>
                  </a:lnTo>
                  <a:lnTo>
                    <a:pt x="1118235" y="76326"/>
                  </a:lnTo>
                  <a:lnTo>
                    <a:pt x="1071753" y="59562"/>
                  </a:lnTo>
                  <a:lnTo>
                    <a:pt x="1021334" y="44449"/>
                  </a:lnTo>
                  <a:lnTo>
                    <a:pt x="967232" y="31495"/>
                  </a:lnTo>
                  <a:lnTo>
                    <a:pt x="910082" y="20446"/>
                  </a:lnTo>
                  <a:lnTo>
                    <a:pt x="849884" y="11683"/>
                  </a:lnTo>
                  <a:lnTo>
                    <a:pt x="787019" y="5333"/>
                  </a:lnTo>
                  <a:lnTo>
                    <a:pt x="721995" y="1396"/>
                  </a:lnTo>
                  <a:lnTo>
                    <a:pt x="655066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68283" y="5015484"/>
              <a:ext cx="1310640" cy="521334"/>
            </a:xfrm>
            <a:custGeom>
              <a:avLst/>
              <a:gdLst/>
              <a:ahLst/>
              <a:cxnLst/>
              <a:rect l="l" t="t" r="r" b="b"/>
              <a:pathLst>
                <a:path w="1310640" h="521335">
                  <a:moveTo>
                    <a:pt x="0" y="260476"/>
                  </a:moveTo>
                  <a:lnTo>
                    <a:pt x="13335" y="208025"/>
                  </a:lnTo>
                  <a:lnTo>
                    <a:pt x="51435" y="159130"/>
                  </a:lnTo>
                  <a:lnTo>
                    <a:pt x="111887" y="114934"/>
                  </a:lnTo>
                  <a:lnTo>
                    <a:pt x="149606" y="94868"/>
                  </a:lnTo>
                  <a:lnTo>
                    <a:pt x="191897" y="76326"/>
                  </a:lnTo>
                  <a:lnTo>
                    <a:pt x="238379" y="59562"/>
                  </a:lnTo>
                  <a:lnTo>
                    <a:pt x="288798" y="44449"/>
                  </a:lnTo>
                  <a:lnTo>
                    <a:pt x="342773" y="31495"/>
                  </a:lnTo>
                  <a:lnTo>
                    <a:pt x="400050" y="20446"/>
                  </a:lnTo>
                  <a:lnTo>
                    <a:pt x="460248" y="11683"/>
                  </a:lnTo>
                  <a:lnTo>
                    <a:pt x="523113" y="5333"/>
                  </a:lnTo>
                  <a:lnTo>
                    <a:pt x="588137" y="1396"/>
                  </a:lnTo>
                  <a:lnTo>
                    <a:pt x="655066" y="0"/>
                  </a:lnTo>
                  <a:lnTo>
                    <a:pt x="721995" y="1396"/>
                  </a:lnTo>
                  <a:lnTo>
                    <a:pt x="787019" y="5333"/>
                  </a:lnTo>
                  <a:lnTo>
                    <a:pt x="849884" y="11683"/>
                  </a:lnTo>
                  <a:lnTo>
                    <a:pt x="910082" y="20446"/>
                  </a:lnTo>
                  <a:lnTo>
                    <a:pt x="967232" y="31495"/>
                  </a:lnTo>
                  <a:lnTo>
                    <a:pt x="1021334" y="44449"/>
                  </a:lnTo>
                  <a:lnTo>
                    <a:pt x="1071753" y="59562"/>
                  </a:lnTo>
                  <a:lnTo>
                    <a:pt x="1118235" y="76326"/>
                  </a:lnTo>
                  <a:lnTo>
                    <a:pt x="1160526" y="94868"/>
                  </a:lnTo>
                  <a:lnTo>
                    <a:pt x="1198245" y="114934"/>
                  </a:lnTo>
                  <a:lnTo>
                    <a:pt x="1231011" y="136397"/>
                  </a:lnTo>
                  <a:lnTo>
                    <a:pt x="1280668" y="183133"/>
                  </a:lnTo>
                  <a:lnTo>
                    <a:pt x="1306703" y="233933"/>
                  </a:lnTo>
                  <a:lnTo>
                    <a:pt x="1310132" y="260476"/>
                  </a:lnTo>
                  <a:lnTo>
                    <a:pt x="1306703" y="287146"/>
                  </a:lnTo>
                  <a:lnTo>
                    <a:pt x="1280668" y="337946"/>
                  </a:lnTo>
                  <a:lnTo>
                    <a:pt x="1231011" y="384682"/>
                  </a:lnTo>
                  <a:lnTo>
                    <a:pt x="1198245" y="406145"/>
                  </a:lnTo>
                  <a:lnTo>
                    <a:pt x="1160526" y="426211"/>
                  </a:lnTo>
                  <a:lnTo>
                    <a:pt x="1118235" y="444753"/>
                  </a:lnTo>
                  <a:lnTo>
                    <a:pt x="1071753" y="461517"/>
                  </a:lnTo>
                  <a:lnTo>
                    <a:pt x="1021334" y="476630"/>
                  </a:lnTo>
                  <a:lnTo>
                    <a:pt x="967232" y="489584"/>
                  </a:lnTo>
                  <a:lnTo>
                    <a:pt x="910082" y="500633"/>
                  </a:lnTo>
                  <a:lnTo>
                    <a:pt x="849884" y="509396"/>
                  </a:lnTo>
                  <a:lnTo>
                    <a:pt x="787019" y="515746"/>
                  </a:lnTo>
                  <a:lnTo>
                    <a:pt x="721995" y="519683"/>
                  </a:lnTo>
                  <a:lnTo>
                    <a:pt x="655066" y="521080"/>
                  </a:lnTo>
                  <a:lnTo>
                    <a:pt x="588137" y="519683"/>
                  </a:lnTo>
                  <a:lnTo>
                    <a:pt x="523113" y="515746"/>
                  </a:lnTo>
                  <a:lnTo>
                    <a:pt x="460248" y="509396"/>
                  </a:lnTo>
                  <a:lnTo>
                    <a:pt x="400050" y="500633"/>
                  </a:lnTo>
                  <a:lnTo>
                    <a:pt x="342773" y="489584"/>
                  </a:lnTo>
                  <a:lnTo>
                    <a:pt x="288798" y="476630"/>
                  </a:lnTo>
                  <a:lnTo>
                    <a:pt x="238379" y="461517"/>
                  </a:lnTo>
                  <a:lnTo>
                    <a:pt x="191897" y="444753"/>
                  </a:lnTo>
                  <a:lnTo>
                    <a:pt x="149606" y="426211"/>
                  </a:lnTo>
                  <a:lnTo>
                    <a:pt x="111887" y="406145"/>
                  </a:lnTo>
                  <a:lnTo>
                    <a:pt x="79121" y="384682"/>
                  </a:lnTo>
                  <a:lnTo>
                    <a:pt x="29463" y="337946"/>
                  </a:lnTo>
                  <a:lnTo>
                    <a:pt x="3429" y="287146"/>
                  </a:lnTo>
                  <a:lnTo>
                    <a:pt x="0" y="260476"/>
                  </a:lnTo>
                  <a:close/>
                </a:path>
              </a:pathLst>
            </a:custGeom>
            <a:ln w="9144">
              <a:solidFill>
                <a:srgbClr val="1D1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851518" y="5103114"/>
            <a:ext cx="344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D1B1B"/>
                </a:solidFill>
                <a:latin typeface="Arial MT"/>
                <a:cs typeface="Arial MT"/>
              </a:rPr>
              <a:t>F</a:t>
            </a:r>
            <a:r>
              <a:rPr sz="1800" spc="10" dirty="0">
                <a:solidFill>
                  <a:srgbClr val="1D1B1B"/>
                </a:solidFill>
                <a:latin typeface="Arial MT"/>
                <a:cs typeface="Arial MT"/>
              </a:rPr>
              <a:t>i</a:t>
            </a:r>
            <a:r>
              <a:rPr sz="1800" spc="-5" dirty="0">
                <a:solidFill>
                  <a:srgbClr val="1D1B1B"/>
                </a:solidFill>
                <a:latin typeface="Arial MT"/>
                <a:cs typeface="Arial MT"/>
              </a:rPr>
              <a:t>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015983" y="2359101"/>
            <a:ext cx="12700" cy="619125"/>
          </a:xfrm>
          <a:custGeom>
            <a:avLst/>
            <a:gdLst/>
            <a:ahLst/>
            <a:cxnLst/>
            <a:rect l="l" t="t" r="r" b="b"/>
            <a:pathLst>
              <a:path w="12700" h="619125">
                <a:moveTo>
                  <a:pt x="12192" y="0"/>
                </a:moveTo>
                <a:lnTo>
                  <a:pt x="0" y="0"/>
                </a:lnTo>
                <a:lnTo>
                  <a:pt x="0" y="618667"/>
                </a:lnTo>
                <a:lnTo>
                  <a:pt x="12192" y="618667"/>
                </a:lnTo>
                <a:lnTo>
                  <a:pt x="12192" y="0"/>
                </a:lnTo>
                <a:close/>
              </a:path>
            </a:pathLst>
          </a:custGeom>
          <a:solidFill>
            <a:srgbClr val="1D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82456" y="3569208"/>
            <a:ext cx="76200" cy="1444625"/>
          </a:xfrm>
          <a:custGeom>
            <a:avLst/>
            <a:gdLst/>
            <a:ahLst/>
            <a:cxnLst/>
            <a:rect l="l" t="t" r="r" b="b"/>
            <a:pathLst>
              <a:path w="76200" h="1444625">
                <a:moveTo>
                  <a:pt x="44450" y="0"/>
                </a:moveTo>
                <a:lnTo>
                  <a:pt x="31750" y="0"/>
                </a:lnTo>
                <a:lnTo>
                  <a:pt x="31750" y="1368425"/>
                </a:lnTo>
                <a:lnTo>
                  <a:pt x="0" y="1368425"/>
                </a:lnTo>
                <a:lnTo>
                  <a:pt x="38100" y="1444625"/>
                </a:lnTo>
                <a:lnTo>
                  <a:pt x="76200" y="1368425"/>
                </a:lnTo>
                <a:lnTo>
                  <a:pt x="44450" y="1368425"/>
                </a:lnTo>
                <a:lnTo>
                  <a:pt x="44450" y="0"/>
                </a:lnTo>
                <a:close/>
              </a:path>
            </a:pathLst>
          </a:custGeom>
          <a:solidFill>
            <a:srgbClr val="1D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28929" y="3025413"/>
            <a:ext cx="4205605" cy="634789"/>
          </a:xfrm>
          <a:prstGeom prst="rect">
            <a:avLst/>
          </a:prstGeom>
          <a:solidFill>
            <a:srgbClr val="EFEFEF"/>
          </a:solidFill>
          <a:ln w="13393">
            <a:solidFill>
              <a:srgbClr val="1D1B1B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245110" marR="569595">
              <a:lnSpc>
                <a:spcPts val="1430"/>
              </a:lnSpc>
              <a:spcBef>
                <a:spcPts val="750"/>
              </a:spcBef>
            </a:pPr>
            <a:r>
              <a:rPr sz="1200" spc="-5" dirty="0" err="1">
                <a:solidFill>
                  <a:srgbClr val="1D1B1B"/>
                </a:solidFill>
                <a:latin typeface="Arial MT"/>
                <a:cs typeface="Arial MT"/>
              </a:rPr>
              <a:t>Determinar</a:t>
            </a:r>
            <a:r>
              <a:rPr lang="es-CR" sz="1200" spc="-5" dirty="0">
                <a:solidFill>
                  <a:srgbClr val="1D1B1B"/>
                </a:solidFill>
                <a:latin typeface="Arial MT"/>
                <a:cs typeface="Arial MT"/>
              </a:rPr>
              <a:t> las posiciones de el jugador y de la computadora, para poder simular disparos y saber si acertó o no para luego ver quien gano.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43161" y="6521870"/>
            <a:ext cx="2432050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©</a:t>
            </a:r>
            <a:r>
              <a:rPr sz="1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000" spc="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rs</a:t>
            </a:r>
            <a:r>
              <a:rPr sz="1000" spc="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da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0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1000" spc="3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1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du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ó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0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000" spc="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0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682" y="467360"/>
            <a:ext cx="1849755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pc="-60" dirty="0"/>
              <a:t>T</a:t>
            </a:r>
            <a:r>
              <a:rPr spc="-55" dirty="0"/>
              <a:t>a</a:t>
            </a:r>
            <a:r>
              <a:rPr spc="-60" dirty="0"/>
              <a:t>b</a:t>
            </a:r>
            <a:r>
              <a:rPr spc="-55" dirty="0"/>
              <a:t>la</a:t>
            </a:r>
            <a:r>
              <a:rPr spc="-5" dirty="0"/>
              <a:t>s</a:t>
            </a:r>
            <a:r>
              <a:rPr spc="-114" dirty="0"/>
              <a:t> </a:t>
            </a:r>
            <a:r>
              <a:rPr spc="-5" dirty="0"/>
              <a:t>de  </a:t>
            </a:r>
            <a:r>
              <a:rPr spc="-15" dirty="0"/>
              <a:t>variables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43161" y="6521870"/>
            <a:ext cx="2432050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©</a:t>
            </a:r>
            <a:r>
              <a:rPr sz="1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000" spc="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rs</a:t>
            </a:r>
            <a:r>
              <a:rPr sz="1000" spc="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da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0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1000" spc="3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1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du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ó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0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000" spc="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0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endParaRPr sz="10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167578"/>
              </p:ext>
            </p:extLst>
          </p:nvPr>
        </p:nvGraphicFramePr>
        <p:xfrm>
          <a:off x="632104" y="1647189"/>
          <a:ext cx="11004871" cy="3229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5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033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ENTRADASs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3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Descripción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Notación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B w="1270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49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Ejemplo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tc>
                  <a:txBody>
                    <a:bodyPr/>
                    <a:lstStyle/>
                    <a:p>
                      <a:pPr marL="5314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Nombre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49A"/>
                    </a:solidFill>
                  </a:tcPr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Tipo</a:t>
                      </a:r>
                      <a:r>
                        <a:rPr sz="16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6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B w="1270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49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056">
                <a:tc>
                  <a:txBody>
                    <a:bodyPr/>
                    <a:lstStyle/>
                    <a:p>
                      <a:pPr marL="16446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600" spc="-25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Variable</a:t>
                      </a:r>
                      <a:r>
                        <a:rPr sz="1600" spc="-45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que</a:t>
                      </a:r>
                      <a:r>
                        <a:rPr sz="1600" spc="-20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contiene</a:t>
                      </a:r>
                      <a:r>
                        <a:rPr sz="1600" spc="-35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el</a:t>
                      </a:r>
                      <a:r>
                        <a:rPr lang="es-CR" sz="1600" spc="-5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 ingreso a una opción del menú </a:t>
                      </a:r>
                      <a:endParaRPr sz="1600" dirty="0">
                        <a:latin typeface="Arial MT"/>
                        <a:cs typeface="Arial MT"/>
                      </a:endParaRPr>
                    </a:p>
                  </a:txBody>
                  <a:tcPr marL="0" marR="0" marT="51435" marB="0" anchor="ctr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9050">
                      <a:solidFill>
                        <a:srgbClr val="1D1B1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6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selecction</a:t>
                      </a:r>
                      <a:endParaRPr lang="es-CR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500" dirty="0" err="1">
                          <a:latin typeface="Times New Roman"/>
                          <a:cs typeface="Times New Roman"/>
                        </a:rPr>
                        <a:t>int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D1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8586" y="488391"/>
            <a:ext cx="371157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Tablas</a:t>
            </a:r>
            <a:r>
              <a:rPr spc="-110" dirty="0"/>
              <a:t> </a:t>
            </a:r>
            <a:r>
              <a:rPr spc="-10" dirty="0"/>
              <a:t>de</a:t>
            </a:r>
            <a:r>
              <a:rPr spc="-80" dirty="0"/>
              <a:t> </a:t>
            </a:r>
            <a:r>
              <a:rPr spc="-15" dirty="0"/>
              <a:t>variables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125469"/>
              </p:ext>
            </p:extLst>
          </p:nvPr>
        </p:nvGraphicFramePr>
        <p:xfrm>
          <a:off x="599757" y="1441450"/>
          <a:ext cx="10979785" cy="1588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 gridSpan="4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SALIDAS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Descripción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Notación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Ejemplo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tc>
                  <a:txBody>
                    <a:bodyPr/>
                    <a:lstStyle/>
                    <a:p>
                      <a:pPr marL="52959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Nombre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Tipo</a:t>
                      </a:r>
                      <a:r>
                        <a:rPr sz="16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6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704">
                <a:tc>
                  <a:txBody>
                    <a:bodyPr/>
                    <a:lstStyle/>
                    <a:p>
                      <a:pPr marL="33845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15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r>
                        <a:rPr sz="1200" spc="-15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ariable</a:t>
                      </a:r>
                      <a:r>
                        <a:rPr sz="1200" spc="-90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que</a:t>
                      </a:r>
                      <a:r>
                        <a:rPr sz="1200" spc="-35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contiene</a:t>
                      </a:r>
                      <a:r>
                        <a:rPr sz="1200" spc="-80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el</a:t>
                      </a:r>
                      <a:r>
                        <a:rPr sz="1200" spc="-20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lang="es-CR" sz="1200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resultado del juego los puntos y quien es el ganador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 anchor="ctr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6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resultadosDePartida</a:t>
                      </a:r>
                      <a:endParaRPr lang="es-CR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dirty="0">
                          <a:latin typeface="Times New Roman"/>
                          <a:cs typeface="Times New Roman"/>
                        </a:rPr>
                        <a:t>String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¡Ganaste!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596" y="99771"/>
            <a:ext cx="2111375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Diagrama </a:t>
            </a:r>
            <a:r>
              <a:rPr dirty="0"/>
              <a:t> </a:t>
            </a:r>
            <a:r>
              <a:rPr spc="-5" dirty="0"/>
              <a:t>explicati</a:t>
            </a:r>
            <a:r>
              <a:rPr spc="-85" dirty="0"/>
              <a:t>v</a:t>
            </a:r>
            <a:r>
              <a:rPr spc="-5" dirty="0"/>
              <a:t>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551679" y="314079"/>
            <a:ext cx="1399540" cy="485140"/>
            <a:chOff x="5645036" y="255420"/>
            <a:chExt cx="1399540" cy="485140"/>
          </a:xfrm>
        </p:grpSpPr>
        <p:sp>
          <p:nvSpPr>
            <p:cNvPr id="4" name="object 4"/>
            <p:cNvSpPr/>
            <p:nvPr/>
          </p:nvSpPr>
          <p:spPr>
            <a:xfrm>
              <a:off x="5648275" y="258658"/>
              <a:ext cx="1390015" cy="475615"/>
            </a:xfrm>
            <a:custGeom>
              <a:avLst/>
              <a:gdLst/>
              <a:ahLst/>
              <a:cxnLst/>
              <a:rect l="l" t="t" r="r" b="b"/>
              <a:pathLst>
                <a:path w="1390015" h="475615">
                  <a:moveTo>
                    <a:pt x="694944" y="0"/>
                  </a:moveTo>
                  <a:lnTo>
                    <a:pt x="628015" y="1142"/>
                  </a:lnTo>
                  <a:lnTo>
                    <a:pt x="562864" y="4317"/>
                  </a:lnTo>
                  <a:lnTo>
                    <a:pt x="499872" y="9524"/>
                  </a:lnTo>
                  <a:lnTo>
                    <a:pt x="439166" y="16636"/>
                  </a:lnTo>
                  <a:lnTo>
                    <a:pt x="381254" y="25526"/>
                  </a:lnTo>
                  <a:lnTo>
                    <a:pt x="326136" y="36194"/>
                  </a:lnTo>
                  <a:lnTo>
                    <a:pt x="274447" y="48386"/>
                  </a:lnTo>
                  <a:lnTo>
                    <a:pt x="226187" y="62229"/>
                  </a:lnTo>
                  <a:lnTo>
                    <a:pt x="181864" y="77342"/>
                  </a:lnTo>
                  <a:lnTo>
                    <a:pt x="141605" y="93852"/>
                  </a:lnTo>
                  <a:lnTo>
                    <a:pt x="74676" y="130428"/>
                  </a:lnTo>
                  <a:lnTo>
                    <a:pt x="27813" y="170941"/>
                  </a:lnTo>
                  <a:lnTo>
                    <a:pt x="3175" y="214756"/>
                  </a:lnTo>
                  <a:lnTo>
                    <a:pt x="0" y="237616"/>
                  </a:lnTo>
                  <a:lnTo>
                    <a:pt x="12573" y="282828"/>
                  </a:lnTo>
                  <a:lnTo>
                    <a:pt x="48514" y="325119"/>
                  </a:lnTo>
                  <a:lnTo>
                    <a:pt x="105791" y="363727"/>
                  </a:lnTo>
                  <a:lnTo>
                    <a:pt x="141605" y="381507"/>
                  </a:lnTo>
                  <a:lnTo>
                    <a:pt x="181864" y="398017"/>
                  </a:lnTo>
                  <a:lnTo>
                    <a:pt x="226187" y="413130"/>
                  </a:lnTo>
                  <a:lnTo>
                    <a:pt x="274447" y="426846"/>
                  </a:lnTo>
                  <a:lnTo>
                    <a:pt x="326136" y="439165"/>
                  </a:lnTo>
                  <a:lnTo>
                    <a:pt x="381254" y="449833"/>
                  </a:lnTo>
                  <a:lnTo>
                    <a:pt x="439166" y="458723"/>
                  </a:lnTo>
                  <a:lnTo>
                    <a:pt x="499872" y="465835"/>
                  </a:lnTo>
                  <a:lnTo>
                    <a:pt x="562864" y="471042"/>
                  </a:lnTo>
                  <a:lnTo>
                    <a:pt x="628015" y="474217"/>
                  </a:lnTo>
                  <a:lnTo>
                    <a:pt x="694944" y="475360"/>
                  </a:lnTo>
                  <a:lnTo>
                    <a:pt x="761873" y="474217"/>
                  </a:lnTo>
                  <a:lnTo>
                    <a:pt x="827024" y="471042"/>
                  </a:lnTo>
                  <a:lnTo>
                    <a:pt x="890016" y="465835"/>
                  </a:lnTo>
                  <a:lnTo>
                    <a:pt x="950722" y="458723"/>
                  </a:lnTo>
                  <a:lnTo>
                    <a:pt x="1008634" y="449833"/>
                  </a:lnTo>
                  <a:lnTo>
                    <a:pt x="1063625" y="439165"/>
                  </a:lnTo>
                  <a:lnTo>
                    <a:pt x="1115441" y="426846"/>
                  </a:lnTo>
                  <a:lnTo>
                    <a:pt x="1163701" y="413130"/>
                  </a:lnTo>
                  <a:lnTo>
                    <a:pt x="1208024" y="398017"/>
                  </a:lnTo>
                  <a:lnTo>
                    <a:pt x="1248283" y="381507"/>
                  </a:lnTo>
                  <a:lnTo>
                    <a:pt x="1315212" y="344931"/>
                  </a:lnTo>
                  <a:lnTo>
                    <a:pt x="1362075" y="304418"/>
                  </a:lnTo>
                  <a:lnTo>
                    <a:pt x="1386713" y="260603"/>
                  </a:lnTo>
                  <a:lnTo>
                    <a:pt x="1389888" y="237616"/>
                  </a:lnTo>
                  <a:lnTo>
                    <a:pt x="1377315" y="192531"/>
                  </a:lnTo>
                  <a:lnTo>
                    <a:pt x="1341247" y="150240"/>
                  </a:lnTo>
                  <a:lnTo>
                    <a:pt x="1284097" y="111505"/>
                  </a:lnTo>
                  <a:lnTo>
                    <a:pt x="1248283" y="93852"/>
                  </a:lnTo>
                  <a:lnTo>
                    <a:pt x="1208024" y="77342"/>
                  </a:lnTo>
                  <a:lnTo>
                    <a:pt x="1163701" y="62229"/>
                  </a:lnTo>
                  <a:lnTo>
                    <a:pt x="1115441" y="48386"/>
                  </a:lnTo>
                  <a:lnTo>
                    <a:pt x="1063625" y="36194"/>
                  </a:lnTo>
                  <a:lnTo>
                    <a:pt x="1008634" y="25526"/>
                  </a:lnTo>
                  <a:lnTo>
                    <a:pt x="950722" y="16636"/>
                  </a:lnTo>
                  <a:lnTo>
                    <a:pt x="890016" y="9524"/>
                  </a:lnTo>
                  <a:lnTo>
                    <a:pt x="827024" y="4317"/>
                  </a:lnTo>
                  <a:lnTo>
                    <a:pt x="761873" y="1142"/>
                  </a:lnTo>
                  <a:lnTo>
                    <a:pt x="694944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49798" y="260182"/>
              <a:ext cx="1390015" cy="475615"/>
            </a:xfrm>
            <a:custGeom>
              <a:avLst/>
              <a:gdLst/>
              <a:ahLst/>
              <a:cxnLst/>
              <a:rect l="l" t="t" r="r" b="b"/>
              <a:pathLst>
                <a:path w="1390015" h="475615">
                  <a:moveTo>
                    <a:pt x="0" y="237616"/>
                  </a:moveTo>
                  <a:lnTo>
                    <a:pt x="12573" y="192531"/>
                  </a:lnTo>
                  <a:lnTo>
                    <a:pt x="48514" y="150240"/>
                  </a:lnTo>
                  <a:lnTo>
                    <a:pt x="105791" y="111505"/>
                  </a:lnTo>
                  <a:lnTo>
                    <a:pt x="141605" y="93852"/>
                  </a:lnTo>
                  <a:lnTo>
                    <a:pt x="181864" y="77342"/>
                  </a:lnTo>
                  <a:lnTo>
                    <a:pt x="226186" y="62229"/>
                  </a:lnTo>
                  <a:lnTo>
                    <a:pt x="274447" y="48386"/>
                  </a:lnTo>
                  <a:lnTo>
                    <a:pt x="326136" y="36194"/>
                  </a:lnTo>
                  <a:lnTo>
                    <a:pt x="381254" y="25526"/>
                  </a:lnTo>
                  <a:lnTo>
                    <a:pt x="439166" y="16636"/>
                  </a:lnTo>
                  <a:lnTo>
                    <a:pt x="499872" y="9524"/>
                  </a:lnTo>
                  <a:lnTo>
                    <a:pt x="562864" y="4317"/>
                  </a:lnTo>
                  <a:lnTo>
                    <a:pt x="628015" y="1142"/>
                  </a:lnTo>
                  <a:lnTo>
                    <a:pt x="694944" y="0"/>
                  </a:lnTo>
                  <a:lnTo>
                    <a:pt x="761873" y="1142"/>
                  </a:lnTo>
                  <a:lnTo>
                    <a:pt x="827024" y="4317"/>
                  </a:lnTo>
                  <a:lnTo>
                    <a:pt x="890016" y="9524"/>
                  </a:lnTo>
                  <a:lnTo>
                    <a:pt x="950722" y="16636"/>
                  </a:lnTo>
                  <a:lnTo>
                    <a:pt x="1008634" y="25526"/>
                  </a:lnTo>
                  <a:lnTo>
                    <a:pt x="1063625" y="36194"/>
                  </a:lnTo>
                  <a:lnTo>
                    <a:pt x="1115441" y="48386"/>
                  </a:lnTo>
                  <a:lnTo>
                    <a:pt x="1163701" y="62229"/>
                  </a:lnTo>
                  <a:lnTo>
                    <a:pt x="1208024" y="77342"/>
                  </a:lnTo>
                  <a:lnTo>
                    <a:pt x="1248283" y="93852"/>
                  </a:lnTo>
                  <a:lnTo>
                    <a:pt x="1284097" y="111505"/>
                  </a:lnTo>
                  <a:lnTo>
                    <a:pt x="1341247" y="150240"/>
                  </a:lnTo>
                  <a:lnTo>
                    <a:pt x="1377315" y="192531"/>
                  </a:lnTo>
                  <a:lnTo>
                    <a:pt x="1389888" y="237616"/>
                  </a:lnTo>
                  <a:lnTo>
                    <a:pt x="1377315" y="282828"/>
                  </a:lnTo>
                  <a:lnTo>
                    <a:pt x="1341247" y="325119"/>
                  </a:lnTo>
                  <a:lnTo>
                    <a:pt x="1284097" y="363727"/>
                  </a:lnTo>
                  <a:lnTo>
                    <a:pt x="1248283" y="381507"/>
                  </a:lnTo>
                  <a:lnTo>
                    <a:pt x="1208024" y="398017"/>
                  </a:lnTo>
                  <a:lnTo>
                    <a:pt x="1163701" y="413130"/>
                  </a:lnTo>
                  <a:lnTo>
                    <a:pt x="1115441" y="426846"/>
                  </a:lnTo>
                  <a:lnTo>
                    <a:pt x="1063625" y="439165"/>
                  </a:lnTo>
                  <a:lnTo>
                    <a:pt x="1008634" y="449833"/>
                  </a:lnTo>
                  <a:lnTo>
                    <a:pt x="950722" y="458723"/>
                  </a:lnTo>
                  <a:lnTo>
                    <a:pt x="890016" y="465835"/>
                  </a:lnTo>
                  <a:lnTo>
                    <a:pt x="827024" y="471042"/>
                  </a:lnTo>
                  <a:lnTo>
                    <a:pt x="761873" y="474217"/>
                  </a:lnTo>
                  <a:lnTo>
                    <a:pt x="694944" y="475360"/>
                  </a:lnTo>
                  <a:lnTo>
                    <a:pt x="628015" y="474217"/>
                  </a:lnTo>
                  <a:lnTo>
                    <a:pt x="562864" y="471042"/>
                  </a:lnTo>
                  <a:lnTo>
                    <a:pt x="499872" y="465835"/>
                  </a:lnTo>
                  <a:lnTo>
                    <a:pt x="439166" y="458723"/>
                  </a:lnTo>
                  <a:lnTo>
                    <a:pt x="381254" y="449833"/>
                  </a:lnTo>
                  <a:lnTo>
                    <a:pt x="326136" y="439165"/>
                  </a:lnTo>
                  <a:lnTo>
                    <a:pt x="274447" y="426846"/>
                  </a:lnTo>
                  <a:lnTo>
                    <a:pt x="226186" y="413130"/>
                  </a:lnTo>
                  <a:lnTo>
                    <a:pt x="181864" y="398017"/>
                  </a:lnTo>
                  <a:lnTo>
                    <a:pt x="141605" y="381507"/>
                  </a:lnTo>
                  <a:lnTo>
                    <a:pt x="105791" y="363727"/>
                  </a:lnTo>
                  <a:lnTo>
                    <a:pt x="48514" y="325119"/>
                  </a:lnTo>
                  <a:lnTo>
                    <a:pt x="12573" y="282828"/>
                  </a:lnTo>
                  <a:lnTo>
                    <a:pt x="0" y="23761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00941" y="405457"/>
            <a:ext cx="50419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Arial MT"/>
                <a:cs typeface="Arial MT"/>
              </a:rPr>
              <a:t>I</a:t>
            </a:r>
            <a:r>
              <a:rPr sz="1600" spc="-10" dirty="0">
                <a:latin typeface="Arial MT"/>
                <a:cs typeface="Arial MT"/>
              </a:rPr>
              <a:t>n</a:t>
            </a:r>
            <a:r>
              <a:rPr sz="1600" dirty="0">
                <a:latin typeface="Arial MT"/>
                <a:cs typeface="Arial MT"/>
              </a:rPr>
              <a:t>i</a:t>
            </a:r>
            <a:r>
              <a:rPr sz="1600" spc="10" dirty="0">
                <a:latin typeface="Arial MT"/>
                <a:cs typeface="Arial MT"/>
              </a:rPr>
              <a:t>c</a:t>
            </a:r>
            <a:r>
              <a:rPr sz="1600" dirty="0">
                <a:latin typeface="Arial MT"/>
                <a:cs typeface="Arial MT"/>
              </a:rPr>
              <a:t>io</a:t>
            </a:r>
          </a:p>
        </p:txBody>
      </p:sp>
      <p:sp>
        <p:nvSpPr>
          <p:cNvPr id="7" name="object 7"/>
          <p:cNvSpPr/>
          <p:nvPr/>
        </p:nvSpPr>
        <p:spPr>
          <a:xfrm flipH="1">
            <a:off x="6273349" y="2613641"/>
            <a:ext cx="57987" cy="289560"/>
          </a:xfrm>
          <a:custGeom>
            <a:avLst/>
            <a:gdLst/>
            <a:ahLst/>
            <a:cxnLst/>
            <a:rect l="l" t="t" r="r" b="b"/>
            <a:pathLst>
              <a:path h="289560">
                <a:moveTo>
                  <a:pt x="0" y="0"/>
                </a:moveTo>
                <a:lnTo>
                  <a:pt x="0" y="289068"/>
                </a:lnTo>
              </a:path>
            </a:pathLst>
          </a:custGeom>
          <a:ln w="21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64220" y="1798575"/>
            <a:ext cx="2505710" cy="743793"/>
          </a:xfrm>
          <a:prstGeom prst="rect">
            <a:avLst/>
          </a:prstGeom>
          <a:solidFill>
            <a:srgbClr val="F0F0F0"/>
          </a:solidFill>
          <a:ln w="9144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520"/>
              </a:spcBef>
            </a:pPr>
            <a:r>
              <a:rPr sz="1100" spc="-5" dirty="0" err="1">
                <a:latin typeface="Arial MT"/>
                <a:cs typeface="Arial MT"/>
              </a:rPr>
              <a:t>Analizar</a:t>
            </a:r>
            <a:r>
              <a:rPr lang="en-US" sz="1100" spc="-5" dirty="0">
                <a:latin typeface="Arial MT"/>
                <a:cs typeface="Arial MT"/>
              </a:rPr>
              <a:t> las </a:t>
            </a:r>
            <a:r>
              <a:rPr lang="en-US" sz="1100" spc="-5" dirty="0" err="1">
                <a:latin typeface="Arial MT"/>
                <a:cs typeface="Arial MT"/>
              </a:rPr>
              <a:t>opcion</a:t>
            </a:r>
            <a:r>
              <a:rPr lang="en-US" sz="1100" spc="-5" dirty="0">
                <a:latin typeface="Arial MT"/>
                <a:cs typeface="Arial MT"/>
              </a:rPr>
              <a:t> que </a:t>
            </a:r>
            <a:r>
              <a:rPr lang="en-US" sz="1100" spc="-5" dirty="0" err="1">
                <a:latin typeface="Arial MT"/>
                <a:cs typeface="Arial MT"/>
              </a:rPr>
              <a:t>haya</a:t>
            </a:r>
            <a:r>
              <a:rPr lang="en-US" sz="1100" spc="-5" dirty="0">
                <a:latin typeface="Arial MT"/>
                <a:cs typeface="Arial MT"/>
              </a:rPr>
              <a:t> </a:t>
            </a:r>
            <a:r>
              <a:rPr lang="en-US" sz="1100" spc="-5" dirty="0" err="1">
                <a:latin typeface="Arial MT"/>
                <a:cs typeface="Arial MT"/>
              </a:rPr>
              <a:t>elegido</a:t>
            </a:r>
            <a:r>
              <a:rPr lang="en-US" sz="1100" spc="-5" dirty="0">
                <a:latin typeface="Arial MT"/>
                <a:cs typeface="Arial MT"/>
              </a:rPr>
              <a:t> el </a:t>
            </a:r>
            <a:r>
              <a:rPr lang="en-US" sz="1100" spc="-5" dirty="0" err="1">
                <a:latin typeface="Arial MT"/>
                <a:cs typeface="Arial MT"/>
              </a:rPr>
              <a:t>usuario</a:t>
            </a:r>
            <a:r>
              <a:rPr lang="en-US" sz="1100" spc="-5" dirty="0">
                <a:latin typeface="Arial MT"/>
                <a:cs typeface="Arial MT"/>
              </a:rPr>
              <a:t> para </a:t>
            </a:r>
            <a:r>
              <a:rPr lang="en-US" sz="1100" spc="-5" dirty="0" err="1">
                <a:latin typeface="Arial MT"/>
                <a:cs typeface="Arial MT"/>
              </a:rPr>
              <a:t>realizar</a:t>
            </a:r>
            <a:r>
              <a:rPr lang="en-US" sz="1100" spc="-5" dirty="0">
                <a:latin typeface="Arial MT"/>
                <a:cs typeface="Arial MT"/>
              </a:rPr>
              <a:t> </a:t>
            </a:r>
            <a:r>
              <a:rPr lang="en-US" sz="1100" spc="-5" dirty="0" err="1">
                <a:latin typeface="Arial MT"/>
                <a:cs typeface="Arial MT"/>
              </a:rPr>
              <a:t>algoritmo</a:t>
            </a:r>
            <a:r>
              <a:rPr lang="en-US" sz="1100" spc="-5" dirty="0">
                <a:latin typeface="Arial MT"/>
                <a:cs typeface="Arial MT"/>
              </a:rPr>
              <a:t>, sea 1 </a:t>
            </a:r>
            <a:r>
              <a:rPr lang="en-US" sz="1100" spc="-5" dirty="0" err="1">
                <a:latin typeface="Arial MT"/>
                <a:cs typeface="Arial MT"/>
              </a:rPr>
              <a:t>posicionar</a:t>
            </a:r>
            <a:r>
              <a:rPr lang="en-US" sz="1100" spc="-5" dirty="0">
                <a:latin typeface="Arial MT"/>
                <a:cs typeface="Arial MT"/>
              </a:rPr>
              <a:t> </a:t>
            </a:r>
            <a:r>
              <a:rPr lang="en-US" sz="1100" spc="-5" dirty="0" err="1">
                <a:latin typeface="Arial MT"/>
                <a:cs typeface="Arial MT"/>
              </a:rPr>
              <a:t>barcos</a:t>
            </a:r>
            <a:r>
              <a:rPr lang="en-US" sz="1100" spc="-5" dirty="0">
                <a:latin typeface="Arial MT"/>
                <a:cs typeface="Arial MT"/>
              </a:rPr>
              <a:t>, 2 </a:t>
            </a:r>
            <a:r>
              <a:rPr lang="en-US" sz="1100" spc="-5" dirty="0" err="1">
                <a:latin typeface="Arial MT"/>
                <a:cs typeface="Arial MT"/>
              </a:rPr>
              <a:t>imprimir</a:t>
            </a:r>
            <a:r>
              <a:rPr lang="en-US" sz="1100" spc="-5" dirty="0">
                <a:latin typeface="Arial MT"/>
                <a:cs typeface="Arial MT"/>
              </a:rPr>
              <a:t> </a:t>
            </a:r>
            <a:r>
              <a:rPr lang="en-US" sz="1100" spc="-5" dirty="0" err="1">
                <a:latin typeface="Arial MT"/>
                <a:cs typeface="Arial MT"/>
              </a:rPr>
              <a:t>barcos</a:t>
            </a:r>
            <a:r>
              <a:rPr lang="en-US" sz="1100" spc="-5" dirty="0">
                <a:latin typeface="Arial MT"/>
                <a:cs typeface="Arial MT"/>
              </a:rPr>
              <a:t>, 3 </a:t>
            </a:r>
            <a:r>
              <a:rPr lang="en-US" sz="1100" spc="-5" dirty="0" err="1">
                <a:latin typeface="Arial MT"/>
                <a:cs typeface="Arial MT"/>
              </a:rPr>
              <a:t>jugar</a:t>
            </a:r>
            <a:r>
              <a:rPr lang="en-US" sz="1100" spc="-5" dirty="0">
                <a:latin typeface="Arial MT"/>
                <a:cs typeface="Arial MT"/>
              </a:rPr>
              <a:t>, 4 </a:t>
            </a:r>
            <a:r>
              <a:rPr lang="en-US" sz="1100" spc="-5" dirty="0" err="1">
                <a:latin typeface="Arial MT"/>
                <a:cs typeface="Arial MT"/>
              </a:rPr>
              <a:t>salir</a:t>
            </a:r>
            <a:endParaRPr sz="1100" dirty="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48200" y="3666844"/>
            <a:ext cx="3597275" cy="746760"/>
            <a:chOff x="4538612" y="4498235"/>
            <a:chExt cx="3597275" cy="746760"/>
          </a:xfrm>
        </p:grpSpPr>
        <p:sp>
          <p:nvSpPr>
            <p:cNvPr id="18" name="object 18"/>
            <p:cNvSpPr/>
            <p:nvPr/>
          </p:nvSpPr>
          <p:spPr>
            <a:xfrm>
              <a:off x="4541851" y="4501473"/>
              <a:ext cx="3587750" cy="737235"/>
            </a:xfrm>
            <a:custGeom>
              <a:avLst/>
              <a:gdLst/>
              <a:ahLst/>
              <a:cxnLst/>
              <a:rect l="l" t="t" r="r" b="b"/>
              <a:pathLst>
                <a:path w="3587750" h="737235">
                  <a:moveTo>
                    <a:pt x="3587241" y="0"/>
                  </a:moveTo>
                  <a:lnTo>
                    <a:pt x="184404" y="0"/>
                  </a:lnTo>
                  <a:lnTo>
                    <a:pt x="0" y="737107"/>
                  </a:lnTo>
                  <a:lnTo>
                    <a:pt x="3402838" y="737107"/>
                  </a:lnTo>
                  <a:lnTo>
                    <a:pt x="3587241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4543375" y="4502997"/>
              <a:ext cx="3587750" cy="737235"/>
            </a:xfrm>
            <a:custGeom>
              <a:avLst/>
              <a:gdLst/>
              <a:ahLst/>
              <a:cxnLst/>
              <a:rect l="l" t="t" r="r" b="b"/>
              <a:pathLst>
                <a:path w="3587750" h="737235">
                  <a:moveTo>
                    <a:pt x="0" y="737107"/>
                  </a:moveTo>
                  <a:lnTo>
                    <a:pt x="184404" y="0"/>
                  </a:lnTo>
                  <a:lnTo>
                    <a:pt x="3587241" y="0"/>
                  </a:lnTo>
                  <a:lnTo>
                    <a:pt x="3402838" y="737107"/>
                  </a:lnTo>
                  <a:lnTo>
                    <a:pt x="0" y="73710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854028" y="3786582"/>
            <a:ext cx="3223172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R" sz="1000" dirty="0">
                <a:latin typeface="Arial MT"/>
                <a:cs typeface="Arial MT"/>
              </a:rPr>
              <a:t>Imprimir el resultado final de la partida, quien gano y los puntos para volver a mostrar el menú</a:t>
            </a:r>
            <a:br>
              <a:rPr lang="es-CR" sz="1000" dirty="0">
                <a:latin typeface="Arial MT"/>
                <a:cs typeface="Arial MT"/>
              </a:rPr>
            </a:br>
            <a:r>
              <a:rPr lang="es-CR" sz="1000" dirty="0">
                <a:latin typeface="Arial MT"/>
                <a:cs typeface="Arial MT"/>
              </a:rPr>
              <a:t>Si selección del menú es 4 entonces</a:t>
            </a:r>
            <a:endParaRPr sz="1000" dirty="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637735" y="2428021"/>
            <a:ext cx="1382814" cy="2824642"/>
            <a:chOff x="5645036" y="4290732"/>
            <a:chExt cx="1398905" cy="1881505"/>
          </a:xfrm>
        </p:grpSpPr>
        <p:sp>
          <p:nvSpPr>
            <p:cNvPr id="22" name="object 22"/>
            <p:cNvSpPr/>
            <p:nvPr/>
          </p:nvSpPr>
          <p:spPr>
            <a:xfrm>
              <a:off x="6342592" y="4295494"/>
              <a:ext cx="2540" cy="163830"/>
            </a:xfrm>
            <a:custGeom>
              <a:avLst/>
              <a:gdLst/>
              <a:ahLst/>
              <a:cxnLst/>
              <a:rect l="l" t="t" r="r" b="b"/>
              <a:pathLst>
                <a:path w="2539" h="163829">
                  <a:moveTo>
                    <a:pt x="2014" y="0"/>
                  </a:moveTo>
                  <a:lnTo>
                    <a:pt x="0" y="163354"/>
                  </a:lnTo>
                </a:path>
              </a:pathLst>
            </a:custGeom>
            <a:ln w="91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24930" y="4443561"/>
              <a:ext cx="33020" cy="45720"/>
            </a:xfrm>
            <a:custGeom>
              <a:avLst/>
              <a:gdLst/>
              <a:ahLst/>
              <a:cxnLst/>
              <a:rect l="l" t="t" r="r" b="b"/>
              <a:pathLst>
                <a:path w="33020" h="45720">
                  <a:moveTo>
                    <a:pt x="0" y="0"/>
                  </a:moveTo>
                  <a:lnTo>
                    <a:pt x="11429" y="45338"/>
                  </a:lnTo>
                  <a:lnTo>
                    <a:pt x="33019" y="35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23865" y="4446806"/>
              <a:ext cx="33655" cy="44450"/>
            </a:xfrm>
            <a:custGeom>
              <a:avLst/>
              <a:gdLst/>
              <a:ahLst/>
              <a:cxnLst/>
              <a:rect l="l" t="t" r="r" b="b"/>
              <a:pathLst>
                <a:path w="33654" h="44450">
                  <a:moveTo>
                    <a:pt x="0" y="412"/>
                  </a:moveTo>
                  <a:lnTo>
                    <a:pt x="16762" y="44062"/>
                  </a:lnTo>
                  <a:lnTo>
                    <a:pt x="33208" y="0"/>
                  </a:lnTo>
                  <a:lnTo>
                    <a:pt x="0" y="412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48274" y="5687145"/>
              <a:ext cx="1389380" cy="478790"/>
            </a:xfrm>
            <a:custGeom>
              <a:avLst/>
              <a:gdLst/>
              <a:ahLst/>
              <a:cxnLst/>
              <a:rect l="l" t="t" r="r" b="b"/>
              <a:pathLst>
                <a:path w="1389379" h="478789">
                  <a:moveTo>
                    <a:pt x="694689" y="0"/>
                  </a:moveTo>
                  <a:lnTo>
                    <a:pt x="627760" y="1092"/>
                  </a:lnTo>
                  <a:lnTo>
                    <a:pt x="562736" y="4317"/>
                  </a:lnTo>
                  <a:lnTo>
                    <a:pt x="499617" y="9550"/>
                  </a:lnTo>
                  <a:lnTo>
                    <a:pt x="439038" y="16713"/>
                  </a:lnTo>
                  <a:lnTo>
                    <a:pt x="381126" y="25704"/>
                  </a:lnTo>
                  <a:lnTo>
                    <a:pt x="326135" y="36410"/>
                  </a:lnTo>
                  <a:lnTo>
                    <a:pt x="274319" y="48742"/>
                  </a:lnTo>
                  <a:lnTo>
                    <a:pt x="226186" y="62585"/>
                  </a:lnTo>
                  <a:lnTo>
                    <a:pt x="181736" y="77863"/>
                  </a:lnTo>
                  <a:lnTo>
                    <a:pt x="141604" y="94449"/>
                  </a:lnTo>
                  <a:lnTo>
                    <a:pt x="74675" y="131203"/>
                  </a:lnTo>
                  <a:lnTo>
                    <a:pt x="27685" y="172034"/>
                  </a:lnTo>
                  <a:lnTo>
                    <a:pt x="3174" y="216141"/>
                  </a:lnTo>
                  <a:lnTo>
                    <a:pt x="0" y="239179"/>
                  </a:lnTo>
                  <a:lnTo>
                    <a:pt x="12572" y="284632"/>
                  </a:lnTo>
                  <a:lnTo>
                    <a:pt x="48513" y="327202"/>
                  </a:lnTo>
                  <a:lnTo>
                    <a:pt x="105790" y="366090"/>
                  </a:lnTo>
                  <a:lnTo>
                    <a:pt x="141604" y="383895"/>
                  </a:lnTo>
                  <a:lnTo>
                    <a:pt x="181736" y="400494"/>
                  </a:lnTo>
                  <a:lnTo>
                    <a:pt x="226186" y="415759"/>
                  </a:lnTo>
                  <a:lnTo>
                    <a:pt x="274319" y="429615"/>
                  </a:lnTo>
                  <a:lnTo>
                    <a:pt x="326135" y="441947"/>
                  </a:lnTo>
                  <a:lnTo>
                    <a:pt x="381126" y="452653"/>
                  </a:lnTo>
                  <a:lnTo>
                    <a:pt x="439038" y="461632"/>
                  </a:lnTo>
                  <a:lnTo>
                    <a:pt x="499617" y="468795"/>
                  </a:lnTo>
                  <a:lnTo>
                    <a:pt x="562736" y="474040"/>
                  </a:lnTo>
                  <a:lnTo>
                    <a:pt x="627760" y="477265"/>
                  </a:lnTo>
                  <a:lnTo>
                    <a:pt x="694689" y="478358"/>
                  </a:lnTo>
                  <a:lnTo>
                    <a:pt x="761618" y="477265"/>
                  </a:lnTo>
                  <a:lnTo>
                    <a:pt x="826642" y="474040"/>
                  </a:lnTo>
                  <a:lnTo>
                    <a:pt x="889761" y="468795"/>
                  </a:lnTo>
                  <a:lnTo>
                    <a:pt x="950340" y="461632"/>
                  </a:lnTo>
                  <a:lnTo>
                    <a:pt x="1008252" y="452653"/>
                  </a:lnTo>
                  <a:lnTo>
                    <a:pt x="1063243" y="441947"/>
                  </a:lnTo>
                  <a:lnTo>
                    <a:pt x="1115059" y="429615"/>
                  </a:lnTo>
                  <a:lnTo>
                    <a:pt x="1163192" y="415759"/>
                  </a:lnTo>
                  <a:lnTo>
                    <a:pt x="1207515" y="400494"/>
                  </a:lnTo>
                  <a:lnTo>
                    <a:pt x="1247774" y="383895"/>
                  </a:lnTo>
                  <a:lnTo>
                    <a:pt x="1314703" y="347154"/>
                  </a:lnTo>
                  <a:lnTo>
                    <a:pt x="1361566" y="306323"/>
                  </a:lnTo>
                  <a:lnTo>
                    <a:pt x="1386205" y="262216"/>
                  </a:lnTo>
                  <a:lnTo>
                    <a:pt x="1389380" y="239179"/>
                  </a:lnTo>
                  <a:lnTo>
                    <a:pt x="1376807" y="193725"/>
                  </a:lnTo>
                  <a:lnTo>
                    <a:pt x="1340865" y="151155"/>
                  </a:lnTo>
                  <a:lnTo>
                    <a:pt x="1283589" y="112267"/>
                  </a:lnTo>
                  <a:lnTo>
                    <a:pt x="1247774" y="94449"/>
                  </a:lnTo>
                  <a:lnTo>
                    <a:pt x="1207515" y="77863"/>
                  </a:lnTo>
                  <a:lnTo>
                    <a:pt x="1163192" y="62585"/>
                  </a:lnTo>
                  <a:lnTo>
                    <a:pt x="1115059" y="48742"/>
                  </a:lnTo>
                  <a:lnTo>
                    <a:pt x="1063243" y="36410"/>
                  </a:lnTo>
                  <a:lnTo>
                    <a:pt x="1008252" y="25704"/>
                  </a:lnTo>
                  <a:lnTo>
                    <a:pt x="950340" y="16713"/>
                  </a:lnTo>
                  <a:lnTo>
                    <a:pt x="889761" y="9550"/>
                  </a:lnTo>
                  <a:lnTo>
                    <a:pt x="826642" y="4317"/>
                  </a:lnTo>
                  <a:lnTo>
                    <a:pt x="761618" y="1092"/>
                  </a:lnTo>
                  <a:lnTo>
                    <a:pt x="69468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49798" y="5688669"/>
              <a:ext cx="1389380" cy="478790"/>
            </a:xfrm>
            <a:custGeom>
              <a:avLst/>
              <a:gdLst/>
              <a:ahLst/>
              <a:cxnLst/>
              <a:rect l="l" t="t" r="r" b="b"/>
              <a:pathLst>
                <a:path w="1389379" h="478789">
                  <a:moveTo>
                    <a:pt x="0" y="239179"/>
                  </a:moveTo>
                  <a:lnTo>
                    <a:pt x="12573" y="193725"/>
                  </a:lnTo>
                  <a:lnTo>
                    <a:pt x="48514" y="151155"/>
                  </a:lnTo>
                  <a:lnTo>
                    <a:pt x="105791" y="112267"/>
                  </a:lnTo>
                  <a:lnTo>
                    <a:pt x="141605" y="94449"/>
                  </a:lnTo>
                  <a:lnTo>
                    <a:pt x="181737" y="77863"/>
                  </a:lnTo>
                  <a:lnTo>
                    <a:pt x="226186" y="62585"/>
                  </a:lnTo>
                  <a:lnTo>
                    <a:pt x="274320" y="48742"/>
                  </a:lnTo>
                  <a:lnTo>
                    <a:pt x="326136" y="36410"/>
                  </a:lnTo>
                  <a:lnTo>
                    <a:pt x="381127" y="25704"/>
                  </a:lnTo>
                  <a:lnTo>
                    <a:pt x="439039" y="16713"/>
                  </a:lnTo>
                  <a:lnTo>
                    <a:pt x="499618" y="9550"/>
                  </a:lnTo>
                  <a:lnTo>
                    <a:pt x="562737" y="4317"/>
                  </a:lnTo>
                  <a:lnTo>
                    <a:pt x="627761" y="1092"/>
                  </a:lnTo>
                  <a:lnTo>
                    <a:pt x="694690" y="0"/>
                  </a:lnTo>
                  <a:lnTo>
                    <a:pt x="761619" y="1092"/>
                  </a:lnTo>
                  <a:lnTo>
                    <a:pt x="826643" y="4317"/>
                  </a:lnTo>
                  <a:lnTo>
                    <a:pt x="889762" y="9550"/>
                  </a:lnTo>
                  <a:lnTo>
                    <a:pt x="950341" y="16713"/>
                  </a:lnTo>
                  <a:lnTo>
                    <a:pt x="1008253" y="25704"/>
                  </a:lnTo>
                  <a:lnTo>
                    <a:pt x="1063244" y="36410"/>
                  </a:lnTo>
                  <a:lnTo>
                    <a:pt x="1115060" y="48742"/>
                  </a:lnTo>
                  <a:lnTo>
                    <a:pt x="1163193" y="62585"/>
                  </a:lnTo>
                  <a:lnTo>
                    <a:pt x="1207516" y="77863"/>
                  </a:lnTo>
                  <a:lnTo>
                    <a:pt x="1247775" y="94449"/>
                  </a:lnTo>
                  <a:lnTo>
                    <a:pt x="1283589" y="112267"/>
                  </a:lnTo>
                  <a:lnTo>
                    <a:pt x="1340866" y="151155"/>
                  </a:lnTo>
                  <a:lnTo>
                    <a:pt x="1376807" y="193725"/>
                  </a:lnTo>
                  <a:lnTo>
                    <a:pt x="1389380" y="239179"/>
                  </a:lnTo>
                  <a:lnTo>
                    <a:pt x="1376807" y="284632"/>
                  </a:lnTo>
                  <a:lnTo>
                    <a:pt x="1340866" y="327202"/>
                  </a:lnTo>
                  <a:lnTo>
                    <a:pt x="1283589" y="366090"/>
                  </a:lnTo>
                  <a:lnTo>
                    <a:pt x="1247775" y="383895"/>
                  </a:lnTo>
                  <a:lnTo>
                    <a:pt x="1207516" y="400494"/>
                  </a:lnTo>
                  <a:lnTo>
                    <a:pt x="1163193" y="415759"/>
                  </a:lnTo>
                  <a:lnTo>
                    <a:pt x="1115060" y="429615"/>
                  </a:lnTo>
                  <a:lnTo>
                    <a:pt x="1063244" y="441947"/>
                  </a:lnTo>
                  <a:lnTo>
                    <a:pt x="1008253" y="452653"/>
                  </a:lnTo>
                  <a:lnTo>
                    <a:pt x="950341" y="461632"/>
                  </a:lnTo>
                  <a:lnTo>
                    <a:pt x="889762" y="468795"/>
                  </a:lnTo>
                  <a:lnTo>
                    <a:pt x="826643" y="474040"/>
                  </a:lnTo>
                  <a:lnTo>
                    <a:pt x="761619" y="477266"/>
                  </a:lnTo>
                  <a:lnTo>
                    <a:pt x="694690" y="478358"/>
                  </a:lnTo>
                  <a:lnTo>
                    <a:pt x="627761" y="477266"/>
                  </a:lnTo>
                  <a:lnTo>
                    <a:pt x="562737" y="474040"/>
                  </a:lnTo>
                  <a:lnTo>
                    <a:pt x="499618" y="468795"/>
                  </a:lnTo>
                  <a:lnTo>
                    <a:pt x="439039" y="461632"/>
                  </a:lnTo>
                  <a:lnTo>
                    <a:pt x="381127" y="452653"/>
                  </a:lnTo>
                  <a:lnTo>
                    <a:pt x="326136" y="441947"/>
                  </a:lnTo>
                  <a:lnTo>
                    <a:pt x="274320" y="429615"/>
                  </a:lnTo>
                  <a:lnTo>
                    <a:pt x="226186" y="415759"/>
                  </a:lnTo>
                  <a:lnTo>
                    <a:pt x="181737" y="400494"/>
                  </a:lnTo>
                  <a:lnTo>
                    <a:pt x="141605" y="383895"/>
                  </a:lnTo>
                  <a:lnTo>
                    <a:pt x="105791" y="366090"/>
                  </a:lnTo>
                  <a:lnTo>
                    <a:pt x="48514" y="327202"/>
                  </a:lnTo>
                  <a:lnTo>
                    <a:pt x="12573" y="284632"/>
                  </a:lnTo>
                  <a:lnTo>
                    <a:pt x="0" y="2391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169977" y="4742797"/>
            <a:ext cx="30924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Arial MT"/>
                <a:cs typeface="Arial MT"/>
              </a:rPr>
              <a:t>Fin</a:t>
            </a:r>
          </a:p>
        </p:txBody>
      </p:sp>
      <p:grpSp>
        <p:nvGrpSpPr>
          <p:cNvPr id="32" name="object 32"/>
          <p:cNvGrpSpPr/>
          <p:nvPr/>
        </p:nvGrpSpPr>
        <p:grpSpPr>
          <a:xfrm>
            <a:off x="6314326" y="2899391"/>
            <a:ext cx="42545" cy="51435"/>
            <a:chOff x="6320497" y="3402807"/>
            <a:chExt cx="42545" cy="51435"/>
          </a:xfrm>
        </p:grpSpPr>
        <p:sp>
          <p:nvSpPr>
            <p:cNvPr id="33" name="object 33"/>
            <p:cNvSpPr/>
            <p:nvPr/>
          </p:nvSpPr>
          <p:spPr>
            <a:xfrm>
              <a:off x="6323546" y="3405855"/>
              <a:ext cx="33655" cy="42545"/>
            </a:xfrm>
            <a:custGeom>
              <a:avLst/>
              <a:gdLst/>
              <a:ahLst/>
              <a:cxnLst/>
              <a:rect l="l" t="t" r="r" b="b"/>
              <a:pathLst>
                <a:path w="33654" h="42545">
                  <a:moveTo>
                    <a:pt x="33273" y="0"/>
                  </a:moveTo>
                  <a:lnTo>
                    <a:pt x="0" y="126"/>
                  </a:lnTo>
                  <a:lnTo>
                    <a:pt x="16890" y="42163"/>
                  </a:lnTo>
                  <a:lnTo>
                    <a:pt x="332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25069" y="3407379"/>
              <a:ext cx="33655" cy="42545"/>
            </a:xfrm>
            <a:custGeom>
              <a:avLst/>
              <a:gdLst/>
              <a:ahLst/>
              <a:cxnLst/>
              <a:rect l="l" t="t" r="r" b="b"/>
              <a:pathLst>
                <a:path w="33654" h="42545">
                  <a:moveTo>
                    <a:pt x="0" y="126"/>
                  </a:moveTo>
                  <a:lnTo>
                    <a:pt x="16891" y="42163"/>
                  </a:lnTo>
                  <a:lnTo>
                    <a:pt x="33274" y="0"/>
                  </a:lnTo>
                  <a:lnTo>
                    <a:pt x="0" y="12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078481" y="2997765"/>
            <a:ext cx="2505710" cy="251992"/>
          </a:xfrm>
          <a:prstGeom prst="rect">
            <a:avLst/>
          </a:prstGeom>
          <a:solidFill>
            <a:srgbClr val="F0F0F0"/>
          </a:solidFill>
          <a:ln w="9144">
            <a:solidFill>
              <a:srgbClr val="000000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525"/>
              </a:spcBef>
            </a:pPr>
            <a:r>
              <a:rPr lang="en-US" sz="1200" dirty="0" err="1">
                <a:latin typeface="Arial MT"/>
                <a:cs typeface="Arial MT"/>
              </a:rPr>
              <a:t>Calcular</a:t>
            </a:r>
            <a:r>
              <a:rPr lang="en-US" sz="1200" dirty="0">
                <a:latin typeface="Arial MT"/>
                <a:cs typeface="Arial MT"/>
              </a:rPr>
              <a:t> la </a:t>
            </a:r>
            <a:r>
              <a:rPr lang="en-US" sz="1200" dirty="0" err="1">
                <a:latin typeface="Arial MT"/>
                <a:cs typeface="Arial MT"/>
              </a:rPr>
              <a:t>opci</a:t>
            </a:r>
            <a:r>
              <a:rPr lang="es-CR" sz="1200" dirty="0" err="1">
                <a:latin typeface="Arial MT"/>
                <a:cs typeface="Arial MT"/>
              </a:rPr>
              <a:t>ón</a:t>
            </a:r>
            <a:r>
              <a:rPr lang="es-CR" sz="1200" dirty="0">
                <a:latin typeface="Arial MT"/>
                <a:cs typeface="Arial MT"/>
              </a:rPr>
              <a:t> para jugar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043161" y="6521870"/>
            <a:ext cx="2432050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©</a:t>
            </a:r>
            <a:r>
              <a:rPr sz="1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000" spc="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rs</a:t>
            </a:r>
            <a:r>
              <a:rPr sz="1000" spc="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da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0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1000" spc="3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1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du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ó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0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000" spc="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0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4" name="object 7">
            <a:extLst>
              <a:ext uri="{FF2B5EF4-FFF2-40B4-BE49-F238E27FC236}">
                <a16:creationId xmlns:a16="http://schemas.microsoft.com/office/drawing/2014/main" id="{A24A245E-8386-7380-D556-E0CD6324C367}"/>
              </a:ext>
            </a:extLst>
          </p:cNvPr>
          <p:cNvSpPr/>
          <p:nvPr/>
        </p:nvSpPr>
        <p:spPr>
          <a:xfrm>
            <a:off x="6278881" y="1299637"/>
            <a:ext cx="45719" cy="426337"/>
          </a:xfrm>
          <a:custGeom>
            <a:avLst/>
            <a:gdLst/>
            <a:ahLst/>
            <a:cxnLst/>
            <a:rect l="l" t="t" r="r" b="b"/>
            <a:pathLst>
              <a:path h="289560">
                <a:moveTo>
                  <a:pt x="0" y="0"/>
                </a:moveTo>
                <a:lnTo>
                  <a:pt x="0" y="289068"/>
                </a:lnTo>
              </a:path>
            </a:pathLst>
          </a:custGeom>
          <a:ln w="21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6">
            <a:extLst>
              <a:ext uri="{FF2B5EF4-FFF2-40B4-BE49-F238E27FC236}">
                <a16:creationId xmlns:a16="http://schemas.microsoft.com/office/drawing/2014/main" id="{AC4F2E1D-6827-89F4-B8B4-8AD5104241DD}"/>
              </a:ext>
            </a:extLst>
          </p:cNvPr>
          <p:cNvSpPr txBox="1"/>
          <p:nvPr/>
        </p:nvSpPr>
        <p:spPr>
          <a:xfrm>
            <a:off x="5082744" y="1099896"/>
            <a:ext cx="2505710" cy="235962"/>
          </a:xfrm>
          <a:prstGeom prst="rect">
            <a:avLst/>
          </a:prstGeom>
          <a:solidFill>
            <a:srgbClr val="F0F0F0"/>
          </a:solidFill>
          <a:ln w="9144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520"/>
              </a:spcBef>
            </a:pPr>
            <a:r>
              <a:rPr lang="en-US" sz="1100" spc="-5" dirty="0">
                <a:latin typeface="Arial MT"/>
                <a:cs typeface="Arial MT"/>
              </a:rPr>
              <a:t>Leer </a:t>
            </a:r>
            <a:r>
              <a:rPr lang="en-US" sz="1100" spc="-5" dirty="0" err="1">
                <a:latin typeface="Arial MT"/>
                <a:cs typeface="Arial MT"/>
              </a:rPr>
              <a:t>datos</a:t>
            </a:r>
            <a:r>
              <a:rPr lang="en-US" sz="1100" spc="-5" dirty="0">
                <a:latin typeface="Arial MT"/>
                <a:cs typeface="Arial MT"/>
              </a:rPr>
              <a:t> de entrada; </a:t>
            </a:r>
            <a:r>
              <a:rPr lang="en-US" sz="1100" spc="-5" dirty="0" err="1">
                <a:latin typeface="Arial MT"/>
                <a:cs typeface="Arial MT"/>
              </a:rPr>
              <a:t>opcion</a:t>
            </a:r>
            <a:endParaRPr sz="1100" dirty="0">
              <a:latin typeface="Arial MT"/>
              <a:cs typeface="Arial MT"/>
            </a:endParaRPr>
          </a:p>
        </p:txBody>
      </p:sp>
      <p:grpSp>
        <p:nvGrpSpPr>
          <p:cNvPr id="46" name="object 32">
            <a:extLst>
              <a:ext uri="{FF2B5EF4-FFF2-40B4-BE49-F238E27FC236}">
                <a16:creationId xmlns:a16="http://schemas.microsoft.com/office/drawing/2014/main" id="{F30FB083-303C-BB85-03C9-424A86B2D469}"/>
              </a:ext>
            </a:extLst>
          </p:cNvPr>
          <p:cNvGrpSpPr/>
          <p:nvPr/>
        </p:nvGrpSpPr>
        <p:grpSpPr>
          <a:xfrm>
            <a:off x="6257736" y="1700348"/>
            <a:ext cx="42545" cy="51435"/>
            <a:chOff x="6320497" y="3402807"/>
            <a:chExt cx="42545" cy="51435"/>
          </a:xfrm>
        </p:grpSpPr>
        <p:sp>
          <p:nvSpPr>
            <p:cNvPr id="47" name="object 33">
              <a:extLst>
                <a:ext uri="{FF2B5EF4-FFF2-40B4-BE49-F238E27FC236}">
                  <a16:creationId xmlns:a16="http://schemas.microsoft.com/office/drawing/2014/main" id="{1CC0B068-4802-1164-AEAA-780559E886BE}"/>
                </a:ext>
              </a:extLst>
            </p:cNvPr>
            <p:cNvSpPr/>
            <p:nvPr/>
          </p:nvSpPr>
          <p:spPr>
            <a:xfrm>
              <a:off x="6323546" y="3405855"/>
              <a:ext cx="33655" cy="42545"/>
            </a:xfrm>
            <a:custGeom>
              <a:avLst/>
              <a:gdLst/>
              <a:ahLst/>
              <a:cxnLst/>
              <a:rect l="l" t="t" r="r" b="b"/>
              <a:pathLst>
                <a:path w="33654" h="42545">
                  <a:moveTo>
                    <a:pt x="33273" y="0"/>
                  </a:moveTo>
                  <a:lnTo>
                    <a:pt x="0" y="126"/>
                  </a:lnTo>
                  <a:lnTo>
                    <a:pt x="16890" y="42163"/>
                  </a:lnTo>
                  <a:lnTo>
                    <a:pt x="332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34">
              <a:extLst>
                <a:ext uri="{FF2B5EF4-FFF2-40B4-BE49-F238E27FC236}">
                  <a16:creationId xmlns:a16="http://schemas.microsoft.com/office/drawing/2014/main" id="{1EF51778-5171-2DA9-3427-E2480A471E34}"/>
                </a:ext>
              </a:extLst>
            </p:cNvPr>
            <p:cNvSpPr/>
            <p:nvPr/>
          </p:nvSpPr>
          <p:spPr>
            <a:xfrm>
              <a:off x="6325069" y="3407379"/>
              <a:ext cx="33655" cy="42545"/>
            </a:xfrm>
            <a:custGeom>
              <a:avLst/>
              <a:gdLst/>
              <a:ahLst/>
              <a:cxnLst/>
              <a:rect l="l" t="t" r="r" b="b"/>
              <a:pathLst>
                <a:path w="33654" h="42545">
                  <a:moveTo>
                    <a:pt x="0" y="126"/>
                  </a:moveTo>
                  <a:lnTo>
                    <a:pt x="16891" y="42163"/>
                  </a:lnTo>
                  <a:lnTo>
                    <a:pt x="33274" y="0"/>
                  </a:lnTo>
                  <a:lnTo>
                    <a:pt x="0" y="12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7">
            <a:extLst>
              <a:ext uri="{FF2B5EF4-FFF2-40B4-BE49-F238E27FC236}">
                <a16:creationId xmlns:a16="http://schemas.microsoft.com/office/drawing/2014/main" id="{1DB1C3B9-B298-92DF-3BCE-15099A98381C}"/>
              </a:ext>
            </a:extLst>
          </p:cNvPr>
          <p:cNvSpPr/>
          <p:nvPr/>
        </p:nvSpPr>
        <p:spPr>
          <a:xfrm>
            <a:off x="6265565" y="810336"/>
            <a:ext cx="0" cy="289560"/>
          </a:xfrm>
          <a:custGeom>
            <a:avLst/>
            <a:gdLst/>
            <a:ahLst/>
            <a:cxnLst/>
            <a:rect l="l" t="t" r="r" b="b"/>
            <a:pathLst>
              <a:path h="289560">
                <a:moveTo>
                  <a:pt x="0" y="0"/>
                </a:moveTo>
                <a:lnTo>
                  <a:pt x="0" y="289068"/>
                </a:lnTo>
              </a:path>
            </a:pathLst>
          </a:custGeom>
          <a:ln w="21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7">
            <a:extLst>
              <a:ext uri="{FF2B5EF4-FFF2-40B4-BE49-F238E27FC236}">
                <a16:creationId xmlns:a16="http://schemas.microsoft.com/office/drawing/2014/main" id="{4DCE33D8-61F0-B934-4E90-A862BD844904}"/>
              </a:ext>
            </a:extLst>
          </p:cNvPr>
          <p:cNvSpPr/>
          <p:nvPr/>
        </p:nvSpPr>
        <p:spPr>
          <a:xfrm>
            <a:off x="6359356" y="3279937"/>
            <a:ext cx="45719" cy="453864"/>
          </a:xfrm>
          <a:custGeom>
            <a:avLst/>
            <a:gdLst/>
            <a:ahLst/>
            <a:cxnLst/>
            <a:rect l="l" t="t" r="r" b="b"/>
            <a:pathLst>
              <a:path h="289560">
                <a:moveTo>
                  <a:pt x="0" y="0"/>
                </a:moveTo>
                <a:lnTo>
                  <a:pt x="0" y="289068"/>
                </a:lnTo>
              </a:path>
            </a:pathLst>
          </a:custGeom>
          <a:ln w="21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30" y="120218"/>
            <a:ext cx="613283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Algoritmo</a:t>
            </a:r>
            <a:r>
              <a:rPr spc="40" dirty="0"/>
              <a:t> </a:t>
            </a:r>
            <a:r>
              <a:rPr spc="-10" dirty="0"/>
              <a:t>en</a:t>
            </a:r>
            <a:r>
              <a:rPr spc="-40" dirty="0"/>
              <a:t> </a:t>
            </a:r>
            <a:r>
              <a:rPr spc="-5" dirty="0"/>
              <a:t>Diagrama</a:t>
            </a:r>
            <a:r>
              <a:rPr spc="-60" dirty="0"/>
              <a:t> </a:t>
            </a:r>
            <a:r>
              <a:rPr spc="-10" dirty="0"/>
              <a:t>de</a:t>
            </a:r>
            <a:r>
              <a:rPr spc="-30" dirty="0"/>
              <a:t> </a:t>
            </a:r>
            <a:r>
              <a:rPr spc="-10" dirty="0"/>
              <a:t>Flujo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3161" y="6521870"/>
            <a:ext cx="2432050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©</a:t>
            </a:r>
            <a:r>
              <a:rPr sz="1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000" spc="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rs</a:t>
            </a:r>
            <a:r>
              <a:rPr sz="1000" spc="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da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0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1000" spc="3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1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du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ó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0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000" spc="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0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76200"/>
            <a:ext cx="51161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Calidad</a:t>
            </a:r>
            <a:r>
              <a:rPr spc="-75" dirty="0"/>
              <a:t> </a:t>
            </a:r>
            <a:r>
              <a:rPr spc="-5" dirty="0"/>
              <a:t>–</a:t>
            </a:r>
            <a:r>
              <a:rPr spc="-40" dirty="0"/>
              <a:t> </a:t>
            </a:r>
            <a:r>
              <a:rPr spc="-5" dirty="0"/>
              <a:t>casos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-10" dirty="0"/>
              <a:t>prueba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43161" y="6521870"/>
            <a:ext cx="2432050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©</a:t>
            </a:r>
            <a:r>
              <a:rPr sz="1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000" spc="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rs</a:t>
            </a:r>
            <a:r>
              <a:rPr sz="1000" spc="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da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0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1000" spc="3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1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du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ó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0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000" spc="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0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endParaRPr sz="10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439488"/>
              </p:ext>
            </p:extLst>
          </p:nvPr>
        </p:nvGraphicFramePr>
        <p:xfrm>
          <a:off x="684682" y="588646"/>
          <a:ext cx="10985499" cy="5534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6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0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1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6637"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Entradas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tc>
                  <a:txBody>
                    <a:bodyPr/>
                    <a:lstStyle/>
                    <a:p>
                      <a:pPr marL="345440" marR="801370" indent="-431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dos 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esperados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tc>
                  <a:txBody>
                    <a:bodyPr/>
                    <a:lstStyle/>
                    <a:p>
                      <a:pPr marL="367030" marR="950594" indent="-609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dos  obtenidos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0203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Encargado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1275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Times New Roman"/>
                          <a:cs typeface="Times New Roman"/>
                        </a:rPr>
                        <a:t>1</a:t>
                      </a:r>
                      <a:br>
                        <a:rPr lang="en-US" sz="1600" dirty="0">
                          <a:latin typeface="Times New Roman"/>
                          <a:cs typeface="Times New Roman"/>
                        </a:rPr>
                      </a:br>
                      <a:r>
                        <a:rPr lang="es-CR" sz="1600" spc="-5" dirty="0">
                          <a:latin typeface="Arial MT"/>
                          <a:cs typeface="Arial MT"/>
                        </a:rPr>
                        <a:t>por favor hacer zoom 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05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050" dirty="0">
                          <a:latin typeface="Times New Roman"/>
                          <a:cs typeface="Times New Roman"/>
                        </a:rPr>
                        <a:t>15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050" dirty="0">
                          <a:latin typeface="Times New Roman"/>
                          <a:cs typeface="Times New Roman"/>
                        </a:rPr>
                        <a:t>19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050" dirty="0">
                          <a:latin typeface="Times New Roman"/>
                          <a:cs typeface="Times New Roman"/>
                        </a:rPr>
                        <a:t>11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050" dirty="0">
                          <a:latin typeface="Times New Roman"/>
                          <a:cs typeface="Times New Roman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050" dirty="0">
                          <a:latin typeface="Times New Roman"/>
                          <a:cs typeface="Times New Roman"/>
                        </a:rPr>
                        <a:t>9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05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05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050" dirty="0" err="1">
                          <a:latin typeface="Times New Roman"/>
                          <a:cs typeface="Times New Roman"/>
                        </a:rPr>
                        <a:t>sI</a:t>
                      </a:r>
                      <a:endParaRPr lang="es-CR" sz="10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05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05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05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050" dirty="0">
                          <a:latin typeface="Times New Roman"/>
                          <a:cs typeface="Times New Roman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050" dirty="0">
                          <a:latin typeface="Times New Roman"/>
                          <a:cs typeface="Times New Roman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05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05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050" dirty="0">
                          <a:latin typeface="Times New Roman"/>
                          <a:cs typeface="Times New Roman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050" dirty="0">
                          <a:latin typeface="Times New Roman"/>
                          <a:cs typeface="Times New Roman"/>
                        </a:rPr>
                        <a:t>9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050" dirty="0">
                          <a:latin typeface="Times New Roman"/>
                          <a:cs typeface="Times New Roman"/>
                        </a:rPr>
                        <a:t>11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050" dirty="0">
                          <a:latin typeface="Times New Roman"/>
                          <a:cs typeface="Times New Roman"/>
                        </a:rPr>
                        <a:t>18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050" dirty="0">
                          <a:latin typeface="Times New Roman"/>
                          <a:cs typeface="Times New Roman"/>
                        </a:rPr>
                        <a:t>17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050" dirty="0">
                          <a:latin typeface="Times New Roman"/>
                          <a:cs typeface="Times New Roman"/>
                        </a:rPr>
                        <a:t>15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05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050" dirty="0">
                          <a:latin typeface="Times New Roman"/>
                          <a:cs typeface="Times New Roman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050" dirty="0">
                          <a:latin typeface="Times New Roman"/>
                          <a:cs typeface="Times New Roman"/>
                        </a:rPr>
                        <a:t>7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050" dirty="0">
                          <a:latin typeface="Times New Roman"/>
                          <a:cs typeface="Times New Roman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05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05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050" dirty="0"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BIENVENIDO A BATTLESHIP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Preparate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para la batalla, posiciona tus barcos.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MENU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1. Posiciona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2. Imprime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de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3. Jugar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4. Salir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de su barco 1: 15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de su barco 2: 19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de su barco 3: 11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de su barco 4: 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de su barco 5: 9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Posicionados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MENU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1. Posiciona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2. Imprime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de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3. Jugar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4. Salir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Barcos del Jugador: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0 0 0 4 0 0 0 0 5 0 3 0 0 0 1 0 0 0 2 0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Barcos del computador: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0 0 0 1 0 0 0 3 0 5 0 0 2 0 4 0 0 0 0 0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MENU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1. Posiciona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2. Imprime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de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3. Jugar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4. Salir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(Si o No)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Quieres volver a posicionar los barcos?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sI</a:t>
                      </a:r>
                      <a:endParaRPr lang="es-CR" sz="2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de su barco 1: 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de su barco 2: 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de su barco 3: 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de su barco 4: 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de su barco 5: 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Posicionados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MENU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1. Posiciona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2. Imprime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de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3. Jugar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4. Salir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Barcos del Jugador: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1 2 3 4 5 0 0 0 0 0 0 0 0 0 0 0 0 0 0 0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Barcos del computador: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0 0 0 0 0 0 1 2 0 5 0 0 0 0 0 0 3 4 0 0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MENU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1. Posiciona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2. Imprime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de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3. Jugar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4. Salir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Ronda 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Tu turno de disparar: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a disparar: 8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¡Acertaste!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Turno del ordenador: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El ordenador ha disparado en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13 y ha fallado.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Ronda 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Tu turno de disparar: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a disparar: 9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¡Agua!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Turno del ordenador: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El ordenador ha disparado en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5 y ha acertado.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Ronda 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Tu turno de disparar: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a disparar: 11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¡Agua!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Turno del ordenador: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El ordenador ha disparado en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19 y ha fallado.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Ronda 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Tu turno de disparar: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a disparar: 18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¡Acertaste!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Turno del ordenador: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El ordenador ha disparado en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6 y ha fallado.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Ronda 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Tu turno de disparar: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a disparar: 17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¡Acertaste!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Turno del ordenador: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El ordenador ha disparado en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2 y ha acertado.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Ronda 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Tu turno de disparar: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a disparar: 15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¡Agua!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Turno del ordenador: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El ordenador ha disparado en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3 y ha acertado.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Ronda 7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Tu turno de disparar: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a disparar: 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¡Agua!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Turno del ordenador: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El ordenador ha disparado en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17 y ha fallado.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Ronda 8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Tu turno de disparar: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a disparar: 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¡Agua!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Turno del ordenador: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El ordenador ha disparado en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1 y ha acertado.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Ronda 9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Tu turno de disparar: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a disparar: 7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¡Acertaste!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Turno del ordenador: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El ordenador ha disparado en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20 y ha fallado.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Ronda 10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Tu turno de disparar: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a disparar: 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¡Agua!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Turno del ordenador: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El ordenador ha disparado en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9 y ha fallado.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¡Fin del juego!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Puntos del jugador: 10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Puntos del Computador: 11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¡Perdiste!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BIENVENIDO A BATTLESHIP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Preparate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para la batalla, posiciona tus barcos.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MENU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1. Posiciona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2. Imprime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de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3. Jugar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4. Salir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Primero posiciona tus barcos.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MENU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1. Posiciona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2. Imprime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de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3. Jugar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4. Salir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Primero posiciona tus barcos.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MENU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1. Posiciona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2. Imprime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de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3. Jugar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4. Salir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s-CR" sz="2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Adioos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..!</a:t>
                      </a:r>
                      <a:endParaRPr sz="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BIENVENIDO A BATTLESHIP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Preparate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para la batalla, posiciona tus barcos.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MENU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1. Posiciona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2. Imprime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de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3. Jugar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4. Salir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de su barco 1: 15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de su barco 2: 19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de su barco 3: 11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de su barco 4: 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de su barco 5: 9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Posicionados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MENU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1. Posiciona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2. Imprime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de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3. Jugar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4. Salir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Barcos del Jugador: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0 0 0 4 0 0 0 0 5 0 3 0 0 0 1 0 0 0 2 0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Barcos del computador: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0 0 0 1 0 0 0 3 0 5 0 0 2 0 4 0 0 0 0 0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MENU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1. Posiciona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2. Imprime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de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3. Jugar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4. Salir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(Si o No)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Quieres volver a posicionar los barcos?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sI</a:t>
                      </a:r>
                      <a:endParaRPr lang="es-CR" sz="2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de su barco 1: 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de su barco 2: 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de su barco 3: 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de su barco 4: 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de su barco 5: 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Posicionados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MENU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1. Posiciona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2. Imprime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de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3. Jugar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4. Salir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Barcos del Jugador: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1 2 3 4 5 0 0 0 0 0 0 0 0 0 0 0 0 0 0 0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Barcos del computador: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0 0 0 0 0 0 1 2 0 5 0 0 0 0 0 0 3 4 0 0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MENU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1. Posiciona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2. Imprime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de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3. Jugar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4. Salir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Ronda 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Tu turno de disparar: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a disparar: 8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¡Acertaste!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Turno del ordenador: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El ordenador ha disparado en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13 y ha fallado.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Ronda 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Tu turno de disparar: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a disparar: 9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¡Agua!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Turno del ordenador: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El ordenador ha disparado en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5 y ha acertado.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Ronda 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Tu turno de disparar: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a disparar: 11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¡Agua!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Turno del ordenador: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El ordenador ha disparado en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19 y ha fallado.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Ronda 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Tu turno de disparar: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a disparar: 18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¡Acertaste!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Turno del ordenador: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El ordenador ha disparado en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6 y ha fallado.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Ronda 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Tu turno de disparar: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a disparar: 17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¡Acertaste!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Turno del ordenador: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El ordenador ha disparado en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2 y ha acertado.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Ronda 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Tu turno de disparar: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a disparar: 15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¡Agua!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Turno del ordenador: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El ordenador ha disparado en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3 y ha acertado.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Ronda 7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Tu turno de disparar: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a disparar: 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¡Agua!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Turno del ordenador: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El ordenador ha disparado en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17 y ha fallado.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Ronda 8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Tu turno de disparar: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a disparar: 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¡Agua!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Turno del ordenador: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El ordenador ha disparado en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1 y ha acertado.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Ronda 9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Tu turno de disparar: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a disparar: 7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¡Acertaste!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Turno del ordenador: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El ordenador ha disparado en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20 y ha fallado.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Ronda 10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Tu turno de disparar: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a disparar: 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¡Agua!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Turno del ordenador: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El ordenador ha disparado en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9 y ha fallado.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¡Fin del juego!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Puntos del jugador: 10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Puntos del Computador: 11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¡Perdiste!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BIENVENIDO A BATTLESHIP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Preparate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para la batalla, posiciona tus barcos.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MENU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1. Posiciona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2. Imprime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de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3. Jugar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4. Salir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Primero posiciona tus barcos.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MENU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1. Posiciona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2. Imprime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de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3. Jugar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4. Salir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Primero posiciona tus barcos.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MENU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1. Posiciona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2. Imprime la </a:t>
                      </a: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 de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3. Jugar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4. Salir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s-CR" sz="2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200" dirty="0" err="1">
                          <a:latin typeface="Times New Roman"/>
                          <a:cs typeface="Times New Roman"/>
                        </a:rPr>
                        <a:t>Adioos</a:t>
                      </a:r>
                      <a:r>
                        <a:rPr lang="es-CR" sz="200" dirty="0">
                          <a:latin typeface="Times New Roman"/>
                          <a:cs typeface="Times New Roman"/>
                        </a:rPr>
                        <a:t>..!</a:t>
                      </a:r>
                      <a:endParaRPr sz="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Probado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por: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 marR="95885">
                        <a:lnSpc>
                          <a:spcPts val="2180"/>
                        </a:lnSpc>
                        <a:spcBef>
                          <a:spcPts val="12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Andrés</a:t>
                      </a:r>
                      <a:r>
                        <a:rPr sz="15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urán</a:t>
                      </a:r>
                      <a:r>
                        <a:rPr sz="15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olina</a:t>
                      </a:r>
                    </a:p>
                  </a:txBody>
                  <a:tcPr marL="0" marR="0" marT="1524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7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Fecha:</a:t>
                      </a:r>
                      <a:endParaRPr sz="1600" dirty="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 err="1">
                          <a:latin typeface="Arial MT"/>
                          <a:cs typeface="Arial MT"/>
                        </a:rPr>
                        <a:t>abril</a:t>
                      </a:r>
                      <a:r>
                        <a:rPr sz="16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es-CR" sz="1600" spc="5" dirty="0">
                          <a:latin typeface="Arial MT"/>
                          <a:cs typeface="Arial MT"/>
                        </a:rPr>
                        <a:t>16</a:t>
                      </a:r>
                      <a:r>
                        <a:rPr sz="16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2023</a:t>
                      </a:r>
                      <a:br>
                        <a:rPr lang="es-CR" sz="1600" spc="-5" dirty="0">
                          <a:latin typeface="Arial MT"/>
                          <a:cs typeface="Arial MT"/>
                        </a:rPr>
                      </a:br>
                      <a:endParaRPr sz="1600" dirty="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899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76200"/>
            <a:ext cx="51161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Calidad</a:t>
            </a:r>
            <a:r>
              <a:rPr spc="-75" dirty="0"/>
              <a:t> </a:t>
            </a:r>
            <a:r>
              <a:rPr spc="-5" dirty="0"/>
              <a:t>–</a:t>
            </a:r>
            <a:r>
              <a:rPr spc="-40" dirty="0"/>
              <a:t> </a:t>
            </a:r>
            <a:r>
              <a:rPr spc="-5" dirty="0"/>
              <a:t>casos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-10" dirty="0"/>
              <a:t>prueba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43161" y="6521870"/>
            <a:ext cx="2432050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©</a:t>
            </a:r>
            <a:r>
              <a:rPr sz="1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000" spc="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5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rs</a:t>
            </a:r>
            <a:r>
              <a:rPr sz="1000" spc="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da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0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r>
              <a:rPr sz="1000" spc="3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1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du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ó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0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000" spc="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0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endParaRPr sz="10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789114"/>
              </p:ext>
            </p:extLst>
          </p:nvPr>
        </p:nvGraphicFramePr>
        <p:xfrm>
          <a:off x="684682" y="588646"/>
          <a:ext cx="10985499" cy="5534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6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0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1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6637"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Entradas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tc>
                  <a:txBody>
                    <a:bodyPr/>
                    <a:lstStyle/>
                    <a:p>
                      <a:pPr marL="345440" marR="801370" indent="-431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dos 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esperados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tc>
                  <a:txBody>
                    <a:bodyPr/>
                    <a:lstStyle/>
                    <a:p>
                      <a:pPr marL="367030" marR="950594" indent="-609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dos  obtenidos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0203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Encargado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  <a:solidFill>
                      <a:srgbClr val="1D749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1275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600" dirty="0">
                          <a:latin typeface="Times New Roman"/>
                          <a:cs typeface="Times New Roman"/>
                        </a:rPr>
                        <a:t>2</a:t>
                      </a:r>
                      <a:br>
                        <a:rPr lang="es-CR" sz="1600" dirty="0">
                          <a:latin typeface="Times New Roman"/>
                          <a:cs typeface="Times New Roman"/>
                        </a:rPr>
                      </a:br>
                      <a:r>
                        <a:rPr lang="es-CR" sz="1600" spc="-5" dirty="0">
                          <a:latin typeface="Arial MT"/>
                          <a:cs typeface="Arial MT"/>
                        </a:rPr>
                        <a:t>por favor hacer zoom 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4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4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400" dirty="0">
                          <a:latin typeface="Times New Roman"/>
                          <a:cs typeface="Times New Roman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400" dirty="0">
                          <a:latin typeface="Times New Roman"/>
                          <a:cs typeface="Times New Roman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400" dirty="0">
                          <a:latin typeface="Times New Roman"/>
                          <a:cs typeface="Times New Roman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400" dirty="0">
                          <a:latin typeface="Times New Roman"/>
                          <a:cs typeface="Times New Roman"/>
                        </a:rPr>
                        <a:t>11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4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400" dirty="0">
                          <a:latin typeface="Times New Roman"/>
                          <a:cs typeface="Times New Roman"/>
                        </a:rPr>
                        <a:t>15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400" dirty="0">
                          <a:latin typeface="Times New Roman"/>
                          <a:cs typeface="Times New Roman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400" dirty="0">
                          <a:latin typeface="Times New Roman"/>
                          <a:cs typeface="Times New Roman"/>
                        </a:rPr>
                        <a:t>7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400" dirty="0">
                          <a:latin typeface="Times New Roman"/>
                          <a:cs typeface="Times New Roman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400" dirty="0">
                          <a:latin typeface="Times New Roman"/>
                          <a:cs typeface="Times New Roman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400" dirty="0">
                          <a:latin typeface="Times New Roman"/>
                          <a:cs typeface="Times New Roman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4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4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4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400" dirty="0">
                          <a:latin typeface="Times New Roman"/>
                          <a:cs typeface="Times New Roman"/>
                        </a:rPr>
                        <a:t>11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1400">
                          <a:latin typeface="Times New Roman"/>
                          <a:cs typeface="Times New Roman"/>
                        </a:rPr>
                        <a:t>4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BIENVENIDO A BATTLESHIP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Preparate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para la batalla, posiciona tus barcos.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MENU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1. Posiciona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2. Imprime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de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3. Jugar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4. Salir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de su barco 1: 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de su barco 2: 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de su barco 3: 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de su barco 4: 8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de su barco 5: 11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Posicionados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MENU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1. Posiciona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2. Imprime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de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3. Jugar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4. Salir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Ronda 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Tu turno de disparar: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a disparar: 15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¡Acertaste!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Turno del ordenador: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El ordenador ha disparado en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10 y ha fallado.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Ronda 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Tu turno de disparar: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a disparar: 8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¡Agua!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Turno del ordenador: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El ordenador ha disparado en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11 y ha acertado.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Ronda 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Tu turno de disparar: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a disparar: 7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¡Agua!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Turno del ordenador: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El ordenador ha disparado en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16 y ha fallado.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Ronda 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Tu turno de disparar: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a disparar: 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¡Agua!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Turno del ordenador: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El ordenador ha disparado en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14 y ha fallado.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Ronda 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Tu turno de disparar: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a disparar: 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¡Acertaste!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Turno del ordenador: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El ordenador ha disparado en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2 y ha fallado.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Ronda 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Tu turno de disparar: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a disparar: 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¡Agua!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Turno del ordenador: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El ordenador ha disparado en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9 y ha fallado.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Ronda 7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Tu turno de disparar: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a disparar: 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¡Agua!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Turno del ordenador: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El ordenador ha disparado en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3 y ha fallado.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Ronda 8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Tu turno de disparar: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a disparar: 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¡Agua!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Turno del ordenador: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El ordenador ha disparado en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19 y ha fallado.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Ronda 9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Tu turno de disparar: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a disparar: 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¡Agua!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Turno del ordenador: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El ordenador ha disparado en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6 y ha acertado.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Ronda 10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Tu turno de disparar: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a disparar: 11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¡Acertaste!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Turno del ordenador: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El ordenador ha disparado en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1 y ha acertado.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¡Fin del juego!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Puntos del jugador: 8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Puntos del Computador: 9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¡Perdiste!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BIENVENIDO A BATTLESHIP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Preparate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para la batalla, posiciona tus barcos.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MENU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1. Posiciona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2. Imprime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de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3. Jugar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4. Salir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4</a:t>
                      </a:r>
                      <a:endParaRPr sz="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BIENVENIDO A BATTLESHIP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Preparate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para la batalla, posiciona tus barcos.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MENU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1. Posiciona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2. Imprime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de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3. Jugar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4. Salir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de su barco 1: 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de su barco 2: 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de su barco 3: 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de su barco 4: 8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de su barco 5: 11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Posicionados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MENU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1. Posiciona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2. Imprime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de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3. Jugar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4. Salir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Ronda 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Tu turno de disparar: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a disparar: 15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¡Acertaste!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Turno del ordenador: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El ordenador ha disparado en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10 y ha fallado.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Ronda 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Tu turno de disparar: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a disparar: 8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¡Agua!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Turno del ordenador: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El ordenador ha disparado en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11 y ha acertado.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Ronda 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Tu turno de disparar: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a disparar: 7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¡Agua!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Turno del ordenador: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El ordenador ha disparado en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16 y ha fallado.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Ronda 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Tu turno de disparar: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a disparar: 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¡Agua!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Turno del ordenador: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El ordenador ha disparado en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14 y ha fallado.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Ronda 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Tu turno de disparar: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a disparar: 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¡Acertaste!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Turno del ordenador: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El ordenador ha disparado en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2 y ha fallado.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Ronda 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Tu turno de disparar: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a disparar: 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¡Agua!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Turno del ordenador: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El ordenador ha disparado en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9 y ha fallado.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Ronda 7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Tu turno de disparar: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a disparar: 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¡Agua!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Turno del ordenador: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El ordenador ha disparado en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3 y ha fallado.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Ronda 8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Tu turno de disparar: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a disparar: 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¡Agua!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Turno del ordenador: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El ordenador ha disparado en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19 y ha fallado.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Ronda 9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Tu turno de disparar: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a disparar: 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¡Agua!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Turno del ordenador: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El ordenador ha disparado en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6 y ha acertado.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Ronda 10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Tu turno de disparar: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(1-20) Seleccione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a disparar: 11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¡Acertaste!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Turno del ordenador: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El ordenador ha disparado en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1 y ha acertado.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¡Fin del juego!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Puntos del jugador: 8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Puntos del Computador: 9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¡Perdiste!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BIENVENIDO A BATTLESHIP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Preparate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para la batalla, posiciona tus barcos.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MENU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1. Posiciona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2. Imprime la </a:t>
                      </a:r>
                      <a:r>
                        <a:rPr lang="es-CR" sz="300" dirty="0" err="1">
                          <a:latin typeface="Times New Roman"/>
                          <a:cs typeface="Times New Roman"/>
                        </a:rPr>
                        <a:t>posicion</a:t>
                      </a: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 de los barcos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3. Jugar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4. Salir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R" sz="300" dirty="0">
                          <a:latin typeface="Times New Roman"/>
                          <a:cs typeface="Times New Roman"/>
                        </a:rPr>
                        <a:t>4</a:t>
                      </a:r>
                      <a:endParaRPr sz="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Probado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por: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 marR="95885">
                        <a:lnSpc>
                          <a:spcPts val="2180"/>
                        </a:lnSpc>
                        <a:spcBef>
                          <a:spcPts val="12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Andrés</a:t>
                      </a:r>
                      <a:r>
                        <a:rPr sz="15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urán</a:t>
                      </a:r>
                      <a:r>
                        <a:rPr sz="15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olina</a:t>
                      </a:r>
                    </a:p>
                  </a:txBody>
                  <a:tcPr marL="0" marR="0" marT="1524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7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dirty="0">
                          <a:solidFill>
                            <a:srgbClr val="1D1B1B"/>
                          </a:solidFill>
                          <a:latin typeface="Arial MT"/>
                          <a:cs typeface="Arial MT"/>
                        </a:rPr>
                        <a:t>Fecha:</a:t>
                      </a:r>
                      <a:endParaRPr sz="1600" dirty="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 err="1">
                          <a:latin typeface="Arial MT"/>
                          <a:cs typeface="Arial MT"/>
                        </a:rPr>
                        <a:t>abril</a:t>
                      </a:r>
                      <a:r>
                        <a:rPr sz="16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es-CR" sz="1600" spc="5" dirty="0">
                          <a:latin typeface="Arial MT"/>
                          <a:cs typeface="Arial MT"/>
                        </a:rPr>
                        <a:t>16</a:t>
                      </a:r>
                      <a:r>
                        <a:rPr sz="16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2023</a:t>
                      </a:r>
                      <a:endParaRPr lang="es-CR" sz="1600" spc="-5" dirty="0">
                        <a:latin typeface="Arial MT"/>
                        <a:cs typeface="Arial MT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endParaRPr lang="en-US" sz="1600" spc="-5" dirty="0">
                        <a:latin typeface="Arial MT"/>
                        <a:cs typeface="Arial MT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endParaRPr sz="1600" dirty="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1D1B1B"/>
                      </a:solidFill>
                      <a:prstDash val="solid"/>
                    </a:lnL>
                    <a:lnR w="12700">
                      <a:solidFill>
                        <a:srgbClr val="1D1B1B"/>
                      </a:solidFill>
                      <a:prstDash val="solid"/>
                    </a:lnR>
                    <a:lnT w="12700">
                      <a:solidFill>
                        <a:srgbClr val="1D1B1B"/>
                      </a:solidFill>
                      <a:prstDash val="solid"/>
                    </a:lnT>
                    <a:lnB w="12700">
                      <a:solidFill>
                        <a:srgbClr val="1D1B1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915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3153</Words>
  <Application>Microsoft Office PowerPoint</Application>
  <PresentationFormat>Panorámica</PresentationFormat>
  <Paragraphs>599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Arial MT</vt:lpstr>
      <vt:lpstr>Calibri</vt:lpstr>
      <vt:lpstr>Consolas</vt:lpstr>
      <vt:lpstr>Times New Roman</vt:lpstr>
      <vt:lpstr>Office Theme</vt:lpstr>
      <vt:lpstr>Presentación de PowerPoint</vt:lpstr>
      <vt:lpstr>Estudiante</vt:lpstr>
      <vt:lpstr>Problema N° #2</vt:lpstr>
      <vt:lpstr>Tablas de  variables</vt:lpstr>
      <vt:lpstr>Tablas de variables</vt:lpstr>
      <vt:lpstr>Diagrama  explicativo</vt:lpstr>
      <vt:lpstr>Algoritmo en Diagrama de Flujo</vt:lpstr>
      <vt:lpstr>Calidad – casos de prueba</vt:lpstr>
      <vt:lpstr>Calidad – casos de prueba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Andrés Durán Molina</cp:lastModifiedBy>
  <cp:revision>8</cp:revision>
  <dcterms:created xsi:type="dcterms:W3CDTF">2023-04-03T01:17:16Z</dcterms:created>
  <dcterms:modified xsi:type="dcterms:W3CDTF">2023-04-16T19:11:56Z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2023-04-03T00:00:00Z</vt:filetime>
  </property>
</Properties>
</file>