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2"/>
  </p:notesMasterIdLst>
  <p:handoutMasterIdLst>
    <p:handoutMasterId r:id="rId103"/>
  </p:handoutMasterIdLst>
  <p:sldIdLst>
    <p:sldId id="306" r:id="rId2"/>
    <p:sldId id="273" r:id="rId3"/>
    <p:sldId id="390" r:id="rId4"/>
    <p:sldId id="393" r:id="rId5"/>
    <p:sldId id="391" r:id="rId6"/>
    <p:sldId id="392" r:id="rId7"/>
    <p:sldId id="394" r:id="rId8"/>
    <p:sldId id="395" r:id="rId9"/>
    <p:sldId id="416" r:id="rId10"/>
    <p:sldId id="417" r:id="rId11"/>
    <p:sldId id="418" r:id="rId12"/>
    <p:sldId id="419" r:id="rId13"/>
    <p:sldId id="420" r:id="rId14"/>
    <p:sldId id="421" r:id="rId15"/>
    <p:sldId id="422" r:id="rId16"/>
    <p:sldId id="423" r:id="rId17"/>
    <p:sldId id="424" r:id="rId18"/>
    <p:sldId id="425" r:id="rId19"/>
    <p:sldId id="315" r:id="rId20"/>
    <p:sldId id="316" r:id="rId21"/>
    <p:sldId id="402" r:id="rId22"/>
    <p:sldId id="314" r:id="rId23"/>
    <p:sldId id="427" r:id="rId24"/>
    <p:sldId id="413" r:id="rId25"/>
    <p:sldId id="414" r:id="rId26"/>
    <p:sldId id="415" r:id="rId27"/>
    <p:sldId id="428" r:id="rId28"/>
    <p:sldId id="277" r:id="rId29"/>
    <p:sldId id="317" r:id="rId30"/>
    <p:sldId id="429" r:id="rId31"/>
    <p:sldId id="278" r:id="rId32"/>
    <p:sldId id="318" r:id="rId33"/>
    <p:sldId id="426" r:id="rId34"/>
    <p:sldId id="319" r:id="rId35"/>
    <p:sldId id="283" r:id="rId36"/>
    <p:sldId id="322" r:id="rId37"/>
    <p:sldId id="323" r:id="rId38"/>
    <p:sldId id="430" r:id="rId39"/>
    <p:sldId id="325" r:id="rId40"/>
    <p:sldId id="326" r:id="rId41"/>
    <p:sldId id="327" r:id="rId42"/>
    <p:sldId id="328" r:id="rId43"/>
    <p:sldId id="329" r:id="rId44"/>
    <p:sldId id="330" r:id="rId45"/>
    <p:sldId id="331" r:id="rId46"/>
    <p:sldId id="332" r:id="rId47"/>
    <p:sldId id="441" r:id="rId48"/>
    <p:sldId id="450" r:id="rId49"/>
    <p:sldId id="451" r:id="rId50"/>
    <p:sldId id="438" r:id="rId51"/>
    <p:sldId id="439" r:id="rId52"/>
    <p:sldId id="440" r:id="rId53"/>
    <p:sldId id="339" r:id="rId54"/>
    <p:sldId id="434" r:id="rId55"/>
    <p:sldId id="340" r:id="rId56"/>
    <p:sldId id="435" r:id="rId57"/>
    <p:sldId id="437" r:id="rId58"/>
    <p:sldId id="436" r:id="rId59"/>
    <p:sldId id="342" r:id="rId60"/>
    <p:sldId id="343" r:id="rId61"/>
    <p:sldId id="355" r:id="rId62"/>
    <p:sldId id="354" r:id="rId63"/>
    <p:sldId id="344" r:id="rId64"/>
    <p:sldId id="346" r:id="rId65"/>
    <p:sldId id="442" r:id="rId66"/>
    <p:sldId id="443" r:id="rId67"/>
    <p:sldId id="444" r:id="rId68"/>
    <p:sldId id="445" r:id="rId69"/>
    <p:sldId id="447" r:id="rId70"/>
    <p:sldId id="448" r:id="rId71"/>
    <p:sldId id="449" r:id="rId72"/>
    <p:sldId id="359" r:id="rId73"/>
    <p:sldId id="360" r:id="rId74"/>
    <p:sldId id="361" r:id="rId75"/>
    <p:sldId id="358" r:id="rId76"/>
    <p:sldId id="362" r:id="rId77"/>
    <p:sldId id="363" r:id="rId78"/>
    <p:sldId id="364" r:id="rId79"/>
    <p:sldId id="365" r:id="rId80"/>
    <p:sldId id="366" r:id="rId81"/>
    <p:sldId id="367" r:id="rId82"/>
    <p:sldId id="374" r:id="rId83"/>
    <p:sldId id="372" r:id="rId84"/>
    <p:sldId id="373" r:id="rId85"/>
    <p:sldId id="375" r:id="rId86"/>
    <p:sldId id="368" r:id="rId87"/>
    <p:sldId id="369" r:id="rId88"/>
    <p:sldId id="370" r:id="rId89"/>
    <p:sldId id="352" r:id="rId90"/>
    <p:sldId id="378" r:id="rId91"/>
    <p:sldId id="379" r:id="rId92"/>
    <p:sldId id="353" r:id="rId93"/>
    <p:sldId id="380" r:id="rId94"/>
    <p:sldId id="388" r:id="rId95"/>
    <p:sldId id="382" r:id="rId96"/>
    <p:sldId id="383" r:id="rId97"/>
    <p:sldId id="384" r:id="rId98"/>
    <p:sldId id="385" r:id="rId99"/>
    <p:sldId id="386" r:id="rId100"/>
    <p:sldId id="387" r:id="rId101"/>
  </p:sldIdLst>
  <p:sldSz cx="9144000" cy="6858000" type="screen4x3"/>
  <p:notesSz cx="7086600" cy="10220325"/>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70" autoAdjust="0"/>
    <p:restoredTop sz="90929"/>
  </p:normalViewPr>
  <p:slideViewPr>
    <p:cSldViewPr>
      <p:cViewPr varScale="1">
        <p:scale>
          <a:sx n="96" d="100"/>
          <a:sy n="96" d="100"/>
        </p:scale>
        <p:origin x="78" y="15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7DFA3-17E6-41BF-B1B0-FDC8402C013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4DDB89C5-A9AF-454B-845F-AF7DA578C126}">
      <dgm:prSet phldrT="[Texto]"/>
      <dgm:spPr/>
      <dgm:t>
        <a:bodyPr/>
        <a:lstStyle/>
        <a:p>
          <a:r>
            <a:rPr lang="es-ES" dirty="0" smtClean="0"/>
            <a:t>Animal</a:t>
          </a:r>
          <a:endParaRPr lang="es-ES" dirty="0"/>
        </a:p>
      </dgm:t>
    </dgm:pt>
    <dgm:pt modelId="{3D4DE7B0-D0F2-4024-ADE2-10D852D15953}" type="parTrans" cxnId="{528CE447-8CE8-4E03-A23C-5CB8DA24FBC8}">
      <dgm:prSet/>
      <dgm:spPr/>
      <dgm:t>
        <a:bodyPr/>
        <a:lstStyle/>
        <a:p>
          <a:endParaRPr lang="es-ES"/>
        </a:p>
      </dgm:t>
    </dgm:pt>
    <dgm:pt modelId="{5B1EC1EB-BFC2-4C06-95B1-1308FEFEF89E}" type="sibTrans" cxnId="{528CE447-8CE8-4E03-A23C-5CB8DA24FBC8}">
      <dgm:prSet/>
      <dgm:spPr/>
      <dgm:t>
        <a:bodyPr/>
        <a:lstStyle/>
        <a:p>
          <a:endParaRPr lang="es-ES"/>
        </a:p>
      </dgm:t>
    </dgm:pt>
    <dgm:pt modelId="{7E578877-0571-41FA-B9EC-3BB0A4EA3D80}">
      <dgm:prSet phldrT="[Texto]"/>
      <dgm:spPr/>
      <dgm:t>
        <a:bodyPr/>
        <a:lstStyle/>
        <a:p>
          <a:r>
            <a:rPr lang="es-ES" dirty="0" smtClean="0"/>
            <a:t>Pájaro</a:t>
          </a:r>
          <a:endParaRPr lang="es-ES" dirty="0"/>
        </a:p>
      </dgm:t>
    </dgm:pt>
    <dgm:pt modelId="{1C3F06DB-0ECC-4329-88ED-995434D61137}" type="parTrans" cxnId="{7BB45040-98B2-49AD-9B38-E2767EC4CB4B}">
      <dgm:prSet/>
      <dgm:spPr/>
      <dgm:t>
        <a:bodyPr/>
        <a:lstStyle/>
        <a:p>
          <a:endParaRPr lang="es-ES"/>
        </a:p>
      </dgm:t>
    </dgm:pt>
    <dgm:pt modelId="{F3C36D81-3458-4EB5-8602-D751A47D10D5}" type="sibTrans" cxnId="{7BB45040-98B2-49AD-9B38-E2767EC4CB4B}">
      <dgm:prSet/>
      <dgm:spPr/>
      <dgm:t>
        <a:bodyPr/>
        <a:lstStyle/>
        <a:p>
          <a:endParaRPr lang="es-ES"/>
        </a:p>
      </dgm:t>
    </dgm:pt>
    <dgm:pt modelId="{4C6DCA13-3BE0-460B-A68D-2149587FDFCB}">
      <dgm:prSet phldrT="[Texto]"/>
      <dgm:spPr/>
      <dgm:t>
        <a:bodyPr/>
        <a:lstStyle/>
        <a:p>
          <a:r>
            <a:rPr lang="es-ES" dirty="0" smtClean="0"/>
            <a:t>Loro</a:t>
          </a:r>
          <a:endParaRPr lang="es-ES" dirty="0"/>
        </a:p>
      </dgm:t>
    </dgm:pt>
    <dgm:pt modelId="{FAA270CC-0309-44AC-9BB6-84C1BADE17D7}" type="parTrans" cxnId="{7FC3336A-7128-4F25-AA29-4DDD2F64B2EB}">
      <dgm:prSet/>
      <dgm:spPr/>
      <dgm:t>
        <a:bodyPr/>
        <a:lstStyle/>
        <a:p>
          <a:endParaRPr lang="es-ES"/>
        </a:p>
      </dgm:t>
    </dgm:pt>
    <dgm:pt modelId="{520950C6-7BB4-4723-ABE4-A78346FBE331}" type="sibTrans" cxnId="{7FC3336A-7128-4F25-AA29-4DDD2F64B2EB}">
      <dgm:prSet/>
      <dgm:spPr/>
      <dgm:t>
        <a:bodyPr/>
        <a:lstStyle/>
        <a:p>
          <a:endParaRPr lang="es-ES"/>
        </a:p>
      </dgm:t>
    </dgm:pt>
    <dgm:pt modelId="{8E58FBA4-9D9D-46B6-A1C4-7E324840AB9B}">
      <dgm:prSet phldrT="[Texto]"/>
      <dgm:spPr/>
      <dgm:t>
        <a:bodyPr/>
        <a:lstStyle/>
        <a:p>
          <a:r>
            <a:rPr lang="es-ES" dirty="0" smtClean="0"/>
            <a:t>Canario</a:t>
          </a:r>
          <a:endParaRPr lang="es-ES" dirty="0"/>
        </a:p>
      </dgm:t>
    </dgm:pt>
    <dgm:pt modelId="{3F232C11-E604-4D0E-8BAE-98668E2E80A4}" type="parTrans" cxnId="{1186E637-F645-4561-92F2-6FB109580C90}">
      <dgm:prSet/>
      <dgm:spPr/>
      <dgm:t>
        <a:bodyPr/>
        <a:lstStyle/>
        <a:p>
          <a:endParaRPr lang="es-ES"/>
        </a:p>
      </dgm:t>
    </dgm:pt>
    <dgm:pt modelId="{6BEFFC7A-537C-47E6-B437-3F248CE7D428}" type="sibTrans" cxnId="{1186E637-F645-4561-92F2-6FB109580C90}">
      <dgm:prSet/>
      <dgm:spPr/>
      <dgm:t>
        <a:bodyPr/>
        <a:lstStyle/>
        <a:p>
          <a:endParaRPr lang="es-ES"/>
        </a:p>
      </dgm:t>
    </dgm:pt>
    <dgm:pt modelId="{428F15EC-CE22-4E23-A6AF-6DE395FB095E}">
      <dgm:prSet phldrT="[Texto]"/>
      <dgm:spPr/>
      <dgm:t>
        <a:bodyPr/>
        <a:lstStyle/>
        <a:p>
          <a:r>
            <a:rPr lang="es-ES" dirty="0" smtClean="0"/>
            <a:t>Reptil</a:t>
          </a:r>
          <a:endParaRPr lang="es-ES" dirty="0"/>
        </a:p>
      </dgm:t>
    </dgm:pt>
    <dgm:pt modelId="{C0D91BFB-2C8E-4E72-8558-40D05E218AFD}" type="parTrans" cxnId="{8669739E-DDDD-4B71-B020-567305A0A723}">
      <dgm:prSet/>
      <dgm:spPr/>
      <dgm:t>
        <a:bodyPr/>
        <a:lstStyle/>
        <a:p>
          <a:endParaRPr lang="es-ES"/>
        </a:p>
      </dgm:t>
    </dgm:pt>
    <dgm:pt modelId="{FD9078E4-2688-41AE-A866-02A8970FE4AD}" type="sibTrans" cxnId="{8669739E-DDDD-4B71-B020-567305A0A723}">
      <dgm:prSet/>
      <dgm:spPr/>
      <dgm:t>
        <a:bodyPr/>
        <a:lstStyle/>
        <a:p>
          <a:endParaRPr lang="es-ES"/>
        </a:p>
      </dgm:t>
    </dgm:pt>
    <dgm:pt modelId="{93CF6714-49CE-4E54-8F05-E4D94AFA1008}" type="pres">
      <dgm:prSet presAssocID="{3147DFA3-17E6-41BF-B1B0-FDC8402C0136}" presName="hierChild1" presStyleCnt="0">
        <dgm:presLayoutVars>
          <dgm:chPref val="1"/>
          <dgm:dir/>
          <dgm:animOne val="branch"/>
          <dgm:animLvl val="lvl"/>
          <dgm:resizeHandles/>
        </dgm:presLayoutVars>
      </dgm:prSet>
      <dgm:spPr/>
      <dgm:t>
        <a:bodyPr/>
        <a:lstStyle/>
        <a:p>
          <a:endParaRPr lang="es-ES"/>
        </a:p>
      </dgm:t>
    </dgm:pt>
    <dgm:pt modelId="{DCD83655-5C9B-4B8F-B3DF-6D1493B92742}" type="pres">
      <dgm:prSet presAssocID="{4DDB89C5-A9AF-454B-845F-AF7DA578C126}" presName="hierRoot1" presStyleCnt="0"/>
      <dgm:spPr/>
    </dgm:pt>
    <dgm:pt modelId="{7FC367D7-DD73-4557-B12D-CC2DA1F689AD}" type="pres">
      <dgm:prSet presAssocID="{4DDB89C5-A9AF-454B-845F-AF7DA578C126}" presName="composite" presStyleCnt="0"/>
      <dgm:spPr/>
    </dgm:pt>
    <dgm:pt modelId="{A0A5151F-F666-4D11-A7E5-72DFC058B1A1}" type="pres">
      <dgm:prSet presAssocID="{4DDB89C5-A9AF-454B-845F-AF7DA578C126}" presName="background" presStyleLbl="node0" presStyleIdx="0" presStyleCnt="1"/>
      <dgm:spPr/>
    </dgm:pt>
    <dgm:pt modelId="{65C80A0C-FB4D-471E-B9D1-B387AFEB9A92}" type="pres">
      <dgm:prSet presAssocID="{4DDB89C5-A9AF-454B-845F-AF7DA578C126}" presName="text" presStyleLbl="fgAcc0" presStyleIdx="0" presStyleCnt="1">
        <dgm:presLayoutVars>
          <dgm:chPref val="3"/>
        </dgm:presLayoutVars>
      </dgm:prSet>
      <dgm:spPr/>
      <dgm:t>
        <a:bodyPr/>
        <a:lstStyle/>
        <a:p>
          <a:endParaRPr lang="es-ES"/>
        </a:p>
      </dgm:t>
    </dgm:pt>
    <dgm:pt modelId="{C16C4FD1-A16A-4B8B-A6AB-A6EC39F70025}" type="pres">
      <dgm:prSet presAssocID="{4DDB89C5-A9AF-454B-845F-AF7DA578C126}" presName="hierChild2" presStyleCnt="0"/>
      <dgm:spPr/>
    </dgm:pt>
    <dgm:pt modelId="{322BCAAE-EEBE-40D8-A8DC-7966E791917E}" type="pres">
      <dgm:prSet presAssocID="{1C3F06DB-0ECC-4329-88ED-995434D61137}" presName="Name10" presStyleLbl="parChTrans1D2" presStyleIdx="0" presStyleCnt="2"/>
      <dgm:spPr/>
      <dgm:t>
        <a:bodyPr/>
        <a:lstStyle/>
        <a:p>
          <a:endParaRPr lang="es-ES"/>
        </a:p>
      </dgm:t>
    </dgm:pt>
    <dgm:pt modelId="{7CB2FA5D-AC9B-4CBC-87F7-C8714F95FF84}" type="pres">
      <dgm:prSet presAssocID="{7E578877-0571-41FA-B9EC-3BB0A4EA3D80}" presName="hierRoot2" presStyleCnt="0"/>
      <dgm:spPr/>
    </dgm:pt>
    <dgm:pt modelId="{E4FF5F22-4C8D-4DF5-8115-766F63B47983}" type="pres">
      <dgm:prSet presAssocID="{7E578877-0571-41FA-B9EC-3BB0A4EA3D80}" presName="composite2" presStyleCnt="0"/>
      <dgm:spPr/>
    </dgm:pt>
    <dgm:pt modelId="{C34A776A-4D39-4890-9EB9-A818F44D9AE1}" type="pres">
      <dgm:prSet presAssocID="{7E578877-0571-41FA-B9EC-3BB0A4EA3D80}" presName="background2" presStyleLbl="node2" presStyleIdx="0" presStyleCnt="2"/>
      <dgm:spPr/>
    </dgm:pt>
    <dgm:pt modelId="{151E0E14-7898-429C-B7B8-41D8165423BA}" type="pres">
      <dgm:prSet presAssocID="{7E578877-0571-41FA-B9EC-3BB0A4EA3D80}" presName="text2" presStyleLbl="fgAcc2" presStyleIdx="0" presStyleCnt="2">
        <dgm:presLayoutVars>
          <dgm:chPref val="3"/>
        </dgm:presLayoutVars>
      </dgm:prSet>
      <dgm:spPr/>
      <dgm:t>
        <a:bodyPr/>
        <a:lstStyle/>
        <a:p>
          <a:endParaRPr lang="es-ES"/>
        </a:p>
      </dgm:t>
    </dgm:pt>
    <dgm:pt modelId="{F23749B5-3EA5-414B-8361-C509E4531342}" type="pres">
      <dgm:prSet presAssocID="{7E578877-0571-41FA-B9EC-3BB0A4EA3D80}" presName="hierChild3" presStyleCnt="0"/>
      <dgm:spPr/>
    </dgm:pt>
    <dgm:pt modelId="{811804E8-AC17-4586-9CC3-B5124485BA45}" type="pres">
      <dgm:prSet presAssocID="{FAA270CC-0309-44AC-9BB6-84C1BADE17D7}" presName="Name17" presStyleLbl="parChTrans1D3" presStyleIdx="0" presStyleCnt="2"/>
      <dgm:spPr/>
      <dgm:t>
        <a:bodyPr/>
        <a:lstStyle/>
        <a:p>
          <a:endParaRPr lang="es-ES"/>
        </a:p>
      </dgm:t>
    </dgm:pt>
    <dgm:pt modelId="{06B55D03-7CFE-4302-AED8-0223B2BDE32B}" type="pres">
      <dgm:prSet presAssocID="{4C6DCA13-3BE0-460B-A68D-2149587FDFCB}" presName="hierRoot3" presStyleCnt="0"/>
      <dgm:spPr/>
    </dgm:pt>
    <dgm:pt modelId="{989592A2-C1D1-4F53-A4C0-199FD54B3C26}" type="pres">
      <dgm:prSet presAssocID="{4C6DCA13-3BE0-460B-A68D-2149587FDFCB}" presName="composite3" presStyleCnt="0"/>
      <dgm:spPr/>
    </dgm:pt>
    <dgm:pt modelId="{656249FF-3C9D-4065-B0C0-0EB028A62F5E}" type="pres">
      <dgm:prSet presAssocID="{4C6DCA13-3BE0-460B-A68D-2149587FDFCB}" presName="background3" presStyleLbl="node3" presStyleIdx="0" presStyleCnt="2"/>
      <dgm:spPr/>
    </dgm:pt>
    <dgm:pt modelId="{819296CF-72AC-4378-A1C6-60CD60A137FD}" type="pres">
      <dgm:prSet presAssocID="{4C6DCA13-3BE0-460B-A68D-2149587FDFCB}" presName="text3" presStyleLbl="fgAcc3" presStyleIdx="0" presStyleCnt="2">
        <dgm:presLayoutVars>
          <dgm:chPref val="3"/>
        </dgm:presLayoutVars>
      </dgm:prSet>
      <dgm:spPr/>
      <dgm:t>
        <a:bodyPr/>
        <a:lstStyle/>
        <a:p>
          <a:endParaRPr lang="es-ES"/>
        </a:p>
      </dgm:t>
    </dgm:pt>
    <dgm:pt modelId="{6E631EA9-4024-49B0-89C7-1E1FAE964501}" type="pres">
      <dgm:prSet presAssocID="{4C6DCA13-3BE0-460B-A68D-2149587FDFCB}" presName="hierChild4" presStyleCnt="0"/>
      <dgm:spPr/>
    </dgm:pt>
    <dgm:pt modelId="{455C765D-C0D4-4D5A-98F0-78982B30BAC8}" type="pres">
      <dgm:prSet presAssocID="{3F232C11-E604-4D0E-8BAE-98668E2E80A4}" presName="Name17" presStyleLbl="parChTrans1D3" presStyleIdx="1" presStyleCnt="2"/>
      <dgm:spPr/>
      <dgm:t>
        <a:bodyPr/>
        <a:lstStyle/>
        <a:p>
          <a:endParaRPr lang="es-ES"/>
        </a:p>
      </dgm:t>
    </dgm:pt>
    <dgm:pt modelId="{E3DE9B9C-BC5B-4DAB-882C-DBBA9EE63C2C}" type="pres">
      <dgm:prSet presAssocID="{8E58FBA4-9D9D-46B6-A1C4-7E324840AB9B}" presName="hierRoot3" presStyleCnt="0"/>
      <dgm:spPr/>
    </dgm:pt>
    <dgm:pt modelId="{7D634033-BB8C-4157-BD55-091A08E43816}" type="pres">
      <dgm:prSet presAssocID="{8E58FBA4-9D9D-46B6-A1C4-7E324840AB9B}" presName="composite3" presStyleCnt="0"/>
      <dgm:spPr/>
    </dgm:pt>
    <dgm:pt modelId="{851687C6-9617-4B37-AD51-465A62221DD0}" type="pres">
      <dgm:prSet presAssocID="{8E58FBA4-9D9D-46B6-A1C4-7E324840AB9B}" presName="background3" presStyleLbl="node3" presStyleIdx="1" presStyleCnt="2"/>
      <dgm:spPr/>
    </dgm:pt>
    <dgm:pt modelId="{A6924237-34A4-4B8F-8444-E2A0F1C57E06}" type="pres">
      <dgm:prSet presAssocID="{8E58FBA4-9D9D-46B6-A1C4-7E324840AB9B}" presName="text3" presStyleLbl="fgAcc3" presStyleIdx="1" presStyleCnt="2">
        <dgm:presLayoutVars>
          <dgm:chPref val="3"/>
        </dgm:presLayoutVars>
      </dgm:prSet>
      <dgm:spPr/>
      <dgm:t>
        <a:bodyPr/>
        <a:lstStyle/>
        <a:p>
          <a:endParaRPr lang="es-ES"/>
        </a:p>
      </dgm:t>
    </dgm:pt>
    <dgm:pt modelId="{DB7D2097-8738-4492-A758-A07D20CD5B22}" type="pres">
      <dgm:prSet presAssocID="{8E58FBA4-9D9D-46B6-A1C4-7E324840AB9B}" presName="hierChild4" presStyleCnt="0"/>
      <dgm:spPr/>
    </dgm:pt>
    <dgm:pt modelId="{A1CE51FE-BE84-4328-93DC-D63F792C334D}" type="pres">
      <dgm:prSet presAssocID="{C0D91BFB-2C8E-4E72-8558-40D05E218AFD}" presName="Name10" presStyleLbl="parChTrans1D2" presStyleIdx="1" presStyleCnt="2"/>
      <dgm:spPr/>
      <dgm:t>
        <a:bodyPr/>
        <a:lstStyle/>
        <a:p>
          <a:endParaRPr lang="es-ES"/>
        </a:p>
      </dgm:t>
    </dgm:pt>
    <dgm:pt modelId="{6918649D-5214-46DF-B3DE-BE3552F2F456}" type="pres">
      <dgm:prSet presAssocID="{428F15EC-CE22-4E23-A6AF-6DE395FB095E}" presName="hierRoot2" presStyleCnt="0"/>
      <dgm:spPr/>
    </dgm:pt>
    <dgm:pt modelId="{060FF0B1-6193-45F1-A7C2-4AEEAD4813D8}" type="pres">
      <dgm:prSet presAssocID="{428F15EC-CE22-4E23-A6AF-6DE395FB095E}" presName="composite2" presStyleCnt="0"/>
      <dgm:spPr/>
    </dgm:pt>
    <dgm:pt modelId="{435DD86E-B31A-4243-B3ED-9BF787A375B8}" type="pres">
      <dgm:prSet presAssocID="{428F15EC-CE22-4E23-A6AF-6DE395FB095E}" presName="background2" presStyleLbl="node2" presStyleIdx="1" presStyleCnt="2"/>
      <dgm:spPr/>
    </dgm:pt>
    <dgm:pt modelId="{4F281205-BAE2-46CA-BE53-602F932555A9}" type="pres">
      <dgm:prSet presAssocID="{428F15EC-CE22-4E23-A6AF-6DE395FB095E}" presName="text2" presStyleLbl="fgAcc2" presStyleIdx="1" presStyleCnt="2">
        <dgm:presLayoutVars>
          <dgm:chPref val="3"/>
        </dgm:presLayoutVars>
      </dgm:prSet>
      <dgm:spPr/>
      <dgm:t>
        <a:bodyPr/>
        <a:lstStyle/>
        <a:p>
          <a:endParaRPr lang="es-ES"/>
        </a:p>
      </dgm:t>
    </dgm:pt>
    <dgm:pt modelId="{34B32707-5BEA-4C6B-9739-DDAF391158E2}" type="pres">
      <dgm:prSet presAssocID="{428F15EC-CE22-4E23-A6AF-6DE395FB095E}" presName="hierChild3" presStyleCnt="0"/>
      <dgm:spPr/>
    </dgm:pt>
  </dgm:ptLst>
  <dgm:cxnLst>
    <dgm:cxn modelId="{010E2D22-A8C4-422F-B11A-DCF35AD738F5}" type="presOf" srcId="{4C6DCA13-3BE0-460B-A68D-2149587FDFCB}" destId="{819296CF-72AC-4378-A1C6-60CD60A137FD}" srcOrd="0" destOrd="0" presId="urn:microsoft.com/office/officeart/2005/8/layout/hierarchy1"/>
    <dgm:cxn modelId="{7D27C6FA-8889-4BEF-AE63-0AAC4362DF95}" type="presOf" srcId="{428F15EC-CE22-4E23-A6AF-6DE395FB095E}" destId="{4F281205-BAE2-46CA-BE53-602F932555A9}" srcOrd="0" destOrd="0" presId="urn:microsoft.com/office/officeart/2005/8/layout/hierarchy1"/>
    <dgm:cxn modelId="{7D372D6F-03B6-456A-9A86-0B2BCBF3BF85}" type="presOf" srcId="{7E578877-0571-41FA-B9EC-3BB0A4EA3D80}" destId="{151E0E14-7898-429C-B7B8-41D8165423BA}" srcOrd="0" destOrd="0" presId="urn:microsoft.com/office/officeart/2005/8/layout/hierarchy1"/>
    <dgm:cxn modelId="{AA97D6AB-FBFD-436F-83FE-7187F6BB80D0}" type="presOf" srcId="{1C3F06DB-0ECC-4329-88ED-995434D61137}" destId="{322BCAAE-EEBE-40D8-A8DC-7966E791917E}" srcOrd="0" destOrd="0" presId="urn:microsoft.com/office/officeart/2005/8/layout/hierarchy1"/>
    <dgm:cxn modelId="{7FC3336A-7128-4F25-AA29-4DDD2F64B2EB}" srcId="{7E578877-0571-41FA-B9EC-3BB0A4EA3D80}" destId="{4C6DCA13-3BE0-460B-A68D-2149587FDFCB}" srcOrd="0" destOrd="0" parTransId="{FAA270CC-0309-44AC-9BB6-84C1BADE17D7}" sibTransId="{520950C6-7BB4-4723-ABE4-A78346FBE331}"/>
    <dgm:cxn modelId="{0FDC5447-3937-4779-9514-9AE0E33E3D55}" type="presOf" srcId="{4DDB89C5-A9AF-454B-845F-AF7DA578C126}" destId="{65C80A0C-FB4D-471E-B9D1-B387AFEB9A92}" srcOrd="0" destOrd="0" presId="urn:microsoft.com/office/officeart/2005/8/layout/hierarchy1"/>
    <dgm:cxn modelId="{7BB45040-98B2-49AD-9B38-E2767EC4CB4B}" srcId="{4DDB89C5-A9AF-454B-845F-AF7DA578C126}" destId="{7E578877-0571-41FA-B9EC-3BB0A4EA3D80}" srcOrd="0" destOrd="0" parTransId="{1C3F06DB-0ECC-4329-88ED-995434D61137}" sibTransId="{F3C36D81-3458-4EB5-8602-D751A47D10D5}"/>
    <dgm:cxn modelId="{F55E6749-9493-4FD8-9B9D-B1004B64E923}" type="presOf" srcId="{3F232C11-E604-4D0E-8BAE-98668E2E80A4}" destId="{455C765D-C0D4-4D5A-98F0-78982B30BAC8}" srcOrd="0" destOrd="0" presId="urn:microsoft.com/office/officeart/2005/8/layout/hierarchy1"/>
    <dgm:cxn modelId="{1186E637-F645-4561-92F2-6FB109580C90}" srcId="{7E578877-0571-41FA-B9EC-3BB0A4EA3D80}" destId="{8E58FBA4-9D9D-46B6-A1C4-7E324840AB9B}" srcOrd="1" destOrd="0" parTransId="{3F232C11-E604-4D0E-8BAE-98668E2E80A4}" sibTransId="{6BEFFC7A-537C-47E6-B437-3F248CE7D428}"/>
    <dgm:cxn modelId="{8FE9A4BF-269F-45F9-B55E-436224934CAA}" type="presOf" srcId="{3147DFA3-17E6-41BF-B1B0-FDC8402C0136}" destId="{93CF6714-49CE-4E54-8F05-E4D94AFA1008}" srcOrd="0" destOrd="0" presId="urn:microsoft.com/office/officeart/2005/8/layout/hierarchy1"/>
    <dgm:cxn modelId="{6673554A-682D-4897-B8F2-44039F641634}" type="presOf" srcId="{8E58FBA4-9D9D-46B6-A1C4-7E324840AB9B}" destId="{A6924237-34A4-4B8F-8444-E2A0F1C57E06}" srcOrd="0" destOrd="0" presId="urn:microsoft.com/office/officeart/2005/8/layout/hierarchy1"/>
    <dgm:cxn modelId="{8669739E-DDDD-4B71-B020-567305A0A723}" srcId="{4DDB89C5-A9AF-454B-845F-AF7DA578C126}" destId="{428F15EC-CE22-4E23-A6AF-6DE395FB095E}" srcOrd="1" destOrd="0" parTransId="{C0D91BFB-2C8E-4E72-8558-40D05E218AFD}" sibTransId="{FD9078E4-2688-41AE-A866-02A8970FE4AD}"/>
    <dgm:cxn modelId="{BB6CA335-CBB1-4A22-8DE3-A4E8E9A68D14}" type="presOf" srcId="{C0D91BFB-2C8E-4E72-8558-40D05E218AFD}" destId="{A1CE51FE-BE84-4328-93DC-D63F792C334D}" srcOrd="0" destOrd="0" presId="urn:microsoft.com/office/officeart/2005/8/layout/hierarchy1"/>
    <dgm:cxn modelId="{5B4889B5-81C0-4AA6-A010-BB468AEB26F7}" type="presOf" srcId="{FAA270CC-0309-44AC-9BB6-84C1BADE17D7}" destId="{811804E8-AC17-4586-9CC3-B5124485BA45}" srcOrd="0" destOrd="0" presId="urn:microsoft.com/office/officeart/2005/8/layout/hierarchy1"/>
    <dgm:cxn modelId="{528CE447-8CE8-4E03-A23C-5CB8DA24FBC8}" srcId="{3147DFA3-17E6-41BF-B1B0-FDC8402C0136}" destId="{4DDB89C5-A9AF-454B-845F-AF7DA578C126}" srcOrd="0" destOrd="0" parTransId="{3D4DE7B0-D0F2-4024-ADE2-10D852D15953}" sibTransId="{5B1EC1EB-BFC2-4C06-95B1-1308FEFEF89E}"/>
    <dgm:cxn modelId="{BB82BB56-F024-434F-BCBB-4C578DD1FF01}" type="presParOf" srcId="{93CF6714-49CE-4E54-8F05-E4D94AFA1008}" destId="{DCD83655-5C9B-4B8F-B3DF-6D1493B92742}" srcOrd="0" destOrd="0" presId="urn:microsoft.com/office/officeart/2005/8/layout/hierarchy1"/>
    <dgm:cxn modelId="{616BA8C7-46C0-4133-B8B5-C277C0CF8219}" type="presParOf" srcId="{DCD83655-5C9B-4B8F-B3DF-6D1493B92742}" destId="{7FC367D7-DD73-4557-B12D-CC2DA1F689AD}" srcOrd="0" destOrd="0" presId="urn:microsoft.com/office/officeart/2005/8/layout/hierarchy1"/>
    <dgm:cxn modelId="{5FAA64B0-7B28-4ADF-BC57-DFA6EA113A02}" type="presParOf" srcId="{7FC367D7-DD73-4557-B12D-CC2DA1F689AD}" destId="{A0A5151F-F666-4D11-A7E5-72DFC058B1A1}" srcOrd="0" destOrd="0" presId="urn:microsoft.com/office/officeart/2005/8/layout/hierarchy1"/>
    <dgm:cxn modelId="{9A2B485D-24D3-4562-A3A3-97A80BFF6B3D}" type="presParOf" srcId="{7FC367D7-DD73-4557-B12D-CC2DA1F689AD}" destId="{65C80A0C-FB4D-471E-B9D1-B387AFEB9A92}" srcOrd="1" destOrd="0" presId="urn:microsoft.com/office/officeart/2005/8/layout/hierarchy1"/>
    <dgm:cxn modelId="{C550C6BD-5568-43AF-96F9-3F3676C66F0A}" type="presParOf" srcId="{DCD83655-5C9B-4B8F-B3DF-6D1493B92742}" destId="{C16C4FD1-A16A-4B8B-A6AB-A6EC39F70025}" srcOrd="1" destOrd="0" presId="urn:microsoft.com/office/officeart/2005/8/layout/hierarchy1"/>
    <dgm:cxn modelId="{AE28BA40-EBB6-4CBF-B1D9-724D4257301C}" type="presParOf" srcId="{C16C4FD1-A16A-4B8B-A6AB-A6EC39F70025}" destId="{322BCAAE-EEBE-40D8-A8DC-7966E791917E}" srcOrd="0" destOrd="0" presId="urn:microsoft.com/office/officeart/2005/8/layout/hierarchy1"/>
    <dgm:cxn modelId="{058A3DB2-7D1D-47AD-B783-BC229FC52A9D}" type="presParOf" srcId="{C16C4FD1-A16A-4B8B-A6AB-A6EC39F70025}" destId="{7CB2FA5D-AC9B-4CBC-87F7-C8714F95FF84}" srcOrd="1" destOrd="0" presId="urn:microsoft.com/office/officeart/2005/8/layout/hierarchy1"/>
    <dgm:cxn modelId="{E6063CD8-D913-46DB-BE3C-B191A5E69428}" type="presParOf" srcId="{7CB2FA5D-AC9B-4CBC-87F7-C8714F95FF84}" destId="{E4FF5F22-4C8D-4DF5-8115-766F63B47983}" srcOrd="0" destOrd="0" presId="urn:microsoft.com/office/officeart/2005/8/layout/hierarchy1"/>
    <dgm:cxn modelId="{6830DA36-8646-4179-AC0E-8E3B225C8A2D}" type="presParOf" srcId="{E4FF5F22-4C8D-4DF5-8115-766F63B47983}" destId="{C34A776A-4D39-4890-9EB9-A818F44D9AE1}" srcOrd="0" destOrd="0" presId="urn:microsoft.com/office/officeart/2005/8/layout/hierarchy1"/>
    <dgm:cxn modelId="{16126EBA-843E-4370-8B44-D38C66699AAE}" type="presParOf" srcId="{E4FF5F22-4C8D-4DF5-8115-766F63B47983}" destId="{151E0E14-7898-429C-B7B8-41D8165423BA}" srcOrd="1" destOrd="0" presId="urn:microsoft.com/office/officeart/2005/8/layout/hierarchy1"/>
    <dgm:cxn modelId="{7ADBC00E-9CD7-4748-B15F-D553FF66DF6D}" type="presParOf" srcId="{7CB2FA5D-AC9B-4CBC-87F7-C8714F95FF84}" destId="{F23749B5-3EA5-414B-8361-C509E4531342}" srcOrd="1" destOrd="0" presId="urn:microsoft.com/office/officeart/2005/8/layout/hierarchy1"/>
    <dgm:cxn modelId="{3331BBD1-70CE-45CD-9FB6-31CDD89BCC68}" type="presParOf" srcId="{F23749B5-3EA5-414B-8361-C509E4531342}" destId="{811804E8-AC17-4586-9CC3-B5124485BA45}" srcOrd="0" destOrd="0" presId="urn:microsoft.com/office/officeart/2005/8/layout/hierarchy1"/>
    <dgm:cxn modelId="{7C4F6562-6159-456D-B7F3-6FD1DBD4603D}" type="presParOf" srcId="{F23749B5-3EA5-414B-8361-C509E4531342}" destId="{06B55D03-7CFE-4302-AED8-0223B2BDE32B}" srcOrd="1" destOrd="0" presId="urn:microsoft.com/office/officeart/2005/8/layout/hierarchy1"/>
    <dgm:cxn modelId="{755F8525-ECCD-4C62-8780-0BE31D5A0905}" type="presParOf" srcId="{06B55D03-7CFE-4302-AED8-0223B2BDE32B}" destId="{989592A2-C1D1-4F53-A4C0-199FD54B3C26}" srcOrd="0" destOrd="0" presId="urn:microsoft.com/office/officeart/2005/8/layout/hierarchy1"/>
    <dgm:cxn modelId="{0D7E9C68-CD2E-42CA-B3C0-AC9134414116}" type="presParOf" srcId="{989592A2-C1D1-4F53-A4C0-199FD54B3C26}" destId="{656249FF-3C9D-4065-B0C0-0EB028A62F5E}" srcOrd="0" destOrd="0" presId="urn:microsoft.com/office/officeart/2005/8/layout/hierarchy1"/>
    <dgm:cxn modelId="{27BF4890-D847-4A20-8B96-F04F89AC1D9F}" type="presParOf" srcId="{989592A2-C1D1-4F53-A4C0-199FD54B3C26}" destId="{819296CF-72AC-4378-A1C6-60CD60A137FD}" srcOrd="1" destOrd="0" presId="urn:microsoft.com/office/officeart/2005/8/layout/hierarchy1"/>
    <dgm:cxn modelId="{C5976E28-325A-4991-A0CB-0BD4DE6ADF89}" type="presParOf" srcId="{06B55D03-7CFE-4302-AED8-0223B2BDE32B}" destId="{6E631EA9-4024-49B0-89C7-1E1FAE964501}" srcOrd="1" destOrd="0" presId="urn:microsoft.com/office/officeart/2005/8/layout/hierarchy1"/>
    <dgm:cxn modelId="{62D8AE30-1D98-4033-9C95-1B95CEDFDAB6}" type="presParOf" srcId="{F23749B5-3EA5-414B-8361-C509E4531342}" destId="{455C765D-C0D4-4D5A-98F0-78982B30BAC8}" srcOrd="2" destOrd="0" presId="urn:microsoft.com/office/officeart/2005/8/layout/hierarchy1"/>
    <dgm:cxn modelId="{EC1E56F8-04CE-485D-AE02-58518BF8D020}" type="presParOf" srcId="{F23749B5-3EA5-414B-8361-C509E4531342}" destId="{E3DE9B9C-BC5B-4DAB-882C-DBBA9EE63C2C}" srcOrd="3" destOrd="0" presId="urn:microsoft.com/office/officeart/2005/8/layout/hierarchy1"/>
    <dgm:cxn modelId="{24BCE179-665C-4DA0-B9E3-FD0E220307F9}" type="presParOf" srcId="{E3DE9B9C-BC5B-4DAB-882C-DBBA9EE63C2C}" destId="{7D634033-BB8C-4157-BD55-091A08E43816}" srcOrd="0" destOrd="0" presId="urn:microsoft.com/office/officeart/2005/8/layout/hierarchy1"/>
    <dgm:cxn modelId="{97A18836-327E-45CC-8257-EAFED3C78507}" type="presParOf" srcId="{7D634033-BB8C-4157-BD55-091A08E43816}" destId="{851687C6-9617-4B37-AD51-465A62221DD0}" srcOrd="0" destOrd="0" presId="urn:microsoft.com/office/officeart/2005/8/layout/hierarchy1"/>
    <dgm:cxn modelId="{2361C3B3-5240-46B2-92B0-FCBABC1EFFE6}" type="presParOf" srcId="{7D634033-BB8C-4157-BD55-091A08E43816}" destId="{A6924237-34A4-4B8F-8444-E2A0F1C57E06}" srcOrd="1" destOrd="0" presId="urn:microsoft.com/office/officeart/2005/8/layout/hierarchy1"/>
    <dgm:cxn modelId="{AF28DEF8-3CA8-4A1F-B507-25AC8C7717B3}" type="presParOf" srcId="{E3DE9B9C-BC5B-4DAB-882C-DBBA9EE63C2C}" destId="{DB7D2097-8738-4492-A758-A07D20CD5B22}" srcOrd="1" destOrd="0" presId="urn:microsoft.com/office/officeart/2005/8/layout/hierarchy1"/>
    <dgm:cxn modelId="{C63BB3A1-C41D-4D9A-AB79-EC6B9D7C26E9}" type="presParOf" srcId="{C16C4FD1-A16A-4B8B-A6AB-A6EC39F70025}" destId="{A1CE51FE-BE84-4328-93DC-D63F792C334D}" srcOrd="2" destOrd="0" presId="urn:microsoft.com/office/officeart/2005/8/layout/hierarchy1"/>
    <dgm:cxn modelId="{932DE9CD-CA3D-4E5C-AD6C-A5DD2BCFD87A}" type="presParOf" srcId="{C16C4FD1-A16A-4B8B-A6AB-A6EC39F70025}" destId="{6918649D-5214-46DF-B3DE-BE3552F2F456}" srcOrd="3" destOrd="0" presId="urn:microsoft.com/office/officeart/2005/8/layout/hierarchy1"/>
    <dgm:cxn modelId="{100F80AC-69D0-4D47-BF1E-D1582C62DD59}" type="presParOf" srcId="{6918649D-5214-46DF-B3DE-BE3552F2F456}" destId="{060FF0B1-6193-45F1-A7C2-4AEEAD4813D8}" srcOrd="0" destOrd="0" presId="urn:microsoft.com/office/officeart/2005/8/layout/hierarchy1"/>
    <dgm:cxn modelId="{61C9BF5D-7DB8-4FB8-BF16-6EDD0D52284F}" type="presParOf" srcId="{060FF0B1-6193-45F1-A7C2-4AEEAD4813D8}" destId="{435DD86E-B31A-4243-B3ED-9BF787A375B8}" srcOrd="0" destOrd="0" presId="urn:microsoft.com/office/officeart/2005/8/layout/hierarchy1"/>
    <dgm:cxn modelId="{80986FA2-89D9-46C2-9297-EA3A0DA519F0}" type="presParOf" srcId="{060FF0B1-6193-45F1-A7C2-4AEEAD4813D8}" destId="{4F281205-BAE2-46CA-BE53-602F932555A9}" srcOrd="1" destOrd="0" presId="urn:microsoft.com/office/officeart/2005/8/layout/hierarchy1"/>
    <dgm:cxn modelId="{B6DC1D96-7C8F-4DCC-986B-17B56C675159}" type="presParOf" srcId="{6918649D-5214-46DF-B3DE-BE3552F2F456}" destId="{34B32707-5BEA-4C6B-9739-DDAF391158E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E51FE-BE84-4328-93DC-D63F792C334D}">
      <dsp:nvSpPr>
        <dsp:cNvPr id="0" name=""/>
        <dsp:cNvSpPr/>
      </dsp:nvSpPr>
      <dsp:spPr>
        <a:xfrm>
          <a:off x="2195380" y="547144"/>
          <a:ext cx="525947" cy="250303"/>
        </a:xfrm>
        <a:custGeom>
          <a:avLst/>
          <a:gdLst/>
          <a:ahLst/>
          <a:cxnLst/>
          <a:rect l="0" t="0" r="0" b="0"/>
          <a:pathLst>
            <a:path>
              <a:moveTo>
                <a:pt x="0" y="0"/>
              </a:moveTo>
              <a:lnTo>
                <a:pt x="0" y="170574"/>
              </a:lnTo>
              <a:lnTo>
                <a:pt x="525947" y="170574"/>
              </a:lnTo>
              <a:lnTo>
                <a:pt x="525947" y="250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5C765D-C0D4-4D5A-98F0-78982B30BAC8}">
      <dsp:nvSpPr>
        <dsp:cNvPr id="0" name=""/>
        <dsp:cNvSpPr/>
      </dsp:nvSpPr>
      <dsp:spPr>
        <a:xfrm>
          <a:off x="1669432" y="1343954"/>
          <a:ext cx="525947" cy="250303"/>
        </a:xfrm>
        <a:custGeom>
          <a:avLst/>
          <a:gdLst/>
          <a:ahLst/>
          <a:cxnLst/>
          <a:rect l="0" t="0" r="0" b="0"/>
          <a:pathLst>
            <a:path>
              <a:moveTo>
                <a:pt x="0" y="0"/>
              </a:moveTo>
              <a:lnTo>
                <a:pt x="0" y="170574"/>
              </a:lnTo>
              <a:lnTo>
                <a:pt x="525947" y="170574"/>
              </a:lnTo>
              <a:lnTo>
                <a:pt x="525947" y="2503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1804E8-AC17-4586-9CC3-B5124485BA45}">
      <dsp:nvSpPr>
        <dsp:cNvPr id="0" name=""/>
        <dsp:cNvSpPr/>
      </dsp:nvSpPr>
      <dsp:spPr>
        <a:xfrm>
          <a:off x="1143485" y="1343954"/>
          <a:ext cx="525947" cy="250303"/>
        </a:xfrm>
        <a:custGeom>
          <a:avLst/>
          <a:gdLst/>
          <a:ahLst/>
          <a:cxnLst/>
          <a:rect l="0" t="0" r="0" b="0"/>
          <a:pathLst>
            <a:path>
              <a:moveTo>
                <a:pt x="525947" y="0"/>
              </a:moveTo>
              <a:lnTo>
                <a:pt x="525947" y="170574"/>
              </a:lnTo>
              <a:lnTo>
                <a:pt x="0" y="170574"/>
              </a:lnTo>
              <a:lnTo>
                <a:pt x="0" y="2503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BCAAE-EEBE-40D8-A8DC-7966E791917E}">
      <dsp:nvSpPr>
        <dsp:cNvPr id="0" name=""/>
        <dsp:cNvSpPr/>
      </dsp:nvSpPr>
      <dsp:spPr>
        <a:xfrm>
          <a:off x="1669432" y="547144"/>
          <a:ext cx="525947" cy="250303"/>
        </a:xfrm>
        <a:custGeom>
          <a:avLst/>
          <a:gdLst/>
          <a:ahLst/>
          <a:cxnLst/>
          <a:rect l="0" t="0" r="0" b="0"/>
          <a:pathLst>
            <a:path>
              <a:moveTo>
                <a:pt x="525947" y="0"/>
              </a:moveTo>
              <a:lnTo>
                <a:pt x="525947" y="170574"/>
              </a:lnTo>
              <a:lnTo>
                <a:pt x="0" y="170574"/>
              </a:lnTo>
              <a:lnTo>
                <a:pt x="0" y="250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A5151F-F666-4D11-A7E5-72DFC058B1A1}">
      <dsp:nvSpPr>
        <dsp:cNvPr id="0" name=""/>
        <dsp:cNvSpPr/>
      </dsp:nvSpPr>
      <dsp:spPr>
        <a:xfrm>
          <a:off x="1765059" y="636"/>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80A0C-FB4D-471E-B9D1-B387AFEB9A92}">
      <dsp:nvSpPr>
        <dsp:cNvPr id="0" name=""/>
        <dsp:cNvSpPr/>
      </dsp:nvSpPr>
      <dsp:spPr>
        <a:xfrm>
          <a:off x="1860686" y="91482"/>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Animal</a:t>
          </a:r>
          <a:endParaRPr lang="es-ES" sz="1700" kern="1200" dirty="0"/>
        </a:p>
      </dsp:txBody>
      <dsp:txXfrm>
        <a:off x="1876693" y="107489"/>
        <a:ext cx="828627" cy="514493"/>
      </dsp:txXfrm>
    </dsp:sp>
    <dsp:sp modelId="{C34A776A-4D39-4890-9EB9-A818F44D9AE1}">
      <dsp:nvSpPr>
        <dsp:cNvPr id="0" name=""/>
        <dsp:cNvSpPr/>
      </dsp:nvSpPr>
      <dsp:spPr>
        <a:xfrm>
          <a:off x="1239112" y="797447"/>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1E0E14-7898-429C-B7B8-41D8165423BA}">
      <dsp:nvSpPr>
        <dsp:cNvPr id="0" name=""/>
        <dsp:cNvSpPr/>
      </dsp:nvSpPr>
      <dsp:spPr>
        <a:xfrm>
          <a:off x="1334738" y="88829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Pájaro</a:t>
          </a:r>
          <a:endParaRPr lang="es-ES" sz="1700" kern="1200" dirty="0"/>
        </a:p>
      </dsp:txBody>
      <dsp:txXfrm>
        <a:off x="1350745" y="904300"/>
        <a:ext cx="828627" cy="514493"/>
      </dsp:txXfrm>
    </dsp:sp>
    <dsp:sp modelId="{656249FF-3C9D-4065-B0C0-0EB028A62F5E}">
      <dsp:nvSpPr>
        <dsp:cNvPr id="0" name=""/>
        <dsp:cNvSpPr/>
      </dsp:nvSpPr>
      <dsp:spPr>
        <a:xfrm>
          <a:off x="713164" y="1594258"/>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296CF-72AC-4378-A1C6-60CD60A137FD}">
      <dsp:nvSpPr>
        <dsp:cNvPr id="0" name=""/>
        <dsp:cNvSpPr/>
      </dsp:nvSpPr>
      <dsp:spPr>
        <a:xfrm>
          <a:off x="808791" y="168510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Loro</a:t>
          </a:r>
          <a:endParaRPr lang="es-ES" sz="1700" kern="1200" dirty="0"/>
        </a:p>
      </dsp:txBody>
      <dsp:txXfrm>
        <a:off x="824798" y="1701110"/>
        <a:ext cx="828627" cy="514493"/>
      </dsp:txXfrm>
    </dsp:sp>
    <dsp:sp modelId="{851687C6-9617-4B37-AD51-465A62221DD0}">
      <dsp:nvSpPr>
        <dsp:cNvPr id="0" name=""/>
        <dsp:cNvSpPr/>
      </dsp:nvSpPr>
      <dsp:spPr>
        <a:xfrm>
          <a:off x="1765059" y="1594258"/>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924237-34A4-4B8F-8444-E2A0F1C57E06}">
      <dsp:nvSpPr>
        <dsp:cNvPr id="0" name=""/>
        <dsp:cNvSpPr/>
      </dsp:nvSpPr>
      <dsp:spPr>
        <a:xfrm>
          <a:off x="1860686" y="168510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Canario</a:t>
          </a:r>
          <a:endParaRPr lang="es-ES" sz="1700" kern="1200" dirty="0"/>
        </a:p>
      </dsp:txBody>
      <dsp:txXfrm>
        <a:off x="1876693" y="1701110"/>
        <a:ext cx="828627" cy="514493"/>
      </dsp:txXfrm>
    </dsp:sp>
    <dsp:sp modelId="{435DD86E-B31A-4243-B3ED-9BF787A375B8}">
      <dsp:nvSpPr>
        <dsp:cNvPr id="0" name=""/>
        <dsp:cNvSpPr/>
      </dsp:nvSpPr>
      <dsp:spPr>
        <a:xfrm>
          <a:off x="2291007" y="797447"/>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81205-BAE2-46CA-BE53-602F932555A9}">
      <dsp:nvSpPr>
        <dsp:cNvPr id="0" name=""/>
        <dsp:cNvSpPr/>
      </dsp:nvSpPr>
      <dsp:spPr>
        <a:xfrm>
          <a:off x="2386634" y="88829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Reptil</a:t>
          </a:r>
          <a:endParaRPr lang="es-ES" sz="1700" kern="1200" dirty="0"/>
        </a:p>
      </dsp:txBody>
      <dsp:txXfrm>
        <a:off x="2402641" y="904300"/>
        <a:ext cx="828627" cy="5144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5363" name="Rectangle 3"/>
          <p:cNvSpPr>
            <a:spLocks noGrp="1" noChangeArrowheads="1"/>
          </p:cNvSpPr>
          <p:nvPr>
            <p:ph type="dt" sz="quarter"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5364" name="Rectangle 4"/>
          <p:cNvSpPr>
            <a:spLocks noGrp="1" noChangeArrowheads="1"/>
          </p:cNvSpPr>
          <p:nvPr>
            <p:ph type="ftr" sz="quarter" idx="2"/>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r>
              <a:rPr lang="es-ES"/>
              <a:t>UT 2. Legislación sobre seguridad informártica y protección de datos.</a:t>
            </a:r>
          </a:p>
        </p:txBody>
      </p:sp>
      <p:sp>
        <p:nvSpPr>
          <p:cNvPr id="15365" name="Rectangle 5"/>
          <p:cNvSpPr>
            <a:spLocks noGrp="1" noChangeArrowheads="1"/>
          </p:cNvSpPr>
          <p:nvPr>
            <p:ph type="sldNum" sz="quarter" idx="3"/>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2F2A732D-6807-494E-A061-0906A16C602A}" type="slidenum">
              <a:rPr lang="es-ES"/>
              <a:pPr/>
              <a:t>‹Nº›</a:t>
            </a:fld>
            <a:endParaRPr lang="es-ES"/>
          </a:p>
        </p:txBody>
      </p:sp>
    </p:spTree>
    <p:extLst>
      <p:ext uri="{BB962C8B-B14F-4D97-AF65-F5344CB8AC3E}">
        <p14:creationId xmlns:p14="http://schemas.microsoft.com/office/powerpoint/2010/main" val="1760526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7411" name="Rectangle 3"/>
          <p:cNvSpPr>
            <a:spLocks noGrp="1" noChangeArrowheads="1"/>
          </p:cNvSpPr>
          <p:nvPr>
            <p:ph type="dt"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7412" name="Rectangle 4"/>
          <p:cNvSpPr>
            <a:spLocks noGrp="1" noRot="1" noChangeAspect="1" noChangeArrowheads="1" noTextEdit="1"/>
          </p:cNvSpPr>
          <p:nvPr>
            <p:ph type="sldImg" idx="2"/>
          </p:nvPr>
        </p:nvSpPr>
        <p:spPr bwMode="auto">
          <a:xfrm>
            <a:off x="989013" y="766763"/>
            <a:ext cx="5110162" cy="38322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4563" y="4854575"/>
            <a:ext cx="5197475" cy="4598988"/>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7414" name="Rectangle 6"/>
          <p:cNvSpPr>
            <a:spLocks noGrp="1" noChangeArrowheads="1"/>
          </p:cNvSpPr>
          <p:nvPr>
            <p:ph type="ftr" sz="quarter" idx="4"/>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endParaRPr lang="es-ES"/>
          </a:p>
        </p:txBody>
      </p:sp>
      <p:sp>
        <p:nvSpPr>
          <p:cNvPr id="17415" name="Rectangle 7"/>
          <p:cNvSpPr>
            <a:spLocks noGrp="1" noChangeArrowheads="1"/>
          </p:cNvSpPr>
          <p:nvPr>
            <p:ph type="sldNum" sz="quarter" idx="5"/>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37CE8FD4-4DDE-4739-8739-0BA9AE0AD9BE}" type="slidenum">
              <a:rPr lang="es-ES"/>
              <a:pPr/>
              <a:t>‹Nº›</a:t>
            </a:fld>
            <a:endParaRPr lang="es-ES"/>
          </a:p>
        </p:txBody>
      </p:sp>
    </p:spTree>
    <p:extLst>
      <p:ext uri="{BB962C8B-B14F-4D97-AF65-F5344CB8AC3E}">
        <p14:creationId xmlns:p14="http://schemas.microsoft.com/office/powerpoint/2010/main" val="1392150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1</a:t>
            </a:fld>
            <a:endParaRPr lang="es-E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92679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0331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3600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4715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73299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05577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53941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0389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236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15440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665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2</a:t>
            </a:fld>
            <a:endParaRPr lang="es-E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36791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92550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25856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2939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25941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43</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4062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9376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11152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25147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21077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44678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4256133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7102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65257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41318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53</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19008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52439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937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99101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44581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64455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5867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83371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27709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63</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59570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296593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113501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30907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62781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32071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100904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23321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30087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631598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5010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73</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7023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94205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619086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457001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907858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374217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85193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062563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60737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834290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606084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83</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559137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735646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265849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38241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108211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326385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0516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223198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91</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52339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121496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92</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02992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93</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988149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94</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589297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453590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81099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052367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598046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153600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100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4087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25</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9417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26</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58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27584" y="116632"/>
            <a:ext cx="7886700" cy="1325563"/>
          </a:xfrm>
        </p:spPr>
        <p:txBody>
          <a:bodyPr>
            <a:normAutofit/>
          </a:bodyPr>
          <a:lstStyle>
            <a:lvl1pPr>
              <a:defRPr sz="3600"/>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827584" y="1556792"/>
            <a:ext cx="7886700" cy="4351338"/>
          </a:xfrm>
        </p:spPr>
        <p:txBody>
          <a:bodyPr/>
          <a:lstStyle>
            <a:lvl1pPr>
              <a:buClrTx/>
              <a:defRPr/>
            </a:lvl1pPr>
            <a:lvl2pPr>
              <a:buClrTx/>
              <a:defRPr/>
            </a:lvl2pPr>
            <a:lvl3pPr>
              <a:buClrTx/>
              <a:defRPr/>
            </a:lvl3pPr>
            <a:lvl4pPr>
              <a:buClrTx/>
              <a:defRPr/>
            </a:lvl4pPr>
            <a:lvl5pPr>
              <a:buClrTx/>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7" name="CuadroTexto 6"/>
          <p:cNvSpPr txBox="1"/>
          <p:nvPr/>
        </p:nvSpPr>
        <p:spPr>
          <a:xfrm>
            <a:off x="6084168" y="6309320"/>
            <a:ext cx="3096344" cy="369332"/>
          </a:xfrm>
          <a:prstGeom prst="rect">
            <a:avLst/>
          </a:prstGeom>
          <a:noFill/>
        </p:spPr>
        <p:txBody>
          <a:bodyPr wrap="square" rtlCol="0">
            <a:spAutoFit/>
          </a:bodyPr>
          <a:lstStyle/>
          <a:p>
            <a:r>
              <a:rPr lang="es-ES" sz="1800" dirty="0" smtClean="0"/>
              <a:t>Abraham Pérez Barrera</a:t>
            </a:r>
            <a:endParaRPr lang="es-ES" sz="1800" dirty="0"/>
          </a:p>
        </p:txBody>
      </p:sp>
    </p:spTree>
    <p:extLst>
      <p:ext uri="{BB962C8B-B14F-4D97-AF65-F5344CB8AC3E}">
        <p14:creationId xmlns:p14="http://schemas.microsoft.com/office/powerpoint/2010/main" val="230748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06ECA58-A5CC-47D2-B155-15945A56D11C}" type="datetime1">
              <a:rPr lang="es-ES" smtClean="0"/>
              <a:pPr/>
              <a:t>05/02/2019</a:t>
            </a:fld>
            <a:endParaRPr lang="es-ES"/>
          </a:p>
        </p:txBody>
      </p:sp>
      <p:sp>
        <p:nvSpPr>
          <p:cNvPr id="5" name="Marcador de pie de página 4"/>
          <p:cNvSpPr>
            <a:spLocks noGrp="1"/>
          </p:cNvSpPr>
          <p:nvPr>
            <p:ph type="ftr" sz="quarter" idx="11"/>
          </p:nvPr>
        </p:nvSpPr>
        <p:spPr/>
        <p:txBody>
          <a:bodyPr/>
          <a:lstStyle/>
          <a:p>
            <a:r>
              <a:rPr lang="es-ES" smtClean="0"/>
              <a:t>DAR - CIFP Santa Catalina.</a:t>
            </a:r>
            <a:endParaRPr lang="es-ES"/>
          </a:p>
        </p:txBody>
      </p:sp>
      <p:sp>
        <p:nvSpPr>
          <p:cNvPr id="6" name="Marcador de número de diapositiva 5"/>
          <p:cNvSpPr>
            <a:spLocks noGrp="1"/>
          </p:cNvSpPr>
          <p:nvPr>
            <p:ph type="sldNum" sz="quarter" idx="12"/>
          </p:nvPr>
        </p:nvSpPr>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312539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C761949-144B-48DA-9382-B88C3A80BCF6}" type="datetime1">
              <a:rPr lang="es-ES" smtClean="0"/>
              <a:pPr/>
              <a:t>05/02/2019</a:t>
            </a:fld>
            <a:endParaRPr lang="es-ES"/>
          </a:p>
        </p:txBody>
      </p:sp>
      <p:sp>
        <p:nvSpPr>
          <p:cNvPr id="5" name="Marcador de pie de página 4"/>
          <p:cNvSpPr>
            <a:spLocks noGrp="1"/>
          </p:cNvSpPr>
          <p:nvPr>
            <p:ph type="ftr" sz="quarter" idx="11"/>
          </p:nvPr>
        </p:nvSpPr>
        <p:spPr/>
        <p:txBody>
          <a:bodyPr/>
          <a:lstStyle/>
          <a:p>
            <a:r>
              <a:rPr lang="es-ES" smtClean="0"/>
              <a:t>DAR - CIFP Santa Catalina.</a:t>
            </a:r>
            <a:endParaRPr lang="es-ES"/>
          </a:p>
        </p:txBody>
      </p:sp>
      <p:sp>
        <p:nvSpPr>
          <p:cNvPr id="6" name="Marcador de número de diapositiva 5"/>
          <p:cNvSpPr>
            <a:spLocks noGrp="1"/>
          </p:cNvSpPr>
          <p:nvPr>
            <p:ph type="sldNum" sz="quarter" idx="12"/>
          </p:nvPr>
        </p:nvSpPr>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238934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B629AF15-0487-4C64-AA4A-273F16A1E8EB}" type="datetime1">
              <a:rPr lang="es-ES" smtClean="0"/>
              <a:pPr/>
              <a:t>05/02/2019</a:t>
            </a:fld>
            <a:endParaRPr lang="es-ES"/>
          </a:p>
        </p:txBody>
      </p:sp>
      <p:sp>
        <p:nvSpPr>
          <p:cNvPr id="6" name="Marcador de número de diapositiva 5"/>
          <p:cNvSpPr>
            <a:spLocks noGrp="1"/>
          </p:cNvSpPr>
          <p:nvPr>
            <p:ph type="sldNum" sz="quarter" idx="12"/>
          </p:nvPr>
        </p:nvSpPr>
        <p:spPr/>
        <p:txBody>
          <a:bodyPr/>
          <a:lstStyle/>
          <a:p>
            <a:fld id="{4A5659E8-2CB2-46E2-AD6E-83F740D533C0}" type="slidenum">
              <a:rPr lang="es-ES" smtClean="0"/>
              <a:pPr/>
              <a:t>‹Nº›</a:t>
            </a:fld>
            <a:endParaRPr lang="es-ES"/>
          </a:p>
        </p:txBody>
      </p:sp>
    </p:spTree>
    <p:extLst>
      <p:ext uri="{BB962C8B-B14F-4D97-AF65-F5344CB8AC3E}">
        <p14:creationId xmlns:p14="http://schemas.microsoft.com/office/powerpoint/2010/main" val="340905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99592" y="1736727"/>
            <a:ext cx="7886700" cy="2852737"/>
          </a:xfrm>
        </p:spPr>
        <p:txBody>
          <a:bodyPr anchor="b"/>
          <a:lstStyle>
            <a:lvl1pPr>
              <a:defRPr sz="45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99592"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E022226-E6AB-42EC-8D45-DDE3051437E3}" type="datetime1">
              <a:rPr lang="es-ES" smtClean="0"/>
              <a:pPr/>
              <a:t>05/02/2019</a:t>
            </a:fld>
            <a:endParaRPr lang="es-ES"/>
          </a:p>
        </p:txBody>
      </p:sp>
      <p:sp>
        <p:nvSpPr>
          <p:cNvPr id="5" name="Marcador de pie de página 4"/>
          <p:cNvSpPr>
            <a:spLocks noGrp="1"/>
          </p:cNvSpPr>
          <p:nvPr>
            <p:ph type="ftr" sz="quarter" idx="11"/>
          </p:nvPr>
        </p:nvSpPr>
        <p:spPr/>
        <p:txBody>
          <a:bodyPr/>
          <a:lstStyle/>
          <a:p>
            <a:r>
              <a:rPr lang="es-ES" smtClean="0"/>
              <a:t>DAR - CIFP Santa Catalina.</a:t>
            </a:r>
            <a:endParaRPr lang="es-ES"/>
          </a:p>
        </p:txBody>
      </p:sp>
      <p:sp>
        <p:nvSpPr>
          <p:cNvPr id="6" name="Marcador de número de diapositiva 5"/>
          <p:cNvSpPr>
            <a:spLocks noGrp="1"/>
          </p:cNvSpPr>
          <p:nvPr>
            <p:ph type="sldNum" sz="quarter" idx="12"/>
          </p:nvPr>
        </p:nvSpPr>
        <p:spPr/>
        <p:txBody>
          <a:bodyPr/>
          <a:lstStyle/>
          <a:p>
            <a:fld id="{E62916B5-D2C3-4909-9B0A-4F0E340A5563}" type="slidenum">
              <a:rPr lang="es-ES" smtClean="0"/>
              <a:pPr/>
              <a:t>‹Nº›</a:t>
            </a:fld>
            <a:endParaRPr lang="es-ES"/>
          </a:p>
        </p:txBody>
      </p:sp>
    </p:spTree>
    <p:extLst>
      <p:ext uri="{BB962C8B-B14F-4D97-AF65-F5344CB8AC3E}">
        <p14:creationId xmlns:p14="http://schemas.microsoft.com/office/powerpoint/2010/main" val="117765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A5B1918-475D-4E63-9A82-72E0FF2E0FA7}" type="datetime1">
              <a:rPr lang="es-ES" smtClean="0"/>
              <a:pPr/>
              <a:t>05/02/2019</a:t>
            </a:fld>
            <a:endParaRPr lang="es-ES"/>
          </a:p>
        </p:txBody>
      </p:sp>
      <p:sp>
        <p:nvSpPr>
          <p:cNvPr id="6" name="Marcador de pie de página 5"/>
          <p:cNvSpPr>
            <a:spLocks noGrp="1"/>
          </p:cNvSpPr>
          <p:nvPr>
            <p:ph type="ftr" sz="quarter" idx="11"/>
          </p:nvPr>
        </p:nvSpPr>
        <p:spPr/>
        <p:txBody>
          <a:bodyPr/>
          <a:lstStyle/>
          <a:p>
            <a:r>
              <a:rPr lang="es-ES" smtClean="0"/>
              <a:t>DAR - CIFP Santa Catalina.</a:t>
            </a:r>
            <a:endParaRPr lang="es-ES"/>
          </a:p>
        </p:txBody>
      </p:sp>
      <p:sp>
        <p:nvSpPr>
          <p:cNvPr id="7" name="Marcador de número de diapositiva 6"/>
          <p:cNvSpPr>
            <a:spLocks noGrp="1"/>
          </p:cNvSpPr>
          <p:nvPr>
            <p:ph type="sldNum" sz="quarter" idx="12"/>
          </p:nvPr>
        </p:nvSpPr>
        <p:spPr/>
        <p:txBody>
          <a:bodyPr/>
          <a:lstStyle/>
          <a:p>
            <a:fld id="{EB4E5017-25F9-4173-BCEF-E1B8492CCDDC}" type="slidenum">
              <a:rPr lang="es-ES" smtClean="0"/>
              <a:pPr/>
              <a:t>‹Nº›</a:t>
            </a:fld>
            <a:endParaRPr lang="es-ES"/>
          </a:p>
        </p:txBody>
      </p:sp>
    </p:spTree>
    <p:extLst>
      <p:ext uri="{BB962C8B-B14F-4D97-AF65-F5344CB8AC3E}">
        <p14:creationId xmlns:p14="http://schemas.microsoft.com/office/powerpoint/2010/main" val="341635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8636D32-CB72-49E5-AE7B-47494F7C68D8}" type="datetime1">
              <a:rPr lang="es-ES" smtClean="0"/>
              <a:pPr/>
              <a:t>05/02/2019</a:t>
            </a:fld>
            <a:endParaRPr lang="es-ES"/>
          </a:p>
        </p:txBody>
      </p:sp>
      <p:sp>
        <p:nvSpPr>
          <p:cNvPr id="8" name="Marcador de pie de página 7"/>
          <p:cNvSpPr>
            <a:spLocks noGrp="1"/>
          </p:cNvSpPr>
          <p:nvPr>
            <p:ph type="ftr" sz="quarter" idx="11"/>
          </p:nvPr>
        </p:nvSpPr>
        <p:spPr/>
        <p:txBody>
          <a:bodyPr/>
          <a:lstStyle/>
          <a:p>
            <a:r>
              <a:rPr lang="es-ES" smtClean="0"/>
              <a:t>DAR - CIFP Santa Catalina.</a:t>
            </a:r>
            <a:endParaRPr lang="es-ES"/>
          </a:p>
        </p:txBody>
      </p:sp>
      <p:sp>
        <p:nvSpPr>
          <p:cNvPr id="9" name="Marcador de número de diapositiva 8"/>
          <p:cNvSpPr>
            <a:spLocks noGrp="1"/>
          </p:cNvSpPr>
          <p:nvPr>
            <p:ph type="sldNum" sz="quarter" idx="12"/>
          </p:nvPr>
        </p:nvSpPr>
        <p:spPr/>
        <p:txBody>
          <a:bodyPr/>
          <a:lstStyle/>
          <a:p>
            <a:fld id="{AD53E815-8398-4751-9906-2DC6F4F93D13}" type="slidenum">
              <a:rPr lang="es-ES" smtClean="0"/>
              <a:pPr/>
              <a:t>‹Nº›</a:t>
            </a:fld>
            <a:endParaRPr lang="es-ES"/>
          </a:p>
        </p:txBody>
      </p:sp>
    </p:spTree>
    <p:extLst>
      <p:ext uri="{BB962C8B-B14F-4D97-AF65-F5344CB8AC3E}">
        <p14:creationId xmlns:p14="http://schemas.microsoft.com/office/powerpoint/2010/main" val="2775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18417A1-62BC-479D-89D1-518BD953F542}" type="datetime1">
              <a:rPr lang="es-ES" smtClean="0"/>
              <a:pPr/>
              <a:t>05/02/2019</a:t>
            </a:fld>
            <a:endParaRPr lang="es-ES"/>
          </a:p>
        </p:txBody>
      </p:sp>
      <p:sp>
        <p:nvSpPr>
          <p:cNvPr id="4" name="Marcador de pie de página 3"/>
          <p:cNvSpPr>
            <a:spLocks noGrp="1"/>
          </p:cNvSpPr>
          <p:nvPr>
            <p:ph type="ftr" sz="quarter" idx="11"/>
          </p:nvPr>
        </p:nvSpPr>
        <p:spPr/>
        <p:txBody>
          <a:bodyPr/>
          <a:lstStyle/>
          <a:p>
            <a:r>
              <a:rPr lang="es-ES" smtClean="0"/>
              <a:t>DAR - CIFP Santa Catalina.</a:t>
            </a:r>
            <a:endParaRPr lang="es-ES"/>
          </a:p>
        </p:txBody>
      </p:sp>
      <p:sp>
        <p:nvSpPr>
          <p:cNvPr id="5" name="Marcador de número de diapositiva 4"/>
          <p:cNvSpPr>
            <a:spLocks noGrp="1"/>
          </p:cNvSpPr>
          <p:nvPr>
            <p:ph type="sldNum" sz="quarter" idx="12"/>
          </p:nvPr>
        </p:nvSpPr>
        <p:spPr/>
        <p:txBody>
          <a:bodyPr/>
          <a:lstStyle/>
          <a:p>
            <a:fld id="{5C7374FA-AF05-4F0E-844D-F9D1D8047F7F}" type="slidenum">
              <a:rPr lang="es-ES" smtClean="0"/>
              <a:pPr/>
              <a:t>‹Nº›</a:t>
            </a:fld>
            <a:endParaRPr lang="es-ES"/>
          </a:p>
        </p:txBody>
      </p:sp>
    </p:spTree>
    <p:extLst>
      <p:ext uri="{BB962C8B-B14F-4D97-AF65-F5344CB8AC3E}">
        <p14:creationId xmlns:p14="http://schemas.microsoft.com/office/powerpoint/2010/main" val="26977642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37F630-E0C9-4950-BE96-11E10739B388}" type="datetime1">
              <a:rPr lang="es-ES" smtClean="0"/>
              <a:pPr/>
              <a:t>05/02/2019</a:t>
            </a:fld>
            <a:endParaRPr lang="es-ES"/>
          </a:p>
        </p:txBody>
      </p:sp>
      <p:sp>
        <p:nvSpPr>
          <p:cNvPr id="3" name="Marcador de pie de página 2"/>
          <p:cNvSpPr>
            <a:spLocks noGrp="1"/>
          </p:cNvSpPr>
          <p:nvPr>
            <p:ph type="ftr" sz="quarter" idx="11"/>
          </p:nvPr>
        </p:nvSpPr>
        <p:spPr/>
        <p:txBody>
          <a:bodyPr/>
          <a:lstStyle/>
          <a:p>
            <a:r>
              <a:rPr lang="es-ES" smtClean="0"/>
              <a:t>DAR - CIFP Santa Catalina.</a:t>
            </a:r>
            <a:endParaRPr lang="es-ES"/>
          </a:p>
        </p:txBody>
      </p:sp>
      <p:sp>
        <p:nvSpPr>
          <p:cNvPr id="4" name="Marcador de número de diapositiva 3"/>
          <p:cNvSpPr>
            <a:spLocks noGrp="1"/>
          </p:cNvSpPr>
          <p:nvPr>
            <p:ph type="sldNum" sz="quarter" idx="12"/>
          </p:nvPr>
        </p:nvSpPr>
        <p:spPr/>
        <p:txBody>
          <a:bodyPr/>
          <a:lstStyle/>
          <a:p>
            <a:fld id="{2915F7FB-6C4E-4E9F-AFBF-DF0325674668}" type="slidenum">
              <a:rPr lang="es-ES" smtClean="0"/>
              <a:pPr/>
              <a:t>‹Nº›</a:t>
            </a:fld>
            <a:endParaRPr lang="es-ES"/>
          </a:p>
        </p:txBody>
      </p:sp>
    </p:spTree>
    <p:extLst>
      <p:ext uri="{BB962C8B-B14F-4D97-AF65-F5344CB8AC3E}">
        <p14:creationId xmlns:p14="http://schemas.microsoft.com/office/powerpoint/2010/main" val="7851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36C7F63-3C96-418A-85BB-1442977B888E}" type="datetime1">
              <a:rPr lang="es-ES" smtClean="0"/>
              <a:pPr/>
              <a:t>05/02/2019</a:t>
            </a:fld>
            <a:endParaRPr lang="es-ES"/>
          </a:p>
        </p:txBody>
      </p:sp>
      <p:sp>
        <p:nvSpPr>
          <p:cNvPr id="6" name="Marcador de pie de página 5"/>
          <p:cNvSpPr>
            <a:spLocks noGrp="1"/>
          </p:cNvSpPr>
          <p:nvPr>
            <p:ph type="ftr" sz="quarter" idx="11"/>
          </p:nvPr>
        </p:nvSpPr>
        <p:spPr/>
        <p:txBody>
          <a:bodyPr/>
          <a:lstStyle/>
          <a:p>
            <a:r>
              <a:rPr lang="es-ES" smtClean="0"/>
              <a:t>DAR - CIFP Santa Catalina.</a:t>
            </a:r>
            <a:endParaRPr lang="es-ES"/>
          </a:p>
        </p:txBody>
      </p:sp>
      <p:sp>
        <p:nvSpPr>
          <p:cNvPr id="7" name="Marcador de número de diapositiva 6"/>
          <p:cNvSpPr>
            <a:spLocks noGrp="1"/>
          </p:cNvSpPr>
          <p:nvPr>
            <p:ph type="sldNum" sz="quarter" idx="12"/>
          </p:nvPr>
        </p:nvSpPr>
        <p:spPr/>
        <p:txBody>
          <a:bodyPr/>
          <a:lstStyle/>
          <a:p>
            <a:fld id="{4D333169-E52F-4D6C-9046-E24FEF9F71EA}" type="slidenum">
              <a:rPr lang="es-ES" smtClean="0"/>
              <a:pPr/>
              <a:t>‹Nº›</a:t>
            </a:fld>
            <a:endParaRPr lang="es-ES"/>
          </a:p>
        </p:txBody>
      </p:sp>
    </p:spTree>
    <p:extLst>
      <p:ext uri="{BB962C8B-B14F-4D97-AF65-F5344CB8AC3E}">
        <p14:creationId xmlns:p14="http://schemas.microsoft.com/office/powerpoint/2010/main" val="3739422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E615F5-5CE2-43CA-A9E1-15ECB4D28F55}" type="datetime1">
              <a:rPr lang="es-ES" smtClean="0"/>
              <a:pPr/>
              <a:t>05/02/2019</a:t>
            </a:fld>
            <a:endParaRPr lang="es-ES"/>
          </a:p>
        </p:txBody>
      </p:sp>
      <p:sp>
        <p:nvSpPr>
          <p:cNvPr id="6" name="Marcador de pie de página 5"/>
          <p:cNvSpPr>
            <a:spLocks noGrp="1"/>
          </p:cNvSpPr>
          <p:nvPr>
            <p:ph type="ftr" sz="quarter" idx="11"/>
          </p:nvPr>
        </p:nvSpPr>
        <p:spPr/>
        <p:txBody>
          <a:bodyPr/>
          <a:lstStyle/>
          <a:p>
            <a:r>
              <a:rPr lang="es-ES" smtClean="0"/>
              <a:t>DAR - CIFP Santa Catalina.</a:t>
            </a:r>
            <a:endParaRPr lang="es-ES"/>
          </a:p>
        </p:txBody>
      </p:sp>
      <p:sp>
        <p:nvSpPr>
          <p:cNvPr id="7" name="Marcador de número de diapositiva 6"/>
          <p:cNvSpPr>
            <a:spLocks noGrp="1"/>
          </p:cNvSpPr>
          <p:nvPr>
            <p:ph type="sldNum" sz="quarter" idx="12"/>
          </p:nvPr>
        </p:nvSpPr>
        <p:spPr/>
        <p:txBody>
          <a:bodyPr/>
          <a:lstStyle/>
          <a:p>
            <a:fld id="{6C406B0D-560D-454C-AAD9-E40E8877E13F}" type="slidenum">
              <a:rPr lang="es-ES" smtClean="0"/>
              <a:pPr/>
              <a:t>‹Nº›</a:t>
            </a:fld>
            <a:endParaRPr lang="es-ES"/>
          </a:p>
        </p:txBody>
      </p:sp>
    </p:spTree>
    <p:extLst>
      <p:ext uri="{BB962C8B-B14F-4D97-AF65-F5344CB8AC3E}">
        <p14:creationId xmlns:p14="http://schemas.microsoft.com/office/powerpoint/2010/main" val="6105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7000" b="-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89774"/>
            <a:ext cx="78867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8417A1-62BC-479D-89D1-518BD953F542}" type="datetime1">
              <a:rPr lang="es-ES" smtClean="0"/>
              <a:pPr/>
              <a:t>05/02/2019</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smtClean="0"/>
              <a:t>DAR - CIFP Santa Catalina.</a:t>
            </a:r>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7374FA-AF05-4F0E-844D-F9D1D8047F7F}" type="slidenum">
              <a:rPr lang="es-ES" smtClean="0"/>
              <a:pPr/>
              <a:t>‹Nº›</a:t>
            </a:fld>
            <a:endParaRPr lang="es-ES"/>
          </a:p>
        </p:txBody>
      </p:sp>
    </p:spTree>
    <p:extLst>
      <p:ext uri="{BB962C8B-B14F-4D97-AF65-F5344CB8AC3E}">
        <p14:creationId xmlns:p14="http://schemas.microsoft.com/office/powerpoint/2010/main" val="1736306947"/>
      </p:ext>
    </p:extLst>
  </p:cSld>
  <p:clrMap bg1="lt1" tx1="dk1" bg2="lt2" tx2="dk2" accent1="accent1" accent2="accent2" accent3="accent3" accent4="accent4" accent5="accent5" accent6="accent6" hlink="hlink" folHlink="folHlink"/>
  <p:sldLayoutIdLst>
    <p:sldLayoutId id="2147483714" r:id="rId1"/>
    <p:sldLayoutId id="2147483713"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Clr>
          <a:srgbClr val="FFC000"/>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rgbClr val="FFC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rgbClr val="FFC000"/>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rgbClr val="FFC000"/>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rgbClr val="FFC000"/>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6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827584" y="764704"/>
            <a:ext cx="7851648" cy="1656184"/>
          </a:xfrm>
        </p:spPr>
        <p:txBody>
          <a:bodyPr>
            <a:noAutofit/>
          </a:bodyPr>
          <a:lstStyle/>
          <a:p>
            <a:pPr algn="ctr"/>
            <a:r>
              <a:rPr lang="es-ES" sz="3600" dirty="0" smtClean="0">
                <a:latin typeface="Arial" pitchFamily="34" charset="0"/>
                <a:cs typeface="Arial" pitchFamily="34" charset="0"/>
              </a:rPr>
              <a:t>DESARROLLO DE APLICACIONES MULTIPLATAFORMA</a:t>
            </a:r>
            <a:endParaRPr lang="es-ES" sz="3600" dirty="0">
              <a:latin typeface="Arial" pitchFamily="34" charset="0"/>
              <a:cs typeface="Arial" pitchFamily="34" charset="0"/>
            </a:endParaRPr>
          </a:p>
        </p:txBody>
      </p:sp>
      <p:sp>
        <p:nvSpPr>
          <p:cNvPr id="11" name="9 Título"/>
          <p:cNvSpPr txBox="1">
            <a:spLocks/>
          </p:cNvSpPr>
          <p:nvPr/>
        </p:nvSpPr>
        <p:spPr>
          <a:xfrm>
            <a:off x="611560" y="3140968"/>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b="1" noProof="0" dirty="0" smtClean="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PROGRAMACIÓN</a:t>
            </a:r>
            <a:endParaRPr kumimoji="0" lang="es-ES" sz="3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Arial" pitchFamily="34" charset="0"/>
              <a:ea typeface="+mj-ea"/>
              <a:cs typeface="Arial" pitchFamily="34" charset="0"/>
            </a:endParaRPr>
          </a:p>
        </p:txBody>
      </p:sp>
      <p:sp>
        <p:nvSpPr>
          <p:cNvPr id="7" name="Rectangle 5"/>
          <p:cNvSpPr txBox="1">
            <a:spLocks noChangeArrowheads="1"/>
          </p:cNvSpPr>
          <p:nvPr/>
        </p:nvSpPr>
        <p:spPr>
          <a:xfrm>
            <a:off x="6444208" y="6165304"/>
            <a:ext cx="1944216" cy="36004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s-ES" sz="1600" dirty="0" smtClean="0">
                <a:latin typeface="Arial" pitchFamily="34" charset="0"/>
                <a:cs typeface="Arial" pitchFamily="34" charset="0"/>
              </a:rPr>
              <a:t>C</a:t>
            </a:r>
            <a:r>
              <a:rPr kumimoji="0" lang="es-E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IFP Santa Catalina</a:t>
            </a:r>
          </a:p>
        </p:txBody>
      </p:sp>
    </p:spTree>
    <p:extLst>
      <p:ext uri="{BB962C8B-B14F-4D97-AF65-F5344CB8AC3E}">
        <p14:creationId xmlns:p14="http://schemas.microsoft.com/office/powerpoint/2010/main" val="40965981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Objetos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Analicemos un poco más a un </a:t>
            </a:r>
            <a:r>
              <a:rPr lang="es-ES" b="1" i="1" dirty="0"/>
              <a:t>objeto del mundo real</a:t>
            </a:r>
            <a:r>
              <a:rPr lang="es-ES" dirty="0"/>
              <a:t>, como la computadora. No necesitamos ser expertos en hardware para saber que una computadora está compuesta internamente por varios componentes: la tarjeta madre, el chip del procesador, un </a:t>
            </a:r>
            <a:r>
              <a:rPr lang="es-ES" dirty="0" smtClean="0"/>
              <a:t>disco </a:t>
            </a:r>
            <a:r>
              <a:rPr lang="es-ES" dirty="0"/>
              <a:t>duro, una tarjeta de video, y otras partes más</a:t>
            </a:r>
            <a:r>
              <a:rPr lang="es-ES" dirty="0" smtClean="0"/>
              <a:t>.</a:t>
            </a:r>
          </a:p>
          <a:p>
            <a:r>
              <a:rPr lang="es-ES" dirty="0"/>
              <a:t>C</a:t>
            </a:r>
            <a:r>
              <a:rPr lang="es-ES" dirty="0" smtClean="0"/>
              <a:t>ada </a:t>
            </a:r>
            <a:r>
              <a:rPr lang="es-ES" dirty="0"/>
              <a:t>uno de estos componentes puede ser sumamente complicado y puede ser fabricado por diversas compañías con diversos </a:t>
            </a:r>
            <a:r>
              <a:rPr lang="es-ES" b="1" dirty="0"/>
              <a:t>métodos de diseño</a:t>
            </a:r>
            <a:r>
              <a:rPr lang="es-ES" dirty="0"/>
              <a:t>. Pero nosotros no necesitamos saber cómo trabajan cada uno de estos componentes, </a:t>
            </a:r>
            <a:r>
              <a:rPr lang="es-ES" dirty="0" smtClean="0"/>
              <a:t>ni saber </a:t>
            </a:r>
            <a:r>
              <a:rPr lang="es-ES" dirty="0"/>
              <a:t>que hace cada uno de los chips de la tarjeta madre, o cómo funciona internamente el procesador.</a:t>
            </a:r>
            <a:r>
              <a:rPr lang="es-ES" dirty="0" smtClean="0"/>
              <a:t> </a:t>
            </a:r>
            <a:endParaRPr lang="es-ES" dirty="0"/>
          </a:p>
        </p:txBody>
      </p:sp>
    </p:spTree>
    <p:extLst>
      <p:ext uri="{BB962C8B-B14F-4D97-AF65-F5344CB8AC3E}">
        <p14:creationId xmlns:p14="http://schemas.microsoft.com/office/powerpoint/2010/main" val="30692658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124744"/>
            <a:ext cx="7886700" cy="4351338"/>
          </a:xfrm>
        </p:spPr>
        <p:txBody>
          <a:bodyPr>
            <a:normAutofit/>
          </a:bodyPr>
          <a:lstStyle/>
          <a:p>
            <a:pPr marL="27432" indent="0">
              <a:lnSpc>
                <a:spcPct val="170000"/>
              </a:lnSpc>
              <a:buNone/>
            </a:pPr>
            <a:r>
              <a:rPr lang="es-ES" sz="2000" b="1" u="sng" dirty="0">
                <a:solidFill>
                  <a:srgbClr val="FF0000"/>
                </a:solidFill>
              </a:rPr>
              <a:t>EJERCICIO </a:t>
            </a:r>
            <a:r>
              <a:rPr lang="es-ES" sz="2000" b="1" u="sng" dirty="0" smtClean="0">
                <a:solidFill>
                  <a:srgbClr val="FF0000"/>
                </a:solidFill>
              </a:rPr>
              <a:t>22. </a:t>
            </a:r>
            <a:r>
              <a:rPr lang="es-ES" sz="2000" dirty="0" smtClean="0"/>
              <a:t>Desde la clase </a:t>
            </a:r>
            <a:r>
              <a:rPr lang="es-ES" sz="2000" dirty="0" err="1" smtClean="0"/>
              <a:t>main</a:t>
            </a:r>
            <a:r>
              <a:rPr lang="es-ES" sz="2000" dirty="0"/>
              <a:t> </a:t>
            </a:r>
            <a:r>
              <a:rPr lang="es-ES" sz="2000" dirty="0" smtClean="0"/>
              <a:t>del proyecto del ejercicio 17 realiza lo siguiente:</a:t>
            </a:r>
            <a:endParaRPr lang="es-ES" sz="2000" dirty="0"/>
          </a:p>
          <a:p>
            <a:pPr marL="850392" lvl="1" indent="-457200">
              <a:lnSpc>
                <a:spcPct val="170000"/>
              </a:lnSpc>
              <a:buAutoNum type="alphaLcParenR"/>
            </a:pPr>
            <a:r>
              <a:rPr lang="es-ES" sz="2000" dirty="0" smtClean="0"/>
              <a:t>Pide </a:t>
            </a:r>
            <a:r>
              <a:rPr lang="es-ES" sz="2000" dirty="0"/>
              <a:t>los datos para cinco profesores.</a:t>
            </a:r>
          </a:p>
          <a:p>
            <a:pPr marL="850392" lvl="1" indent="-457200">
              <a:lnSpc>
                <a:spcPct val="170000"/>
              </a:lnSpc>
              <a:buAutoNum type="alphaLcParenR"/>
            </a:pPr>
            <a:r>
              <a:rPr lang="es-ES" sz="2000" dirty="0" smtClean="0"/>
              <a:t>Muestra </a:t>
            </a:r>
            <a:r>
              <a:rPr lang="es-ES" sz="2000" dirty="0"/>
              <a:t>al usuario un menú que le permita elegir las opciones: visualizar los módulos que imparte el profesor que se quiera, visualizar los profesores de una determinada especialidad, visualizar el/los profesores que imparten el módulo que se diga y salir.</a:t>
            </a:r>
          </a:p>
          <a:p>
            <a:pPr algn="just">
              <a:lnSpc>
                <a:spcPct val="150000"/>
              </a:lnSpc>
              <a:spcBef>
                <a:spcPts val="0"/>
              </a:spcBef>
              <a:buNone/>
            </a:pPr>
            <a:endParaRPr lang="es-ES" sz="2000" dirty="0" smtClean="0"/>
          </a:p>
        </p:txBody>
      </p:sp>
    </p:spTree>
    <p:extLst>
      <p:ext uri="{BB962C8B-B14F-4D97-AF65-F5344CB8AC3E}">
        <p14:creationId xmlns:p14="http://schemas.microsoft.com/office/powerpoint/2010/main" val="1819142928"/>
      </p:ext>
    </p:extLst>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Objetos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Cada componente es una unidad autónoma, y todo lo que necesitamos saber </a:t>
            </a:r>
            <a:r>
              <a:rPr lang="es-ES" dirty="0" smtClean="0"/>
              <a:t>es</a:t>
            </a:r>
            <a:r>
              <a:rPr lang="es-ES" dirty="0"/>
              <a:t> </a:t>
            </a:r>
            <a:r>
              <a:rPr lang="es-ES" b="1" dirty="0"/>
              <a:t>cómo interactúan entre sí los componentes</a:t>
            </a:r>
            <a:r>
              <a:rPr lang="es-ES" dirty="0"/>
              <a:t>, saber por ejemplo si el procesador y las memorias son compatibles con la tarjeta madre, o conocer donde se coloca la tarjeta de video. </a:t>
            </a:r>
            <a:endParaRPr lang="es-ES" dirty="0" smtClean="0"/>
          </a:p>
          <a:p>
            <a:r>
              <a:rPr lang="es-ES" dirty="0" smtClean="0"/>
              <a:t>Cuando </a:t>
            </a:r>
            <a:r>
              <a:rPr lang="es-ES" dirty="0"/>
              <a:t>conocemos como interaccionan los componentes entre sí, podremos </a:t>
            </a:r>
            <a:r>
              <a:rPr lang="es-ES" dirty="0" smtClean="0"/>
              <a:t>montar fácilmente </a:t>
            </a:r>
            <a:r>
              <a:rPr lang="es-ES" dirty="0"/>
              <a:t>una computadora.</a:t>
            </a:r>
          </a:p>
        </p:txBody>
      </p:sp>
    </p:spTree>
    <p:extLst>
      <p:ext uri="{BB962C8B-B14F-4D97-AF65-F5344CB8AC3E}">
        <p14:creationId xmlns:p14="http://schemas.microsoft.com/office/powerpoint/2010/main" val="75749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Objetos</a:t>
            </a:r>
            <a:endParaRPr lang="es-ES" dirty="0"/>
          </a:p>
        </p:txBody>
      </p:sp>
      <p:sp>
        <p:nvSpPr>
          <p:cNvPr id="3" name="Marcador de contenido 2"/>
          <p:cNvSpPr>
            <a:spLocks noGrp="1"/>
          </p:cNvSpPr>
          <p:nvPr>
            <p:ph idx="1"/>
          </p:nvPr>
        </p:nvSpPr>
        <p:spPr>
          <a:xfrm>
            <a:off x="899592" y="1320912"/>
            <a:ext cx="7886700" cy="4351338"/>
          </a:xfrm>
        </p:spPr>
        <p:txBody>
          <a:bodyPr>
            <a:normAutofit fontScale="92500" lnSpcReduction="10000"/>
          </a:bodyPr>
          <a:lstStyle/>
          <a:p>
            <a:pPr marL="0" indent="0">
              <a:buNone/>
            </a:pPr>
            <a:r>
              <a:rPr lang="es-ES" dirty="0"/>
              <a:t>La </a:t>
            </a:r>
            <a:r>
              <a:rPr lang="es-ES" b="1" i="1" dirty="0" smtClean="0"/>
              <a:t>programación </a:t>
            </a:r>
            <a:r>
              <a:rPr lang="es-ES" b="1" i="1" dirty="0"/>
              <a:t>orientada a </a:t>
            </a:r>
            <a:r>
              <a:rPr lang="es-ES" b="1" i="1" dirty="0" smtClean="0"/>
              <a:t>objetos </a:t>
            </a:r>
            <a:r>
              <a:rPr lang="es-ES" dirty="0" smtClean="0"/>
              <a:t>trabaja </a:t>
            </a:r>
            <a:r>
              <a:rPr lang="es-ES" dirty="0"/>
              <a:t>de esta manera. </a:t>
            </a:r>
            <a:endParaRPr lang="es-ES" dirty="0" smtClean="0"/>
          </a:p>
          <a:p>
            <a:pPr marL="0" indent="0">
              <a:buNone/>
            </a:pPr>
            <a:r>
              <a:rPr lang="es-ES" dirty="0" smtClean="0"/>
              <a:t>Todo </a:t>
            </a:r>
            <a:r>
              <a:rPr lang="es-ES" dirty="0"/>
              <a:t>el </a:t>
            </a:r>
            <a:r>
              <a:rPr lang="es-ES" b="1" dirty="0"/>
              <a:t>programa</a:t>
            </a:r>
            <a:r>
              <a:rPr lang="es-ES" dirty="0"/>
              <a:t> está construido en base </a:t>
            </a:r>
            <a:r>
              <a:rPr lang="es-ES" dirty="0" smtClean="0"/>
              <a:t>a diferentes </a:t>
            </a:r>
            <a:r>
              <a:rPr lang="es-ES" b="1" dirty="0" smtClean="0"/>
              <a:t>componentes </a:t>
            </a:r>
            <a:r>
              <a:rPr lang="es-ES" dirty="0" smtClean="0"/>
              <a:t>(</a:t>
            </a:r>
            <a:r>
              <a:rPr lang="es-ES" i="1" dirty="0" smtClean="0"/>
              <a:t>objetos</a:t>
            </a:r>
            <a:r>
              <a:rPr lang="es-ES" dirty="0" smtClean="0"/>
              <a:t>), cada </a:t>
            </a:r>
            <a:r>
              <a:rPr lang="es-ES" dirty="0"/>
              <a:t>uno tiene un rol específico en el </a:t>
            </a:r>
            <a:r>
              <a:rPr lang="es-ES" i="1" dirty="0"/>
              <a:t>programa</a:t>
            </a:r>
            <a:r>
              <a:rPr lang="es-ES" dirty="0"/>
              <a:t> y todos los </a:t>
            </a:r>
            <a:r>
              <a:rPr lang="es-ES" i="1" dirty="0"/>
              <a:t>componentes</a:t>
            </a:r>
            <a:r>
              <a:rPr lang="es-ES" dirty="0"/>
              <a:t> pueden comunicarse entre ellos de </a:t>
            </a:r>
            <a:r>
              <a:rPr lang="es-ES" dirty="0" smtClean="0"/>
              <a:t>formas predefinidas.</a:t>
            </a:r>
          </a:p>
          <a:p>
            <a:r>
              <a:rPr lang="es-ES" dirty="0" smtClean="0"/>
              <a:t>Todo</a:t>
            </a:r>
            <a:r>
              <a:rPr lang="es-ES" dirty="0"/>
              <a:t> </a:t>
            </a:r>
            <a:r>
              <a:rPr lang="es-ES" i="1" dirty="0"/>
              <a:t>objeto del mundo real</a:t>
            </a:r>
            <a:r>
              <a:rPr lang="es-ES" dirty="0"/>
              <a:t> tiene </a:t>
            </a:r>
            <a:r>
              <a:rPr lang="es-ES" dirty="0" smtClean="0"/>
              <a:t>2 componentes: </a:t>
            </a:r>
            <a:r>
              <a:rPr lang="es-ES" b="1" dirty="0" smtClean="0"/>
              <a:t>características</a:t>
            </a:r>
            <a:r>
              <a:rPr lang="es-ES" dirty="0"/>
              <a:t> y </a:t>
            </a:r>
            <a:r>
              <a:rPr lang="es-ES" b="1" dirty="0"/>
              <a:t>comportamiento</a:t>
            </a:r>
            <a:r>
              <a:rPr lang="es-ES" dirty="0"/>
              <a:t>.</a:t>
            </a:r>
          </a:p>
          <a:p>
            <a:r>
              <a:rPr lang="es-ES" dirty="0"/>
              <a:t>Por ejemplo, los automóviles tienen </a:t>
            </a:r>
            <a:r>
              <a:rPr lang="es-ES" i="1" dirty="0"/>
              <a:t>características</a:t>
            </a:r>
            <a:r>
              <a:rPr lang="es-ES" dirty="0"/>
              <a:t> (marca, modelo, color, velocidad máxima, etc.) y </a:t>
            </a:r>
            <a:r>
              <a:rPr lang="es-ES" i="1" dirty="0"/>
              <a:t>comportamiento</a:t>
            </a:r>
            <a:r>
              <a:rPr lang="es-ES" dirty="0"/>
              <a:t> (frenar, acelerar, retroceder, llenar combustible, </a:t>
            </a:r>
            <a:r>
              <a:rPr lang="es-ES" dirty="0" smtClean="0"/>
              <a:t>etc</a:t>
            </a:r>
            <a:r>
              <a:rPr lang="es-ES" dirty="0"/>
              <a:t>.).</a:t>
            </a:r>
          </a:p>
          <a:p>
            <a:r>
              <a:rPr lang="es-ES" dirty="0"/>
              <a:t>Los </a:t>
            </a:r>
            <a:r>
              <a:rPr lang="es-ES" b="1" i="1" dirty="0"/>
              <a:t>objetos de Software</a:t>
            </a:r>
            <a:r>
              <a:rPr lang="es-ES" dirty="0"/>
              <a:t>, al igual que los </a:t>
            </a:r>
            <a:r>
              <a:rPr lang="es-ES" i="1" dirty="0"/>
              <a:t>objetos del mundo real</a:t>
            </a:r>
            <a:r>
              <a:rPr lang="es-ES" dirty="0"/>
              <a:t>, también tienen características y comportamientos. </a:t>
            </a:r>
            <a:endParaRPr lang="es-ES" dirty="0" smtClean="0"/>
          </a:p>
          <a:p>
            <a:pPr marL="0" indent="0">
              <a:buNone/>
            </a:pPr>
            <a:r>
              <a:rPr lang="es-ES" dirty="0" smtClean="0"/>
              <a:t>   Un</a:t>
            </a:r>
            <a:r>
              <a:rPr lang="es-ES" dirty="0"/>
              <a:t> </a:t>
            </a:r>
            <a:r>
              <a:rPr lang="es-ES" b="1" i="1" dirty="0"/>
              <a:t>objeto</a:t>
            </a:r>
            <a:r>
              <a:rPr lang="es-ES" dirty="0"/>
              <a:t> de software mantiene sus características en una o más "variables", e implementa su comportamiento con "métodos". Un método es una función o subrutina asociada a un </a:t>
            </a:r>
            <a:r>
              <a:rPr lang="es-ES" b="1" i="1" dirty="0"/>
              <a:t>objeto</a:t>
            </a:r>
            <a:r>
              <a:rPr lang="es-ES" dirty="0"/>
              <a:t>.</a:t>
            </a:r>
          </a:p>
          <a:p>
            <a:endParaRPr lang="es-ES" dirty="0"/>
          </a:p>
        </p:txBody>
      </p:sp>
    </p:spTree>
    <p:extLst>
      <p:ext uri="{BB962C8B-B14F-4D97-AF65-F5344CB8AC3E}">
        <p14:creationId xmlns:p14="http://schemas.microsoft.com/office/powerpoint/2010/main" val="205189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Clases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En el mundo real, normalmente tenemos muchos </a:t>
            </a:r>
            <a:r>
              <a:rPr lang="es-ES" b="1" dirty="0"/>
              <a:t>objetos</a:t>
            </a:r>
            <a:r>
              <a:rPr lang="es-ES" dirty="0"/>
              <a:t> del mismo </a:t>
            </a:r>
            <a:r>
              <a:rPr lang="es-ES" i="1" dirty="0"/>
              <a:t>tipo</a:t>
            </a:r>
            <a:r>
              <a:rPr lang="es-ES" dirty="0"/>
              <a:t>. Por ejemplo, nuestro teléfono </a:t>
            </a:r>
            <a:r>
              <a:rPr lang="es-ES" dirty="0" smtClean="0"/>
              <a:t>móvil es </a:t>
            </a:r>
            <a:r>
              <a:rPr lang="es-ES" dirty="0"/>
              <a:t>sólo uno de los miles que hay en el mundo. </a:t>
            </a:r>
            <a:endParaRPr lang="es-ES" dirty="0" smtClean="0"/>
          </a:p>
          <a:p>
            <a:r>
              <a:rPr lang="es-ES" dirty="0" smtClean="0"/>
              <a:t>Si </a:t>
            </a:r>
            <a:r>
              <a:rPr lang="es-ES" dirty="0"/>
              <a:t>hablamos en términos de la </a:t>
            </a:r>
            <a:r>
              <a:rPr lang="es-ES" b="1" dirty="0" err="1"/>
              <a:t>programacion</a:t>
            </a:r>
            <a:r>
              <a:rPr lang="es-ES" b="1" dirty="0"/>
              <a:t> orientada a objetos</a:t>
            </a:r>
            <a:r>
              <a:rPr lang="es-ES" dirty="0"/>
              <a:t>, podemos decir que nuestro </a:t>
            </a:r>
            <a:r>
              <a:rPr lang="es-ES" i="1" dirty="0" smtClean="0"/>
              <a:t>objeto </a:t>
            </a:r>
            <a:r>
              <a:rPr lang="es-ES" dirty="0" smtClean="0"/>
              <a:t>móvil  </a:t>
            </a:r>
            <a:r>
              <a:rPr lang="es-ES" dirty="0"/>
              <a:t>es una instancia de una </a:t>
            </a:r>
            <a:r>
              <a:rPr lang="es-ES" i="1" dirty="0"/>
              <a:t>clase</a:t>
            </a:r>
            <a:r>
              <a:rPr lang="es-ES" dirty="0"/>
              <a:t> conocida como </a:t>
            </a:r>
            <a:r>
              <a:rPr lang="es-ES" i="1" dirty="0" smtClean="0"/>
              <a:t>"móvil "</a:t>
            </a:r>
            <a:r>
              <a:rPr lang="es-ES" dirty="0" smtClean="0"/>
              <a:t>. </a:t>
            </a:r>
            <a:r>
              <a:rPr lang="es-ES" dirty="0"/>
              <a:t>Los </a:t>
            </a:r>
            <a:r>
              <a:rPr lang="es-ES" dirty="0" smtClean="0"/>
              <a:t>móviles </a:t>
            </a:r>
            <a:r>
              <a:rPr lang="es-ES" dirty="0"/>
              <a:t>tienen </a:t>
            </a:r>
            <a:r>
              <a:rPr lang="es-ES" i="1" dirty="0"/>
              <a:t>características</a:t>
            </a:r>
            <a:r>
              <a:rPr lang="es-ES" dirty="0"/>
              <a:t> (marca, modelo, sistema operativo, pantalla, teclado, etc.) y </a:t>
            </a:r>
            <a:r>
              <a:rPr lang="es-ES" i="1" dirty="0"/>
              <a:t>comportamientos</a:t>
            </a:r>
            <a:r>
              <a:rPr lang="es-ES" dirty="0"/>
              <a:t> (hacer y recibir llamadas, enviar mensajes multimedia, transmisión de datos, etc.).</a:t>
            </a:r>
          </a:p>
        </p:txBody>
      </p:sp>
    </p:spTree>
    <p:extLst>
      <p:ext uri="{BB962C8B-B14F-4D97-AF65-F5344CB8AC3E}">
        <p14:creationId xmlns:p14="http://schemas.microsoft.com/office/powerpoint/2010/main" val="10018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Clases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Cuando se fabrican los </a:t>
            </a:r>
            <a:r>
              <a:rPr lang="es-ES" dirty="0" smtClean="0"/>
              <a:t>móviles</a:t>
            </a:r>
            <a:r>
              <a:rPr lang="es-ES" dirty="0"/>
              <a:t>, los fabricantes aprovechan el hecho de que los </a:t>
            </a:r>
            <a:r>
              <a:rPr lang="es-ES" dirty="0" smtClean="0"/>
              <a:t>móviles </a:t>
            </a:r>
            <a:r>
              <a:rPr lang="es-ES" dirty="0"/>
              <a:t>comparten esas características comunes y construyen modelos o plantillas comunes, para que a partir de esas se puedan crear muchos equipos </a:t>
            </a:r>
            <a:r>
              <a:rPr lang="es-ES" dirty="0" smtClean="0"/>
              <a:t>móviles </a:t>
            </a:r>
            <a:r>
              <a:rPr lang="es-ES" dirty="0"/>
              <a:t>del mismo modelo. </a:t>
            </a:r>
            <a:endParaRPr lang="es-ES" dirty="0" smtClean="0"/>
          </a:p>
          <a:p>
            <a:r>
              <a:rPr lang="es-ES" dirty="0" smtClean="0"/>
              <a:t>A esa plantilla o molde le </a:t>
            </a:r>
            <a:r>
              <a:rPr lang="es-ES" dirty="0"/>
              <a:t>llamamos </a:t>
            </a:r>
            <a:r>
              <a:rPr lang="es-ES" b="1" i="1" dirty="0"/>
              <a:t>clase</a:t>
            </a:r>
            <a:r>
              <a:rPr lang="es-ES" dirty="0"/>
              <a:t>, y a los equipos que </a:t>
            </a:r>
            <a:r>
              <a:rPr lang="es-ES" dirty="0" smtClean="0"/>
              <a:t>sacamos </a:t>
            </a:r>
            <a:r>
              <a:rPr lang="es-ES" dirty="0"/>
              <a:t>a partir de ella la llamamos </a:t>
            </a:r>
            <a:r>
              <a:rPr lang="es-ES" b="1" i="1" dirty="0"/>
              <a:t>objetos</a:t>
            </a:r>
            <a:r>
              <a:rPr lang="es-ES" dirty="0" smtClean="0"/>
              <a:t>.</a:t>
            </a:r>
          </a:p>
          <a:p>
            <a:r>
              <a:rPr lang="es-ES" dirty="0"/>
              <a:t>Esto mismo se aplica a los </a:t>
            </a:r>
            <a:r>
              <a:rPr lang="es-ES" i="1" dirty="0"/>
              <a:t>objetos de software</a:t>
            </a:r>
            <a:r>
              <a:rPr lang="es-ES" dirty="0"/>
              <a:t>, se puede tener muchos </a:t>
            </a:r>
            <a:r>
              <a:rPr lang="es-ES" i="1" dirty="0"/>
              <a:t>objetos</a:t>
            </a:r>
            <a:r>
              <a:rPr lang="es-ES" dirty="0"/>
              <a:t> del mismo tipo y mismas características.</a:t>
            </a:r>
          </a:p>
        </p:txBody>
      </p:sp>
    </p:spTree>
    <p:extLst>
      <p:ext uri="{BB962C8B-B14F-4D97-AF65-F5344CB8AC3E}">
        <p14:creationId xmlns:p14="http://schemas.microsoft.com/office/powerpoint/2010/main" val="408189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Clases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Definición teórica: La </a:t>
            </a:r>
            <a:r>
              <a:rPr lang="es-ES" b="1" i="1" dirty="0"/>
              <a:t>clase</a:t>
            </a:r>
            <a:r>
              <a:rPr lang="es-ES" dirty="0"/>
              <a:t> es un modelo o prototipo que define las </a:t>
            </a:r>
            <a:r>
              <a:rPr lang="es-ES" b="1" dirty="0"/>
              <a:t>variables</a:t>
            </a:r>
            <a:r>
              <a:rPr lang="es-ES" dirty="0"/>
              <a:t> y </a:t>
            </a:r>
            <a:r>
              <a:rPr lang="es-ES" b="1" dirty="0"/>
              <a:t>métodos</a:t>
            </a:r>
            <a:r>
              <a:rPr lang="es-ES" dirty="0"/>
              <a:t> comunes a todos los </a:t>
            </a:r>
            <a:r>
              <a:rPr lang="es-ES" i="1" dirty="0"/>
              <a:t>objetos</a:t>
            </a:r>
            <a:r>
              <a:rPr lang="es-ES" dirty="0"/>
              <a:t> de cierta </a:t>
            </a:r>
            <a:r>
              <a:rPr lang="es-ES" i="1" dirty="0"/>
              <a:t>clase</a:t>
            </a:r>
            <a:r>
              <a:rPr lang="es-ES" dirty="0"/>
              <a:t>. </a:t>
            </a:r>
            <a:endParaRPr lang="es-ES" dirty="0" smtClean="0"/>
          </a:p>
          <a:p>
            <a:r>
              <a:rPr lang="es-ES" dirty="0" smtClean="0"/>
              <a:t>También </a:t>
            </a:r>
            <a:r>
              <a:rPr lang="es-ES" dirty="0"/>
              <a:t>se puede decir que una </a:t>
            </a:r>
            <a:r>
              <a:rPr lang="es-ES" b="1" i="1" dirty="0"/>
              <a:t>clase</a:t>
            </a:r>
            <a:r>
              <a:rPr lang="es-ES" dirty="0"/>
              <a:t> es una plantilla genérica para un conjunto de </a:t>
            </a:r>
            <a:r>
              <a:rPr lang="es-ES" b="1" i="1" dirty="0"/>
              <a:t>objeto</a:t>
            </a:r>
            <a:r>
              <a:rPr lang="es-ES" dirty="0"/>
              <a:t>s de similares características.</a:t>
            </a:r>
          </a:p>
        </p:txBody>
      </p:sp>
    </p:spTree>
    <p:extLst>
      <p:ext uri="{BB962C8B-B14F-4D97-AF65-F5344CB8AC3E}">
        <p14:creationId xmlns:p14="http://schemas.microsoft.com/office/powerpoint/2010/main" val="416561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Clases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Una </a:t>
            </a:r>
            <a:r>
              <a:rPr lang="es-ES" b="1" dirty="0"/>
              <a:t>clase</a:t>
            </a:r>
            <a:r>
              <a:rPr lang="es-ES" dirty="0"/>
              <a:t> es una descripción de datos y operaciones que describen el comportamiento de cierto tipo de elementos. </a:t>
            </a:r>
            <a:endParaRPr lang="es-ES" dirty="0" smtClean="0"/>
          </a:p>
          <a:p>
            <a:r>
              <a:rPr lang="es-ES" dirty="0" smtClean="0"/>
              <a:t>Por </a:t>
            </a:r>
            <a:r>
              <a:rPr lang="es-ES" dirty="0"/>
              <a:t>lo tanto, para que pueda haber objetos, antes </a:t>
            </a:r>
            <a:r>
              <a:rPr lang="es-ES" dirty="0" smtClean="0"/>
              <a:t>se deben haber definido </a:t>
            </a:r>
            <a:r>
              <a:rPr lang="es-ES" dirty="0"/>
              <a:t>las clases a las que pertenecerán dichos objetos. </a:t>
            </a:r>
            <a:endParaRPr lang="es-ES" dirty="0" smtClean="0"/>
          </a:p>
          <a:p>
            <a:r>
              <a:rPr lang="es-ES" dirty="0" smtClean="0"/>
              <a:t>No </a:t>
            </a:r>
            <a:r>
              <a:rPr lang="es-ES" dirty="0"/>
              <a:t>tiene sentido un objeto sin una clase, ya que el objeto tiene los atributos de la clase a la que pertenece, y recibe mensajes correspondientes a métodos de la clase a la que pertenece.</a:t>
            </a:r>
          </a:p>
        </p:txBody>
      </p:sp>
    </p:spTree>
    <p:extLst>
      <p:ext uri="{BB962C8B-B14F-4D97-AF65-F5344CB8AC3E}">
        <p14:creationId xmlns:p14="http://schemas.microsoft.com/office/powerpoint/2010/main" val="27611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Clases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a:t>Las clases </a:t>
            </a:r>
            <a:r>
              <a:rPr lang="es-ES" dirty="0" smtClean="0"/>
              <a:t>podrían definirse </a:t>
            </a:r>
            <a:r>
              <a:rPr lang="es-ES" dirty="0"/>
              <a:t>como abstracciones de objetos. Esto quiere decir que la definición de un objeto es la clase. Cuando programamos un objeto y definimos sus características y funcionalidades en realidad lo que estamos haciendo es programar una clase. </a:t>
            </a:r>
            <a:endParaRPr lang="es-ES" dirty="0" smtClean="0"/>
          </a:p>
          <a:p>
            <a:endParaRPr lang="es-ES" dirty="0"/>
          </a:p>
        </p:txBody>
      </p:sp>
    </p:spTree>
    <p:extLst>
      <p:ext uri="{BB962C8B-B14F-4D97-AF65-F5344CB8AC3E}">
        <p14:creationId xmlns:p14="http://schemas.microsoft.com/office/powerpoint/2010/main" val="322520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Clases</a:t>
            </a:r>
            <a:endParaRPr lang="es-ES" dirty="0"/>
          </a:p>
        </p:txBody>
      </p:sp>
      <p:sp>
        <p:nvSpPr>
          <p:cNvPr id="3" name="Marcador de contenido 2"/>
          <p:cNvSpPr>
            <a:spLocks noGrp="1"/>
          </p:cNvSpPr>
          <p:nvPr>
            <p:ph idx="1"/>
          </p:nvPr>
        </p:nvSpPr>
        <p:spPr>
          <a:xfrm>
            <a:off x="899592" y="1320912"/>
            <a:ext cx="7886700" cy="4351338"/>
          </a:xfrm>
        </p:spPr>
        <p:txBody>
          <a:bodyPr/>
          <a:lstStyle/>
          <a:p>
            <a:pPr fontAlgn="base"/>
            <a:r>
              <a:rPr lang="es-ES" b="1" dirty="0"/>
              <a:t>Propiedades en clases</a:t>
            </a:r>
            <a:r>
              <a:rPr lang="es-ES" dirty="0"/>
              <a:t> </a:t>
            </a:r>
            <a:br>
              <a:rPr lang="es-ES" dirty="0"/>
            </a:br>
            <a:r>
              <a:rPr lang="es-ES" dirty="0"/>
              <a:t>Las propiedades o atributos son las características de los objetos. Cuando definimos una propiedad normalmente especificamos su nombre y su tipo. Nos podemos hacer a la idea de que las propiedades son algo así como variables donde almacenamos datos relacionados con los objetos.</a:t>
            </a:r>
          </a:p>
          <a:p>
            <a:pPr fontAlgn="base"/>
            <a:r>
              <a:rPr lang="es-ES" b="1" dirty="0"/>
              <a:t>Métodos en las clases</a:t>
            </a:r>
            <a:r>
              <a:rPr lang="es-ES" dirty="0"/>
              <a:t> </a:t>
            </a:r>
            <a:br>
              <a:rPr lang="es-ES" dirty="0"/>
            </a:br>
            <a:r>
              <a:rPr lang="es-ES" dirty="0"/>
              <a:t>Son las funcionalidades asociadas a los objetos. Cuando estamos programando las clases las llamamos métodos. Los métodos son como funciones que están asociadas a un objeto.</a:t>
            </a:r>
          </a:p>
        </p:txBody>
      </p:sp>
    </p:spTree>
    <p:extLst>
      <p:ext uri="{BB962C8B-B14F-4D97-AF65-F5344CB8AC3E}">
        <p14:creationId xmlns:p14="http://schemas.microsoft.com/office/powerpoint/2010/main" val="386182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76264" y="205056"/>
            <a:ext cx="8280920" cy="864096"/>
          </a:xfrm>
        </p:spPr>
        <p:txBody>
          <a:bodyPr>
            <a:noAutofit/>
          </a:bodyPr>
          <a:lstStyle/>
          <a:p>
            <a:pPr marL="742950" indent="-742950"/>
            <a:r>
              <a:rPr lang="es-ES" sz="2800" dirty="0" smtClean="0"/>
              <a:t>1.3 ¿Qué es la Programación Orientada a Objetos (POO)?</a:t>
            </a:r>
            <a:endParaRPr lang="es-ES" sz="2800" dirty="0"/>
          </a:p>
        </p:txBody>
      </p:sp>
      <p:sp>
        <p:nvSpPr>
          <p:cNvPr id="5125" name="Rectangle 5"/>
          <p:cNvSpPr>
            <a:spLocks noGrp="1" noChangeArrowheads="1"/>
          </p:cNvSpPr>
          <p:nvPr>
            <p:ph idx="1"/>
          </p:nvPr>
        </p:nvSpPr>
        <p:spPr>
          <a:xfrm>
            <a:off x="827584" y="1052736"/>
            <a:ext cx="8229600" cy="5112568"/>
          </a:xfrm>
        </p:spPr>
        <p:txBody>
          <a:bodyPr>
            <a:noAutofit/>
          </a:bodyPr>
          <a:lstStyle/>
          <a:p>
            <a:pPr algn="just">
              <a:lnSpc>
                <a:spcPct val="170000"/>
              </a:lnSpc>
              <a:spcBef>
                <a:spcPts val="0"/>
              </a:spcBef>
              <a:buNone/>
            </a:pPr>
            <a:r>
              <a:rPr lang="es-ES" sz="2200" u="sng" dirty="0" smtClean="0"/>
              <a:t>Características de la POO.</a:t>
            </a:r>
          </a:p>
          <a:p>
            <a:pPr algn="just">
              <a:lnSpc>
                <a:spcPct val="170000"/>
              </a:lnSpc>
              <a:spcBef>
                <a:spcPts val="0"/>
              </a:spcBef>
              <a:buFont typeface="Wingdings" pitchFamily="2" charset="2"/>
              <a:buChar char="q"/>
            </a:pPr>
            <a:r>
              <a:rPr lang="es-ES" sz="1400" b="1" dirty="0" smtClean="0"/>
              <a:t>MODULARIDAD</a:t>
            </a:r>
            <a:r>
              <a:rPr lang="es-ES" sz="1400" dirty="0" smtClean="0"/>
              <a:t>:  consiste en agrupar código en bloques, con el fin de poder reutilizarlo. El </a:t>
            </a:r>
            <a:r>
              <a:rPr lang="es-ES" sz="1400" dirty="0"/>
              <a:t>código fuente de </a:t>
            </a:r>
            <a:r>
              <a:rPr lang="es-ES" sz="1400" dirty="0" smtClean="0"/>
              <a:t>un bloque puede </a:t>
            </a:r>
            <a:r>
              <a:rPr lang="es-ES" sz="1400" dirty="0"/>
              <a:t>mantenerse y reescribirse sin que ello implique la reprogramación del código de </a:t>
            </a:r>
            <a:r>
              <a:rPr lang="es-ES" sz="1400" dirty="0" smtClean="0"/>
              <a:t>otros bloques de </a:t>
            </a:r>
            <a:r>
              <a:rPr lang="es-ES" sz="1400" dirty="0"/>
              <a:t>la aplicación.</a:t>
            </a:r>
            <a:endParaRPr lang="es-ES" sz="1400" dirty="0" smtClean="0"/>
          </a:p>
          <a:p>
            <a:pPr algn="just">
              <a:lnSpc>
                <a:spcPct val="170000"/>
              </a:lnSpc>
              <a:spcBef>
                <a:spcPts val="0"/>
              </a:spcBef>
              <a:buFont typeface="Wingdings" pitchFamily="2" charset="2"/>
              <a:buChar char="q"/>
            </a:pPr>
            <a:r>
              <a:rPr lang="es-ES" sz="1400" dirty="0"/>
              <a:t>La POO se basa en la idea de </a:t>
            </a:r>
            <a:r>
              <a:rPr lang="es-ES" sz="1400" b="1" dirty="0"/>
              <a:t>ENCAPSULAR</a:t>
            </a:r>
            <a:r>
              <a:rPr lang="es-ES" sz="1400" dirty="0"/>
              <a:t> en un solo bloque, los datos y las operaciones que manejan esos datos.</a:t>
            </a:r>
          </a:p>
          <a:p>
            <a:pPr lvl="0" algn="just">
              <a:lnSpc>
                <a:spcPct val="170000"/>
              </a:lnSpc>
              <a:spcBef>
                <a:spcPts val="0"/>
              </a:spcBef>
              <a:buFont typeface="Wingdings" pitchFamily="2" charset="2"/>
              <a:buChar char="q"/>
            </a:pPr>
            <a:r>
              <a:rPr lang="es-ES" sz="1400" b="1" dirty="0" smtClean="0"/>
              <a:t>ENCAPSULAMIENTO</a:t>
            </a:r>
            <a:r>
              <a:rPr lang="es-ES" sz="1400" dirty="0" smtClean="0"/>
              <a:t>:  Consiste </a:t>
            </a:r>
            <a:r>
              <a:rPr lang="es-ES" sz="1400" dirty="0"/>
              <a:t>en incluir </a:t>
            </a:r>
            <a:r>
              <a:rPr lang="es-ES" sz="1400" dirty="0" smtClean="0"/>
              <a:t>en </a:t>
            </a:r>
            <a:r>
              <a:rPr lang="es-ES" sz="1400" dirty="0"/>
              <a:t>un solo bloque, los datos y las operaciones que manejan esos datos</a:t>
            </a:r>
            <a:r>
              <a:rPr lang="es-ES" sz="1400" dirty="0" smtClean="0"/>
              <a:t>.</a:t>
            </a:r>
          </a:p>
          <a:p>
            <a:pPr algn="just">
              <a:lnSpc>
                <a:spcPct val="170000"/>
              </a:lnSpc>
              <a:spcBef>
                <a:spcPts val="0"/>
              </a:spcBef>
            </a:pPr>
            <a:r>
              <a:rPr lang="es-ES" sz="1400" dirty="0" smtClean="0"/>
              <a:t>Gracias a la creación de una clase se consigue que al declarar un objeto, podamos usar los métodos que tiene esa clase. A </a:t>
            </a:r>
            <a:r>
              <a:rPr lang="es-ES" sz="1400" dirty="0"/>
              <a:t>un objeto se le puede mandar un mensaje para que ejecute el método asociado, y lo más interesante, es que el programador no tiene por qué saber cómo funciona internamente dicho método, simplemente lo ejecuta</a:t>
            </a:r>
            <a:r>
              <a:rPr lang="es-ES" sz="1400" dirty="0" smtClean="0"/>
              <a:t>. Lo </a:t>
            </a:r>
            <a:r>
              <a:rPr lang="es-ES" sz="1400" dirty="0"/>
              <a:t>único que necesita el programador es conocer la cabecera de dichos métodos para saber cómo </a:t>
            </a:r>
            <a:r>
              <a:rPr lang="es-ES" sz="1400" dirty="0" smtClean="0"/>
              <a:t>llamarlos.</a:t>
            </a:r>
          </a:p>
        </p:txBody>
      </p:sp>
    </p:spTree>
    <p:extLst>
      <p:ext uri="{BB962C8B-B14F-4D97-AF65-F5344CB8AC3E}">
        <p14:creationId xmlns:p14="http://schemas.microsoft.com/office/powerpoint/2010/main" val="2012935009"/>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5"/>
          <p:cNvSpPr txBox="1">
            <a:spLocks noChangeArrowheads="1"/>
          </p:cNvSpPr>
          <p:nvPr/>
        </p:nvSpPr>
        <p:spPr>
          <a:xfrm>
            <a:off x="6444208" y="6165304"/>
            <a:ext cx="1944216" cy="36004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s-ES" sz="1600" dirty="0" smtClean="0">
                <a:latin typeface="Arial" pitchFamily="34" charset="0"/>
                <a:cs typeface="Arial" pitchFamily="34" charset="0"/>
              </a:rPr>
              <a:t>C</a:t>
            </a:r>
            <a:r>
              <a:rPr kumimoji="0" lang="es-E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IFP Santa Catalina</a:t>
            </a:r>
          </a:p>
        </p:txBody>
      </p:sp>
      <p:sp>
        <p:nvSpPr>
          <p:cNvPr id="8" name="7 Título"/>
          <p:cNvSpPr>
            <a:spLocks noGrp="1"/>
          </p:cNvSpPr>
          <p:nvPr>
            <p:ph type="ctrTitle"/>
          </p:nvPr>
        </p:nvSpPr>
        <p:spPr>
          <a:xfrm>
            <a:off x="323528" y="1397310"/>
            <a:ext cx="8424936" cy="491480"/>
          </a:xfrm>
        </p:spPr>
        <p:txBody>
          <a:bodyPr>
            <a:noAutofit/>
          </a:bodyPr>
          <a:lstStyle/>
          <a:p>
            <a:pPr algn="ctr"/>
            <a:r>
              <a:rPr lang="es-ES" sz="3600" dirty="0" smtClean="0">
                <a:latin typeface="Arial" pitchFamily="34" charset="0"/>
                <a:cs typeface="Arial" pitchFamily="34" charset="0"/>
              </a:rPr>
              <a:t>UT6.  Programación Orientada a Objetos: características, objetos y clases.</a:t>
            </a:r>
            <a:endParaRPr lang="es-ES" sz="3600" u="sng" dirty="0">
              <a:effectLst/>
              <a:latin typeface="Arial" pitchFamily="34" charset="0"/>
              <a:cs typeface="Arial" pitchFamily="34" charset="0"/>
            </a:endParaRPr>
          </a:p>
        </p:txBody>
      </p:sp>
      <p:sp>
        <p:nvSpPr>
          <p:cNvPr id="9" name="8 Rectángulo"/>
          <p:cNvSpPr/>
          <p:nvPr/>
        </p:nvSpPr>
        <p:spPr>
          <a:xfrm>
            <a:off x="1357290" y="1643050"/>
            <a:ext cx="7031134" cy="2923877"/>
          </a:xfrm>
          <a:prstGeom prst="rect">
            <a:avLst/>
          </a:prstGeom>
        </p:spPr>
        <p:txBody>
          <a:bodyPr wrap="square">
            <a:spAutoFit/>
          </a:bodyPr>
          <a:lstStyle/>
          <a:p>
            <a:pPr marL="457200" indent="-457200">
              <a:buFont typeface="+mj-lt"/>
              <a:buAutoNum type="arabicPeriod"/>
            </a:pPr>
            <a:endParaRPr lang="es-ES" sz="3200" dirty="0" smtClean="0"/>
          </a:p>
          <a:p>
            <a:pPr marL="457200" indent="-457200">
              <a:buFont typeface="+mj-lt"/>
              <a:buAutoNum type="arabicPeriod"/>
            </a:pPr>
            <a:r>
              <a:rPr lang="es-ES" sz="3200" dirty="0" smtClean="0"/>
              <a:t>¿Qué es la Programación Orientada a Objetos (POO)?</a:t>
            </a:r>
            <a:r>
              <a:rPr lang="es-ES" sz="3200" dirty="0"/>
              <a:t> </a:t>
            </a:r>
            <a:endParaRPr lang="es-ES" sz="3200" dirty="0" smtClean="0"/>
          </a:p>
          <a:p>
            <a:pPr marL="457200" indent="-457200">
              <a:buFont typeface="+mj-lt"/>
              <a:buAutoNum type="arabicPeriod"/>
            </a:pPr>
            <a:r>
              <a:rPr lang="es-ES" sz="3200" dirty="0" smtClean="0">
                <a:hlinkClick r:id="rId3" action="ppaction://hlinksldjump"/>
              </a:rPr>
              <a:t>Objetos.</a:t>
            </a:r>
            <a:endParaRPr lang="es-ES" sz="3200" dirty="0" smtClean="0"/>
          </a:p>
          <a:p>
            <a:pPr marL="457200" indent="-457200">
              <a:buFont typeface="+mj-lt"/>
              <a:buAutoNum type="arabicPeriod"/>
            </a:pPr>
            <a:r>
              <a:rPr lang="es-ES" sz="3200" dirty="0" smtClean="0">
                <a:hlinkClick r:id="rId4" action="ppaction://hlinksldjump"/>
              </a:rPr>
              <a:t>Clases.</a:t>
            </a:r>
            <a:endParaRPr lang="es-ES" sz="3200" dirty="0" smtClean="0"/>
          </a:p>
          <a:p>
            <a:pPr marL="457200" indent="-457200"/>
            <a:endParaRPr lang="es-ES" dirty="0" smtClean="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15224" y="188640"/>
            <a:ext cx="8280920" cy="864096"/>
          </a:xfrm>
        </p:spPr>
        <p:txBody>
          <a:bodyPr>
            <a:noAutofit/>
          </a:bodyPr>
          <a:lstStyle/>
          <a:p>
            <a:pPr marL="742950" indent="-742950"/>
            <a:r>
              <a:rPr lang="es-ES" sz="2800" dirty="0" smtClean="0"/>
              <a:t>1.3 ¿Qué es la Programación Orientada a Objetos (POO)?</a:t>
            </a:r>
            <a:endParaRPr lang="es-ES" sz="2800" dirty="0"/>
          </a:p>
        </p:txBody>
      </p:sp>
      <p:sp>
        <p:nvSpPr>
          <p:cNvPr id="5125" name="Rectangle 5"/>
          <p:cNvSpPr>
            <a:spLocks noGrp="1" noChangeArrowheads="1"/>
          </p:cNvSpPr>
          <p:nvPr>
            <p:ph idx="1"/>
          </p:nvPr>
        </p:nvSpPr>
        <p:spPr>
          <a:xfrm>
            <a:off x="683568" y="1196752"/>
            <a:ext cx="8229600" cy="5112568"/>
          </a:xfrm>
        </p:spPr>
        <p:txBody>
          <a:bodyPr>
            <a:noAutofit/>
          </a:bodyPr>
          <a:lstStyle/>
          <a:p>
            <a:pPr marL="274320" lvl="1" indent="-274320" algn="just">
              <a:lnSpc>
                <a:spcPct val="170000"/>
              </a:lnSpc>
              <a:spcBef>
                <a:spcPts val="0"/>
              </a:spcBef>
              <a:buClr>
                <a:schemeClr val="accent3"/>
              </a:buClr>
              <a:buSzPct val="95000"/>
              <a:buFont typeface="Wingdings" pitchFamily="2" charset="2"/>
              <a:buChar char="q"/>
            </a:pPr>
            <a:r>
              <a:rPr lang="es-ES" sz="1600" b="1" dirty="0"/>
              <a:t>ABSTRACCIÓN</a:t>
            </a:r>
            <a:r>
              <a:rPr lang="es-ES" sz="1600" dirty="0"/>
              <a:t>: Según la RAE, abstraer es </a:t>
            </a:r>
            <a:r>
              <a:rPr lang="es-ES" sz="1600" i="1" dirty="0"/>
              <a:t>“separar por medio de una operación intelectual las cualidades de un objeto para considerarlas aisladamente o para considerar el mismo objeto en su pura esencia o noción”.</a:t>
            </a:r>
            <a:r>
              <a:rPr lang="es-ES" sz="1600" dirty="0"/>
              <a:t> Cuando se programa orientado a objetos lo que se hace es </a:t>
            </a:r>
            <a:r>
              <a:rPr lang="es-ES" sz="1600" b="1" dirty="0"/>
              <a:t>abstraer</a:t>
            </a:r>
            <a:r>
              <a:rPr lang="es-ES" sz="1600" dirty="0"/>
              <a:t> las características de los objetos que van a formar parte del programa y crear las clases con sus atributos y sus métodos.</a:t>
            </a:r>
          </a:p>
          <a:p>
            <a:pPr marL="274320" lvl="1" indent="-274320" algn="just">
              <a:lnSpc>
                <a:spcPct val="170000"/>
              </a:lnSpc>
              <a:spcBef>
                <a:spcPts val="0"/>
              </a:spcBef>
              <a:buClr>
                <a:schemeClr val="accent3"/>
              </a:buClr>
              <a:buSzPct val="95000"/>
              <a:buFont typeface="Wingdings" pitchFamily="2" charset="2"/>
              <a:buChar char="q"/>
            </a:pPr>
            <a:r>
              <a:rPr lang="es-ES" sz="1600" b="1" dirty="0" smtClean="0"/>
              <a:t>POLIMORFISMO</a:t>
            </a:r>
            <a:r>
              <a:rPr lang="es-ES" sz="1600" dirty="0"/>
              <a:t>: permite crear varias formas del mismo método, de forma que un mismo método ofrezca comportamientos diferentes</a:t>
            </a:r>
            <a:r>
              <a:rPr lang="es-ES" sz="1600" dirty="0" smtClean="0"/>
              <a:t>. Es un concepto íntimamente relacionado con la herencia.</a:t>
            </a:r>
          </a:p>
          <a:p>
            <a:pPr algn="just">
              <a:lnSpc>
                <a:spcPct val="170000"/>
              </a:lnSpc>
              <a:spcBef>
                <a:spcPts val="0"/>
              </a:spcBef>
              <a:buNone/>
            </a:pPr>
            <a:endParaRPr lang="es-ES" sz="1600" dirty="0" smtClean="0"/>
          </a:p>
        </p:txBody>
      </p:sp>
    </p:spTree>
    <p:extLst>
      <p:ext uri="{BB962C8B-B14F-4D97-AF65-F5344CB8AC3E}">
        <p14:creationId xmlns:p14="http://schemas.microsoft.com/office/powerpoint/2010/main" val="2209907096"/>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15224" y="188640"/>
            <a:ext cx="8280920" cy="864096"/>
          </a:xfrm>
        </p:spPr>
        <p:txBody>
          <a:bodyPr>
            <a:noAutofit/>
          </a:bodyPr>
          <a:lstStyle/>
          <a:p>
            <a:pPr marL="742950" indent="-742950"/>
            <a:r>
              <a:rPr lang="es-ES" sz="2800" dirty="0" smtClean="0"/>
              <a:t>1.3 ¿Qué es la Programación Orientada a Objetos (POO)?</a:t>
            </a:r>
            <a:endParaRPr lang="es-ES" sz="2800" dirty="0"/>
          </a:p>
        </p:txBody>
      </p:sp>
      <p:sp>
        <p:nvSpPr>
          <p:cNvPr id="5125" name="Rectangle 5"/>
          <p:cNvSpPr>
            <a:spLocks noGrp="1" noChangeArrowheads="1"/>
          </p:cNvSpPr>
          <p:nvPr>
            <p:ph idx="1"/>
          </p:nvPr>
        </p:nvSpPr>
        <p:spPr>
          <a:xfrm>
            <a:off x="683568" y="1196752"/>
            <a:ext cx="8229600" cy="5112568"/>
          </a:xfrm>
        </p:spPr>
        <p:txBody>
          <a:bodyPr>
            <a:noAutofit/>
          </a:bodyPr>
          <a:lstStyle/>
          <a:p>
            <a:pPr marL="274320" lvl="1" indent="-274320" algn="just">
              <a:lnSpc>
                <a:spcPct val="170000"/>
              </a:lnSpc>
              <a:spcBef>
                <a:spcPts val="0"/>
              </a:spcBef>
              <a:buClr>
                <a:schemeClr val="accent3"/>
              </a:buClr>
              <a:buSzPct val="95000"/>
              <a:buFont typeface="Wingdings" pitchFamily="2" charset="2"/>
              <a:buChar char="q"/>
            </a:pPr>
            <a:r>
              <a:rPr lang="es-ES" sz="1600" b="1" dirty="0" smtClean="0"/>
              <a:t>HERENCIA</a:t>
            </a:r>
            <a:r>
              <a:rPr lang="es-ES" sz="1600" dirty="0" smtClean="0"/>
              <a:t>: las </a:t>
            </a:r>
            <a:r>
              <a:rPr lang="es-ES" sz="1600" b="1" dirty="0"/>
              <a:t>clases</a:t>
            </a:r>
            <a:r>
              <a:rPr lang="es-ES" sz="1600" dirty="0"/>
              <a:t> se relacionan entre </a:t>
            </a:r>
            <a:r>
              <a:rPr lang="es-ES" sz="1600" dirty="0" smtClean="0"/>
              <a:t>sí formando </a:t>
            </a:r>
            <a:r>
              <a:rPr lang="es-ES" sz="1600" dirty="0"/>
              <a:t>una </a:t>
            </a:r>
            <a:r>
              <a:rPr lang="es-ES" sz="1600" dirty="0" smtClean="0"/>
              <a:t>jerarquía de </a:t>
            </a:r>
            <a:r>
              <a:rPr lang="es-ES" sz="1600" dirty="0"/>
              <a:t>tal </a:t>
            </a:r>
            <a:r>
              <a:rPr lang="es-ES" sz="1600" dirty="0" smtClean="0"/>
              <a:t>forma que </a:t>
            </a:r>
            <a:r>
              <a:rPr lang="es-ES" sz="1600" dirty="0"/>
              <a:t>una clase (subclase) puede heredar propiedades de otra clase (superclase</a:t>
            </a:r>
            <a:r>
              <a:rPr lang="es-ES" sz="1600" dirty="0" smtClean="0"/>
              <a:t>).</a:t>
            </a:r>
          </a:p>
          <a:p>
            <a:pPr marL="274320" lvl="2" indent="0" algn="just">
              <a:lnSpc>
                <a:spcPct val="170000"/>
              </a:lnSpc>
              <a:spcBef>
                <a:spcPts val="0"/>
              </a:spcBef>
              <a:buClr>
                <a:schemeClr val="accent3"/>
              </a:buClr>
              <a:buSzPct val="95000"/>
              <a:buNone/>
            </a:pPr>
            <a:r>
              <a:rPr lang="es-ES" sz="1600" u="sng" dirty="0" smtClean="0"/>
              <a:t>Ejemplo:</a:t>
            </a:r>
            <a:r>
              <a:rPr lang="es-ES" sz="1600" dirty="0" smtClean="0"/>
              <a:t> la clase pájaro hereda de la clase animal, por lo tanto la clase animal estará formada por sus propios atributos y métodos y también por los atributos y métodos que hereda de la clase animal.</a:t>
            </a:r>
          </a:p>
          <a:p>
            <a:pPr algn="just">
              <a:lnSpc>
                <a:spcPct val="170000"/>
              </a:lnSpc>
              <a:spcBef>
                <a:spcPts val="0"/>
              </a:spcBef>
              <a:buNone/>
            </a:pPr>
            <a:endParaRPr lang="es-ES" sz="1600" dirty="0" smtClean="0"/>
          </a:p>
        </p:txBody>
      </p:sp>
      <p:graphicFrame>
        <p:nvGraphicFramePr>
          <p:cNvPr id="4" name="3 Diagrama"/>
          <p:cNvGraphicFramePr/>
          <p:nvPr>
            <p:extLst>
              <p:ext uri="{D42A27DB-BD31-4B8C-83A1-F6EECF244321}">
                <p14:modId xmlns:p14="http://schemas.microsoft.com/office/powerpoint/2010/main" val="2152934341"/>
              </p:ext>
            </p:extLst>
          </p:nvPr>
        </p:nvGraphicFramePr>
        <p:xfrm>
          <a:off x="4929675" y="3356992"/>
          <a:ext cx="3960440"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7942943"/>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04256" y="188640"/>
            <a:ext cx="8280920" cy="864096"/>
          </a:xfrm>
        </p:spPr>
        <p:txBody>
          <a:bodyPr>
            <a:noAutofit/>
          </a:bodyPr>
          <a:lstStyle/>
          <a:p>
            <a:pPr marL="742950" indent="-742950"/>
            <a:r>
              <a:rPr lang="es-ES" sz="2800" dirty="0" smtClean="0"/>
              <a:t>1.3 ¿Qué es la Programación Orientada a Objetos (POO)?</a:t>
            </a:r>
            <a:endParaRPr lang="es-ES" sz="2800" dirty="0"/>
          </a:p>
        </p:txBody>
      </p:sp>
      <p:sp>
        <p:nvSpPr>
          <p:cNvPr id="5125" name="Rectangle 5"/>
          <p:cNvSpPr>
            <a:spLocks noGrp="1" noChangeArrowheads="1"/>
          </p:cNvSpPr>
          <p:nvPr>
            <p:ph idx="1"/>
          </p:nvPr>
        </p:nvSpPr>
        <p:spPr>
          <a:xfrm>
            <a:off x="755576" y="1196752"/>
            <a:ext cx="8229600" cy="5112568"/>
          </a:xfrm>
        </p:spPr>
        <p:txBody>
          <a:bodyPr>
            <a:noAutofit/>
          </a:bodyPr>
          <a:lstStyle/>
          <a:p>
            <a:pPr algn="just">
              <a:lnSpc>
                <a:spcPct val="170000"/>
              </a:lnSpc>
              <a:spcBef>
                <a:spcPts val="0"/>
              </a:spcBef>
              <a:buNone/>
            </a:pPr>
            <a:r>
              <a:rPr lang="es-ES" sz="2400" u="sng" dirty="0" smtClean="0">
                <a:solidFill>
                  <a:srgbClr val="0070C0"/>
                </a:solidFill>
              </a:rPr>
              <a:t>Ventajas de la POO.</a:t>
            </a:r>
            <a:endParaRPr lang="es-ES" sz="2400" u="sng" dirty="0" smtClean="0"/>
          </a:p>
          <a:p>
            <a:pPr algn="just">
              <a:lnSpc>
                <a:spcPct val="170000"/>
              </a:lnSpc>
              <a:spcBef>
                <a:spcPts val="0"/>
              </a:spcBef>
              <a:buFont typeface="Wingdings" pitchFamily="2" charset="2"/>
              <a:buChar char="q"/>
            </a:pPr>
            <a:r>
              <a:rPr lang="es-ES" sz="1600" b="1" dirty="0" smtClean="0"/>
              <a:t>MODULARIDAD</a:t>
            </a:r>
            <a:r>
              <a:rPr lang="es-ES" sz="1600" dirty="0" smtClean="0"/>
              <a:t>:  el código fuente de un objeto puede mantenerse y reescribirse sin que ello implique la reprogramación del código de otros objetos de la aplicación.</a:t>
            </a:r>
          </a:p>
          <a:p>
            <a:pPr algn="just">
              <a:lnSpc>
                <a:spcPct val="170000"/>
              </a:lnSpc>
              <a:spcBef>
                <a:spcPts val="0"/>
              </a:spcBef>
              <a:buFont typeface="Wingdings" pitchFamily="2" charset="2"/>
              <a:buChar char="q"/>
            </a:pPr>
            <a:r>
              <a:rPr lang="es-ES" sz="1600" b="1" dirty="0" smtClean="0"/>
              <a:t>REUTILIZACIÓN DE CÓDIGO</a:t>
            </a:r>
            <a:r>
              <a:rPr lang="es-ES" sz="1600" dirty="0" smtClean="0"/>
              <a:t>:  es muy sencillo utilizar clases y objetos de terceras personas. La ventaja de esto es que no tenemos que conocer los detalles de su implementación interna sino solamente su interfaz.</a:t>
            </a:r>
          </a:p>
          <a:p>
            <a:pPr algn="just">
              <a:lnSpc>
                <a:spcPct val="170000"/>
              </a:lnSpc>
              <a:spcBef>
                <a:spcPts val="0"/>
              </a:spcBef>
              <a:buFont typeface="Wingdings" pitchFamily="2" charset="2"/>
              <a:buChar char="q"/>
            </a:pPr>
            <a:r>
              <a:rPr lang="es-ES" sz="1600" b="1" dirty="0" smtClean="0"/>
              <a:t>FACILIDAD DE TESTEO Y PROGRAMACIÓN</a:t>
            </a:r>
            <a:r>
              <a:rPr lang="es-ES" sz="1600" dirty="0" smtClean="0"/>
              <a:t>: si tenemos un objeto que está dando problemas en una aplicación no tenemos que reescribir el código de toda la aplicación, sino que tenemos que reemplazar el objeto por otro similar, o bien reprogramarlo.</a:t>
            </a:r>
          </a:p>
          <a:p>
            <a:pPr algn="just">
              <a:lnSpc>
                <a:spcPct val="170000"/>
              </a:lnSpc>
              <a:spcBef>
                <a:spcPts val="0"/>
              </a:spcBef>
              <a:buFont typeface="Wingdings" pitchFamily="2" charset="2"/>
              <a:buChar char="q"/>
            </a:pPr>
            <a:r>
              <a:rPr lang="es-ES" sz="1600" b="1" dirty="0" smtClean="0"/>
              <a:t>OCULTACIÓN DE INFORMACIÓN</a:t>
            </a:r>
            <a:r>
              <a:rPr lang="es-ES" sz="1600" dirty="0" smtClean="0"/>
              <a:t>: en la POO se ocultan los detalles de implementación y lo que prima es la interfaz.</a:t>
            </a:r>
          </a:p>
        </p:txBody>
      </p:sp>
    </p:spTree>
    <p:extLst>
      <p:ext uri="{BB962C8B-B14F-4D97-AF65-F5344CB8AC3E}">
        <p14:creationId xmlns:p14="http://schemas.microsoft.com/office/powerpoint/2010/main" val="2520816834"/>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2. Objetos	</a:t>
            </a:r>
            <a:endParaRPr lang="es-ES" dirty="0"/>
          </a:p>
        </p:txBody>
      </p:sp>
      <p:sp>
        <p:nvSpPr>
          <p:cNvPr id="7" name="Marcador de texto 6"/>
          <p:cNvSpPr>
            <a:spLocks noGrp="1"/>
          </p:cNvSpPr>
          <p:nvPr>
            <p:ph type="body" idx="1"/>
          </p:nvPr>
        </p:nvSpPr>
        <p:spPr/>
        <p:txBody>
          <a:bodyPr/>
          <a:lstStyle/>
          <a:p>
            <a:r>
              <a:rPr lang="es-ES" dirty="0" smtClean="0"/>
              <a:t>Instanciación y Utilización </a:t>
            </a:r>
            <a:endParaRPr lang="es-ES" dirty="0"/>
          </a:p>
        </p:txBody>
      </p:sp>
      <p:sp>
        <p:nvSpPr>
          <p:cNvPr id="4" name="Marcador de fecha 3"/>
          <p:cNvSpPr>
            <a:spLocks noGrp="1"/>
          </p:cNvSpPr>
          <p:nvPr>
            <p:ph type="dt" sz="half" idx="10"/>
          </p:nvPr>
        </p:nvSpPr>
        <p:spPr/>
        <p:txBody>
          <a:bodyPr/>
          <a:lstStyle/>
          <a:p>
            <a:fld id="{B629AF15-0487-4C64-AA4A-273F16A1E8EB}" type="datetime1">
              <a:rPr lang="es-ES" smtClean="0"/>
              <a:pPr/>
              <a:t>05/02/2019</a:t>
            </a:fld>
            <a:endParaRPr lang="es-ES"/>
          </a:p>
        </p:txBody>
      </p:sp>
      <p:sp>
        <p:nvSpPr>
          <p:cNvPr id="5" name="Marcador de número de diapositiva 4"/>
          <p:cNvSpPr>
            <a:spLocks noGrp="1"/>
          </p:cNvSpPr>
          <p:nvPr>
            <p:ph type="sldNum" sz="quarter" idx="12"/>
          </p:nvPr>
        </p:nvSpPr>
        <p:spPr/>
        <p:txBody>
          <a:bodyPr/>
          <a:lstStyle/>
          <a:p>
            <a:fld id="{4A5659E8-2CB2-46E2-AD6E-83F740D533C0}" type="slidenum">
              <a:rPr lang="es-ES" smtClean="0"/>
              <a:pPr/>
              <a:t>23</a:t>
            </a:fld>
            <a:endParaRPr lang="es-ES"/>
          </a:p>
        </p:txBody>
      </p:sp>
    </p:spTree>
    <p:extLst>
      <p:ext uri="{BB962C8B-B14F-4D97-AF65-F5344CB8AC3E}">
        <p14:creationId xmlns:p14="http://schemas.microsoft.com/office/powerpoint/2010/main" val="230716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55576" y="188640"/>
            <a:ext cx="8280920" cy="864096"/>
          </a:xfrm>
        </p:spPr>
        <p:txBody>
          <a:bodyPr>
            <a:noAutofit/>
          </a:bodyPr>
          <a:lstStyle/>
          <a:p>
            <a:pPr marL="742950" indent="-742950"/>
            <a:r>
              <a:rPr lang="es-ES" sz="4000" dirty="0"/>
              <a:t>2. Objetos.</a:t>
            </a:r>
          </a:p>
        </p:txBody>
      </p:sp>
      <p:sp>
        <p:nvSpPr>
          <p:cNvPr id="5125" name="Rectangle 5"/>
          <p:cNvSpPr>
            <a:spLocks noGrp="1" noChangeArrowheads="1"/>
          </p:cNvSpPr>
          <p:nvPr>
            <p:ph idx="1"/>
          </p:nvPr>
        </p:nvSpPr>
        <p:spPr>
          <a:xfrm>
            <a:off x="914400" y="1196752"/>
            <a:ext cx="7762056" cy="5328592"/>
          </a:xfrm>
        </p:spPr>
        <p:txBody>
          <a:bodyPr>
            <a:noAutofit/>
          </a:bodyPr>
          <a:lstStyle/>
          <a:p>
            <a:pPr algn="just">
              <a:lnSpc>
                <a:spcPct val="170000"/>
              </a:lnSpc>
              <a:spcBef>
                <a:spcPts val="0"/>
              </a:spcBef>
              <a:buFont typeface="Wingdings" pitchFamily="2" charset="2"/>
              <a:buChar char="q"/>
            </a:pPr>
            <a:r>
              <a:rPr lang="es-ES" sz="1800" dirty="0" smtClean="0"/>
              <a:t>Un OBJETO es la unidad básica de la POO. Es la </a:t>
            </a:r>
            <a:r>
              <a:rPr lang="es-ES" sz="1800" u="sng" dirty="0" smtClean="0"/>
              <a:t>declaración de una variable donde el tipo es una clase.</a:t>
            </a:r>
          </a:p>
          <a:p>
            <a:pPr algn="just">
              <a:lnSpc>
                <a:spcPct val="170000"/>
              </a:lnSpc>
              <a:spcBef>
                <a:spcPts val="0"/>
              </a:spcBef>
              <a:buNone/>
            </a:pPr>
            <a:r>
              <a:rPr lang="es-ES" sz="1800" dirty="0" smtClean="0"/>
              <a:t>	</a:t>
            </a:r>
            <a:r>
              <a:rPr lang="es-ES" sz="1800" u="sng" dirty="0" smtClean="0"/>
              <a:t>Ejemplos de objetos:</a:t>
            </a:r>
            <a:r>
              <a:rPr lang="es-ES" sz="1800" dirty="0"/>
              <a:t>	</a:t>
            </a:r>
            <a:r>
              <a:rPr lang="es-ES" sz="1800" b="1" dirty="0" smtClean="0"/>
              <a:t>Alumno alum1, alum2</a:t>
            </a:r>
            <a:r>
              <a:rPr lang="es-ES" sz="1800" b="1" dirty="0"/>
              <a:t>; </a:t>
            </a:r>
            <a:endParaRPr lang="es-ES" sz="1800" b="1" dirty="0" smtClean="0"/>
          </a:p>
          <a:p>
            <a:pPr algn="just">
              <a:lnSpc>
                <a:spcPct val="170000"/>
              </a:lnSpc>
              <a:spcBef>
                <a:spcPts val="0"/>
              </a:spcBef>
              <a:buNone/>
            </a:pPr>
            <a:r>
              <a:rPr lang="es-ES" sz="1800" b="1" dirty="0"/>
              <a:t>	</a:t>
            </a:r>
            <a:r>
              <a:rPr lang="es-ES" sz="1800" dirty="0" smtClean="0"/>
              <a:t>Estoy </a:t>
            </a:r>
            <a:r>
              <a:rPr lang="es-ES" sz="1800" dirty="0"/>
              <a:t>declarando dos objetos (alum1 y alum2) de la clase Alumno</a:t>
            </a:r>
            <a:r>
              <a:rPr lang="es-ES" sz="1800" dirty="0" smtClean="0"/>
              <a:t>. </a:t>
            </a:r>
          </a:p>
          <a:p>
            <a:pPr algn="just">
              <a:lnSpc>
                <a:spcPct val="170000"/>
              </a:lnSpc>
              <a:spcBef>
                <a:spcPts val="0"/>
              </a:spcBef>
              <a:buNone/>
            </a:pPr>
            <a:r>
              <a:rPr lang="es-ES" sz="1800" dirty="0"/>
              <a:t>	</a:t>
            </a:r>
            <a:r>
              <a:rPr lang="es-ES" sz="1800" dirty="0" smtClean="0"/>
              <a:t>Cada objeto tendrá su nombre y edad. </a:t>
            </a:r>
          </a:p>
          <a:p>
            <a:pPr algn="just">
              <a:lnSpc>
                <a:spcPct val="170000"/>
              </a:lnSpc>
              <a:spcBef>
                <a:spcPts val="0"/>
              </a:spcBef>
              <a:buNone/>
            </a:pPr>
            <a:r>
              <a:rPr lang="es-ES" sz="1800" dirty="0"/>
              <a:t>	</a:t>
            </a:r>
            <a:r>
              <a:rPr lang="es-ES" sz="1800" dirty="0" smtClean="0"/>
              <a:t>Además, métodos para manipular dichos datos: inicializarlos, visualizarlos,….</a:t>
            </a:r>
          </a:p>
        </p:txBody>
      </p:sp>
    </p:spTree>
    <p:extLst>
      <p:ext uri="{BB962C8B-B14F-4D97-AF65-F5344CB8AC3E}">
        <p14:creationId xmlns:p14="http://schemas.microsoft.com/office/powerpoint/2010/main" val="2275458893"/>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860871" y="188640"/>
            <a:ext cx="8280920" cy="864096"/>
          </a:xfrm>
        </p:spPr>
        <p:txBody>
          <a:bodyPr>
            <a:noAutofit/>
          </a:bodyPr>
          <a:lstStyle/>
          <a:p>
            <a:pPr marL="742950" indent="-742950"/>
            <a:r>
              <a:rPr lang="es-ES" sz="4000" dirty="0"/>
              <a:t>2. Objetos.</a:t>
            </a:r>
          </a:p>
        </p:txBody>
      </p:sp>
      <p:sp>
        <p:nvSpPr>
          <p:cNvPr id="5125" name="Rectangle 5"/>
          <p:cNvSpPr>
            <a:spLocks noGrp="1" noChangeArrowheads="1"/>
          </p:cNvSpPr>
          <p:nvPr>
            <p:ph idx="1"/>
          </p:nvPr>
        </p:nvSpPr>
        <p:spPr>
          <a:xfrm>
            <a:off x="755576" y="1196752"/>
            <a:ext cx="8229600" cy="5328592"/>
          </a:xfrm>
        </p:spPr>
        <p:txBody>
          <a:bodyPr>
            <a:noAutofit/>
          </a:bodyPr>
          <a:lstStyle/>
          <a:p>
            <a:pPr marL="0" indent="0" algn="just">
              <a:lnSpc>
                <a:spcPct val="170000"/>
              </a:lnSpc>
              <a:spcBef>
                <a:spcPts val="0"/>
              </a:spcBef>
              <a:buNone/>
            </a:pPr>
            <a:r>
              <a:rPr lang="es-ES" sz="2000" dirty="0" smtClean="0"/>
              <a:t>Un objeto tiene las siguientes características:</a:t>
            </a:r>
          </a:p>
          <a:p>
            <a:pPr lvl="1" algn="just">
              <a:lnSpc>
                <a:spcPct val="170000"/>
              </a:lnSpc>
              <a:spcBef>
                <a:spcPts val="0"/>
              </a:spcBef>
            </a:pPr>
            <a:r>
              <a:rPr lang="es-ES" sz="2000" b="1" dirty="0"/>
              <a:t>IDENTIDAD</a:t>
            </a:r>
            <a:r>
              <a:rPr lang="es-ES" sz="2000" dirty="0"/>
              <a:t>: el identificador (nombre) de un objeto.  Cada objeto es </a:t>
            </a:r>
            <a:r>
              <a:rPr lang="es-ES" sz="2000" dirty="0" smtClean="0"/>
              <a:t>único y diferente. </a:t>
            </a:r>
          </a:p>
          <a:p>
            <a:pPr marL="393192" lvl="1" indent="0" algn="just">
              <a:lnSpc>
                <a:spcPct val="170000"/>
              </a:lnSpc>
              <a:spcBef>
                <a:spcPts val="0"/>
              </a:spcBef>
              <a:buNone/>
            </a:pPr>
            <a:r>
              <a:rPr lang="es-ES" sz="2000" dirty="0" smtClean="0"/>
              <a:t>	</a:t>
            </a:r>
            <a:r>
              <a:rPr lang="es-ES" sz="2000" u="sng" dirty="0" smtClean="0"/>
              <a:t>Ejemplo</a:t>
            </a:r>
            <a:r>
              <a:rPr lang="es-ES" sz="2000" u="sng" dirty="0"/>
              <a:t>:</a:t>
            </a:r>
            <a:r>
              <a:rPr lang="es-ES" sz="2000" dirty="0"/>
              <a:t> alum1 y alum2</a:t>
            </a:r>
            <a:r>
              <a:rPr lang="es-ES" sz="2000" dirty="0" smtClean="0"/>
              <a:t>.</a:t>
            </a:r>
          </a:p>
          <a:p>
            <a:pPr lvl="1" algn="just">
              <a:lnSpc>
                <a:spcPct val="170000"/>
              </a:lnSpc>
              <a:spcBef>
                <a:spcPts val="0"/>
              </a:spcBef>
            </a:pPr>
            <a:r>
              <a:rPr lang="es-ES" sz="2000" b="1" dirty="0"/>
              <a:t>ESTADO</a:t>
            </a:r>
            <a:r>
              <a:rPr lang="es-ES" sz="2000" dirty="0"/>
              <a:t>: valores concretos que tiene un objeto en cada uno de sus </a:t>
            </a:r>
            <a:r>
              <a:rPr lang="es-ES" sz="2000" dirty="0" smtClean="0"/>
              <a:t>atributos en un momento determinado. </a:t>
            </a:r>
          </a:p>
          <a:p>
            <a:pPr marL="393192" lvl="1" indent="0" algn="just">
              <a:lnSpc>
                <a:spcPct val="170000"/>
              </a:lnSpc>
              <a:spcBef>
                <a:spcPts val="0"/>
              </a:spcBef>
              <a:buNone/>
            </a:pPr>
            <a:r>
              <a:rPr lang="es-ES" sz="2000" dirty="0"/>
              <a:t>	</a:t>
            </a:r>
            <a:r>
              <a:rPr lang="es-ES" sz="2000" u="sng" dirty="0" smtClean="0"/>
              <a:t>Ejemplo</a:t>
            </a:r>
            <a:r>
              <a:rPr lang="es-ES" sz="2000" u="sng" dirty="0"/>
              <a:t>:</a:t>
            </a:r>
            <a:r>
              <a:rPr lang="es-ES" sz="2000" dirty="0"/>
              <a:t> el alum1 se llama Luis y tiene 28 años</a:t>
            </a:r>
            <a:r>
              <a:rPr lang="es-ES" sz="2000" dirty="0" smtClean="0"/>
              <a:t>.</a:t>
            </a:r>
          </a:p>
          <a:p>
            <a:pPr lvl="1" algn="just">
              <a:lnSpc>
                <a:spcPct val="170000"/>
              </a:lnSpc>
              <a:spcBef>
                <a:spcPts val="0"/>
              </a:spcBef>
              <a:buNone/>
            </a:pPr>
            <a:endParaRPr lang="es-ES" sz="1200" dirty="0" smtClean="0"/>
          </a:p>
        </p:txBody>
      </p:sp>
    </p:spTree>
    <p:extLst>
      <p:ext uri="{BB962C8B-B14F-4D97-AF65-F5344CB8AC3E}">
        <p14:creationId xmlns:p14="http://schemas.microsoft.com/office/powerpoint/2010/main" val="3029412081"/>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55576" y="188640"/>
            <a:ext cx="8280920" cy="864096"/>
          </a:xfrm>
        </p:spPr>
        <p:txBody>
          <a:bodyPr>
            <a:noAutofit/>
          </a:bodyPr>
          <a:lstStyle/>
          <a:p>
            <a:pPr marL="742950" indent="-742950"/>
            <a:r>
              <a:rPr lang="es-ES" sz="4000" dirty="0"/>
              <a:t>2. Objetos.</a:t>
            </a:r>
          </a:p>
        </p:txBody>
      </p:sp>
      <p:sp>
        <p:nvSpPr>
          <p:cNvPr id="5125" name="Rectangle 5"/>
          <p:cNvSpPr>
            <a:spLocks noGrp="1" noChangeArrowheads="1"/>
          </p:cNvSpPr>
          <p:nvPr>
            <p:ph idx="1"/>
          </p:nvPr>
        </p:nvSpPr>
        <p:spPr>
          <a:xfrm>
            <a:off x="683568" y="1196752"/>
            <a:ext cx="8229600" cy="5112568"/>
          </a:xfrm>
        </p:spPr>
        <p:txBody>
          <a:bodyPr>
            <a:normAutofit/>
          </a:bodyPr>
          <a:lstStyle/>
          <a:p>
            <a:pPr marL="179388" lvl="1" algn="just">
              <a:lnSpc>
                <a:spcPct val="170000"/>
              </a:lnSpc>
              <a:spcBef>
                <a:spcPts val="0"/>
              </a:spcBef>
            </a:pPr>
            <a:r>
              <a:rPr lang="es-ES" b="1" dirty="0" smtClean="0"/>
              <a:t>COMPORTAMIENTO: </a:t>
            </a:r>
            <a:r>
              <a:rPr lang="es-ES" dirty="0" smtClean="0"/>
              <a:t>formado </a:t>
            </a:r>
            <a:r>
              <a:rPr lang="es-ES" dirty="0"/>
              <a:t>por los métodos que forman una clase que son los que fijan las operaciones que puede realizar un objeto. </a:t>
            </a:r>
          </a:p>
          <a:p>
            <a:pPr marL="90488" lvl="1" indent="0">
              <a:lnSpc>
                <a:spcPct val="170000"/>
              </a:lnSpc>
              <a:spcBef>
                <a:spcPts val="0"/>
              </a:spcBef>
              <a:buNone/>
            </a:pPr>
            <a:r>
              <a:rPr lang="es-ES" dirty="0"/>
              <a:t>	Ejemplo: con el método alum1.pedirEdad() pedimos por teclado el nombre al alum1 (supongamos introduce Luis), con el método alum1.pedirEdad()  pedimos por teclado  la edad al alum1 (supongamos introduce 28).</a:t>
            </a:r>
          </a:p>
          <a:p>
            <a:pPr>
              <a:lnSpc>
                <a:spcPct val="150000"/>
              </a:lnSpc>
              <a:spcBef>
                <a:spcPts val="0"/>
              </a:spcBef>
            </a:pPr>
            <a:r>
              <a:rPr lang="es-ES" sz="1800" b="1" dirty="0" smtClean="0"/>
              <a:t>MENSAJES</a:t>
            </a:r>
            <a:r>
              <a:rPr lang="es-ES" sz="1800" dirty="0" smtClean="0"/>
              <a:t>: </a:t>
            </a:r>
            <a:r>
              <a:rPr lang="es-ES" sz="1800" dirty="0"/>
              <a:t>llamada de métodos de una clase. Cuando un objeto recibe un mensaje lo que hace es ejecutar el método asociado. Ejemplo: alum1.pedirEdad</a:t>
            </a:r>
            <a:r>
              <a:rPr lang="es-ES" sz="1800" dirty="0" smtClean="0"/>
              <a:t>();</a:t>
            </a:r>
          </a:p>
          <a:p>
            <a:pPr algn="just">
              <a:lnSpc>
                <a:spcPct val="150000"/>
              </a:lnSpc>
              <a:spcBef>
                <a:spcPts val="0"/>
              </a:spcBef>
              <a:buNone/>
            </a:pPr>
            <a:endParaRPr lang="es-ES" sz="1800" dirty="0" smtClean="0"/>
          </a:p>
          <a:p>
            <a:pPr>
              <a:buNone/>
            </a:pPr>
            <a:endParaRPr lang="es-ES" sz="1800" dirty="0"/>
          </a:p>
          <a:p>
            <a:pPr>
              <a:buFont typeface="Wingdings" pitchFamily="2" charset="2"/>
              <a:buNone/>
            </a:pPr>
            <a:endParaRPr lang="es-ES" sz="1800" dirty="0"/>
          </a:p>
        </p:txBody>
      </p:sp>
    </p:spTree>
    <p:extLst>
      <p:ext uri="{BB962C8B-B14F-4D97-AF65-F5344CB8AC3E}">
        <p14:creationId xmlns:p14="http://schemas.microsoft.com/office/powerpoint/2010/main" val="23428358"/>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55576" y="188640"/>
            <a:ext cx="8280920" cy="864096"/>
          </a:xfrm>
        </p:spPr>
        <p:txBody>
          <a:bodyPr>
            <a:noAutofit/>
          </a:bodyPr>
          <a:lstStyle/>
          <a:p>
            <a:pPr marL="742950" indent="-742950"/>
            <a:r>
              <a:rPr lang="es-ES" sz="4000" dirty="0"/>
              <a:t>2. Objetos</a:t>
            </a:r>
            <a:r>
              <a:rPr lang="es-ES" sz="2800" dirty="0"/>
              <a:t>.</a:t>
            </a:r>
          </a:p>
        </p:txBody>
      </p:sp>
      <p:sp>
        <p:nvSpPr>
          <p:cNvPr id="5125" name="Rectangle 5"/>
          <p:cNvSpPr>
            <a:spLocks noGrp="1" noChangeArrowheads="1"/>
          </p:cNvSpPr>
          <p:nvPr>
            <p:ph idx="1"/>
          </p:nvPr>
        </p:nvSpPr>
        <p:spPr>
          <a:xfrm>
            <a:off x="683568" y="1196752"/>
            <a:ext cx="8229600" cy="5112568"/>
          </a:xfrm>
        </p:spPr>
        <p:txBody>
          <a:bodyPr>
            <a:normAutofit/>
          </a:bodyPr>
          <a:lstStyle/>
          <a:p>
            <a:pPr algn="just">
              <a:lnSpc>
                <a:spcPct val="150000"/>
              </a:lnSpc>
              <a:spcBef>
                <a:spcPts val="0"/>
              </a:spcBef>
              <a:buFont typeface="Wingdings" pitchFamily="2" charset="2"/>
              <a:buChar char="q"/>
            </a:pPr>
            <a:r>
              <a:rPr lang="es-ES" sz="1800" dirty="0" smtClean="0"/>
              <a:t>Por tanto, las </a:t>
            </a:r>
            <a:r>
              <a:rPr lang="es-ES" sz="1800" b="1" dirty="0" smtClean="0"/>
              <a:t>características</a:t>
            </a:r>
            <a:r>
              <a:rPr lang="es-ES" sz="1800" dirty="0" smtClean="0"/>
              <a:t> de los objetos son:</a:t>
            </a:r>
          </a:p>
          <a:p>
            <a:pPr lvl="1" algn="just">
              <a:lnSpc>
                <a:spcPct val="150000"/>
              </a:lnSpc>
              <a:spcBef>
                <a:spcPts val="0"/>
              </a:spcBef>
              <a:buFont typeface="Wingdings" pitchFamily="2" charset="2"/>
              <a:buChar char="ü"/>
            </a:pPr>
            <a:r>
              <a:rPr lang="es-ES" sz="1800" dirty="0" smtClean="0"/>
              <a:t>Se agrupan en tipos llamados “CLASES”.</a:t>
            </a:r>
          </a:p>
          <a:p>
            <a:pPr lvl="1" algn="just">
              <a:lnSpc>
                <a:spcPct val="150000"/>
              </a:lnSpc>
              <a:spcBef>
                <a:spcPts val="0"/>
              </a:spcBef>
              <a:buFont typeface="Wingdings" pitchFamily="2" charset="2"/>
              <a:buChar char="ü"/>
            </a:pPr>
            <a:r>
              <a:rPr lang="es-ES" sz="1800" dirty="0" smtClean="0"/>
              <a:t>Permiten poder ocultar los datos que contiene.</a:t>
            </a:r>
          </a:p>
          <a:p>
            <a:pPr lvl="1" algn="just">
              <a:lnSpc>
                <a:spcPct val="150000"/>
              </a:lnSpc>
              <a:spcBef>
                <a:spcPts val="0"/>
              </a:spcBef>
              <a:buFont typeface="Wingdings" pitchFamily="2" charset="2"/>
              <a:buChar char="ü"/>
            </a:pPr>
            <a:r>
              <a:rPr lang="es-ES" sz="1800" dirty="0" smtClean="0"/>
              <a:t>Los valores de un objeto son los que determinan su ESTADO.</a:t>
            </a:r>
          </a:p>
          <a:p>
            <a:pPr lvl="1" algn="just">
              <a:lnSpc>
                <a:spcPct val="150000"/>
              </a:lnSpc>
              <a:spcBef>
                <a:spcPts val="0"/>
              </a:spcBef>
              <a:buFont typeface="Wingdings" pitchFamily="2" charset="2"/>
              <a:buChar char="ü"/>
            </a:pPr>
            <a:r>
              <a:rPr lang="es-ES" sz="1800" dirty="0" smtClean="0"/>
              <a:t>Pueden heredar los datos o funciones de otros objetos.</a:t>
            </a:r>
          </a:p>
          <a:p>
            <a:pPr lvl="1" algn="just">
              <a:lnSpc>
                <a:spcPct val="150000"/>
              </a:lnSpc>
              <a:spcBef>
                <a:spcPts val="0"/>
              </a:spcBef>
              <a:buFont typeface="Wingdings" pitchFamily="2" charset="2"/>
              <a:buChar char="ü"/>
            </a:pPr>
            <a:r>
              <a:rPr lang="es-ES" sz="1800" dirty="0" smtClean="0"/>
              <a:t>Se comunican con otros objetos gracias al envío de mensajes.</a:t>
            </a:r>
          </a:p>
          <a:p>
            <a:pPr lvl="1" algn="just">
              <a:lnSpc>
                <a:spcPct val="150000"/>
              </a:lnSpc>
              <a:spcBef>
                <a:spcPts val="0"/>
              </a:spcBef>
              <a:buFont typeface="Wingdings" pitchFamily="2" charset="2"/>
              <a:buChar char="ü"/>
            </a:pPr>
            <a:r>
              <a:rPr lang="es-ES" sz="1800" dirty="0" smtClean="0"/>
              <a:t>Tienen métodos que definen su comportamiento.</a:t>
            </a:r>
          </a:p>
          <a:p>
            <a:pPr lvl="1" algn="just">
              <a:lnSpc>
                <a:spcPct val="150000"/>
              </a:lnSpc>
              <a:spcBef>
                <a:spcPts val="0"/>
              </a:spcBef>
              <a:buFont typeface="Wingdings" pitchFamily="2" charset="2"/>
              <a:buChar char="ü"/>
            </a:pPr>
            <a:r>
              <a:rPr lang="es-ES" sz="1800" dirty="0" smtClean="0"/>
              <a:t>Un método puede hacer uso de otros métodos sin tener que conocer cómo están implementados. Solo le basta conocer la cabecera de dichos métodos.</a:t>
            </a:r>
          </a:p>
          <a:p>
            <a:pPr algn="just">
              <a:lnSpc>
                <a:spcPct val="150000"/>
              </a:lnSpc>
              <a:spcBef>
                <a:spcPts val="0"/>
              </a:spcBef>
              <a:buNone/>
            </a:pPr>
            <a:endParaRPr lang="es-ES" sz="1800" dirty="0" smtClean="0"/>
          </a:p>
          <a:p>
            <a:pPr>
              <a:buNone/>
            </a:pPr>
            <a:endParaRPr lang="es-ES" sz="1800" dirty="0"/>
          </a:p>
          <a:p>
            <a:pPr>
              <a:buFont typeface="Wingdings" pitchFamily="2" charset="2"/>
              <a:buNone/>
            </a:pPr>
            <a:endParaRPr lang="es-ES" sz="1800" dirty="0"/>
          </a:p>
        </p:txBody>
      </p:sp>
    </p:spTree>
    <p:extLst>
      <p:ext uri="{BB962C8B-B14F-4D97-AF65-F5344CB8AC3E}">
        <p14:creationId xmlns:p14="http://schemas.microsoft.com/office/powerpoint/2010/main" val="3395689905"/>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55576" y="188640"/>
            <a:ext cx="7992888" cy="864096"/>
          </a:xfrm>
        </p:spPr>
        <p:txBody>
          <a:bodyPr>
            <a:noAutofit/>
          </a:bodyPr>
          <a:lstStyle/>
          <a:p>
            <a:pPr marL="742950" indent="-742950"/>
            <a:r>
              <a:rPr lang="es-ES" sz="4000" dirty="0" smtClean="0"/>
              <a:t>2.1. Instanciación</a:t>
            </a:r>
            <a:endParaRPr lang="es-ES" sz="4000" dirty="0"/>
          </a:p>
        </p:txBody>
      </p:sp>
      <p:sp>
        <p:nvSpPr>
          <p:cNvPr id="5125" name="Rectangle 5"/>
          <p:cNvSpPr>
            <a:spLocks noGrp="1" noChangeArrowheads="1"/>
          </p:cNvSpPr>
          <p:nvPr>
            <p:ph idx="1"/>
          </p:nvPr>
        </p:nvSpPr>
        <p:spPr>
          <a:xfrm>
            <a:off x="755576" y="1052736"/>
            <a:ext cx="8229600" cy="4896544"/>
          </a:xfrm>
        </p:spPr>
        <p:txBody>
          <a:bodyPr>
            <a:normAutofit/>
          </a:bodyPr>
          <a:lstStyle/>
          <a:p>
            <a:pPr algn="just">
              <a:lnSpc>
                <a:spcPct val="170000"/>
              </a:lnSpc>
              <a:spcBef>
                <a:spcPts val="0"/>
              </a:spcBef>
              <a:buFont typeface="Wingdings" pitchFamily="2" charset="2"/>
              <a:buChar char="q"/>
            </a:pPr>
            <a:r>
              <a:rPr lang="es-ES" sz="2400" dirty="0"/>
              <a:t>La </a:t>
            </a:r>
            <a:r>
              <a:rPr lang="es-ES" sz="2400" b="1" dirty="0"/>
              <a:t>INSTANCIACIÓN</a:t>
            </a:r>
            <a:r>
              <a:rPr lang="es-ES" sz="2400" dirty="0"/>
              <a:t> de un objeto consiste en ponerlo en memoria para su uso, es decir, en la creación del objeto en sí</a:t>
            </a:r>
            <a:r>
              <a:rPr lang="es-ES" sz="2400" dirty="0" smtClean="0"/>
              <a:t>.</a:t>
            </a:r>
          </a:p>
          <a:p>
            <a:pPr algn="just">
              <a:lnSpc>
                <a:spcPct val="170000"/>
              </a:lnSpc>
              <a:spcBef>
                <a:spcPts val="0"/>
              </a:spcBef>
              <a:buFont typeface="Wingdings" pitchFamily="2" charset="2"/>
              <a:buChar char="q"/>
            </a:pPr>
            <a:r>
              <a:rPr lang="es-ES" sz="2400" dirty="0" smtClean="0"/>
              <a:t>Un objeto, como cualquier variable, tiene un espacio de memoria asignado con el fin de guardar los datos que contiene la clase a la que pertenece.</a:t>
            </a:r>
          </a:p>
          <a:p>
            <a:pPr algn="just">
              <a:lnSpc>
                <a:spcPct val="170000"/>
              </a:lnSpc>
              <a:spcBef>
                <a:spcPts val="0"/>
              </a:spcBef>
              <a:buFont typeface="Wingdings" pitchFamily="2" charset="2"/>
              <a:buChar char="q"/>
            </a:pPr>
            <a:r>
              <a:rPr lang="es-ES" sz="2400" dirty="0" smtClean="0"/>
              <a:t>Los </a:t>
            </a:r>
            <a:r>
              <a:rPr lang="es-ES" sz="2400" dirty="0"/>
              <a:t>objetos son instancias de una clase.</a:t>
            </a:r>
            <a:endParaRPr lang="es-ES" sz="2400" u="sng" dirty="0">
              <a:solidFill>
                <a:srgbClr val="0070C0"/>
              </a:solidFill>
            </a:endParaRPr>
          </a:p>
          <a:p>
            <a:pPr marL="0" indent="0" algn="just">
              <a:lnSpc>
                <a:spcPct val="170000"/>
              </a:lnSpc>
              <a:spcBef>
                <a:spcPts val="0"/>
              </a:spcBef>
              <a:buNone/>
            </a:pPr>
            <a:endParaRPr lang="es-ES" sz="2400" dirty="0" smtClean="0"/>
          </a:p>
        </p:txBody>
      </p:sp>
    </p:spTree>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76944" y="116632"/>
            <a:ext cx="7992888" cy="864096"/>
          </a:xfrm>
        </p:spPr>
        <p:txBody>
          <a:bodyPr>
            <a:noAutofit/>
          </a:bodyPr>
          <a:lstStyle/>
          <a:p>
            <a:pPr marL="742950" indent="-742950"/>
            <a:r>
              <a:rPr lang="es-ES" sz="4000" dirty="0"/>
              <a:t>2.1. Instanciación</a:t>
            </a:r>
          </a:p>
        </p:txBody>
      </p:sp>
      <p:sp>
        <p:nvSpPr>
          <p:cNvPr id="5125" name="Rectangle 5"/>
          <p:cNvSpPr>
            <a:spLocks noGrp="1" noChangeArrowheads="1"/>
          </p:cNvSpPr>
          <p:nvPr>
            <p:ph idx="1"/>
          </p:nvPr>
        </p:nvSpPr>
        <p:spPr>
          <a:xfrm>
            <a:off x="922088" y="980728"/>
            <a:ext cx="7847744" cy="5400600"/>
          </a:xfrm>
        </p:spPr>
        <p:txBody>
          <a:bodyPr>
            <a:normAutofit fontScale="92500"/>
          </a:bodyPr>
          <a:lstStyle/>
          <a:p>
            <a:pPr>
              <a:lnSpc>
                <a:spcPct val="150000"/>
              </a:lnSpc>
              <a:spcBef>
                <a:spcPts val="0"/>
              </a:spcBef>
              <a:buFont typeface="Wingdings" pitchFamily="2" charset="2"/>
              <a:buChar char="q"/>
            </a:pPr>
            <a:r>
              <a:rPr lang="es-ES" sz="2400" dirty="0" smtClean="0"/>
              <a:t>Como con cualquier otra variable para «usar» un objeto, hay que llevar a cabo dos pasos:</a:t>
            </a:r>
          </a:p>
          <a:p>
            <a:pPr lvl="1">
              <a:lnSpc>
                <a:spcPct val="170000"/>
              </a:lnSpc>
              <a:spcBef>
                <a:spcPts val="0"/>
              </a:spcBef>
              <a:buNone/>
            </a:pPr>
            <a:r>
              <a:rPr lang="es-ES" sz="2400" b="1" u="sng" dirty="0" smtClean="0"/>
              <a:t>1º) Declarar el objeto: </a:t>
            </a:r>
            <a:r>
              <a:rPr lang="es-ES" sz="2400" dirty="0" smtClean="0"/>
              <a:t>consiste </a:t>
            </a:r>
            <a:r>
              <a:rPr lang="es-ES" sz="2400" dirty="0"/>
              <a:t>en la declaración de una variable cuyo tipo es la clase del </a:t>
            </a:r>
            <a:r>
              <a:rPr lang="es-ES" sz="2400" dirty="0" smtClean="0"/>
              <a:t>objeto.</a:t>
            </a:r>
            <a:endParaRPr lang="es-ES" sz="2400" u="sng" dirty="0" smtClean="0"/>
          </a:p>
          <a:p>
            <a:pPr lvl="1">
              <a:lnSpc>
                <a:spcPct val="170000"/>
              </a:lnSpc>
              <a:spcBef>
                <a:spcPts val="0"/>
              </a:spcBef>
              <a:buNone/>
            </a:pPr>
            <a:r>
              <a:rPr lang="es-ES" sz="2400" dirty="0" smtClean="0"/>
              <a:t>			</a:t>
            </a:r>
            <a:r>
              <a:rPr lang="es-ES" sz="2400" u="sng" dirty="0" smtClean="0"/>
              <a:t>Sintaxis:</a:t>
            </a:r>
            <a:r>
              <a:rPr lang="es-ES" sz="2400" dirty="0" smtClean="0"/>
              <a:t> </a:t>
            </a:r>
            <a:r>
              <a:rPr lang="es-ES" sz="2400" b="1" dirty="0" err="1" smtClean="0"/>
              <a:t>NombreClase</a:t>
            </a:r>
            <a:r>
              <a:rPr lang="es-ES" sz="2400" b="1" dirty="0" smtClean="0"/>
              <a:t>  </a:t>
            </a:r>
            <a:r>
              <a:rPr lang="es-ES" sz="2400" b="1" dirty="0" err="1" smtClean="0"/>
              <a:t>NombreObjeto</a:t>
            </a:r>
            <a:r>
              <a:rPr lang="es-ES" sz="2400" b="1" dirty="0" smtClean="0"/>
              <a:t>;</a:t>
            </a:r>
          </a:p>
          <a:p>
            <a:pPr lvl="1">
              <a:lnSpc>
                <a:spcPct val="170000"/>
              </a:lnSpc>
              <a:spcBef>
                <a:spcPts val="0"/>
              </a:spcBef>
              <a:buNone/>
            </a:pPr>
            <a:r>
              <a:rPr lang="es-ES" sz="2400" u="sng" dirty="0" smtClean="0"/>
              <a:t>Ejemplo:</a:t>
            </a:r>
            <a:r>
              <a:rPr lang="es-ES" sz="2400" dirty="0" smtClean="0"/>
              <a:t> supongamos que tenemos una clase definida llamada “Alumno”. Vamos a crear un nombre para referirse a un objeto de la clase Alumno.</a:t>
            </a:r>
          </a:p>
          <a:p>
            <a:pPr lvl="1">
              <a:lnSpc>
                <a:spcPct val="170000"/>
              </a:lnSpc>
              <a:spcBef>
                <a:spcPts val="0"/>
              </a:spcBef>
              <a:buNone/>
            </a:pPr>
            <a:r>
              <a:rPr lang="es-ES" sz="2400" dirty="0" smtClean="0"/>
              <a:t>			</a:t>
            </a:r>
            <a:r>
              <a:rPr lang="es-ES" sz="2400" i="1" dirty="0" smtClean="0"/>
              <a:t>Alumno alumno1;</a:t>
            </a:r>
          </a:p>
          <a:p>
            <a:pPr lvl="1" algn="just">
              <a:lnSpc>
                <a:spcPct val="170000"/>
              </a:lnSpc>
              <a:spcBef>
                <a:spcPts val="0"/>
              </a:spcBef>
              <a:buNone/>
            </a:pPr>
            <a:endParaRPr lang="es-ES" sz="1400" dirty="0" smtClean="0"/>
          </a:p>
        </p:txBody>
      </p:sp>
    </p:spTree>
    <p:extLst>
      <p:ext uri="{BB962C8B-B14F-4D97-AF65-F5344CB8AC3E}">
        <p14:creationId xmlns:p14="http://schemas.microsoft.com/office/powerpoint/2010/main" val="891149419"/>
      </p:ext>
    </p:extLst>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https://www.ecured.cu/</a:t>
            </a:r>
            <a:r>
              <a:rPr lang="es-ES" dirty="0" err="1"/>
              <a:t>Programación_Orientada_a_Objetos</a:t>
            </a:r>
            <a:endParaRPr lang="es-ES" dirty="0"/>
          </a:p>
        </p:txBody>
      </p:sp>
      <p:sp>
        <p:nvSpPr>
          <p:cNvPr id="4" name="Marcador de pie de página 3"/>
          <p:cNvSpPr>
            <a:spLocks noGrp="1"/>
          </p:cNvSpPr>
          <p:nvPr>
            <p:ph type="ftr" sz="quarter" idx="4294967295"/>
          </p:nvPr>
        </p:nvSpPr>
        <p:spPr>
          <a:xfrm>
            <a:off x="179512" y="6366309"/>
            <a:ext cx="3086100" cy="365125"/>
          </a:xfrm>
        </p:spPr>
        <p:txBody>
          <a:bodyPr/>
          <a:lstStyle/>
          <a:p>
            <a:r>
              <a:rPr lang="es-ES" smtClean="0"/>
              <a:t>DAR - CIFP Santa Catalina.</a:t>
            </a:r>
            <a:endParaRPr lang="es-ES"/>
          </a:p>
        </p:txBody>
      </p:sp>
    </p:spTree>
    <p:extLst>
      <p:ext uri="{BB962C8B-B14F-4D97-AF65-F5344CB8AC3E}">
        <p14:creationId xmlns:p14="http://schemas.microsoft.com/office/powerpoint/2010/main" val="1433906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76944" y="116632"/>
            <a:ext cx="7992888" cy="864096"/>
          </a:xfrm>
        </p:spPr>
        <p:txBody>
          <a:bodyPr>
            <a:noAutofit/>
          </a:bodyPr>
          <a:lstStyle/>
          <a:p>
            <a:pPr marL="742950" indent="-742950"/>
            <a:r>
              <a:rPr lang="es-ES" sz="4000" dirty="0"/>
              <a:t>2.1. Instanciación</a:t>
            </a:r>
          </a:p>
        </p:txBody>
      </p:sp>
      <p:sp>
        <p:nvSpPr>
          <p:cNvPr id="5125" name="Rectangle 5"/>
          <p:cNvSpPr>
            <a:spLocks noGrp="1" noChangeArrowheads="1"/>
          </p:cNvSpPr>
          <p:nvPr>
            <p:ph idx="1"/>
          </p:nvPr>
        </p:nvSpPr>
        <p:spPr>
          <a:xfrm>
            <a:off x="922088" y="980728"/>
            <a:ext cx="7847744" cy="5400600"/>
          </a:xfrm>
        </p:spPr>
        <p:txBody>
          <a:bodyPr>
            <a:normAutofit/>
          </a:bodyPr>
          <a:lstStyle/>
          <a:p>
            <a:pPr lvl="1" algn="just">
              <a:lnSpc>
                <a:spcPct val="170000"/>
              </a:lnSpc>
              <a:spcBef>
                <a:spcPts val="0"/>
              </a:spcBef>
              <a:buNone/>
            </a:pPr>
            <a:r>
              <a:rPr lang="es-ES" sz="2000" b="1" u="sng" dirty="0" smtClean="0"/>
              <a:t>2º) Creación del objeto:</a:t>
            </a:r>
            <a:r>
              <a:rPr lang="es-ES" sz="2000" b="1" dirty="0" smtClean="0"/>
              <a:t>  </a:t>
            </a:r>
            <a:r>
              <a:rPr lang="es-ES" sz="2000" dirty="0" smtClean="0"/>
              <a:t>se hace una instanciación del objeto. Aquí es donde se crea el objeto, es decir, lo ponemos en memoria para guardar los datos de dicho objeto.</a:t>
            </a:r>
          </a:p>
          <a:p>
            <a:pPr lvl="1" algn="just">
              <a:lnSpc>
                <a:spcPct val="170000"/>
              </a:lnSpc>
              <a:spcBef>
                <a:spcPts val="0"/>
              </a:spcBef>
              <a:buNone/>
            </a:pPr>
            <a:r>
              <a:rPr lang="es-ES" sz="2000" dirty="0" smtClean="0"/>
              <a:t>			</a:t>
            </a:r>
            <a:r>
              <a:rPr lang="es-ES" sz="2000" u="sng" dirty="0" smtClean="0"/>
              <a:t>Sintaxis:</a:t>
            </a:r>
            <a:r>
              <a:rPr lang="es-ES" sz="2000" dirty="0" smtClean="0"/>
              <a:t> </a:t>
            </a:r>
            <a:r>
              <a:rPr lang="es-ES" sz="2000" b="1" dirty="0" err="1" smtClean="0"/>
              <a:t>NombreObjeto</a:t>
            </a:r>
            <a:r>
              <a:rPr lang="es-ES" sz="2000" b="1" dirty="0" smtClean="0"/>
              <a:t>=new </a:t>
            </a:r>
            <a:r>
              <a:rPr lang="es-ES" sz="2000" b="1" dirty="0" err="1" smtClean="0"/>
              <a:t>NombreClase</a:t>
            </a:r>
            <a:r>
              <a:rPr lang="es-ES" sz="2000" b="1" dirty="0" smtClean="0"/>
              <a:t>();</a:t>
            </a:r>
          </a:p>
          <a:p>
            <a:pPr lvl="1" algn="just">
              <a:lnSpc>
                <a:spcPct val="170000"/>
              </a:lnSpc>
              <a:spcBef>
                <a:spcPts val="0"/>
              </a:spcBef>
              <a:buNone/>
            </a:pPr>
            <a:r>
              <a:rPr lang="es-ES" sz="2000" u="sng" dirty="0" smtClean="0"/>
              <a:t>Ejemplo:</a:t>
            </a:r>
            <a:r>
              <a:rPr lang="es-ES" sz="2000" dirty="0" smtClean="0"/>
              <a:t> 	</a:t>
            </a:r>
          </a:p>
          <a:p>
            <a:pPr lvl="1" algn="just">
              <a:lnSpc>
                <a:spcPct val="170000"/>
              </a:lnSpc>
              <a:spcBef>
                <a:spcPts val="0"/>
              </a:spcBef>
              <a:buNone/>
            </a:pPr>
            <a:r>
              <a:rPr lang="es-ES" sz="2000" dirty="0" smtClean="0"/>
              <a:t>				</a:t>
            </a:r>
            <a:r>
              <a:rPr lang="es-ES" sz="2000" i="1" dirty="0" smtClean="0"/>
              <a:t>alumno1=new Alumno();</a:t>
            </a:r>
          </a:p>
          <a:p>
            <a:pPr lvl="1" algn="just">
              <a:lnSpc>
                <a:spcPct val="170000"/>
              </a:lnSpc>
              <a:spcBef>
                <a:spcPts val="0"/>
              </a:spcBef>
              <a:buNone/>
            </a:pPr>
            <a:r>
              <a:rPr lang="es-ES" sz="2000" dirty="0"/>
              <a:t>Es más usual realizar las dos acciones anteriores en un solo paso: </a:t>
            </a:r>
            <a:endParaRPr lang="es-ES" sz="2000" dirty="0" smtClean="0"/>
          </a:p>
          <a:p>
            <a:pPr lvl="1" algn="ctr">
              <a:lnSpc>
                <a:spcPct val="170000"/>
              </a:lnSpc>
              <a:spcBef>
                <a:spcPts val="0"/>
              </a:spcBef>
              <a:buNone/>
            </a:pPr>
            <a:r>
              <a:rPr lang="es-ES" sz="2000" i="1" dirty="0" smtClean="0"/>
              <a:t>Alumno alumno1=new Alumno();</a:t>
            </a:r>
            <a:endParaRPr lang="es-ES" sz="2000" i="1" dirty="0"/>
          </a:p>
          <a:p>
            <a:pPr lvl="1" algn="just">
              <a:lnSpc>
                <a:spcPct val="170000"/>
              </a:lnSpc>
              <a:spcBef>
                <a:spcPts val="0"/>
              </a:spcBef>
              <a:buNone/>
            </a:pPr>
            <a:endParaRPr lang="es-ES" sz="1400" dirty="0" smtClean="0"/>
          </a:p>
        </p:txBody>
      </p:sp>
    </p:spTree>
    <p:extLst>
      <p:ext uri="{BB962C8B-B14F-4D97-AF65-F5344CB8AC3E}">
        <p14:creationId xmlns:p14="http://schemas.microsoft.com/office/powerpoint/2010/main" val="3866202961"/>
      </p:ext>
    </p:extLst>
  </p:cSld>
  <p:clrMapOvr>
    <a:masterClrMapping/>
  </p:clrMapOvr>
  <p:transition>
    <p:check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29916" y="188640"/>
            <a:ext cx="7992888" cy="864096"/>
          </a:xfrm>
        </p:spPr>
        <p:txBody>
          <a:bodyPr>
            <a:noAutofit/>
          </a:bodyPr>
          <a:lstStyle/>
          <a:p>
            <a:pPr marL="742950" indent="-742950"/>
            <a:r>
              <a:rPr lang="es-ES" sz="4000" dirty="0" smtClean="0"/>
              <a:t>2.2 </a:t>
            </a:r>
            <a:r>
              <a:rPr lang="es-ES" sz="4000" dirty="0"/>
              <a:t>Utilización de los métodos</a:t>
            </a:r>
            <a:r>
              <a:rPr lang="es-ES" sz="4000" dirty="0" smtClean="0"/>
              <a:t>.</a:t>
            </a:r>
            <a:endParaRPr lang="es-ES" sz="4000" dirty="0"/>
          </a:p>
        </p:txBody>
      </p:sp>
      <p:sp>
        <p:nvSpPr>
          <p:cNvPr id="5125" name="Rectangle 5"/>
          <p:cNvSpPr>
            <a:spLocks noGrp="1" noChangeArrowheads="1"/>
          </p:cNvSpPr>
          <p:nvPr>
            <p:ph idx="1"/>
          </p:nvPr>
        </p:nvSpPr>
        <p:spPr>
          <a:xfrm>
            <a:off x="729916" y="980728"/>
            <a:ext cx="8229600" cy="5328592"/>
          </a:xfrm>
        </p:spPr>
        <p:txBody>
          <a:bodyPr>
            <a:normAutofit fontScale="92500"/>
          </a:bodyPr>
          <a:lstStyle/>
          <a:p>
            <a:pPr algn="just">
              <a:lnSpc>
                <a:spcPct val="170000"/>
              </a:lnSpc>
              <a:spcBef>
                <a:spcPts val="0"/>
              </a:spcBef>
              <a:buFont typeface="Wingdings" pitchFamily="2" charset="2"/>
              <a:buChar char="q"/>
            </a:pPr>
            <a:r>
              <a:rPr lang="es-ES" dirty="0" smtClean="0"/>
              <a:t>Los MÉTODOS son las operaciones (funciones) que puede realizar la clase. Definen el comportamiento de la clase y pueden cambiar los valores de los atributos que forman la clase.</a:t>
            </a:r>
          </a:p>
          <a:p>
            <a:pPr>
              <a:lnSpc>
                <a:spcPct val="170000"/>
              </a:lnSpc>
              <a:buFont typeface="Wingdings" pitchFamily="2" charset="2"/>
              <a:buChar char="q"/>
            </a:pPr>
            <a:r>
              <a:rPr lang="es-ES" dirty="0"/>
              <a:t>Una vez creado el </a:t>
            </a:r>
            <a:r>
              <a:rPr lang="es-ES" b="1" dirty="0"/>
              <a:t>objeto</a:t>
            </a:r>
            <a:r>
              <a:rPr lang="es-ES" dirty="0"/>
              <a:t>, ¿cómo </a:t>
            </a:r>
            <a:r>
              <a:rPr lang="es-ES" dirty="0" smtClean="0"/>
              <a:t>llamamos </a:t>
            </a:r>
            <a:r>
              <a:rPr lang="es-ES" dirty="0"/>
              <a:t>a los </a:t>
            </a:r>
            <a:r>
              <a:rPr lang="es-ES" b="1" dirty="0"/>
              <a:t>métodos</a:t>
            </a:r>
            <a:r>
              <a:rPr lang="es-ES" dirty="0"/>
              <a:t> que pueden actuar sobre el mismo? </a:t>
            </a:r>
            <a:r>
              <a:rPr lang="es-ES" dirty="0" smtClean="0"/>
              <a:t>Para poder utilizar los métodos de una clase hay que distinguir si se quiere hacer uso de ellos fuera o dentro de la clase:</a:t>
            </a:r>
          </a:p>
          <a:p>
            <a:pPr lvl="1" algn="just">
              <a:lnSpc>
                <a:spcPct val="170000"/>
              </a:lnSpc>
              <a:spcBef>
                <a:spcPts val="0"/>
              </a:spcBef>
              <a:buFont typeface="Wingdings" pitchFamily="2" charset="2"/>
              <a:buChar char="q"/>
            </a:pPr>
            <a:r>
              <a:rPr lang="es-ES" u="sng" dirty="0" smtClean="0"/>
              <a:t>Dentro de la clase: </a:t>
            </a:r>
            <a:r>
              <a:rPr lang="es-ES" dirty="0" smtClean="0"/>
              <a:t>se indica el nombre del método sin indicar el nombre del objeto.</a:t>
            </a:r>
          </a:p>
          <a:p>
            <a:pPr lvl="1" algn="just">
              <a:lnSpc>
                <a:spcPct val="170000"/>
              </a:lnSpc>
              <a:spcBef>
                <a:spcPts val="0"/>
              </a:spcBef>
              <a:buFont typeface="Wingdings" pitchFamily="2" charset="2"/>
              <a:buChar char="q"/>
            </a:pPr>
            <a:r>
              <a:rPr lang="es-ES" u="sng" dirty="0" smtClean="0"/>
              <a:t>Fuera de la clase:</a:t>
            </a:r>
            <a:r>
              <a:rPr lang="es-ES" dirty="0" smtClean="0"/>
              <a:t> </a:t>
            </a:r>
          </a:p>
          <a:p>
            <a:pPr marL="393192" lvl="1" indent="0" algn="ctr">
              <a:lnSpc>
                <a:spcPct val="170000"/>
              </a:lnSpc>
              <a:spcBef>
                <a:spcPts val="0"/>
              </a:spcBef>
              <a:buNone/>
            </a:pPr>
            <a:r>
              <a:rPr lang="es-ES" b="1" u="sng" dirty="0" smtClean="0"/>
              <a:t>Sintaxis</a:t>
            </a:r>
            <a:r>
              <a:rPr lang="es-ES" b="1" dirty="0" smtClean="0"/>
              <a:t>: </a:t>
            </a:r>
            <a:r>
              <a:rPr lang="es-ES" b="1" dirty="0" err="1" smtClean="0"/>
              <a:t>NombreObjeto.NombreMétodo</a:t>
            </a:r>
            <a:r>
              <a:rPr lang="es-ES" b="1" dirty="0" smtClean="0"/>
              <a:t>(argumentos si los hay)</a:t>
            </a:r>
          </a:p>
        </p:txBody>
      </p:sp>
    </p:spTree>
  </p:cSld>
  <p:clrMapOvr>
    <a:masterClrMapping/>
  </p:clrMapOvr>
  <p:transition>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58224" y="260648"/>
            <a:ext cx="7992888" cy="864096"/>
          </a:xfrm>
        </p:spPr>
        <p:txBody>
          <a:bodyPr>
            <a:noAutofit/>
          </a:bodyPr>
          <a:lstStyle/>
          <a:p>
            <a:pPr marL="742950" indent="-742950"/>
            <a:r>
              <a:rPr lang="es-ES" sz="4000" dirty="0"/>
              <a:t>2.2 Utilización de los métodos.</a:t>
            </a:r>
          </a:p>
        </p:txBody>
      </p:sp>
      <p:sp>
        <p:nvSpPr>
          <p:cNvPr id="5125" name="Rectangle 5"/>
          <p:cNvSpPr>
            <a:spLocks noGrp="1" noChangeArrowheads="1"/>
          </p:cNvSpPr>
          <p:nvPr>
            <p:ph idx="1"/>
          </p:nvPr>
        </p:nvSpPr>
        <p:spPr>
          <a:xfrm>
            <a:off x="755576" y="1124744"/>
            <a:ext cx="7992888" cy="5256584"/>
          </a:xfrm>
        </p:spPr>
        <p:txBody>
          <a:bodyPr>
            <a:normAutofit/>
          </a:bodyPr>
          <a:lstStyle/>
          <a:p>
            <a:pPr marL="27432" indent="0">
              <a:lnSpc>
                <a:spcPct val="170000"/>
              </a:lnSpc>
              <a:buNone/>
            </a:pPr>
            <a:r>
              <a:rPr lang="es-ES" u="sng" dirty="0" smtClean="0"/>
              <a:t>EJEMPLO 1.</a:t>
            </a:r>
            <a:r>
              <a:rPr lang="es-ES" dirty="0" smtClean="0"/>
              <a:t> Proyecto con dos </a:t>
            </a:r>
            <a:r>
              <a:rPr lang="es-ES" b="1" dirty="0"/>
              <a:t>clases</a:t>
            </a:r>
            <a:r>
              <a:rPr lang="es-ES" dirty="0"/>
              <a:t> dentro del mismo </a:t>
            </a:r>
            <a:r>
              <a:rPr lang="es-ES" b="1" dirty="0" smtClean="0"/>
              <a:t>paquete</a:t>
            </a:r>
            <a:r>
              <a:rPr lang="es-ES" dirty="0"/>
              <a:t>:</a:t>
            </a:r>
            <a:endParaRPr lang="es-ES" dirty="0" smtClean="0"/>
          </a:p>
          <a:p>
            <a:pPr lvl="1">
              <a:lnSpc>
                <a:spcPct val="170000"/>
              </a:lnSpc>
              <a:buFont typeface="Wingdings" pitchFamily="2" charset="2"/>
              <a:buChar char="q"/>
            </a:pPr>
            <a:r>
              <a:rPr lang="es-ES" dirty="0" smtClean="0"/>
              <a:t>Clase </a:t>
            </a:r>
            <a:r>
              <a:rPr lang="es-ES" b="1" dirty="0" smtClean="0"/>
              <a:t>PRINCIPAL</a:t>
            </a:r>
            <a:r>
              <a:rPr lang="es-ES" dirty="0" smtClean="0"/>
              <a:t>: desde donde se ejecuta </a:t>
            </a:r>
            <a:r>
              <a:rPr lang="es-ES" dirty="0"/>
              <a:t>el </a:t>
            </a:r>
            <a:r>
              <a:rPr lang="es-ES" dirty="0" smtClean="0"/>
              <a:t>programa y donde </a:t>
            </a:r>
            <a:r>
              <a:rPr lang="es-ES" dirty="0"/>
              <a:t>se crearán </a:t>
            </a:r>
            <a:r>
              <a:rPr lang="es-ES" b="1" dirty="0"/>
              <a:t>objetos</a:t>
            </a:r>
            <a:r>
              <a:rPr lang="es-ES" dirty="0"/>
              <a:t> de la </a:t>
            </a:r>
            <a:r>
              <a:rPr lang="es-ES" dirty="0" smtClean="0"/>
              <a:t>otra </a:t>
            </a:r>
            <a:r>
              <a:rPr lang="es-ES" b="1" dirty="0" smtClean="0"/>
              <a:t>clase (Clase1)</a:t>
            </a:r>
            <a:r>
              <a:rPr lang="es-ES" dirty="0" smtClean="0"/>
              <a:t> </a:t>
            </a:r>
            <a:r>
              <a:rPr lang="es-ES" dirty="0"/>
              <a:t>y se llamarán a sus </a:t>
            </a:r>
            <a:r>
              <a:rPr lang="es-ES" b="1" dirty="0"/>
              <a:t>métodos</a:t>
            </a:r>
            <a:r>
              <a:rPr lang="es-ES" dirty="0" smtClean="0"/>
              <a:t>.</a:t>
            </a:r>
          </a:p>
          <a:p>
            <a:pPr lvl="1">
              <a:lnSpc>
                <a:spcPct val="170000"/>
              </a:lnSpc>
              <a:buFont typeface="Wingdings" pitchFamily="2" charset="2"/>
              <a:buChar char="q"/>
            </a:pPr>
            <a:r>
              <a:rPr lang="es-ES" dirty="0" smtClean="0"/>
              <a:t>Clase </a:t>
            </a:r>
            <a:r>
              <a:rPr lang="es-ES" b="1" dirty="0" smtClean="0"/>
              <a:t>Clase1:</a:t>
            </a:r>
            <a:r>
              <a:rPr lang="es-ES" dirty="0"/>
              <a:t> </a:t>
            </a:r>
            <a:r>
              <a:rPr lang="es-ES" dirty="0" smtClean="0"/>
              <a:t>donde se crearán los métodos.</a:t>
            </a:r>
            <a:endParaRPr lang="es-ES" dirty="0"/>
          </a:p>
          <a:p>
            <a:pPr>
              <a:buFont typeface="Wingdings" pitchFamily="2" charset="2"/>
              <a:buNone/>
            </a:pPr>
            <a:endParaRPr lang="es-ES" dirty="0"/>
          </a:p>
        </p:txBody>
      </p:sp>
    </p:spTree>
    <p:extLst>
      <p:ext uri="{BB962C8B-B14F-4D97-AF65-F5344CB8AC3E}">
        <p14:creationId xmlns:p14="http://schemas.microsoft.com/office/powerpoint/2010/main" val="1713341795"/>
      </p:ext>
    </p:extLst>
  </p:cSld>
  <p:clrMapOvr>
    <a:masterClrMapping/>
  </p:clrMapOvr>
  <p:transition>
    <p:check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85800" y="1484784"/>
            <a:ext cx="3886200" cy="4351338"/>
          </a:xfrm>
        </p:spPr>
        <p:txBody>
          <a:bodyPr>
            <a:normAutofit fontScale="775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Ejemplo1UT7 {</a:t>
            </a:r>
          </a:p>
          <a:p>
            <a:pPr marL="0" indent="0">
              <a:buNone/>
            </a:pPr>
            <a:endParaRPr lang="es-ES" sz="2400" dirty="0">
              <a:latin typeface="Consolas" panose="020B0609020204030204" pitchFamily="49" charset="0"/>
            </a:endParaRPr>
          </a:p>
          <a:p>
            <a:pPr marL="0" indent="0">
              <a:buNone/>
            </a:pPr>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 {</a:t>
            </a:r>
          </a:p>
          <a:p>
            <a:pPr marL="0" indent="0">
              <a:buNone/>
            </a:pPr>
            <a:r>
              <a:rPr lang="es-ES" sz="2400" dirty="0" smtClean="0">
                <a:solidFill>
                  <a:srgbClr val="000000"/>
                </a:solidFill>
                <a:latin typeface="Consolas" panose="020B0609020204030204" pitchFamily="49" charset="0"/>
              </a:rPr>
              <a:t>AuxEjemplo1 </a:t>
            </a:r>
            <a:r>
              <a:rPr lang="es-ES" sz="2400" dirty="0" smtClean="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a:t>
            </a:r>
          </a:p>
          <a:p>
            <a:pPr marL="0" indent="0">
              <a:buNone/>
            </a:pP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a:t>
            </a:r>
            <a:r>
              <a:rPr lang="es-ES" sz="2400" b="1" dirty="0">
                <a:solidFill>
                  <a:srgbClr val="7F0055"/>
                </a:solidFill>
                <a:latin typeface="Consolas" panose="020B0609020204030204" pitchFamily="49" charset="0"/>
              </a:rPr>
              <a:t>new</a:t>
            </a:r>
            <a:r>
              <a:rPr lang="es-ES" sz="2400" b="1" dirty="0">
                <a:solidFill>
                  <a:srgbClr val="000000"/>
                </a:solidFill>
                <a:latin typeface="Consolas" panose="020B0609020204030204" pitchFamily="49" charset="0"/>
              </a:rPr>
              <a:t> AuxEjemplo1</a:t>
            </a:r>
            <a:r>
              <a:rPr lang="es-ES" sz="2400" b="1" dirty="0" smtClean="0">
                <a:solidFill>
                  <a:srgbClr val="000000"/>
                </a:solidFill>
                <a:latin typeface="Consolas" panose="020B0609020204030204" pitchFamily="49" charset="0"/>
              </a:rPr>
              <a:t>();</a:t>
            </a:r>
            <a:endParaRPr lang="es-ES" sz="2400" b="1" dirty="0">
              <a:solidFill>
                <a:srgbClr val="000000"/>
              </a:solidFill>
              <a:latin typeface="Consolas" panose="020B0609020204030204" pitchFamily="49" charset="0"/>
            </a:endParaRPr>
          </a:p>
          <a:p>
            <a:pPr marL="0" indent="0">
              <a:buNone/>
            </a:pP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.metodoSaludo1();</a:t>
            </a:r>
          </a:p>
          <a:p>
            <a:pPr marL="0" indent="0">
              <a:buNone/>
            </a:pP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.metodoSaludo2();</a:t>
            </a:r>
          </a:p>
          <a:p>
            <a:pPr marL="0" indent="0">
              <a:buNone/>
            </a:pPr>
            <a:endParaRPr lang="es-ES" sz="2400" dirty="0">
              <a:latin typeface="Consolas" panose="020B0609020204030204" pitchFamily="49" charset="0"/>
            </a:endParaRPr>
          </a:p>
          <a:p>
            <a:pPr marL="0" indent="0">
              <a:buNone/>
            </a:pPr>
            <a:r>
              <a:rPr lang="es-ES" sz="2400"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dirty="0">
                <a:solidFill>
                  <a:srgbClr val="000000"/>
                </a:solidFill>
                <a:latin typeface="Consolas" panose="020B0609020204030204" pitchFamily="49" charset="0"/>
              </a:rPr>
              <a:t>}</a:t>
            </a:r>
            <a:endParaRPr lang="es-ES" dirty="0"/>
          </a:p>
        </p:txBody>
      </p:sp>
      <p:sp>
        <p:nvSpPr>
          <p:cNvPr id="4" name="Marcador de contenido 3"/>
          <p:cNvSpPr>
            <a:spLocks noGrp="1"/>
          </p:cNvSpPr>
          <p:nvPr>
            <p:ph sz="half" idx="2"/>
          </p:nvPr>
        </p:nvSpPr>
        <p:spPr>
          <a:xfrm>
            <a:off x="4686300" y="1484784"/>
            <a:ext cx="3886200" cy="4351338"/>
          </a:xfrm>
        </p:spPr>
        <p:txBody>
          <a:bodyPr>
            <a:normAutofit fontScale="775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a:t>
            </a:r>
            <a:r>
              <a:rPr lang="es-ES" sz="2400" b="1" dirty="0" smtClean="0">
                <a:solidFill>
                  <a:srgbClr val="000000"/>
                </a:solidFill>
                <a:latin typeface="Consolas" panose="020B0609020204030204" pitchFamily="49" charset="0"/>
              </a:rPr>
              <a:t>AuxEjemplo1{</a:t>
            </a:r>
            <a:endParaRPr lang="es-ES" sz="2400" b="1" dirty="0">
              <a:solidFill>
                <a:srgbClr val="000000"/>
              </a:solidFill>
              <a:latin typeface="Consolas" panose="020B0609020204030204" pitchFamily="49" charset="0"/>
            </a:endParaRP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metodoSaludo1(){</a:t>
            </a: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2A00FF"/>
                </a:solidFill>
                <a:latin typeface="Consolas" panose="020B0609020204030204" pitchFamily="49" charset="0"/>
              </a:rPr>
              <a:t>"Has entrado en el método metodoSaludo1 de la Clase1"</a:t>
            </a:r>
            <a:r>
              <a:rPr lang="es-ES" sz="2400" b="1" i="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metodoSaludo2(){</a:t>
            </a: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2A00FF"/>
                </a:solidFill>
                <a:latin typeface="Consolas" panose="020B0609020204030204" pitchFamily="49" charset="0"/>
              </a:rPr>
              <a:t>"Has entrado en el método metodoSaludo2 de la Clase1"</a:t>
            </a:r>
            <a:r>
              <a:rPr lang="es-ES" sz="2400" b="1" i="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a:t>
            </a:r>
          </a:p>
          <a:p>
            <a:endParaRPr lang="es-ES" dirty="0"/>
          </a:p>
        </p:txBody>
      </p:sp>
      <p:sp>
        <p:nvSpPr>
          <p:cNvPr id="5" name="Marcador de fecha 4"/>
          <p:cNvSpPr>
            <a:spLocks noGrp="1"/>
          </p:cNvSpPr>
          <p:nvPr>
            <p:ph type="dt" sz="half" idx="10"/>
          </p:nvPr>
        </p:nvSpPr>
        <p:spPr/>
        <p:txBody>
          <a:bodyPr/>
          <a:lstStyle/>
          <a:p>
            <a:fld id="{AA5B1918-475D-4E63-9A82-72E0FF2E0FA7}" type="datetime1">
              <a:rPr lang="es-ES" smtClean="0"/>
              <a:pPr/>
              <a:t>05/02/2019</a:t>
            </a:fld>
            <a:endParaRPr lang="es-ES"/>
          </a:p>
        </p:txBody>
      </p:sp>
      <p:sp>
        <p:nvSpPr>
          <p:cNvPr id="6" name="Marcador de pie de página 5"/>
          <p:cNvSpPr>
            <a:spLocks noGrp="1"/>
          </p:cNvSpPr>
          <p:nvPr>
            <p:ph type="ftr" sz="quarter" idx="11"/>
          </p:nvPr>
        </p:nvSpPr>
        <p:spPr/>
        <p:txBody>
          <a:bodyPr/>
          <a:lstStyle/>
          <a:p>
            <a:r>
              <a:rPr lang="es-ES" smtClean="0"/>
              <a:t>DAR - CIFP Santa Catalina.</a:t>
            </a:r>
            <a:endParaRPr lang="es-ES"/>
          </a:p>
        </p:txBody>
      </p:sp>
      <p:sp>
        <p:nvSpPr>
          <p:cNvPr id="7" name="Marcador de número de diapositiva 6"/>
          <p:cNvSpPr>
            <a:spLocks noGrp="1"/>
          </p:cNvSpPr>
          <p:nvPr>
            <p:ph type="sldNum" sz="quarter" idx="12"/>
          </p:nvPr>
        </p:nvSpPr>
        <p:spPr/>
        <p:txBody>
          <a:bodyPr/>
          <a:lstStyle/>
          <a:p>
            <a:fld id="{EB4E5017-25F9-4173-BCEF-E1B8492CCDDC}" type="slidenum">
              <a:rPr lang="es-ES" smtClean="0"/>
              <a:pPr/>
              <a:t>33</a:t>
            </a:fld>
            <a:endParaRPr lang="es-ES"/>
          </a:p>
        </p:txBody>
      </p:sp>
      <p:sp>
        <p:nvSpPr>
          <p:cNvPr id="8" name="Rectangle 4"/>
          <p:cNvSpPr txBox="1">
            <a:spLocks noChangeArrowheads="1"/>
          </p:cNvSpPr>
          <p:nvPr/>
        </p:nvSpPr>
        <p:spPr>
          <a:xfrm>
            <a:off x="858224" y="260648"/>
            <a:ext cx="7992888" cy="8640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pPr marL="742950" indent="-742950" fontAlgn="auto">
              <a:spcAft>
                <a:spcPts val="0"/>
              </a:spcAft>
            </a:pPr>
            <a:r>
              <a:rPr lang="es-ES" sz="4000" smtClean="0"/>
              <a:t>2.2 Utilización de los métodos.</a:t>
            </a:r>
            <a:endParaRPr lang="es-ES" sz="4000" dirty="0"/>
          </a:p>
        </p:txBody>
      </p:sp>
    </p:spTree>
    <p:extLst>
      <p:ext uri="{BB962C8B-B14F-4D97-AF65-F5344CB8AC3E}">
        <p14:creationId xmlns:p14="http://schemas.microsoft.com/office/powerpoint/2010/main" val="4222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4000" dirty="0"/>
              <a:t>2.2 Utilización de los métodos.</a:t>
            </a:r>
          </a:p>
        </p:txBody>
      </p:sp>
      <p:sp>
        <p:nvSpPr>
          <p:cNvPr id="5125" name="Rectangle 5"/>
          <p:cNvSpPr>
            <a:spLocks noGrp="1" noChangeArrowheads="1"/>
          </p:cNvSpPr>
          <p:nvPr>
            <p:ph idx="1"/>
          </p:nvPr>
        </p:nvSpPr>
        <p:spPr/>
        <p:txBody>
          <a:bodyPr>
            <a:normAutofit lnSpcReduction="10000"/>
          </a:bodyPr>
          <a:lstStyle/>
          <a:p>
            <a:pPr marL="274320" lvl="1" indent="-274320">
              <a:lnSpc>
                <a:spcPct val="150000"/>
              </a:lnSpc>
              <a:spcBef>
                <a:spcPts val="0"/>
              </a:spcBef>
              <a:buClr>
                <a:schemeClr val="accent3"/>
              </a:buClr>
              <a:buSzPct val="95000"/>
              <a:buNone/>
            </a:pPr>
            <a:r>
              <a:rPr lang="es-ES" sz="2400" u="sng" dirty="0">
                <a:solidFill>
                  <a:srgbClr val="FF0000"/>
                </a:solidFill>
              </a:rPr>
              <a:t>EJERCICIO1. </a:t>
            </a:r>
            <a:r>
              <a:rPr lang="es-ES" sz="2400" dirty="0" smtClean="0"/>
              <a:t>crea </a:t>
            </a:r>
            <a:r>
              <a:rPr lang="es-ES" sz="2400" dirty="0"/>
              <a:t>un </a:t>
            </a:r>
            <a:r>
              <a:rPr lang="es-ES" sz="2400" b="1" dirty="0"/>
              <a:t>objeto</a:t>
            </a:r>
            <a:r>
              <a:rPr lang="es-ES" sz="2400" dirty="0"/>
              <a:t> de nombre objeto2 e invoca </a:t>
            </a:r>
            <a:r>
              <a:rPr lang="es-ES" sz="2400" dirty="0" smtClean="0"/>
              <a:t>al método métodoSaludo1 </a:t>
            </a:r>
            <a:r>
              <a:rPr lang="es-ES" sz="2400" dirty="0"/>
              <a:t>con él.</a:t>
            </a:r>
          </a:p>
          <a:p>
            <a:pPr>
              <a:lnSpc>
                <a:spcPct val="150000"/>
              </a:lnSpc>
              <a:spcBef>
                <a:spcPts val="0"/>
              </a:spcBef>
              <a:buNone/>
            </a:pPr>
            <a:r>
              <a:rPr lang="es-ES" sz="2400" u="sng" dirty="0">
                <a:solidFill>
                  <a:srgbClr val="FF0000"/>
                </a:solidFill>
              </a:rPr>
              <a:t>EJERCICIO2.</a:t>
            </a:r>
            <a:r>
              <a:rPr lang="es-ES" sz="2400" dirty="0"/>
              <a:t> Cambia el ejemplo anterior para que el método metodoSaludo2() no se llame desde el </a:t>
            </a:r>
            <a:r>
              <a:rPr lang="es-ES" sz="2400" dirty="0" err="1"/>
              <a:t>main</a:t>
            </a:r>
            <a:r>
              <a:rPr lang="es-ES" sz="2400" dirty="0"/>
              <a:t>, sino que el método metodoSaludo1() llame a dicho método.</a:t>
            </a:r>
          </a:p>
          <a:p>
            <a:pPr>
              <a:lnSpc>
                <a:spcPct val="150000"/>
              </a:lnSpc>
              <a:spcBef>
                <a:spcPts val="0"/>
              </a:spcBef>
              <a:buNone/>
            </a:pPr>
            <a:r>
              <a:rPr lang="es-ES" sz="2400" dirty="0"/>
              <a:t>¿Dentro del método mensajeSaludo1() puedo poner </a:t>
            </a:r>
            <a:r>
              <a:rPr lang="es-ES" sz="2400" dirty="0" smtClean="0"/>
              <a:t>obj1.metodoSaludo2</a:t>
            </a:r>
            <a:r>
              <a:rPr lang="es-ES" sz="2400" dirty="0"/>
              <a:t>()? ¿Por qué?</a:t>
            </a:r>
          </a:p>
          <a:p>
            <a:pPr>
              <a:buFont typeface="Wingdings" pitchFamily="2" charset="2"/>
              <a:buNone/>
            </a:pPr>
            <a:endParaRPr lang="es-ES" dirty="0"/>
          </a:p>
        </p:txBody>
      </p:sp>
    </p:spTree>
    <p:extLst>
      <p:ext uri="{BB962C8B-B14F-4D97-AF65-F5344CB8AC3E}">
        <p14:creationId xmlns:p14="http://schemas.microsoft.com/office/powerpoint/2010/main" val="4218810584"/>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58393" y="1442195"/>
            <a:ext cx="8229600" cy="5616624"/>
          </a:xfrm>
        </p:spPr>
        <p:txBody>
          <a:bodyPr>
            <a:normAutofit/>
          </a:bodyPr>
          <a:lstStyle/>
          <a:p>
            <a:pPr marL="0" indent="0">
              <a:lnSpc>
                <a:spcPct val="170000"/>
              </a:lnSpc>
              <a:buNone/>
            </a:pPr>
            <a:r>
              <a:rPr lang="es-ES" sz="2000" b="1" dirty="0" smtClean="0">
                <a:solidFill>
                  <a:srgbClr val="FF0000"/>
                </a:solidFill>
              </a:rPr>
              <a:t>Para la creación y utilización de los métodos nos sirve todo lo dado en la Unidad de Trabajo 6. Métodos.</a:t>
            </a:r>
          </a:p>
          <a:p>
            <a:pPr>
              <a:lnSpc>
                <a:spcPct val="170000"/>
              </a:lnSpc>
              <a:buFont typeface="Wingdings" pitchFamily="2" charset="2"/>
              <a:buChar char="q"/>
            </a:pPr>
            <a:r>
              <a:rPr lang="es-ES" sz="2000" dirty="0" smtClean="0"/>
              <a:t>La </a:t>
            </a:r>
            <a:r>
              <a:rPr lang="es-ES" sz="2000" dirty="0"/>
              <a:t>llamada a algunos </a:t>
            </a:r>
            <a:r>
              <a:rPr lang="es-ES" sz="2000" b="1" dirty="0"/>
              <a:t>métodos</a:t>
            </a:r>
            <a:r>
              <a:rPr lang="es-ES" sz="2000" dirty="0"/>
              <a:t> requiere que se les invoque pasándoles </a:t>
            </a:r>
            <a:r>
              <a:rPr lang="es-ES" sz="2000" b="1" dirty="0"/>
              <a:t>parámetros</a:t>
            </a:r>
            <a:r>
              <a:rPr lang="es-ES" sz="2000" dirty="0"/>
              <a:t>.</a:t>
            </a:r>
          </a:p>
          <a:p>
            <a:pPr>
              <a:lnSpc>
                <a:spcPct val="170000"/>
              </a:lnSpc>
              <a:buFont typeface="Wingdings" pitchFamily="2" charset="2"/>
              <a:buChar char="q"/>
            </a:pPr>
            <a:r>
              <a:rPr lang="es-ES" sz="2000" dirty="0"/>
              <a:t> A estos </a:t>
            </a:r>
            <a:r>
              <a:rPr lang="es-ES" sz="2000" b="1" dirty="0"/>
              <a:t>parámetros</a:t>
            </a:r>
            <a:r>
              <a:rPr lang="es-ES" sz="2000" dirty="0"/>
              <a:t> se les denomina </a:t>
            </a:r>
            <a:r>
              <a:rPr lang="es-ES" sz="2000" b="1" dirty="0"/>
              <a:t>argumentos </a:t>
            </a:r>
            <a:r>
              <a:rPr lang="es-ES" sz="2000" dirty="0"/>
              <a:t>del </a:t>
            </a:r>
            <a:r>
              <a:rPr lang="es-ES" sz="2000" b="1" dirty="0"/>
              <a:t>método</a:t>
            </a:r>
            <a:r>
              <a:rPr lang="es-ES" sz="2000" dirty="0"/>
              <a:t>. </a:t>
            </a:r>
          </a:p>
          <a:p>
            <a:pPr>
              <a:lnSpc>
                <a:spcPct val="170000"/>
              </a:lnSpc>
              <a:buFont typeface="Wingdings" pitchFamily="2" charset="2"/>
              <a:buChar char="q"/>
            </a:pPr>
            <a:r>
              <a:rPr lang="es-ES" sz="2000" dirty="0"/>
              <a:t>La lista de los </a:t>
            </a:r>
            <a:r>
              <a:rPr lang="es-ES" sz="2000" b="1" dirty="0"/>
              <a:t>argumentos</a:t>
            </a:r>
            <a:r>
              <a:rPr lang="es-ES" sz="2000" dirty="0"/>
              <a:t> va separada por comas.</a:t>
            </a:r>
          </a:p>
          <a:p>
            <a:pPr>
              <a:lnSpc>
                <a:spcPct val="170000"/>
              </a:lnSpc>
              <a:buFont typeface="Wingdings" pitchFamily="2" charset="2"/>
              <a:buChar char="q"/>
            </a:pPr>
            <a:r>
              <a:rPr lang="es-ES" sz="2000" dirty="0"/>
              <a:t>Los </a:t>
            </a:r>
            <a:r>
              <a:rPr lang="es-ES" sz="2000" b="1" dirty="0"/>
              <a:t>parámetros</a:t>
            </a:r>
            <a:r>
              <a:rPr lang="es-ES" sz="2000" dirty="0"/>
              <a:t> que recibe el </a:t>
            </a:r>
            <a:r>
              <a:rPr lang="es-ES" sz="2000" b="1" dirty="0"/>
              <a:t>método</a:t>
            </a:r>
            <a:r>
              <a:rPr lang="es-ES" sz="2000" dirty="0"/>
              <a:t>, tienen que coincidir en tipo y posición con los que se han declarado en el mismo.</a:t>
            </a:r>
          </a:p>
          <a:p>
            <a:pPr algn="just">
              <a:lnSpc>
                <a:spcPct val="150000"/>
              </a:lnSpc>
              <a:spcBef>
                <a:spcPts val="0"/>
              </a:spcBef>
              <a:buNone/>
            </a:pPr>
            <a:endParaRPr lang="es-ES" u="sng" dirty="0" smtClean="0"/>
          </a:p>
        </p:txBody>
      </p:sp>
      <p:sp>
        <p:nvSpPr>
          <p:cNvPr id="6" name="Rectangle 4"/>
          <p:cNvSpPr>
            <a:spLocks noGrp="1" noChangeArrowheads="1"/>
          </p:cNvSpPr>
          <p:nvPr>
            <p:ph type="title"/>
          </p:nvPr>
        </p:nvSpPr>
        <p:spPr/>
        <p:txBody>
          <a:bodyPr>
            <a:noAutofit/>
          </a:bodyPr>
          <a:lstStyle/>
          <a:p>
            <a:pPr marL="742950" indent="-742950"/>
            <a:r>
              <a:rPr lang="es-ES" sz="4000" dirty="0"/>
              <a:t>2.2.1 Parámetros y argumentos en los métodos</a:t>
            </a:r>
            <a:r>
              <a:rPr lang="es-ES" sz="4000" dirty="0" smtClean="0"/>
              <a:t>.</a:t>
            </a:r>
            <a:endParaRPr lang="es-ES" sz="4000" dirty="0"/>
          </a:p>
        </p:txBody>
      </p:sp>
    </p:spTree>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45940" y="188640"/>
            <a:ext cx="7992888" cy="864096"/>
          </a:xfrm>
        </p:spPr>
        <p:txBody>
          <a:bodyPr>
            <a:noAutofit/>
          </a:bodyPr>
          <a:lstStyle/>
          <a:p>
            <a:pPr marL="742950" indent="-742950"/>
            <a:r>
              <a:rPr lang="es-ES" sz="4000" dirty="0">
                <a:solidFill>
                  <a:prstClr val="black"/>
                </a:solidFill>
              </a:rPr>
              <a:t>2.2.1 Parámetros y argumentos en los métodos.</a:t>
            </a:r>
            <a:endParaRPr lang="es-ES" sz="2800" dirty="0"/>
          </a:p>
        </p:txBody>
      </p:sp>
      <p:sp>
        <p:nvSpPr>
          <p:cNvPr id="5125" name="Rectangle 5"/>
          <p:cNvSpPr>
            <a:spLocks noGrp="1" noChangeArrowheads="1"/>
          </p:cNvSpPr>
          <p:nvPr>
            <p:ph idx="1"/>
          </p:nvPr>
        </p:nvSpPr>
        <p:spPr>
          <a:xfrm>
            <a:off x="709228" y="1340768"/>
            <a:ext cx="8229600" cy="5616624"/>
          </a:xfrm>
        </p:spPr>
        <p:txBody>
          <a:bodyPr>
            <a:normAutofit/>
          </a:bodyPr>
          <a:lstStyle/>
          <a:p>
            <a:pPr lvl="1">
              <a:lnSpc>
                <a:spcPct val="170000"/>
              </a:lnSpc>
              <a:buFont typeface="Wingdings" pitchFamily="2" charset="2"/>
              <a:buChar char="q"/>
            </a:pPr>
            <a:r>
              <a:rPr lang="es-ES" sz="2400" u="sng" dirty="0" smtClean="0"/>
              <a:t>Ejemplo</a:t>
            </a:r>
            <a:r>
              <a:rPr lang="es-ES" sz="2400" dirty="0"/>
              <a:t>: para un </a:t>
            </a:r>
            <a:r>
              <a:rPr lang="es-ES" sz="2400" b="1" dirty="0"/>
              <a:t>método</a:t>
            </a:r>
            <a:r>
              <a:rPr lang="es-ES" sz="2400" dirty="0"/>
              <a:t> cuya cabecera fuese</a:t>
            </a:r>
          </a:p>
          <a:p>
            <a:pPr marL="393192" lvl="1" indent="0">
              <a:lnSpc>
                <a:spcPct val="170000"/>
              </a:lnSpc>
              <a:buNone/>
            </a:pPr>
            <a:r>
              <a:rPr lang="es-ES" sz="2400" dirty="0"/>
              <a:t>	</a:t>
            </a:r>
            <a:r>
              <a:rPr lang="es-ES" sz="2400" b="1" dirty="0" err="1"/>
              <a:t>void</a:t>
            </a:r>
            <a:r>
              <a:rPr lang="es-ES" sz="2400" dirty="0"/>
              <a:t> </a:t>
            </a:r>
            <a:r>
              <a:rPr lang="es-ES" sz="2400" dirty="0" err="1"/>
              <a:t>métodoPersona</a:t>
            </a:r>
            <a:r>
              <a:rPr lang="es-ES" sz="2400" dirty="0"/>
              <a:t>(</a:t>
            </a:r>
            <a:r>
              <a:rPr lang="es-ES" sz="2400" b="1" dirty="0" err="1"/>
              <a:t>String</a:t>
            </a:r>
            <a:r>
              <a:rPr lang="es-ES" sz="2400" dirty="0"/>
              <a:t> nombre, </a:t>
            </a:r>
            <a:r>
              <a:rPr lang="es-ES" sz="2400" b="1" dirty="0" err="1"/>
              <a:t>int</a:t>
            </a:r>
            <a:r>
              <a:rPr lang="es-ES" sz="2400" dirty="0"/>
              <a:t> edad)</a:t>
            </a:r>
          </a:p>
          <a:p>
            <a:pPr marL="393192" lvl="1" indent="0">
              <a:lnSpc>
                <a:spcPct val="170000"/>
              </a:lnSpc>
              <a:buNone/>
            </a:pPr>
            <a:r>
              <a:rPr lang="es-ES" sz="2400" dirty="0"/>
              <a:t>Se usaría una llamada de la forma</a:t>
            </a:r>
          </a:p>
          <a:p>
            <a:pPr marL="393192" lvl="1" indent="0">
              <a:lnSpc>
                <a:spcPct val="170000"/>
              </a:lnSpc>
              <a:buNone/>
            </a:pPr>
            <a:r>
              <a:rPr lang="es-ES" sz="2400" dirty="0"/>
              <a:t>	</a:t>
            </a:r>
            <a:r>
              <a:rPr lang="es-ES" sz="2400" dirty="0" err="1"/>
              <a:t>objeto.métodoPersona</a:t>
            </a:r>
            <a:r>
              <a:rPr lang="es-ES" sz="2400" dirty="0"/>
              <a:t>("Juan", 22);</a:t>
            </a:r>
          </a:p>
          <a:p>
            <a:pPr lvl="1">
              <a:lnSpc>
                <a:spcPct val="170000"/>
              </a:lnSpc>
              <a:buFont typeface="Wingdings" pitchFamily="2" charset="2"/>
              <a:buChar char="q"/>
            </a:pPr>
            <a:r>
              <a:rPr lang="es-ES" sz="2400" dirty="0"/>
              <a:t>Los </a:t>
            </a:r>
            <a:r>
              <a:rPr lang="es-ES" sz="2400" b="1" dirty="0"/>
              <a:t>métodos</a:t>
            </a:r>
            <a:r>
              <a:rPr lang="es-ES" sz="2400" dirty="0"/>
              <a:t> que han sido declarados con un tipo, tienen que devolver un valor. Esto se hace a través de la instrucción </a:t>
            </a:r>
            <a:r>
              <a:rPr lang="es-ES" sz="2400" b="1" dirty="0" err="1"/>
              <a:t>return</a:t>
            </a:r>
            <a:r>
              <a:rPr lang="es-ES" sz="2400" dirty="0"/>
              <a:t>.</a:t>
            </a:r>
          </a:p>
          <a:p>
            <a:pPr algn="just">
              <a:lnSpc>
                <a:spcPct val="150000"/>
              </a:lnSpc>
              <a:spcBef>
                <a:spcPts val="0"/>
              </a:spcBef>
              <a:buNone/>
            </a:pPr>
            <a:endParaRPr lang="es-ES" u="sng" dirty="0" smtClean="0"/>
          </a:p>
        </p:txBody>
      </p:sp>
    </p:spTree>
    <p:extLst>
      <p:ext uri="{BB962C8B-B14F-4D97-AF65-F5344CB8AC3E}">
        <p14:creationId xmlns:p14="http://schemas.microsoft.com/office/powerpoint/2010/main" val="1558346157"/>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71600" y="260648"/>
            <a:ext cx="7992888" cy="864096"/>
          </a:xfrm>
        </p:spPr>
        <p:txBody>
          <a:bodyPr>
            <a:noAutofit/>
          </a:bodyPr>
          <a:lstStyle/>
          <a:p>
            <a:pPr marL="742950" indent="-742950"/>
            <a:r>
              <a:rPr lang="es-ES" sz="4000" dirty="0">
                <a:solidFill>
                  <a:prstClr val="black"/>
                </a:solidFill>
              </a:rPr>
              <a:t>2.2.1 Parámetros y argumentos en los métodos.</a:t>
            </a:r>
            <a:r>
              <a:rPr lang="es-ES" sz="2800" dirty="0" smtClean="0"/>
              <a:t>.</a:t>
            </a:r>
            <a:endParaRPr lang="es-ES" sz="2800" dirty="0"/>
          </a:p>
        </p:txBody>
      </p:sp>
      <p:sp>
        <p:nvSpPr>
          <p:cNvPr id="5125" name="Rectangle 5"/>
          <p:cNvSpPr>
            <a:spLocks noGrp="1" noChangeArrowheads="1"/>
          </p:cNvSpPr>
          <p:nvPr>
            <p:ph idx="1"/>
          </p:nvPr>
        </p:nvSpPr>
        <p:spPr>
          <a:xfrm>
            <a:off x="611560" y="1094190"/>
            <a:ext cx="8229600" cy="5616624"/>
          </a:xfrm>
        </p:spPr>
        <p:txBody>
          <a:bodyPr>
            <a:normAutofit/>
          </a:bodyPr>
          <a:lstStyle/>
          <a:p>
            <a:pPr lvl="1">
              <a:lnSpc>
                <a:spcPct val="170000"/>
              </a:lnSpc>
              <a:buFont typeface="Wingdings" pitchFamily="2" charset="2"/>
              <a:buChar char="q"/>
            </a:pPr>
            <a:r>
              <a:rPr lang="es-ES" sz="2000" u="sng" dirty="0"/>
              <a:t>Ejemplo</a:t>
            </a:r>
            <a:r>
              <a:rPr lang="es-ES" sz="2000" dirty="0"/>
              <a:t>: el </a:t>
            </a:r>
            <a:r>
              <a:rPr lang="es-ES" sz="2000" b="1" dirty="0"/>
              <a:t>método</a:t>
            </a:r>
            <a:r>
              <a:rPr lang="es-ES" sz="2000" dirty="0"/>
              <a:t> cuya cabecera es</a:t>
            </a:r>
          </a:p>
          <a:p>
            <a:pPr marL="393192" lvl="1" indent="0">
              <a:lnSpc>
                <a:spcPct val="170000"/>
              </a:lnSpc>
              <a:buNone/>
            </a:pPr>
            <a:r>
              <a:rPr lang="es-ES" sz="2000" dirty="0"/>
              <a:t>	</a:t>
            </a:r>
            <a:r>
              <a:rPr lang="es-ES" sz="2000" b="1" dirty="0" err="1"/>
              <a:t>double</a:t>
            </a:r>
            <a:r>
              <a:rPr lang="es-ES" sz="2000" b="1" dirty="0"/>
              <a:t> </a:t>
            </a:r>
            <a:r>
              <a:rPr lang="es-ES" sz="2000" dirty="0" err="1"/>
              <a:t>sumaReales</a:t>
            </a:r>
            <a:r>
              <a:rPr lang="es-ES" sz="2000" dirty="0"/>
              <a:t>(</a:t>
            </a:r>
            <a:r>
              <a:rPr lang="es-ES" sz="2000" dirty="0" err="1"/>
              <a:t>double</a:t>
            </a:r>
            <a:r>
              <a:rPr lang="es-ES" sz="2000" dirty="0"/>
              <a:t> x, </a:t>
            </a:r>
            <a:r>
              <a:rPr lang="es-ES" sz="2000" dirty="0" err="1"/>
              <a:t>double</a:t>
            </a:r>
            <a:r>
              <a:rPr lang="es-ES" sz="2000" dirty="0"/>
              <a:t> y)</a:t>
            </a:r>
          </a:p>
          <a:p>
            <a:pPr marL="393192" lvl="1" indent="0">
              <a:lnSpc>
                <a:spcPct val="170000"/>
              </a:lnSpc>
              <a:buNone/>
            </a:pPr>
            <a:r>
              <a:rPr lang="es-ES" sz="2000" dirty="0" smtClean="0"/>
              <a:t>Devolvería </a:t>
            </a:r>
            <a:r>
              <a:rPr lang="es-ES" sz="2000" dirty="0"/>
              <a:t>el resultado obtenido al realizar las operaciones dentro del </a:t>
            </a:r>
            <a:r>
              <a:rPr lang="es-ES" sz="2000" b="1" dirty="0"/>
              <a:t>método</a:t>
            </a:r>
            <a:r>
              <a:rPr lang="es-ES" sz="2000" dirty="0"/>
              <a:t> con una instrucción del tipo</a:t>
            </a:r>
          </a:p>
          <a:p>
            <a:pPr marL="393192" lvl="1" indent="0">
              <a:lnSpc>
                <a:spcPct val="170000"/>
              </a:lnSpc>
              <a:buNone/>
            </a:pPr>
            <a:r>
              <a:rPr lang="es-ES" sz="2000" b="1" dirty="0"/>
              <a:t>	</a:t>
            </a:r>
            <a:r>
              <a:rPr lang="es-ES" sz="2000" b="1" dirty="0" err="1"/>
              <a:t>return</a:t>
            </a:r>
            <a:r>
              <a:rPr lang="es-ES" sz="2000" dirty="0"/>
              <a:t> suma;</a:t>
            </a:r>
          </a:p>
          <a:p>
            <a:pPr lvl="1">
              <a:lnSpc>
                <a:spcPct val="170000"/>
              </a:lnSpc>
              <a:buFont typeface="Wingdings" pitchFamily="2" charset="2"/>
              <a:buChar char="q"/>
            </a:pPr>
            <a:r>
              <a:rPr lang="es-ES" sz="2000" dirty="0"/>
              <a:t>En la llamada al </a:t>
            </a:r>
            <a:r>
              <a:rPr lang="es-ES" sz="2000" b="1" dirty="0"/>
              <a:t>método</a:t>
            </a:r>
            <a:r>
              <a:rPr lang="es-ES" sz="2000" dirty="0"/>
              <a:t>, hay que colocar una instrucción que recoja el valor devuelto. Siguiendo con el ejemplo: tendríamos una variable, declarada del mismo tipo que el </a:t>
            </a:r>
            <a:r>
              <a:rPr lang="es-ES" sz="2000" b="1" dirty="0"/>
              <a:t>método,</a:t>
            </a:r>
            <a:r>
              <a:rPr lang="es-ES" sz="2000" dirty="0"/>
              <a:t> que recoja el valor que éste devuelva.</a:t>
            </a:r>
          </a:p>
          <a:p>
            <a:pPr marL="393192" lvl="1" indent="0">
              <a:lnSpc>
                <a:spcPct val="170000"/>
              </a:lnSpc>
              <a:buNone/>
            </a:pPr>
            <a:r>
              <a:rPr lang="es-ES" sz="2000" dirty="0"/>
              <a:t>	variable=</a:t>
            </a:r>
            <a:r>
              <a:rPr lang="es-ES" sz="2000" dirty="0" err="1"/>
              <a:t>sumaReales</a:t>
            </a:r>
            <a:r>
              <a:rPr lang="es-ES" sz="2000" dirty="0"/>
              <a:t>(8.8,7.8);</a:t>
            </a:r>
          </a:p>
          <a:p>
            <a:pPr algn="just">
              <a:lnSpc>
                <a:spcPct val="150000"/>
              </a:lnSpc>
              <a:spcBef>
                <a:spcPts val="0"/>
              </a:spcBef>
              <a:buNone/>
            </a:pPr>
            <a:endParaRPr lang="es-ES" u="sng" dirty="0" smtClean="0"/>
          </a:p>
        </p:txBody>
      </p:sp>
    </p:spTree>
    <p:extLst>
      <p:ext uri="{BB962C8B-B14F-4D97-AF65-F5344CB8AC3E}">
        <p14:creationId xmlns:p14="http://schemas.microsoft.com/office/powerpoint/2010/main" val="1945279300"/>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827584" y="188640"/>
            <a:ext cx="7886700" cy="1325563"/>
          </a:xfrm>
        </p:spPr>
        <p:txBody>
          <a:bodyPr/>
          <a:lstStyle/>
          <a:p>
            <a:r>
              <a:rPr lang="es-ES" sz="3600" dirty="0">
                <a:solidFill>
                  <a:prstClr val="black"/>
                </a:solidFill>
              </a:rPr>
              <a:t>2.2.1 Parámetros y argumentos en los métodos.</a:t>
            </a:r>
            <a:endParaRPr lang="es-ES" dirty="0"/>
          </a:p>
        </p:txBody>
      </p:sp>
      <p:sp>
        <p:nvSpPr>
          <p:cNvPr id="7" name="Marcador de contenido 6"/>
          <p:cNvSpPr>
            <a:spLocks noGrp="1"/>
          </p:cNvSpPr>
          <p:nvPr>
            <p:ph sz="half" idx="1"/>
          </p:nvPr>
        </p:nvSpPr>
        <p:spPr/>
        <p:txBody>
          <a:bodyPr>
            <a:normAutofit fontScale="775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Ejemplo2UT7 {</a:t>
            </a:r>
          </a:p>
          <a:p>
            <a:pPr marL="0" indent="0">
              <a:buNone/>
            </a:pPr>
            <a:endParaRPr lang="es-ES" sz="2400" dirty="0">
              <a:latin typeface="Consolas" panose="020B0609020204030204" pitchFamily="49" charset="0"/>
            </a:endParaRPr>
          </a:p>
          <a:p>
            <a:pPr marL="0" indent="0">
              <a:buNone/>
            </a:pPr>
            <a:r>
              <a:rPr lang="en-US" sz="2400" b="1" dirty="0" smtClean="0">
                <a:solidFill>
                  <a:srgbClr val="7F0055"/>
                </a:solidFill>
                <a:latin typeface="Consolas" panose="020B0609020204030204" pitchFamily="49" charset="0"/>
              </a:rPr>
              <a:t>  public</a:t>
            </a:r>
            <a:r>
              <a:rPr lang="en-US" sz="2400" b="1" dirty="0" smtClean="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smtClean="0">
                <a:solidFill>
                  <a:srgbClr val="000000"/>
                </a:solidFill>
                <a:latin typeface="Consolas" panose="020B0609020204030204" pitchFamily="49" charset="0"/>
              </a:rPr>
              <a:t>  	main(String</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 {</a:t>
            </a:r>
          </a:p>
          <a:p>
            <a:pPr marL="0" indent="0">
              <a:buNone/>
            </a:pPr>
            <a:r>
              <a:rPr lang="es-ES" sz="2400" dirty="0" smtClean="0">
                <a:solidFill>
                  <a:srgbClr val="000000"/>
                </a:solidFill>
                <a:latin typeface="Consolas" panose="020B0609020204030204" pitchFamily="49" charset="0"/>
              </a:rPr>
              <a:t>    AuxEjemplo2 </a:t>
            </a:r>
            <a:r>
              <a:rPr lang="es-ES" sz="2400" dirty="0" smtClean="0">
                <a:solidFill>
                  <a:srgbClr val="6A3E3E"/>
                </a:solidFill>
                <a:latin typeface="Consolas" panose="020B0609020204030204" pitchFamily="49" charset="0"/>
              </a:rPr>
              <a:t>obj1</a:t>
            </a:r>
            <a:r>
              <a:rPr lang="es-ES" sz="2400" dirty="0" smtClean="0">
                <a:solidFill>
                  <a:srgbClr val="000000"/>
                </a:solidFill>
                <a:latin typeface="Consolas" panose="020B0609020204030204" pitchFamily="49" charset="0"/>
              </a:rPr>
              <a:t>;</a:t>
            </a:r>
            <a:endParaRPr lang="es-ES" sz="2400" dirty="0">
              <a:solidFill>
                <a:srgbClr val="000000"/>
              </a:solidFill>
              <a:latin typeface="Consolas" panose="020B0609020204030204" pitchFamily="49" charset="0"/>
            </a:endParaRPr>
          </a:p>
          <a:p>
            <a:pPr marL="0" indent="0">
              <a:buNone/>
            </a:pPr>
            <a:r>
              <a:rPr lang="es-ES" sz="2400" dirty="0" smtClean="0">
                <a:solidFill>
                  <a:srgbClr val="6A3E3E"/>
                </a:solidFill>
                <a:latin typeface="Consolas" panose="020B0609020204030204" pitchFamily="49" charset="0"/>
              </a:rPr>
              <a:t>    obj1</a:t>
            </a:r>
            <a:r>
              <a:rPr lang="es-ES" sz="2400" dirty="0" smtClean="0">
                <a:solidFill>
                  <a:srgbClr val="000000"/>
                </a:solidFill>
                <a:latin typeface="Consolas" panose="020B0609020204030204" pitchFamily="49" charset="0"/>
              </a:rPr>
              <a:t>=</a:t>
            </a:r>
            <a:r>
              <a:rPr lang="es-ES" sz="2400" b="1" dirty="0" smtClean="0">
                <a:solidFill>
                  <a:srgbClr val="7F0055"/>
                </a:solidFill>
                <a:latin typeface="Consolas" panose="020B0609020204030204" pitchFamily="49" charset="0"/>
              </a:rPr>
              <a:t>new</a:t>
            </a:r>
            <a:r>
              <a:rPr lang="es-ES" sz="2400" b="1" dirty="0" smtClean="0">
                <a:solidFill>
                  <a:srgbClr val="000000"/>
                </a:solidFill>
                <a:latin typeface="Consolas" panose="020B0609020204030204" pitchFamily="49" charset="0"/>
              </a:rPr>
              <a:t> AuxEjemplo2();</a:t>
            </a:r>
            <a:endParaRPr lang="es-ES" sz="2400" b="1" dirty="0">
              <a:solidFill>
                <a:srgbClr val="000000"/>
              </a:solidFill>
              <a:latin typeface="Consolas" panose="020B0609020204030204" pitchFamily="49" charset="0"/>
            </a:endParaRPr>
          </a:p>
          <a:p>
            <a:pPr marL="0" indent="0">
              <a:buNone/>
            </a:pPr>
            <a:r>
              <a:rPr lang="es-ES" sz="2400" dirty="0" smtClean="0">
                <a:solidFill>
                  <a:srgbClr val="6A3E3E"/>
                </a:solidFill>
                <a:latin typeface="Consolas" panose="020B0609020204030204" pitchFamily="49" charset="0"/>
              </a:rPr>
              <a:t>  </a:t>
            </a:r>
            <a:r>
              <a:rPr lang="es-ES" sz="2400" dirty="0">
                <a:solidFill>
                  <a:srgbClr val="6A3E3E"/>
                </a:solidFill>
                <a:latin typeface="Consolas" panose="020B0609020204030204" pitchFamily="49" charset="0"/>
              </a:rPr>
              <a:t> </a:t>
            </a:r>
            <a:r>
              <a:rPr lang="es-ES" sz="2400" dirty="0" smtClean="0">
                <a:solidFill>
                  <a:srgbClr val="6A3E3E"/>
                </a:solidFill>
                <a:latin typeface="Consolas" panose="020B0609020204030204" pitchFamily="49" charset="0"/>
              </a:rPr>
              <a:t> obj1</a:t>
            </a:r>
            <a:r>
              <a:rPr lang="es-ES" sz="2400" dirty="0" smtClean="0">
                <a:solidFill>
                  <a:srgbClr val="000000"/>
                </a:solidFill>
                <a:latin typeface="Consolas" panose="020B0609020204030204" pitchFamily="49" charset="0"/>
              </a:rPr>
              <a:t>.metodoSaludo1</a:t>
            </a:r>
            <a:r>
              <a:rPr lang="es-ES" sz="2400" dirty="0">
                <a:solidFill>
                  <a:srgbClr val="000000"/>
                </a:solidFill>
                <a:latin typeface="Consolas" panose="020B0609020204030204" pitchFamily="49" charset="0"/>
              </a:rPr>
              <a:t>();</a:t>
            </a:r>
          </a:p>
          <a:p>
            <a:pPr marL="0" indent="0">
              <a:buNone/>
            </a:pPr>
            <a:r>
              <a:rPr lang="es-ES" sz="2400" dirty="0" smtClean="0">
                <a:solidFill>
                  <a:srgbClr val="6A3E3E"/>
                </a:solidFill>
                <a:latin typeface="Consolas" panose="020B0609020204030204" pitchFamily="49" charset="0"/>
              </a:rPr>
              <a:t>    obj1</a:t>
            </a:r>
            <a:r>
              <a:rPr lang="es-ES" sz="2400" dirty="0" smtClean="0">
                <a:solidFill>
                  <a:srgbClr val="000000"/>
                </a:solidFill>
                <a:latin typeface="Consolas" panose="020B0609020204030204" pitchFamily="49" charset="0"/>
              </a:rPr>
              <a:t>.metodoSaludo2(“Hola”);</a:t>
            </a:r>
            <a:endParaRPr lang="es-ES" sz="2400" dirty="0">
              <a:solidFill>
                <a:srgbClr val="000000"/>
              </a:solidFill>
              <a:latin typeface="Consolas" panose="020B0609020204030204" pitchFamily="49" charset="0"/>
            </a:endParaRPr>
          </a:p>
          <a:p>
            <a:pPr marL="0" indent="0">
              <a:buNone/>
            </a:pPr>
            <a:r>
              <a:rPr lang="es-ES" sz="2400" dirty="0" smtClean="0">
                <a:solidFill>
                  <a:srgbClr val="000000"/>
                </a:solidFill>
                <a:latin typeface="Consolas" panose="020B0609020204030204" pitchFamily="49" charset="0"/>
              </a:rPr>
              <a:t>  }</a:t>
            </a:r>
            <a:endParaRPr lang="es-ES" sz="2400" dirty="0">
              <a:solidFill>
                <a:srgbClr val="000000"/>
              </a:solidFill>
              <a:latin typeface="Consolas" panose="020B0609020204030204" pitchFamily="49" charset="0"/>
            </a:endParaRPr>
          </a:p>
          <a:p>
            <a:pPr marL="0" indent="0">
              <a:buNone/>
            </a:pPr>
            <a:r>
              <a:rPr lang="es-ES" sz="2400" dirty="0" smtClean="0">
                <a:solidFill>
                  <a:srgbClr val="000000"/>
                </a:solidFill>
                <a:latin typeface="Consolas" panose="020B0609020204030204" pitchFamily="49" charset="0"/>
              </a:rPr>
              <a:t>}</a:t>
            </a:r>
            <a:endParaRPr lang="es-ES" dirty="0"/>
          </a:p>
        </p:txBody>
      </p:sp>
      <p:sp>
        <p:nvSpPr>
          <p:cNvPr id="8" name="Marcador de contenido 7"/>
          <p:cNvSpPr>
            <a:spLocks noGrp="1"/>
          </p:cNvSpPr>
          <p:nvPr>
            <p:ph sz="half" idx="2"/>
          </p:nvPr>
        </p:nvSpPr>
        <p:spPr/>
        <p:txBody>
          <a:bodyPr>
            <a:normAutofit fontScale="775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a:t>
            </a:r>
            <a:r>
              <a:rPr lang="es-ES" sz="2400" b="1" dirty="0" smtClean="0">
                <a:solidFill>
                  <a:srgbClr val="000000"/>
                </a:solidFill>
                <a:latin typeface="Consolas" panose="020B0609020204030204" pitchFamily="49" charset="0"/>
              </a:rPr>
              <a:t>AuxEjemplo2{</a:t>
            </a:r>
            <a:endParaRPr lang="es-ES" sz="2400" b="1" dirty="0">
              <a:solidFill>
                <a:srgbClr val="000000"/>
              </a:solidFill>
              <a:latin typeface="Consolas" panose="020B0609020204030204" pitchFamily="49" charset="0"/>
            </a:endParaRP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a:t>
            </a:r>
            <a:r>
              <a:rPr lang="es-ES" sz="2400" b="1" dirty="0" err="1" smtClean="0">
                <a:solidFill>
                  <a:srgbClr val="000000"/>
                </a:solidFill>
                <a:latin typeface="Consolas" panose="020B0609020204030204" pitchFamily="49" charset="0"/>
              </a:rPr>
              <a:t>metodoSaludo</a:t>
            </a:r>
            <a:r>
              <a:rPr lang="es-ES" sz="2400" b="1" dirty="0" smtClean="0">
                <a:solidFill>
                  <a:srgbClr val="000000"/>
                </a:solidFill>
                <a:latin typeface="Consolas" panose="020B0609020204030204" pitchFamily="49" charset="0"/>
              </a:rPr>
              <a:t>(){</a:t>
            </a:r>
            <a:endParaRPr lang="es-ES" sz="2400" b="1" dirty="0">
              <a:solidFill>
                <a:srgbClr val="000000"/>
              </a:solidFill>
              <a:latin typeface="Consolas" panose="020B0609020204030204" pitchFamily="49" charset="0"/>
            </a:endParaRP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2A00FF"/>
                </a:solidFill>
                <a:latin typeface="Consolas" panose="020B0609020204030204" pitchFamily="49" charset="0"/>
              </a:rPr>
              <a:t>"Has entrado en el método metodoSaludo1 de la Clase1"</a:t>
            </a:r>
            <a:r>
              <a:rPr lang="es-ES" sz="2400" b="1" i="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metodoConParametros</a:t>
            </a:r>
            <a:r>
              <a:rPr lang="es-ES" sz="2400" b="1" dirty="0">
                <a:solidFill>
                  <a:srgbClr val="000000"/>
                </a:solidFill>
                <a:latin typeface="Consolas" panose="020B0609020204030204" pitchFamily="49" charset="0"/>
              </a:rPr>
              <a:t> (</a:t>
            </a:r>
            <a:r>
              <a:rPr lang="es-ES" sz="2400" b="1" dirty="0" err="1" smtClean="0">
                <a:solidFill>
                  <a:srgbClr val="000000"/>
                </a:solidFill>
                <a:latin typeface="Consolas" panose="020B0609020204030204" pitchFamily="49" charset="0"/>
              </a:rPr>
              <a:t>String</a:t>
            </a:r>
            <a:r>
              <a:rPr lang="es-ES" sz="2400" b="1" dirty="0" smtClean="0">
                <a:solidFill>
                  <a:srgbClr val="000000"/>
                </a:solidFill>
                <a:latin typeface="Consolas" panose="020B0609020204030204" pitchFamily="49" charset="0"/>
              </a:rPr>
              <a:t> </a:t>
            </a:r>
            <a:r>
              <a:rPr lang="es-ES" sz="2400" b="1" dirty="0">
                <a:solidFill>
                  <a:srgbClr val="6A3E3E"/>
                </a:solidFill>
                <a:highlight>
                  <a:srgbClr val="F0D8A8"/>
                </a:highlight>
                <a:latin typeface="Consolas" panose="020B0609020204030204" pitchFamily="49" charset="0"/>
              </a:rPr>
              <a:t>cadena</a:t>
            </a:r>
            <a:r>
              <a:rPr lang="es-ES" sz="2400" b="1" dirty="0">
                <a:solidFill>
                  <a:srgbClr val="000000"/>
                </a:solidFill>
                <a:highlight>
                  <a:srgbClr val="F0D8A8"/>
                </a:highlight>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r>
              <a:rPr lang="es-ES" sz="2400" dirty="0" smtClean="0">
                <a:solidFill>
                  <a:srgbClr val="000000"/>
                </a:solidFill>
                <a:latin typeface="Consolas" panose="020B0609020204030204" pitchFamily="49" charset="0"/>
              </a:rPr>
              <a:t>  </a:t>
            </a:r>
            <a:r>
              <a:rPr lang="es-ES" sz="2400" dirty="0" err="1" smtClean="0">
                <a:solidFill>
                  <a:srgbClr val="000000"/>
                </a:solidFill>
                <a:latin typeface="Consolas" panose="020B0609020204030204" pitchFamily="49" charset="0"/>
              </a:rPr>
              <a:t>System.</a:t>
            </a:r>
            <a:r>
              <a:rPr lang="es-ES" sz="2400" b="1" i="1" dirty="0" err="1" smtClean="0">
                <a:solidFill>
                  <a:srgbClr val="0000C0"/>
                </a:solidFill>
                <a:latin typeface="Consolas" panose="020B0609020204030204" pitchFamily="49" charset="0"/>
              </a:rPr>
              <a:t>out</a:t>
            </a:r>
            <a:r>
              <a:rPr lang="es-ES" sz="2400" b="1" i="1" dirty="0" err="1" smtClean="0">
                <a:solidFill>
                  <a:srgbClr val="000000"/>
                </a:solidFill>
                <a:latin typeface="Consolas" panose="020B0609020204030204" pitchFamily="49" charset="0"/>
              </a:rPr>
              <a:t>.println</a:t>
            </a:r>
            <a:r>
              <a:rPr lang="es-ES" sz="2400" b="1" i="1" dirty="0" smtClean="0">
                <a:solidFill>
                  <a:srgbClr val="000000"/>
                </a:solidFill>
                <a:latin typeface="Consolas" panose="020B0609020204030204" pitchFamily="49" charset="0"/>
              </a:rPr>
              <a:t>(</a:t>
            </a:r>
            <a:r>
              <a:rPr lang="es-ES" sz="2400" b="1" i="1" dirty="0" smtClean="0">
                <a:solidFill>
                  <a:srgbClr val="6A3E3E"/>
                </a:solidFill>
                <a:highlight>
                  <a:srgbClr val="D4D4D4"/>
                </a:highlight>
                <a:latin typeface="Consolas" panose="020B0609020204030204" pitchFamily="49" charset="0"/>
              </a:rPr>
              <a:t>cadena</a:t>
            </a:r>
            <a:r>
              <a:rPr lang="es-ES" sz="2400" b="1" i="1" dirty="0">
                <a:solidFill>
                  <a:srgbClr val="000000"/>
                </a:solidFill>
                <a:highlight>
                  <a:srgbClr val="D4D4D4"/>
                </a:highlight>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a:t>
            </a:r>
            <a:endParaRPr lang="es-ES" dirty="0"/>
          </a:p>
        </p:txBody>
      </p:sp>
      <p:sp>
        <p:nvSpPr>
          <p:cNvPr id="4" name="Marcador de fecha 3"/>
          <p:cNvSpPr>
            <a:spLocks noGrp="1"/>
          </p:cNvSpPr>
          <p:nvPr>
            <p:ph type="dt" sz="half" idx="10"/>
          </p:nvPr>
        </p:nvSpPr>
        <p:spPr/>
        <p:txBody>
          <a:bodyPr/>
          <a:lstStyle/>
          <a:p>
            <a:fld id="{B629AF15-0487-4C64-AA4A-273F16A1E8EB}" type="datetime1">
              <a:rPr lang="es-ES" smtClean="0"/>
              <a:pPr/>
              <a:t>05/02/2019</a:t>
            </a:fld>
            <a:endParaRPr lang="es-ES"/>
          </a:p>
        </p:txBody>
      </p:sp>
      <p:sp>
        <p:nvSpPr>
          <p:cNvPr id="5" name="Marcador de número de diapositiva 4"/>
          <p:cNvSpPr>
            <a:spLocks noGrp="1"/>
          </p:cNvSpPr>
          <p:nvPr>
            <p:ph type="sldNum" sz="quarter" idx="12"/>
          </p:nvPr>
        </p:nvSpPr>
        <p:spPr/>
        <p:txBody>
          <a:bodyPr/>
          <a:lstStyle/>
          <a:p>
            <a:fld id="{4A5659E8-2CB2-46E2-AD6E-83F740D533C0}" type="slidenum">
              <a:rPr lang="es-ES" smtClean="0"/>
              <a:pPr/>
              <a:t>38</a:t>
            </a:fld>
            <a:endParaRPr lang="es-ES"/>
          </a:p>
        </p:txBody>
      </p:sp>
    </p:spTree>
    <p:extLst>
      <p:ext uri="{BB962C8B-B14F-4D97-AF65-F5344CB8AC3E}">
        <p14:creationId xmlns:p14="http://schemas.microsoft.com/office/powerpoint/2010/main" val="1455384040"/>
      </p:ext>
    </p:extLst>
  </p:cSld>
  <p:clrMapOvr>
    <a:masterClrMapping/>
  </p:clrMapOvr>
  <p:transition spd="med">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48272" y="260648"/>
            <a:ext cx="7992888" cy="864096"/>
          </a:xfrm>
        </p:spPr>
        <p:txBody>
          <a:bodyPr>
            <a:noAutofit/>
          </a:bodyPr>
          <a:lstStyle/>
          <a:p>
            <a:pPr marL="742950" indent="-742950"/>
            <a:r>
              <a:rPr lang="es-ES" sz="4000" dirty="0">
                <a:solidFill>
                  <a:prstClr val="black"/>
                </a:solidFill>
              </a:rPr>
              <a:t>2.2.1 Parámetros y argumentos en los métodos.</a:t>
            </a:r>
            <a:endParaRPr lang="es-ES" sz="2800" dirty="0"/>
          </a:p>
        </p:txBody>
      </p:sp>
      <p:sp>
        <p:nvSpPr>
          <p:cNvPr id="5125" name="Rectangle 5"/>
          <p:cNvSpPr>
            <a:spLocks noGrp="1" noChangeArrowheads="1"/>
          </p:cNvSpPr>
          <p:nvPr>
            <p:ph idx="1"/>
          </p:nvPr>
        </p:nvSpPr>
        <p:spPr>
          <a:xfrm>
            <a:off x="611560" y="1268760"/>
            <a:ext cx="8229600" cy="5256584"/>
          </a:xfrm>
        </p:spPr>
        <p:txBody>
          <a:bodyPr>
            <a:normAutofit/>
          </a:bodyPr>
          <a:lstStyle/>
          <a:p>
            <a:pPr marL="274320" lvl="1" indent="-274320" algn="just">
              <a:lnSpc>
                <a:spcPct val="150000"/>
              </a:lnSpc>
              <a:spcBef>
                <a:spcPts val="0"/>
              </a:spcBef>
              <a:buClr>
                <a:schemeClr val="accent3"/>
              </a:buClr>
              <a:buSzPct val="95000"/>
              <a:buNone/>
            </a:pPr>
            <a:r>
              <a:rPr lang="es-ES" sz="2100" u="sng" dirty="0">
                <a:solidFill>
                  <a:srgbClr val="FF0000"/>
                </a:solidFill>
              </a:rPr>
              <a:t>EJERCICIO3</a:t>
            </a:r>
            <a:r>
              <a:rPr lang="es-ES" sz="2100" dirty="0"/>
              <a:t>. crea un objeto de nombre objeto2 e invoca al método </a:t>
            </a:r>
            <a:r>
              <a:rPr lang="es-ES" sz="2100" dirty="0" err="1"/>
              <a:t>métodoConParametros</a:t>
            </a:r>
            <a:r>
              <a:rPr lang="es-ES" sz="2100" dirty="0"/>
              <a:t> con el parámetro que quieras.</a:t>
            </a:r>
          </a:p>
          <a:p>
            <a:pPr algn="just">
              <a:lnSpc>
                <a:spcPct val="150000"/>
              </a:lnSpc>
              <a:spcBef>
                <a:spcPts val="0"/>
              </a:spcBef>
              <a:buNone/>
            </a:pPr>
            <a:r>
              <a:rPr lang="es-ES" u="sng" dirty="0" smtClean="0">
                <a:solidFill>
                  <a:srgbClr val="FF0000"/>
                </a:solidFill>
              </a:rPr>
              <a:t>EJERCICIO4.</a:t>
            </a:r>
            <a:r>
              <a:rPr lang="es-ES" dirty="0" smtClean="0"/>
              <a:t> Cambia el ejemplo anterior para que el método </a:t>
            </a:r>
            <a:r>
              <a:rPr lang="es-ES" dirty="0" err="1" smtClean="0"/>
              <a:t>metodoConParametros</a:t>
            </a:r>
            <a:r>
              <a:rPr lang="es-ES" dirty="0" smtClean="0"/>
              <a:t>() no se llame desde el </a:t>
            </a:r>
            <a:r>
              <a:rPr lang="es-ES" dirty="0" err="1" smtClean="0"/>
              <a:t>main</a:t>
            </a:r>
            <a:r>
              <a:rPr lang="es-ES" dirty="0" smtClean="0"/>
              <a:t>, sino que el método </a:t>
            </a:r>
            <a:r>
              <a:rPr lang="es-ES" dirty="0" err="1" smtClean="0"/>
              <a:t>metodoSaludo</a:t>
            </a:r>
            <a:r>
              <a:rPr lang="es-ES" dirty="0" smtClean="0"/>
              <a:t>() llame a dicho método.</a:t>
            </a:r>
          </a:p>
          <a:p>
            <a:pPr algn="just">
              <a:lnSpc>
                <a:spcPct val="150000"/>
              </a:lnSpc>
              <a:spcBef>
                <a:spcPts val="0"/>
              </a:spcBef>
              <a:buNone/>
            </a:pPr>
            <a:endParaRPr lang="es-ES" dirty="0"/>
          </a:p>
          <a:p>
            <a:pPr>
              <a:buFont typeface="Wingdings" pitchFamily="2" charset="2"/>
              <a:buNone/>
            </a:pPr>
            <a:endParaRPr lang="es-ES" dirty="0"/>
          </a:p>
        </p:txBody>
      </p:sp>
    </p:spTree>
    <p:extLst>
      <p:ext uri="{BB962C8B-B14F-4D97-AF65-F5344CB8AC3E}">
        <p14:creationId xmlns:p14="http://schemas.microsoft.com/office/powerpoint/2010/main" val="4045761139"/>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1. ¿Qué es la Programación Orientada a Objetos (POO)?</a:t>
            </a:r>
            <a:endParaRPr lang="es-ES" dirty="0"/>
          </a:p>
        </p:txBody>
      </p:sp>
      <p:sp>
        <p:nvSpPr>
          <p:cNvPr id="3" name="Marcador de contenido 2"/>
          <p:cNvSpPr>
            <a:spLocks noGrp="1"/>
          </p:cNvSpPr>
          <p:nvPr>
            <p:ph idx="1"/>
          </p:nvPr>
        </p:nvSpPr>
        <p:spPr/>
        <p:txBody>
          <a:bodyPr>
            <a:normAutofit/>
          </a:bodyPr>
          <a:lstStyle/>
          <a:p>
            <a:pPr marL="0" indent="0">
              <a:buNone/>
            </a:pPr>
            <a:r>
              <a:rPr lang="es-ES" sz="2400" u="sng" dirty="0" smtClean="0"/>
              <a:t>Evolución de los paradigmas</a:t>
            </a:r>
          </a:p>
          <a:p>
            <a:pPr marL="457200" indent="-457200">
              <a:buFont typeface="+mj-lt"/>
              <a:buAutoNum type="arabicPeriod"/>
            </a:pPr>
            <a:r>
              <a:rPr lang="es-ES" sz="2400" dirty="0" smtClean="0"/>
              <a:t>Programación Estructurada</a:t>
            </a:r>
          </a:p>
          <a:p>
            <a:pPr marL="457200" indent="-457200">
              <a:buFont typeface="+mj-lt"/>
              <a:buAutoNum type="arabicPeriod"/>
            </a:pPr>
            <a:r>
              <a:rPr lang="es-ES" sz="2400" dirty="0" smtClean="0"/>
              <a:t>Programación Modular</a:t>
            </a:r>
          </a:p>
          <a:p>
            <a:pPr marL="457200" indent="-457200">
              <a:buFont typeface="+mj-lt"/>
              <a:buAutoNum type="arabicPeriod"/>
            </a:pPr>
            <a:r>
              <a:rPr lang="es-ES" sz="2400" dirty="0" smtClean="0"/>
              <a:t>Programación Orientada a objetos</a:t>
            </a:r>
          </a:p>
          <a:p>
            <a:pPr marL="0" indent="0">
              <a:buNone/>
            </a:pPr>
            <a:endParaRPr lang="es-ES" sz="2400" dirty="0"/>
          </a:p>
          <a:p>
            <a:pPr marL="0" indent="0">
              <a:buNone/>
            </a:pPr>
            <a:endParaRPr lang="es-ES" sz="2400" dirty="0"/>
          </a:p>
        </p:txBody>
      </p:sp>
    </p:spTree>
    <p:extLst>
      <p:ext uri="{BB962C8B-B14F-4D97-AF65-F5344CB8AC3E}">
        <p14:creationId xmlns:p14="http://schemas.microsoft.com/office/powerpoint/2010/main" val="1132202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71600" y="260648"/>
            <a:ext cx="7992888" cy="864096"/>
          </a:xfrm>
        </p:spPr>
        <p:txBody>
          <a:bodyPr>
            <a:noAutofit/>
          </a:bodyPr>
          <a:lstStyle/>
          <a:p>
            <a:pPr marL="742950" indent="-742950"/>
            <a:r>
              <a:rPr lang="es-ES" sz="4000" dirty="0" smtClean="0">
                <a:solidFill>
                  <a:prstClr val="black"/>
                </a:solidFill>
              </a:rPr>
              <a:t>2.2.2 </a:t>
            </a:r>
            <a:r>
              <a:rPr lang="es-ES" sz="4000" dirty="0">
                <a:solidFill>
                  <a:prstClr val="black"/>
                </a:solidFill>
              </a:rPr>
              <a:t>Acceso a los atributos.</a:t>
            </a:r>
            <a:endParaRPr lang="es-ES" sz="2800" dirty="0"/>
          </a:p>
        </p:txBody>
      </p:sp>
      <p:sp>
        <p:nvSpPr>
          <p:cNvPr id="5125" name="Rectangle 5"/>
          <p:cNvSpPr>
            <a:spLocks noGrp="1" noChangeArrowheads="1"/>
          </p:cNvSpPr>
          <p:nvPr>
            <p:ph idx="1"/>
          </p:nvPr>
        </p:nvSpPr>
        <p:spPr>
          <a:xfrm>
            <a:off x="611560" y="1124744"/>
            <a:ext cx="8229600" cy="5256584"/>
          </a:xfrm>
        </p:spPr>
        <p:txBody>
          <a:bodyPr>
            <a:normAutofit fontScale="92500"/>
          </a:bodyPr>
          <a:lstStyle/>
          <a:p>
            <a:pPr marL="342900" lvl="1" indent="0">
              <a:lnSpc>
                <a:spcPct val="170000"/>
              </a:lnSpc>
              <a:buNone/>
            </a:pPr>
            <a:r>
              <a:rPr lang="es-ES" sz="2600" dirty="0" smtClean="0"/>
              <a:t>Los </a:t>
            </a:r>
            <a:r>
              <a:rPr lang="es-ES" sz="2600" b="1" dirty="0"/>
              <a:t>atributos</a:t>
            </a:r>
            <a:r>
              <a:rPr lang="es-ES" sz="2600" dirty="0"/>
              <a:t> son los datos que almacena el </a:t>
            </a:r>
            <a:r>
              <a:rPr lang="es-ES" sz="2600" b="1" dirty="0"/>
              <a:t>objeto</a:t>
            </a:r>
            <a:r>
              <a:rPr lang="es-ES" sz="2600" dirty="0"/>
              <a:t>.</a:t>
            </a:r>
          </a:p>
          <a:p>
            <a:pPr lvl="1">
              <a:lnSpc>
                <a:spcPct val="170000"/>
              </a:lnSpc>
              <a:buFont typeface="Wingdings" pitchFamily="2" charset="2"/>
              <a:buChar char="q"/>
            </a:pPr>
            <a:r>
              <a:rPr lang="es-ES" sz="2600" u="sng" dirty="0"/>
              <a:t>Para poder acceder a las propiedades desde fuera de la clase a la que pertenece el </a:t>
            </a:r>
            <a:r>
              <a:rPr lang="es-ES" sz="2600" b="1" u="sng" dirty="0"/>
              <a:t>objeto</a:t>
            </a:r>
            <a:r>
              <a:rPr lang="es-ES" sz="2600" dirty="0"/>
              <a:t>, primero hay que declarar y crear un </a:t>
            </a:r>
            <a:r>
              <a:rPr lang="es-ES" sz="2600" b="1" dirty="0"/>
              <a:t>objeto</a:t>
            </a:r>
            <a:r>
              <a:rPr lang="es-ES" sz="2600" dirty="0"/>
              <a:t>. Después, accederíamos con una instrucción del tipo </a:t>
            </a:r>
            <a:r>
              <a:rPr lang="es-ES" sz="2600" dirty="0" err="1"/>
              <a:t>objeto.atributo</a:t>
            </a:r>
            <a:r>
              <a:rPr lang="es-ES" sz="2600" dirty="0"/>
              <a:t>.</a:t>
            </a:r>
          </a:p>
          <a:p>
            <a:pPr lvl="1">
              <a:lnSpc>
                <a:spcPct val="170000"/>
              </a:lnSpc>
              <a:buFont typeface="Wingdings" pitchFamily="2" charset="2"/>
              <a:buChar char="q"/>
            </a:pPr>
            <a:r>
              <a:rPr lang="es-ES" sz="2600" u="sng" dirty="0"/>
              <a:t>Para acceder desde dentro de la propia clase</a:t>
            </a:r>
            <a:r>
              <a:rPr lang="es-ES" sz="2600" dirty="0"/>
              <a:t>, basta con escribir el nombre del </a:t>
            </a:r>
            <a:r>
              <a:rPr lang="es-ES" sz="2600" b="1" dirty="0"/>
              <a:t>atributo</a:t>
            </a:r>
            <a:r>
              <a:rPr lang="es-ES" sz="2500" dirty="0"/>
              <a:t>.</a:t>
            </a:r>
          </a:p>
        </p:txBody>
      </p:sp>
    </p:spTree>
    <p:extLst>
      <p:ext uri="{BB962C8B-B14F-4D97-AF65-F5344CB8AC3E}">
        <p14:creationId xmlns:p14="http://schemas.microsoft.com/office/powerpoint/2010/main" val="2625581924"/>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27584" y="188640"/>
            <a:ext cx="7992888" cy="864096"/>
          </a:xfrm>
        </p:spPr>
        <p:txBody>
          <a:bodyPr>
            <a:noAutofit/>
          </a:bodyPr>
          <a:lstStyle/>
          <a:p>
            <a:pPr marL="742950" indent="-742950"/>
            <a:r>
              <a:rPr lang="es-ES" sz="4000" dirty="0">
                <a:solidFill>
                  <a:prstClr val="black"/>
                </a:solidFill>
              </a:rPr>
              <a:t>2.2.2 Acceso a los atributos.</a:t>
            </a:r>
            <a:endParaRPr lang="es-ES" sz="2800" dirty="0"/>
          </a:p>
        </p:txBody>
      </p:sp>
      <p:sp>
        <p:nvSpPr>
          <p:cNvPr id="5125" name="Rectangle 5"/>
          <p:cNvSpPr>
            <a:spLocks noGrp="1" noChangeArrowheads="1"/>
          </p:cNvSpPr>
          <p:nvPr>
            <p:ph idx="1"/>
          </p:nvPr>
        </p:nvSpPr>
        <p:spPr>
          <a:xfrm>
            <a:off x="827584" y="1124744"/>
            <a:ext cx="8229600" cy="5256584"/>
          </a:xfrm>
        </p:spPr>
        <p:txBody>
          <a:bodyPr>
            <a:normAutofit fontScale="77500" lnSpcReduction="20000"/>
          </a:bodyPr>
          <a:lstStyle/>
          <a:p>
            <a:pPr marL="0" indent="0">
              <a:lnSpc>
                <a:spcPct val="170000"/>
              </a:lnSpc>
              <a:buNone/>
            </a:pPr>
            <a:r>
              <a:rPr lang="es-ES" sz="3200" u="sng" dirty="0"/>
              <a:t>EJEMPLO </a:t>
            </a:r>
            <a:r>
              <a:rPr lang="es-ES" sz="3200" u="sng" dirty="0" smtClean="0"/>
              <a:t>3:</a:t>
            </a:r>
            <a:r>
              <a:rPr lang="es-ES" sz="3200" dirty="0" smtClean="0"/>
              <a:t> </a:t>
            </a:r>
            <a:r>
              <a:rPr lang="es-ES" sz="3000" dirty="0" smtClean="0"/>
              <a:t> </a:t>
            </a:r>
            <a:r>
              <a:rPr lang="es-ES" sz="3000" dirty="0"/>
              <a:t>vamos a crear una </a:t>
            </a:r>
            <a:r>
              <a:rPr lang="es-ES" sz="3000" b="1" dirty="0"/>
              <a:t>clase</a:t>
            </a:r>
            <a:r>
              <a:rPr lang="es-ES" sz="3000" dirty="0"/>
              <a:t> «Empleado» que va a guardar el nombre y el salario de empleados. Los atributos a considerar serán, por tanto, «nombre» y «sueldo».</a:t>
            </a:r>
          </a:p>
          <a:p>
            <a:pPr>
              <a:lnSpc>
                <a:spcPct val="170000"/>
              </a:lnSpc>
              <a:buFont typeface="Wingdings" pitchFamily="2" charset="2"/>
              <a:buChar char="q"/>
            </a:pPr>
            <a:r>
              <a:rPr lang="es-ES" sz="3000" dirty="0"/>
              <a:t>Usaremos un </a:t>
            </a:r>
            <a:r>
              <a:rPr lang="es-ES" sz="3000" b="1" dirty="0"/>
              <a:t>método</a:t>
            </a:r>
            <a:r>
              <a:rPr lang="es-ES" sz="3000" dirty="0"/>
              <a:t> (</a:t>
            </a:r>
            <a:r>
              <a:rPr lang="es-ES" sz="3000" dirty="0" err="1"/>
              <a:t>pedirDatosEmpleado</a:t>
            </a:r>
            <a:r>
              <a:rPr lang="es-ES" sz="3000" dirty="0"/>
              <a:t>) para pedir los datos de un empleado y otro para visualizarlo (</a:t>
            </a:r>
            <a:r>
              <a:rPr lang="es-ES" sz="3000" dirty="0" err="1"/>
              <a:t>visualizarDatosEmpleado</a:t>
            </a:r>
            <a:r>
              <a:rPr lang="es-ES" sz="3000" dirty="0"/>
              <a:t>).</a:t>
            </a:r>
          </a:p>
          <a:p>
            <a:pPr>
              <a:lnSpc>
                <a:spcPct val="170000"/>
              </a:lnSpc>
              <a:buFont typeface="Wingdings" pitchFamily="2" charset="2"/>
              <a:buChar char="q"/>
            </a:pPr>
            <a:r>
              <a:rPr lang="es-ES" sz="3000" dirty="0"/>
              <a:t>Para consultar el salario de un empleado, usaremos el </a:t>
            </a:r>
            <a:r>
              <a:rPr lang="es-ES" sz="3000" b="1" dirty="0"/>
              <a:t>método</a:t>
            </a:r>
            <a:r>
              <a:rPr lang="es-ES" sz="3000" dirty="0"/>
              <a:t> </a:t>
            </a:r>
            <a:r>
              <a:rPr lang="es-ES" sz="3000" dirty="0" smtClean="0"/>
              <a:t>«</a:t>
            </a:r>
            <a:r>
              <a:rPr lang="es-ES" sz="3000" dirty="0" err="1" smtClean="0"/>
              <a:t>getSueldo</a:t>
            </a:r>
            <a:r>
              <a:rPr lang="es-ES" sz="3000" dirty="0"/>
              <a:t>». </a:t>
            </a:r>
          </a:p>
          <a:p>
            <a:pPr>
              <a:lnSpc>
                <a:spcPct val="170000"/>
              </a:lnSpc>
              <a:buFont typeface="Wingdings" pitchFamily="2" charset="2"/>
              <a:buChar char="q"/>
            </a:pPr>
            <a:r>
              <a:rPr lang="es-ES" sz="3000" dirty="0"/>
              <a:t>El código de la </a:t>
            </a:r>
            <a:r>
              <a:rPr lang="es-ES" sz="3000" b="1" dirty="0"/>
              <a:t>clase</a:t>
            </a:r>
            <a:r>
              <a:rPr lang="es-ES" sz="3000" dirty="0"/>
              <a:t> </a:t>
            </a:r>
            <a:r>
              <a:rPr lang="es-ES" sz="3000" dirty="0" smtClean="0"/>
              <a:t>quedaría así:</a:t>
            </a:r>
            <a:endParaRPr lang="es-ES" sz="3000" dirty="0"/>
          </a:p>
          <a:p>
            <a:pPr lvl="1">
              <a:lnSpc>
                <a:spcPct val="170000"/>
              </a:lnSpc>
              <a:buFont typeface="Wingdings" pitchFamily="2" charset="2"/>
              <a:buChar char="q"/>
            </a:pPr>
            <a:endParaRPr lang="es-ES" sz="2500" dirty="0"/>
          </a:p>
        </p:txBody>
      </p:sp>
    </p:spTree>
    <p:extLst>
      <p:ext uri="{BB962C8B-B14F-4D97-AF65-F5344CB8AC3E}">
        <p14:creationId xmlns:p14="http://schemas.microsoft.com/office/powerpoint/2010/main" val="1740672189"/>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91833" y="260648"/>
            <a:ext cx="7992888" cy="864096"/>
          </a:xfrm>
        </p:spPr>
        <p:txBody>
          <a:bodyPr>
            <a:noAutofit/>
          </a:bodyPr>
          <a:lstStyle/>
          <a:p>
            <a:pPr marL="742950" indent="-742950"/>
            <a:r>
              <a:rPr lang="es-ES" sz="2800" dirty="0">
                <a:solidFill>
                  <a:prstClr val="black"/>
                </a:solidFill>
              </a:rPr>
              <a:t>2.2.2 Acceso a los atributos.</a:t>
            </a:r>
            <a:endParaRPr lang="es-ES" sz="2800" dirty="0"/>
          </a:p>
        </p:txBody>
      </p:sp>
      <p:sp>
        <p:nvSpPr>
          <p:cNvPr id="5125" name="Rectangle 5"/>
          <p:cNvSpPr>
            <a:spLocks noGrp="1" noChangeArrowheads="1"/>
          </p:cNvSpPr>
          <p:nvPr>
            <p:ph idx="1"/>
          </p:nvPr>
        </p:nvSpPr>
        <p:spPr>
          <a:xfrm>
            <a:off x="6772788" y="404664"/>
            <a:ext cx="2103513" cy="576064"/>
          </a:xfrm>
        </p:spPr>
        <p:txBody>
          <a:bodyPr>
            <a:normAutofit fontScale="92500" lnSpcReduction="10000"/>
          </a:bodyPr>
          <a:lstStyle/>
          <a:p>
            <a:pPr marL="27432" indent="0">
              <a:lnSpc>
                <a:spcPct val="170000"/>
              </a:lnSpc>
              <a:buNone/>
            </a:pPr>
            <a:r>
              <a:rPr lang="es-ES" sz="2000" u="sng" dirty="0" smtClean="0"/>
              <a:t>Clase principal:</a:t>
            </a:r>
            <a:endParaRPr lang="es-ES" sz="2000" u="sng" dirty="0"/>
          </a:p>
        </p:txBody>
      </p:sp>
      <p:pic>
        <p:nvPicPr>
          <p:cNvPr id="3" name="Imagen 2"/>
          <p:cNvPicPr>
            <a:picLocks noChangeAspect="1"/>
          </p:cNvPicPr>
          <p:nvPr/>
        </p:nvPicPr>
        <p:blipFill>
          <a:blip r:embed="rId3"/>
          <a:stretch>
            <a:fillRect/>
          </a:stretch>
        </p:blipFill>
        <p:spPr>
          <a:xfrm>
            <a:off x="891832" y="980727"/>
            <a:ext cx="6920527" cy="5793929"/>
          </a:xfrm>
          <a:prstGeom prst="rect">
            <a:avLst/>
          </a:prstGeom>
        </p:spPr>
      </p:pic>
    </p:spTree>
    <p:extLst>
      <p:ext uri="{BB962C8B-B14F-4D97-AF65-F5344CB8AC3E}">
        <p14:creationId xmlns:p14="http://schemas.microsoft.com/office/powerpoint/2010/main" val="316780620"/>
      </p:ext>
    </p:extLst>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581844" y="261452"/>
            <a:ext cx="7992888" cy="864096"/>
          </a:xfrm>
        </p:spPr>
        <p:txBody>
          <a:bodyPr>
            <a:noAutofit/>
          </a:bodyPr>
          <a:lstStyle/>
          <a:p>
            <a:pPr marL="742950" indent="-742950"/>
            <a:r>
              <a:rPr lang="es-ES" sz="2800" dirty="0">
                <a:solidFill>
                  <a:prstClr val="black"/>
                </a:solidFill>
              </a:rPr>
              <a:t>2.2.2 Acceso a los atributos.</a:t>
            </a:r>
            <a:endParaRPr lang="es-ES" sz="2800" dirty="0"/>
          </a:p>
        </p:txBody>
      </p:sp>
      <p:sp>
        <p:nvSpPr>
          <p:cNvPr id="5125" name="Rectangle 5"/>
          <p:cNvSpPr>
            <a:spLocks noGrp="1" noChangeArrowheads="1"/>
          </p:cNvSpPr>
          <p:nvPr>
            <p:ph idx="1"/>
          </p:nvPr>
        </p:nvSpPr>
        <p:spPr>
          <a:xfrm>
            <a:off x="6516216" y="405870"/>
            <a:ext cx="2520280" cy="575260"/>
          </a:xfrm>
        </p:spPr>
        <p:txBody>
          <a:bodyPr>
            <a:normAutofit fontScale="92500" lnSpcReduction="10000"/>
          </a:bodyPr>
          <a:lstStyle/>
          <a:p>
            <a:pPr marL="27432" indent="0">
              <a:lnSpc>
                <a:spcPct val="170000"/>
              </a:lnSpc>
              <a:buNone/>
            </a:pPr>
            <a:r>
              <a:rPr lang="es-ES" sz="2000" u="sng" dirty="0" smtClean="0"/>
              <a:t>Clase Empleado:</a:t>
            </a:r>
            <a:endParaRPr lang="es-ES" sz="2000" u="sng" dirty="0"/>
          </a:p>
        </p:txBody>
      </p:sp>
      <p:pic>
        <p:nvPicPr>
          <p:cNvPr id="2" name="Imagen 1"/>
          <p:cNvPicPr>
            <a:picLocks noChangeAspect="1"/>
          </p:cNvPicPr>
          <p:nvPr/>
        </p:nvPicPr>
        <p:blipFill>
          <a:blip r:embed="rId3"/>
          <a:stretch>
            <a:fillRect/>
          </a:stretch>
        </p:blipFill>
        <p:spPr>
          <a:xfrm>
            <a:off x="758164" y="836712"/>
            <a:ext cx="5764803" cy="6021288"/>
          </a:xfrm>
          <a:prstGeom prst="rect">
            <a:avLst/>
          </a:prstGeom>
        </p:spPr>
      </p:pic>
    </p:spTree>
    <p:extLst>
      <p:ext uri="{BB962C8B-B14F-4D97-AF65-F5344CB8AC3E}">
        <p14:creationId xmlns:p14="http://schemas.microsoft.com/office/powerpoint/2010/main" val="4250232563"/>
      </p:ext>
    </p:extLst>
  </p:cSld>
  <p:clrMapOvr>
    <a:masterClrMapping/>
  </p:clrMapOvr>
  <p:transition>
    <p:check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39721" y="260648"/>
            <a:ext cx="7992888" cy="864096"/>
          </a:xfrm>
        </p:spPr>
        <p:txBody>
          <a:bodyPr>
            <a:noAutofit/>
          </a:bodyPr>
          <a:lstStyle/>
          <a:p>
            <a:pPr marL="742950" indent="-742950"/>
            <a:r>
              <a:rPr lang="es-ES" sz="3600" dirty="0">
                <a:solidFill>
                  <a:prstClr val="black"/>
                </a:solidFill>
              </a:rPr>
              <a:t>2.2.2 Acceso a los atributos.</a:t>
            </a:r>
            <a:endParaRPr lang="es-ES" sz="3600" dirty="0"/>
          </a:p>
        </p:txBody>
      </p:sp>
      <p:sp>
        <p:nvSpPr>
          <p:cNvPr id="5125" name="Rectangle 5"/>
          <p:cNvSpPr>
            <a:spLocks noGrp="1" noChangeArrowheads="1"/>
          </p:cNvSpPr>
          <p:nvPr>
            <p:ph idx="1"/>
          </p:nvPr>
        </p:nvSpPr>
        <p:spPr>
          <a:xfrm>
            <a:off x="853331" y="1268760"/>
            <a:ext cx="8229600" cy="5256584"/>
          </a:xfrm>
        </p:spPr>
        <p:txBody>
          <a:bodyPr>
            <a:normAutofit/>
          </a:bodyPr>
          <a:lstStyle/>
          <a:p>
            <a:pPr marL="27432" lvl="1" indent="0">
              <a:lnSpc>
                <a:spcPct val="170000"/>
              </a:lnSpc>
              <a:buClr>
                <a:schemeClr val="accent3"/>
              </a:buClr>
              <a:buSzPct val="95000"/>
              <a:buNone/>
            </a:pPr>
            <a:r>
              <a:rPr lang="es-ES" sz="2000" u="sng" dirty="0" smtClean="0">
                <a:solidFill>
                  <a:srgbClr val="FF0000"/>
                </a:solidFill>
              </a:rPr>
              <a:t>EJERCICIO 5. </a:t>
            </a:r>
            <a:r>
              <a:rPr lang="es-ES" sz="1800" dirty="0" smtClean="0"/>
              <a:t>A partir de la </a:t>
            </a:r>
            <a:r>
              <a:rPr lang="es-ES" sz="1800" b="1" dirty="0" smtClean="0"/>
              <a:t>clase</a:t>
            </a:r>
            <a:r>
              <a:rPr lang="es-ES" sz="1800" dirty="0" smtClean="0"/>
              <a:t> «Empleado» del ejemplo anterior, escribe un programa que compare el sueldo de dos trabajadores y nos diga cuál cobra más.</a:t>
            </a:r>
          </a:p>
          <a:p>
            <a:pPr marL="27432" indent="0">
              <a:lnSpc>
                <a:spcPct val="170000"/>
              </a:lnSpc>
              <a:buNone/>
            </a:pPr>
            <a:r>
              <a:rPr lang="es-ES" sz="2200" u="sng" dirty="0" smtClean="0">
                <a:solidFill>
                  <a:srgbClr val="FF0000"/>
                </a:solidFill>
              </a:rPr>
              <a:t>EJERCICIO 6.  </a:t>
            </a:r>
            <a:r>
              <a:rPr lang="es-ES" sz="2000" dirty="0" smtClean="0"/>
              <a:t>Añade </a:t>
            </a:r>
            <a:r>
              <a:rPr lang="es-ES" sz="2000" dirty="0"/>
              <a:t>a la </a:t>
            </a:r>
            <a:r>
              <a:rPr lang="es-ES" sz="2000" b="1" dirty="0"/>
              <a:t>clase</a:t>
            </a:r>
            <a:r>
              <a:rPr lang="es-ES" sz="2000" dirty="0"/>
              <a:t> «Empleado»</a:t>
            </a:r>
          </a:p>
          <a:p>
            <a:pPr marL="1136142" lvl="1" indent="-742950">
              <a:lnSpc>
                <a:spcPct val="170000"/>
              </a:lnSpc>
              <a:buAutoNum type="alphaLcParenR"/>
            </a:pPr>
            <a:r>
              <a:rPr lang="es-ES" sz="1800" dirty="0"/>
              <a:t>El </a:t>
            </a:r>
            <a:r>
              <a:rPr lang="es-ES" sz="1800" b="1" dirty="0"/>
              <a:t>método</a:t>
            </a:r>
            <a:r>
              <a:rPr lang="es-ES" sz="1800" dirty="0"/>
              <a:t> «</a:t>
            </a:r>
            <a:r>
              <a:rPr lang="es-ES" sz="1800" dirty="0" err="1"/>
              <a:t>asignarValores</a:t>
            </a:r>
            <a:r>
              <a:rPr lang="es-ES" sz="1800" dirty="0"/>
              <a:t>» que sirve para asignar un nombre y un salario a un </a:t>
            </a:r>
            <a:r>
              <a:rPr lang="es-ES" sz="1800" b="1" dirty="0"/>
              <a:t>objeto</a:t>
            </a:r>
            <a:r>
              <a:rPr lang="es-ES" sz="1800" dirty="0"/>
              <a:t> de tipo Empleado definido como</a:t>
            </a:r>
          </a:p>
          <a:p>
            <a:pPr marL="393192" lvl="1" indent="0">
              <a:lnSpc>
                <a:spcPct val="170000"/>
              </a:lnSpc>
              <a:buNone/>
            </a:pPr>
            <a:r>
              <a:rPr lang="pt-BR" sz="1800" b="1" dirty="0"/>
              <a:t>	     </a:t>
            </a:r>
            <a:r>
              <a:rPr lang="pt-BR" sz="1600" b="1" dirty="0" err="1"/>
              <a:t>void</a:t>
            </a:r>
            <a:r>
              <a:rPr lang="pt-BR" sz="1600" dirty="0"/>
              <a:t> </a:t>
            </a:r>
            <a:r>
              <a:rPr lang="pt-BR" sz="1600" dirty="0" err="1"/>
              <a:t>asignarValores</a:t>
            </a:r>
            <a:r>
              <a:rPr lang="pt-BR" sz="1600" dirty="0"/>
              <a:t>(</a:t>
            </a:r>
            <a:r>
              <a:rPr lang="pt-BR" sz="1600" b="1" dirty="0" err="1"/>
              <a:t>String</a:t>
            </a:r>
            <a:r>
              <a:rPr lang="pt-BR" sz="1600" dirty="0"/>
              <a:t> n, </a:t>
            </a:r>
            <a:r>
              <a:rPr lang="pt-BR" sz="1600" b="1" dirty="0" err="1"/>
              <a:t>float</a:t>
            </a:r>
            <a:r>
              <a:rPr lang="pt-BR" sz="1600" dirty="0"/>
              <a:t> s) {</a:t>
            </a:r>
          </a:p>
          <a:p>
            <a:pPr marL="393192" lvl="1" indent="0">
              <a:lnSpc>
                <a:spcPct val="170000"/>
              </a:lnSpc>
              <a:buNone/>
            </a:pPr>
            <a:r>
              <a:rPr lang="pt-BR" sz="1600" dirty="0"/>
              <a:t>       	            </a:t>
            </a:r>
            <a:r>
              <a:rPr lang="pt-BR" sz="1600" dirty="0" err="1"/>
              <a:t>nombre</a:t>
            </a:r>
            <a:r>
              <a:rPr lang="pt-BR" sz="1600" dirty="0"/>
              <a:t> = n;</a:t>
            </a:r>
          </a:p>
          <a:p>
            <a:pPr marL="393192" lvl="1" indent="0">
              <a:lnSpc>
                <a:spcPct val="170000"/>
              </a:lnSpc>
              <a:buNone/>
            </a:pPr>
            <a:r>
              <a:rPr lang="pt-BR" sz="1600" dirty="0"/>
              <a:t>                      </a:t>
            </a:r>
            <a:r>
              <a:rPr lang="pt-BR" sz="1600" dirty="0" err="1"/>
              <a:t>sueldo</a:t>
            </a:r>
            <a:r>
              <a:rPr lang="pt-BR" sz="1600" dirty="0"/>
              <a:t> = s;</a:t>
            </a:r>
          </a:p>
          <a:p>
            <a:pPr marL="27432" indent="0">
              <a:lnSpc>
                <a:spcPct val="170000"/>
              </a:lnSpc>
              <a:buNone/>
            </a:pPr>
            <a:endParaRPr lang="es-ES" sz="2000" u="sng" dirty="0"/>
          </a:p>
        </p:txBody>
      </p:sp>
    </p:spTree>
    <p:extLst>
      <p:ext uri="{BB962C8B-B14F-4D97-AF65-F5344CB8AC3E}">
        <p14:creationId xmlns:p14="http://schemas.microsoft.com/office/powerpoint/2010/main" val="1641637653"/>
      </p:ext>
    </p:extLst>
  </p:cSld>
  <p:clrMapOvr>
    <a:masterClrMapping/>
  </p:clrMapOvr>
  <p:transition>
    <p:check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656134" y="998205"/>
            <a:ext cx="8229600" cy="5256584"/>
          </a:xfrm>
        </p:spPr>
        <p:txBody>
          <a:bodyPr>
            <a:normAutofit lnSpcReduction="10000"/>
          </a:bodyPr>
          <a:lstStyle/>
          <a:p>
            <a:pPr marL="1136142" lvl="1" indent="-742950">
              <a:lnSpc>
                <a:spcPct val="170000"/>
              </a:lnSpc>
              <a:buFont typeface="+mj-lt"/>
              <a:buAutoNum type="alphaLcParenR" startAt="2"/>
            </a:pPr>
            <a:r>
              <a:rPr lang="es-ES" sz="1800" dirty="0"/>
              <a:t>El </a:t>
            </a:r>
            <a:r>
              <a:rPr lang="es-ES" sz="1800" b="1" dirty="0"/>
              <a:t>método</a:t>
            </a:r>
            <a:r>
              <a:rPr lang="es-ES" sz="1800" dirty="0"/>
              <a:t> «</a:t>
            </a:r>
            <a:r>
              <a:rPr lang="es-ES" sz="1800" dirty="0" err="1"/>
              <a:t>asignarSueldo</a:t>
            </a:r>
            <a:r>
              <a:rPr lang="es-ES" sz="1800" dirty="0"/>
              <a:t>» que sirve para asignar un salario a un trabajador, definido como</a:t>
            </a:r>
          </a:p>
          <a:p>
            <a:pPr marL="393192" lvl="1" indent="0">
              <a:lnSpc>
                <a:spcPct val="170000"/>
              </a:lnSpc>
              <a:buNone/>
            </a:pPr>
            <a:r>
              <a:rPr lang="es-ES" sz="1800" dirty="0"/>
              <a:t> 		</a:t>
            </a:r>
            <a:r>
              <a:rPr lang="es-ES" sz="1800" b="1" dirty="0" err="1"/>
              <a:t>void</a:t>
            </a:r>
            <a:r>
              <a:rPr lang="es-ES" sz="1800" dirty="0"/>
              <a:t> </a:t>
            </a:r>
            <a:r>
              <a:rPr lang="es-ES" sz="1800" dirty="0" err="1"/>
              <a:t>asignarSueldo</a:t>
            </a:r>
            <a:r>
              <a:rPr lang="es-ES" sz="1800" dirty="0"/>
              <a:t>(</a:t>
            </a:r>
            <a:r>
              <a:rPr lang="es-ES" sz="1800" b="1" dirty="0" err="1"/>
              <a:t>float</a:t>
            </a:r>
            <a:r>
              <a:rPr lang="es-ES" sz="1800" dirty="0"/>
              <a:t> s) {</a:t>
            </a:r>
          </a:p>
          <a:p>
            <a:pPr marL="393192" lvl="1" indent="0">
              <a:lnSpc>
                <a:spcPct val="170000"/>
              </a:lnSpc>
              <a:buNone/>
            </a:pPr>
            <a:r>
              <a:rPr lang="es-ES" sz="1800" dirty="0"/>
              <a:t>        			sueldo = s;</a:t>
            </a:r>
          </a:p>
          <a:p>
            <a:pPr marL="393192" lvl="1" indent="0">
              <a:lnSpc>
                <a:spcPct val="170000"/>
              </a:lnSpc>
              <a:buNone/>
            </a:pPr>
            <a:r>
              <a:rPr lang="es-ES" sz="1800" dirty="0"/>
              <a:t>    		}</a:t>
            </a:r>
          </a:p>
          <a:p>
            <a:pPr marL="1136142" lvl="1" indent="-742950">
              <a:lnSpc>
                <a:spcPct val="170000"/>
              </a:lnSpc>
              <a:buFont typeface="+mj-lt"/>
              <a:buAutoNum type="alphaLcParenR" startAt="3"/>
            </a:pPr>
            <a:r>
              <a:rPr lang="es-ES" sz="1800" dirty="0"/>
              <a:t>Utiliza el </a:t>
            </a:r>
            <a:r>
              <a:rPr lang="es-ES" sz="1800" b="1" dirty="0"/>
              <a:t>método</a:t>
            </a:r>
            <a:r>
              <a:rPr lang="es-ES" sz="1800" dirty="0"/>
              <a:t> «</a:t>
            </a:r>
            <a:r>
              <a:rPr lang="es-ES" sz="1800" dirty="0" err="1"/>
              <a:t>asignarValores</a:t>
            </a:r>
            <a:r>
              <a:rPr lang="es-ES" sz="1800" dirty="0"/>
              <a:t>» para establecer los datos de empleado1.</a:t>
            </a:r>
          </a:p>
          <a:p>
            <a:pPr marL="1136142" lvl="1" indent="-742950">
              <a:lnSpc>
                <a:spcPct val="170000"/>
              </a:lnSpc>
              <a:buFont typeface="+mj-lt"/>
              <a:buAutoNum type="alphaLcParenR" startAt="3"/>
            </a:pPr>
            <a:r>
              <a:rPr lang="es-ES" sz="1800" dirty="0"/>
              <a:t>Modifica el salario de empleado1 usando el </a:t>
            </a:r>
            <a:r>
              <a:rPr lang="es-ES" sz="1800" b="1" dirty="0"/>
              <a:t>método</a:t>
            </a:r>
            <a:r>
              <a:rPr lang="es-ES" sz="1800" dirty="0"/>
              <a:t> «</a:t>
            </a:r>
            <a:r>
              <a:rPr lang="es-ES" sz="1800" dirty="0" err="1"/>
              <a:t>asignarSueldo</a:t>
            </a:r>
            <a:r>
              <a:rPr lang="es-ES" sz="1800" dirty="0"/>
              <a:t>».</a:t>
            </a:r>
          </a:p>
          <a:p>
            <a:pPr marL="1136142" lvl="1" indent="-742950">
              <a:lnSpc>
                <a:spcPct val="170000"/>
              </a:lnSpc>
              <a:buFont typeface="+mj-lt"/>
              <a:buAutoNum type="alphaLcParenR" startAt="3"/>
            </a:pPr>
            <a:r>
              <a:rPr lang="es-ES" sz="1800" dirty="0"/>
              <a:t>Intenta modificar el nombre y el salario de empleado1 asignado los valores de la forma </a:t>
            </a:r>
            <a:r>
              <a:rPr lang="es-ES" sz="1800" dirty="0" err="1"/>
              <a:t>objeto.atributo</a:t>
            </a:r>
            <a:r>
              <a:rPr lang="es-ES" sz="1800" dirty="0"/>
              <a:t>=valor, ¿has podido?</a:t>
            </a:r>
          </a:p>
          <a:p>
            <a:pPr marL="27432" indent="0">
              <a:lnSpc>
                <a:spcPct val="170000"/>
              </a:lnSpc>
              <a:buNone/>
            </a:pPr>
            <a:endParaRPr lang="es-ES" sz="2000" u="sng" dirty="0"/>
          </a:p>
        </p:txBody>
      </p:sp>
      <p:sp>
        <p:nvSpPr>
          <p:cNvPr id="2" name="Título 1"/>
          <p:cNvSpPr>
            <a:spLocks noGrp="1"/>
          </p:cNvSpPr>
          <p:nvPr>
            <p:ph type="title"/>
          </p:nvPr>
        </p:nvSpPr>
        <p:spPr>
          <a:xfrm>
            <a:off x="827584" y="116633"/>
            <a:ext cx="7886700" cy="864096"/>
          </a:xfrm>
        </p:spPr>
        <p:txBody>
          <a:bodyPr/>
          <a:lstStyle/>
          <a:p>
            <a:r>
              <a:rPr lang="es-ES" sz="3600" dirty="0">
                <a:solidFill>
                  <a:prstClr val="black"/>
                </a:solidFill>
              </a:rPr>
              <a:t>2.2.2 Acceso a los atributos.</a:t>
            </a:r>
            <a:endParaRPr lang="es-ES" dirty="0"/>
          </a:p>
        </p:txBody>
      </p:sp>
    </p:spTree>
    <p:extLst>
      <p:ext uri="{BB962C8B-B14F-4D97-AF65-F5344CB8AC3E}">
        <p14:creationId xmlns:p14="http://schemas.microsoft.com/office/powerpoint/2010/main" val="1934544976"/>
      </p:ext>
    </p:extLst>
  </p:cSld>
  <p:clrMapOvr>
    <a:masterClrMapping/>
  </p:clrMapOvr>
  <p:transition>
    <p:check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27584" y="116633"/>
            <a:ext cx="7886700" cy="720080"/>
          </a:xfrm>
        </p:spPr>
        <p:txBody>
          <a:bodyPr>
            <a:noAutofit/>
          </a:bodyPr>
          <a:lstStyle/>
          <a:p>
            <a:pPr marL="742950" indent="-742950"/>
            <a:r>
              <a:rPr lang="es-ES" sz="2800" dirty="0">
                <a:solidFill>
                  <a:prstClr val="black"/>
                </a:solidFill>
              </a:rPr>
              <a:t>2.2.2 Acceso a los atributos.</a:t>
            </a:r>
            <a:endParaRPr lang="es-ES" sz="2800" dirty="0"/>
          </a:p>
        </p:txBody>
      </p:sp>
      <p:sp>
        <p:nvSpPr>
          <p:cNvPr id="5125" name="Rectangle 5"/>
          <p:cNvSpPr>
            <a:spLocks noGrp="1" noChangeArrowheads="1"/>
          </p:cNvSpPr>
          <p:nvPr>
            <p:ph idx="1"/>
          </p:nvPr>
        </p:nvSpPr>
        <p:spPr>
          <a:xfrm>
            <a:off x="827584" y="980728"/>
            <a:ext cx="7886700" cy="4351338"/>
          </a:xfrm>
        </p:spPr>
        <p:txBody>
          <a:bodyPr>
            <a:normAutofit/>
          </a:bodyPr>
          <a:lstStyle/>
          <a:p>
            <a:pPr marL="1136142" lvl="1" indent="-742950">
              <a:lnSpc>
                <a:spcPct val="170000"/>
              </a:lnSpc>
              <a:buFont typeface="+mj-lt"/>
              <a:buAutoNum type="alphaLcParenR" startAt="6"/>
            </a:pPr>
            <a:r>
              <a:rPr lang="es-ES" sz="1800" dirty="0"/>
              <a:t>Quita la palabra «</a:t>
            </a:r>
            <a:r>
              <a:rPr lang="es-ES" sz="1800" b="1" dirty="0" err="1"/>
              <a:t>private</a:t>
            </a:r>
            <a:r>
              <a:rPr lang="es-ES" sz="1800" dirty="0"/>
              <a:t>» en </a:t>
            </a:r>
            <a:r>
              <a:rPr lang="nb-NO" sz="1800" dirty="0"/>
              <a:t>«</a:t>
            </a:r>
            <a:r>
              <a:rPr lang="nb-NO" sz="1800" b="1" dirty="0"/>
              <a:t>private</a:t>
            </a:r>
            <a:r>
              <a:rPr lang="nb-NO" sz="1800" dirty="0"/>
              <a:t> </a:t>
            </a:r>
            <a:r>
              <a:rPr lang="nb-NO" sz="1800" b="1" dirty="0"/>
              <a:t>String</a:t>
            </a:r>
            <a:r>
              <a:rPr lang="nb-NO" sz="1800" dirty="0"/>
              <a:t> nombre» y en «</a:t>
            </a:r>
            <a:r>
              <a:rPr lang="nb-NO" sz="1800" b="1" dirty="0"/>
              <a:t>private</a:t>
            </a:r>
            <a:r>
              <a:rPr lang="nb-NO" sz="1800" dirty="0"/>
              <a:t> </a:t>
            </a:r>
            <a:r>
              <a:rPr lang="nb-NO" sz="1800" b="1" dirty="0"/>
              <a:t>float</a:t>
            </a:r>
            <a:r>
              <a:rPr lang="nb-NO" sz="1800" dirty="0"/>
              <a:t> sueldo». </a:t>
            </a:r>
            <a:r>
              <a:rPr lang="es-ES" sz="1800" dirty="0"/>
              <a:t>Intenta modificar el nombre y el salario de empleado1 asignado los valores de la forma </a:t>
            </a:r>
            <a:r>
              <a:rPr lang="es-ES" sz="1800" dirty="0" err="1"/>
              <a:t>objeto.atributo</a:t>
            </a:r>
            <a:r>
              <a:rPr lang="es-ES" sz="1800" dirty="0"/>
              <a:t>=valor, ¿has podido?</a:t>
            </a:r>
          </a:p>
          <a:p>
            <a:pPr marL="1136142" lvl="1" indent="-742950">
              <a:lnSpc>
                <a:spcPct val="170000"/>
              </a:lnSpc>
              <a:buFont typeface="+mj-lt"/>
              <a:buAutoNum type="alphaLcParenR" startAt="6"/>
            </a:pPr>
            <a:r>
              <a:rPr lang="es-ES" sz="1800" dirty="0"/>
              <a:t>Hemos quitado «</a:t>
            </a:r>
            <a:r>
              <a:rPr lang="es-ES" sz="1800" b="1" dirty="0" err="1"/>
              <a:t>private</a:t>
            </a:r>
            <a:r>
              <a:rPr lang="es-ES" sz="1800" dirty="0"/>
              <a:t>» para poder acceder a los atributos de un </a:t>
            </a:r>
            <a:r>
              <a:rPr lang="es-ES" sz="1800" b="1" dirty="0"/>
              <a:t>objeto</a:t>
            </a:r>
            <a:r>
              <a:rPr lang="es-ES" sz="1800" dirty="0"/>
              <a:t> desde fuera de la </a:t>
            </a:r>
            <a:r>
              <a:rPr lang="es-ES" sz="1800" b="1" dirty="0"/>
              <a:t>clase</a:t>
            </a:r>
            <a:r>
              <a:rPr lang="es-ES" sz="1800" dirty="0"/>
              <a:t> sin usar los </a:t>
            </a:r>
            <a:r>
              <a:rPr lang="es-ES" sz="1800" b="1" dirty="0"/>
              <a:t>métodos</a:t>
            </a:r>
            <a:r>
              <a:rPr lang="es-ES" sz="1800" dirty="0"/>
              <a:t> de la misma. Algo que contradice los buenos principios de la POO. Vuelve a poner la palabra «</a:t>
            </a:r>
            <a:r>
              <a:rPr lang="es-ES" sz="1800" b="1" dirty="0" err="1"/>
              <a:t>private</a:t>
            </a:r>
            <a:r>
              <a:rPr lang="es-ES" sz="1800" dirty="0"/>
              <a:t>» donde la quitaste</a:t>
            </a:r>
            <a:r>
              <a:rPr lang="es-ES" sz="1800" dirty="0" smtClean="0"/>
              <a:t>.</a:t>
            </a:r>
          </a:p>
        </p:txBody>
      </p:sp>
    </p:spTree>
    <p:extLst>
      <p:ext uri="{BB962C8B-B14F-4D97-AF65-F5344CB8AC3E}">
        <p14:creationId xmlns:p14="http://schemas.microsoft.com/office/powerpoint/2010/main" val="2725588494"/>
      </p:ext>
    </p:extLst>
  </p:cSld>
  <p:clrMapOvr>
    <a:masterClrMapping/>
  </p:clrMapOvr>
  <p:transition>
    <p:check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a:solidFill>
                  <a:prstClr val="black"/>
                </a:solidFill>
              </a:rPr>
              <a:t>2.2.2 Acceso a los atributos.</a:t>
            </a:r>
            <a:endParaRPr lang="es-ES" dirty="0"/>
          </a:p>
        </p:txBody>
      </p:sp>
      <p:sp>
        <p:nvSpPr>
          <p:cNvPr id="7" name="Marcador de contenido 6"/>
          <p:cNvSpPr>
            <a:spLocks noGrp="1"/>
          </p:cNvSpPr>
          <p:nvPr>
            <p:ph idx="1"/>
          </p:nvPr>
        </p:nvSpPr>
        <p:spPr/>
        <p:txBody>
          <a:bodyPr>
            <a:normAutofit fontScale="92500"/>
          </a:bodyPr>
          <a:lstStyle/>
          <a:p>
            <a:r>
              <a:rPr lang="es-ES" u="sng" dirty="0">
                <a:solidFill>
                  <a:srgbClr val="FF0000"/>
                </a:solidFill>
              </a:rPr>
              <a:t>ACTIVIDAD 7.</a:t>
            </a:r>
            <a:r>
              <a:rPr lang="es-ES" dirty="0">
                <a:solidFill>
                  <a:srgbClr val="FF0000"/>
                </a:solidFill>
              </a:rPr>
              <a:t> </a:t>
            </a:r>
            <a:r>
              <a:rPr lang="es-ES" dirty="0"/>
              <a:t>Escribe un programa que pida los lados de un rectángulo y ofrezca la posibilidad de elegir entre calcular el área o el perímetro del rectángulo, devolviendo por pantalla el valor de estos.</a:t>
            </a:r>
          </a:p>
          <a:p>
            <a:pPr marL="0" indent="0">
              <a:buNone/>
            </a:pPr>
            <a:endParaRPr lang="es-ES" dirty="0"/>
          </a:p>
          <a:p>
            <a:r>
              <a:rPr lang="es-ES" u="sng" dirty="0">
                <a:solidFill>
                  <a:srgbClr val="FF0000"/>
                </a:solidFill>
              </a:rPr>
              <a:t>ACTIVIDAD </a:t>
            </a:r>
            <a:r>
              <a:rPr lang="es-ES" u="sng" dirty="0" smtClean="0">
                <a:solidFill>
                  <a:srgbClr val="FF0000"/>
                </a:solidFill>
              </a:rPr>
              <a:t>8</a:t>
            </a:r>
            <a:r>
              <a:rPr lang="es-ES" dirty="0" smtClean="0">
                <a:solidFill>
                  <a:srgbClr val="FF0000"/>
                </a:solidFill>
              </a:rPr>
              <a:t>.  </a:t>
            </a:r>
            <a:r>
              <a:rPr lang="es-ES" dirty="0" smtClean="0"/>
              <a:t>Modifica </a:t>
            </a:r>
            <a:r>
              <a:rPr lang="es-ES" dirty="0"/>
              <a:t>el programa anterior añadiéndole la capacidad de poder elegir entre un rectángulo o un triángulo antes de pedir los datos y ofrecer la posibilidad calcular su área.</a:t>
            </a:r>
          </a:p>
          <a:p>
            <a:pPr marL="0" indent="0">
              <a:buNone/>
            </a:pPr>
            <a:endParaRPr lang="es-ES" dirty="0">
              <a:solidFill>
                <a:srgbClr val="FF0000"/>
              </a:solidFill>
            </a:endParaRPr>
          </a:p>
          <a:p>
            <a:r>
              <a:rPr lang="es-ES" u="sng" dirty="0">
                <a:solidFill>
                  <a:srgbClr val="FF0000"/>
                </a:solidFill>
              </a:rPr>
              <a:t>ACTIVIDAD 9.</a:t>
            </a:r>
            <a:r>
              <a:rPr lang="es-ES" dirty="0">
                <a:solidFill>
                  <a:srgbClr val="FF0000"/>
                </a:solidFill>
              </a:rPr>
              <a:t>  </a:t>
            </a:r>
            <a:r>
              <a:rPr lang="es-ES" dirty="0"/>
              <a:t>Escribe un programa que pida los datos de 3 alumnos de los cuales nos interesa su nombre y su edad. Posteriormente, el programa debe mostrar la media de edad de los tres alumnos. </a:t>
            </a:r>
          </a:p>
          <a:p>
            <a:r>
              <a:rPr lang="es-ES" u="sng" dirty="0"/>
              <a:t>Nota:</a:t>
            </a:r>
            <a:r>
              <a:rPr lang="es-ES" dirty="0"/>
              <a:t> hay que crear dos clases: una con el método </a:t>
            </a:r>
            <a:r>
              <a:rPr lang="es-ES" dirty="0" err="1"/>
              <a:t>main</a:t>
            </a:r>
            <a:r>
              <a:rPr lang="es-ES" dirty="0"/>
              <a:t> y otra Alumno que tenga los datos y métodos de los alumnos.</a:t>
            </a:r>
          </a:p>
          <a:p>
            <a:endParaRPr lang="es-ES" dirty="0"/>
          </a:p>
        </p:txBody>
      </p:sp>
      <p:sp>
        <p:nvSpPr>
          <p:cNvPr id="4" name="Marcador de fecha 3"/>
          <p:cNvSpPr>
            <a:spLocks noGrp="1"/>
          </p:cNvSpPr>
          <p:nvPr>
            <p:ph type="dt" sz="half" idx="4294967295"/>
          </p:nvPr>
        </p:nvSpPr>
        <p:spPr>
          <a:xfrm>
            <a:off x="0" y="6356350"/>
            <a:ext cx="2057400" cy="365125"/>
          </a:xfrm>
        </p:spPr>
        <p:txBody>
          <a:bodyPr/>
          <a:lstStyle/>
          <a:p>
            <a:fld id="{B629AF15-0487-4C64-AA4A-273F16A1E8EB}" type="datetime1">
              <a:rPr lang="es-ES" smtClean="0"/>
              <a:pPr/>
              <a:t>05/02/2019</a:t>
            </a:fld>
            <a:endParaRPr lang="es-ES"/>
          </a:p>
        </p:txBody>
      </p:sp>
      <p:sp>
        <p:nvSpPr>
          <p:cNvPr id="5" name="Marcador de número de diapositiva 4"/>
          <p:cNvSpPr>
            <a:spLocks noGrp="1"/>
          </p:cNvSpPr>
          <p:nvPr>
            <p:ph type="sldNum" sz="quarter" idx="4294967295"/>
          </p:nvPr>
        </p:nvSpPr>
        <p:spPr>
          <a:xfrm>
            <a:off x="7086600" y="6356350"/>
            <a:ext cx="2057400" cy="365125"/>
          </a:xfrm>
        </p:spPr>
        <p:txBody>
          <a:bodyPr/>
          <a:lstStyle/>
          <a:p>
            <a:fld id="{4A5659E8-2CB2-46E2-AD6E-83F740D533C0}" type="slidenum">
              <a:rPr lang="es-ES" smtClean="0"/>
              <a:pPr/>
              <a:t>47</a:t>
            </a:fld>
            <a:endParaRPr lang="es-ES"/>
          </a:p>
        </p:txBody>
      </p:sp>
    </p:spTree>
    <p:extLst>
      <p:ext uri="{BB962C8B-B14F-4D97-AF65-F5344CB8AC3E}">
        <p14:creationId xmlns:p14="http://schemas.microsoft.com/office/powerpoint/2010/main" val="41460344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algn="just">
              <a:lnSpc>
                <a:spcPct val="150000"/>
              </a:lnSpc>
              <a:spcBef>
                <a:spcPts val="0"/>
              </a:spcBef>
            </a:pPr>
            <a:r>
              <a:rPr lang="es-ES" sz="2800" u="sng" dirty="0" err="1"/>
              <a:t>Arrays</a:t>
            </a:r>
            <a:r>
              <a:rPr lang="es-ES" sz="2800" u="sng" dirty="0"/>
              <a:t> de objetos.</a:t>
            </a:r>
          </a:p>
        </p:txBody>
      </p:sp>
      <p:sp>
        <p:nvSpPr>
          <p:cNvPr id="5125" name="Rectangle 5"/>
          <p:cNvSpPr>
            <a:spLocks noGrp="1" noChangeArrowheads="1"/>
          </p:cNvSpPr>
          <p:nvPr>
            <p:ph idx="1"/>
          </p:nvPr>
        </p:nvSpPr>
        <p:spPr>
          <a:xfrm>
            <a:off x="827584" y="1345150"/>
            <a:ext cx="7886700" cy="4351338"/>
          </a:xfrm>
        </p:spPr>
        <p:txBody>
          <a:bodyPr>
            <a:noAutofit/>
          </a:bodyPr>
          <a:lstStyle/>
          <a:p>
            <a:pPr>
              <a:lnSpc>
                <a:spcPct val="170000"/>
              </a:lnSpc>
              <a:buFont typeface="Wingdings" pitchFamily="2" charset="2"/>
              <a:buChar char="q"/>
            </a:pPr>
            <a:r>
              <a:rPr lang="es-ES" sz="2000" dirty="0" smtClean="0"/>
              <a:t>Utilizaremos </a:t>
            </a:r>
            <a:r>
              <a:rPr lang="es-ES" sz="2000" b="1" dirty="0" err="1"/>
              <a:t>arrays</a:t>
            </a:r>
            <a:r>
              <a:rPr lang="es-ES" sz="2000" dirty="0"/>
              <a:t> de </a:t>
            </a:r>
            <a:r>
              <a:rPr lang="es-ES" sz="2000" b="1" dirty="0"/>
              <a:t>objetos</a:t>
            </a:r>
            <a:r>
              <a:rPr lang="es-ES" sz="2000" dirty="0"/>
              <a:t> cuando necesitemos manejar más de un </a:t>
            </a:r>
            <a:r>
              <a:rPr lang="es-ES" sz="2000" b="1" dirty="0"/>
              <a:t>objeto</a:t>
            </a:r>
            <a:r>
              <a:rPr lang="es-ES" sz="2000" dirty="0"/>
              <a:t> del mismo tipo. </a:t>
            </a:r>
          </a:p>
          <a:p>
            <a:pPr>
              <a:lnSpc>
                <a:spcPct val="170000"/>
              </a:lnSpc>
              <a:buFont typeface="Wingdings" pitchFamily="2" charset="2"/>
              <a:buChar char="q"/>
            </a:pPr>
            <a:r>
              <a:rPr lang="es-ES" sz="2000" dirty="0"/>
              <a:t>La sintaxis para declarar un </a:t>
            </a:r>
            <a:r>
              <a:rPr lang="es-ES" sz="2000" b="1" dirty="0" err="1"/>
              <a:t>array</a:t>
            </a:r>
            <a:r>
              <a:rPr lang="es-ES" sz="2000" b="1" dirty="0"/>
              <a:t> de objetos </a:t>
            </a:r>
            <a:r>
              <a:rPr lang="es-ES" sz="2000" dirty="0"/>
              <a:t>es la misma que para cualquier otro tipo de datos. En el siguiente ejemplo declaramos un </a:t>
            </a:r>
            <a:r>
              <a:rPr lang="es-ES" sz="2000" b="1" dirty="0" err="1"/>
              <a:t>array</a:t>
            </a:r>
            <a:r>
              <a:rPr lang="es-ES" sz="2000" b="1" dirty="0"/>
              <a:t> de objetos </a:t>
            </a:r>
            <a:r>
              <a:rPr lang="es-ES" sz="2000" dirty="0"/>
              <a:t>de la clase «Persona».</a:t>
            </a:r>
          </a:p>
          <a:p>
            <a:pPr marL="27432" indent="0">
              <a:lnSpc>
                <a:spcPct val="170000"/>
              </a:lnSpc>
              <a:buNone/>
            </a:pPr>
            <a:r>
              <a:rPr lang="es-ES" sz="2000" dirty="0"/>
              <a:t>		Persona personas[];</a:t>
            </a:r>
          </a:p>
          <a:p>
            <a:pPr lvl="1" algn="just">
              <a:lnSpc>
                <a:spcPct val="150000"/>
              </a:lnSpc>
              <a:spcBef>
                <a:spcPts val="0"/>
              </a:spcBef>
              <a:buNone/>
            </a:pPr>
            <a:endParaRPr lang="es-ES" sz="2000" b="1" u="sng" dirty="0" smtClean="0">
              <a:solidFill>
                <a:srgbClr val="0070C0"/>
              </a:solidFill>
            </a:endParaRPr>
          </a:p>
          <a:p>
            <a:pPr lvl="1" algn="just">
              <a:lnSpc>
                <a:spcPct val="150000"/>
              </a:lnSpc>
              <a:spcBef>
                <a:spcPts val="0"/>
              </a:spcBef>
              <a:buNone/>
            </a:pPr>
            <a:endParaRPr lang="es-ES" sz="2000" b="1" u="sng" dirty="0" smtClean="0">
              <a:solidFill>
                <a:srgbClr val="0070C0"/>
              </a:solidFill>
            </a:endParaRPr>
          </a:p>
          <a:p>
            <a:pPr lvl="1" algn="just">
              <a:lnSpc>
                <a:spcPct val="150000"/>
              </a:lnSpc>
              <a:spcBef>
                <a:spcPts val="0"/>
              </a:spcBef>
              <a:buNone/>
            </a:pPr>
            <a:endParaRPr lang="es-ES" sz="2000" b="1" u="sng" dirty="0" smtClean="0">
              <a:solidFill>
                <a:srgbClr val="0070C0"/>
              </a:solidFill>
            </a:endParaRPr>
          </a:p>
        </p:txBody>
      </p:sp>
    </p:spTree>
    <p:extLst>
      <p:ext uri="{BB962C8B-B14F-4D97-AF65-F5344CB8AC3E}">
        <p14:creationId xmlns:p14="http://schemas.microsoft.com/office/powerpoint/2010/main" val="1062585180"/>
      </p:ext>
    </p:extLst>
  </p:cSld>
  <p:clrMapOvr>
    <a:masterClrMapping/>
  </p:clrMapOvr>
  <p:transition>
    <p:check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u="sng" dirty="0" err="1"/>
              <a:t>Arrays</a:t>
            </a:r>
            <a:r>
              <a:rPr lang="es-ES" sz="2800" u="sng" dirty="0"/>
              <a:t> de objetos.</a:t>
            </a:r>
            <a:endParaRPr lang="es-ES" sz="2800" dirty="0"/>
          </a:p>
        </p:txBody>
      </p:sp>
      <p:sp>
        <p:nvSpPr>
          <p:cNvPr id="5125" name="Rectangle 5"/>
          <p:cNvSpPr>
            <a:spLocks noGrp="1" noChangeArrowheads="1"/>
          </p:cNvSpPr>
          <p:nvPr>
            <p:ph idx="1"/>
          </p:nvPr>
        </p:nvSpPr>
        <p:spPr>
          <a:xfrm>
            <a:off x="838280" y="908720"/>
            <a:ext cx="7886700" cy="4351338"/>
          </a:xfrm>
        </p:spPr>
        <p:txBody>
          <a:bodyPr>
            <a:noAutofit/>
          </a:bodyPr>
          <a:lstStyle/>
          <a:p>
            <a:pPr algn="just">
              <a:lnSpc>
                <a:spcPct val="150000"/>
              </a:lnSpc>
              <a:spcBef>
                <a:spcPts val="0"/>
              </a:spcBef>
              <a:buFont typeface="Wingdings" panose="05000000000000000000" pitchFamily="2" charset="2"/>
              <a:buChar char="q"/>
            </a:pPr>
            <a:r>
              <a:rPr lang="es-ES" sz="1600" dirty="0" smtClean="0"/>
              <a:t>Para </a:t>
            </a:r>
            <a:r>
              <a:rPr lang="es-ES" sz="1600" dirty="0"/>
              <a:t>crear un </a:t>
            </a:r>
            <a:r>
              <a:rPr lang="es-ES" sz="1600" b="1" dirty="0" err="1"/>
              <a:t>array</a:t>
            </a:r>
            <a:r>
              <a:rPr lang="es-ES" sz="1600" b="1" dirty="0"/>
              <a:t> de objetos</a:t>
            </a:r>
            <a:r>
              <a:rPr lang="es-ES" sz="1600" dirty="0"/>
              <a:t>, usaremos el operador </a:t>
            </a:r>
            <a:r>
              <a:rPr lang="es-ES" sz="1600" b="1" dirty="0"/>
              <a:t>new</a:t>
            </a:r>
            <a:r>
              <a:rPr lang="es-ES" sz="1600" dirty="0"/>
              <a:t>. Siguiendo con el ejemplo, creamos un </a:t>
            </a:r>
            <a:r>
              <a:rPr lang="es-ES" sz="1600" b="1" dirty="0" err="1"/>
              <a:t>array</a:t>
            </a:r>
            <a:r>
              <a:rPr lang="es-ES" sz="1600" dirty="0"/>
              <a:t> de 10 </a:t>
            </a:r>
            <a:r>
              <a:rPr lang="es-ES" sz="1600" b="1" dirty="0"/>
              <a:t>objetos</a:t>
            </a:r>
            <a:r>
              <a:rPr lang="es-ES" sz="1600" dirty="0"/>
              <a:t> de tipo «Persona».</a:t>
            </a:r>
          </a:p>
          <a:p>
            <a:pPr marL="27432" indent="0">
              <a:lnSpc>
                <a:spcPct val="170000"/>
              </a:lnSpc>
              <a:buNone/>
            </a:pPr>
            <a:r>
              <a:rPr lang="es-ES" sz="1600" dirty="0"/>
              <a:t>		personas=</a:t>
            </a:r>
            <a:r>
              <a:rPr lang="es-ES" sz="1600" b="1" dirty="0"/>
              <a:t>new</a:t>
            </a:r>
            <a:r>
              <a:rPr lang="es-ES" sz="1600" dirty="0"/>
              <a:t> Persona[10];</a:t>
            </a:r>
          </a:p>
          <a:p>
            <a:pPr>
              <a:lnSpc>
                <a:spcPct val="170000"/>
              </a:lnSpc>
              <a:buFont typeface="Wingdings" pitchFamily="2" charset="2"/>
              <a:buChar char="q"/>
            </a:pPr>
            <a:r>
              <a:rPr lang="es-ES" sz="1600" dirty="0"/>
              <a:t>Podemos hacer la declaración y la inicialización en una única línea. Siguiendo con el ejemplo, declaramos y creamos un </a:t>
            </a:r>
            <a:r>
              <a:rPr lang="es-ES" sz="1600" b="1" dirty="0" err="1"/>
              <a:t>array</a:t>
            </a:r>
            <a:r>
              <a:rPr lang="es-ES" sz="1600" dirty="0"/>
              <a:t> de 10 </a:t>
            </a:r>
            <a:r>
              <a:rPr lang="es-ES" sz="1600" b="1" dirty="0"/>
              <a:t>objetos</a:t>
            </a:r>
            <a:r>
              <a:rPr lang="es-ES" sz="1600" dirty="0"/>
              <a:t> de tipo «Persona» con la instrucción:</a:t>
            </a:r>
          </a:p>
          <a:p>
            <a:pPr marL="27432" indent="0">
              <a:lnSpc>
                <a:spcPct val="170000"/>
              </a:lnSpc>
              <a:buNone/>
            </a:pPr>
            <a:r>
              <a:rPr lang="es-ES" sz="1600" dirty="0"/>
              <a:t>		Persona personas[]=</a:t>
            </a:r>
            <a:r>
              <a:rPr lang="es-ES" sz="1600" b="1" dirty="0"/>
              <a:t>new</a:t>
            </a:r>
            <a:r>
              <a:rPr lang="es-ES" sz="1600" dirty="0"/>
              <a:t> Persona[10</a:t>
            </a:r>
            <a:r>
              <a:rPr lang="es-ES" sz="1600" dirty="0" smtClean="0"/>
              <a:t>];</a:t>
            </a:r>
          </a:p>
          <a:p>
            <a:pPr marL="313182" indent="-285750">
              <a:lnSpc>
                <a:spcPct val="170000"/>
              </a:lnSpc>
              <a:buFont typeface="Wingdings" panose="05000000000000000000" pitchFamily="2" charset="2"/>
              <a:buChar char="q"/>
            </a:pPr>
            <a:r>
              <a:rPr lang="es-ES" sz="1600" dirty="0" smtClean="0"/>
              <a:t>Para aprender CÓMO SE INICIALIZAN Y VISUALIZAN LOS DATOS vemos el siguiente ejemplo.</a:t>
            </a:r>
            <a:endParaRPr lang="es-ES" sz="1600" dirty="0"/>
          </a:p>
          <a:p>
            <a:pPr marL="0" indent="0" algn="just">
              <a:lnSpc>
                <a:spcPct val="150000"/>
              </a:lnSpc>
              <a:spcBef>
                <a:spcPts val="0"/>
              </a:spcBef>
              <a:buNone/>
            </a:pPr>
            <a:r>
              <a:rPr lang="es-ES" sz="1600" b="1" u="sng" dirty="0" smtClean="0"/>
              <a:t>EJEMPLO </a:t>
            </a:r>
            <a:r>
              <a:rPr lang="es-ES" sz="1600" b="1" u="sng" dirty="0"/>
              <a:t>8</a:t>
            </a:r>
            <a:r>
              <a:rPr lang="es-ES" sz="1600" b="1" u="sng" dirty="0" smtClean="0"/>
              <a:t>. </a:t>
            </a:r>
            <a:r>
              <a:rPr lang="es-ES" sz="1600" dirty="0"/>
              <a:t> </a:t>
            </a:r>
            <a:r>
              <a:rPr lang="es-ES" sz="1600" dirty="0" smtClean="0"/>
              <a:t>Programa  para inicializar los datos de 10 empleados. Nos interesa su nombre y su sueldo. Una vez inicializados, mostramos sus datos en pantalla.</a:t>
            </a:r>
          </a:p>
          <a:p>
            <a:pPr marL="0" indent="0" algn="just">
              <a:lnSpc>
                <a:spcPct val="150000"/>
              </a:lnSpc>
              <a:spcBef>
                <a:spcPts val="0"/>
              </a:spcBef>
              <a:buNone/>
            </a:pPr>
            <a:r>
              <a:rPr lang="es-ES" sz="1600" dirty="0" smtClean="0"/>
              <a:t>Utilizamos </a:t>
            </a:r>
            <a:r>
              <a:rPr lang="es-ES" sz="1600" dirty="0" err="1" smtClean="0"/>
              <a:t>arrays</a:t>
            </a:r>
            <a:r>
              <a:rPr lang="es-ES" sz="1600" dirty="0" smtClean="0"/>
              <a:t> para la inicialización y visualización.</a:t>
            </a:r>
          </a:p>
          <a:p>
            <a:pPr lvl="1" algn="just">
              <a:lnSpc>
                <a:spcPct val="150000"/>
              </a:lnSpc>
              <a:spcBef>
                <a:spcPts val="0"/>
              </a:spcBef>
              <a:buNone/>
            </a:pPr>
            <a:endParaRPr lang="es-ES" sz="16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2102356356"/>
      </p:ext>
    </p:extLst>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1. ¿Qué es la Programación Orientada a Objetos (POO)?</a:t>
            </a:r>
            <a:endParaRPr lang="es-ES" dirty="0"/>
          </a:p>
        </p:txBody>
      </p:sp>
      <p:sp>
        <p:nvSpPr>
          <p:cNvPr id="3" name="Marcador de contenido 2"/>
          <p:cNvSpPr>
            <a:spLocks noGrp="1"/>
          </p:cNvSpPr>
          <p:nvPr>
            <p:ph idx="1"/>
          </p:nvPr>
        </p:nvSpPr>
        <p:spPr/>
        <p:txBody>
          <a:bodyPr/>
          <a:lstStyle/>
          <a:p>
            <a:r>
              <a:rPr lang="es-ES" dirty="0"/>
              <a:t>La </a:t>
            </a:r>
            <a:r>
              <a:rPr lang="es-ES" b="1" dirty="0" smtClean="0"/>
              <a:t>programación </a:t>
            </a:r>
            <a:r>
              <a:rPr lang="es-ES" b="1" dirty="0"/>
              <a:t>orientada a objetos</a:t>
            </a:r>
            <a:r>
              <a:rPr lang="es-ES" dirty="0"/>
              <a:t> (</a:t>
            </a:r>
            <a:r>
              <a:rPr lang="es-ES" b="1" i="1" dirty="0"/>
              <a:t>POO</a:t>
            </a:r>
            <a:r>
              <a:rPr lang="es-ES" dirty="0"/>
              <a:t>, u </a:t>
            </a:r>
            <a:r>
              <a:rPr lang="es-ES" b="1" i="1" dirty="0"/>
              <a:t>OOP</a:t>
            </a:r>
            <a:r>
              <a:rPr lang="es-ES" dirty="0"/>
              <a:t> según sus siglas en inglés) es un paradigma de programación que usa objetos en sus interacciones, para diseñar aplicaciones y programas informáticos. </a:t>
            </a:r>
            <a:endParaRPr lang="es-ES" dirty="0" smtClean="0"/>
          </a:p>
          <a:p>
            <a:endParaRPr lang="es-ES" dirty="0"/>
          </a:p>
          <a:p>
            <a:r>
              <a:rPr lang="es-ES" dirty="0"/>
              <a:t>La programación Orientada a objetos (POO) es una forma especial de programar, más cercana a como expresaríamos las cosas en la vida real que otros tipos de programación.</a:t>
            </a:r>
          </a:p>
        </p:txBody>
      </p:sp>
    </p:spTree>
    <p:extLst>
      <p:ext uri="{BB962C8B-B14F-4D97-AF65-F5344CB8AC3E}">
        <p14:creationId xmlns:p14="http://schemas.microsoft.com/office/powerpoint/2010/main" val="1264031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smtClean="0"/>
              <a:t>2.4 Almacenamiento  </a:t>
            </a:r>
            <a:r>
              <a:rPr lang="es-ES" sz="3200" dirty="0"/>
              <a:t>en memoria. Tipos básicos y objetos</a:t>
            </a:r>
            <a:r>
              <a:rPr lang="es-ES" sz="3200" dirty="0" smtClean="0"/>
              <a:t>.</a:t>
            </a:r>
            <a:endParaRPr lang="es-ES" sz="2800" dirty="0"/>
          </a:p>
        </p:txBody>
      </p:sp>
      <p:sp>
        <p:nvSpPr>
          <p:cNvPr id="5125" name="Rectangle 5"/>
          <p:cNvSpPr>
            <a:spLocks noGrp="1" noChangeArrowheads="1"/>
          </p:cNvSpPr>
          <p:nvPr>
            <p:ph idx="1"/>
          </p:nvPr>
        </p:nvSpPr>
        <p:spPr/>
        <p:txBody>
          <a:bodyPr>
            <a:normAutofit fontScale="92500"/>
          </a:bodyPr>
          <a:lstStyle/>
          <a:p>
            <a:pPr algn="just">
              <a:lnSpc>
                <a:spcPct val="150000"/>
              </a:lnSpc>
              <a:spcBef>
                <a:spcPts val="0"/>
              </a:spcBef>
              <a:buFont typeface="Wingdings" pitchFamily="2" charset="2"/>
              <a:buChar char="q"/>
            </a:pPr>
            <a:r>
              <a:rPr lang="es-ES" sz="2400" dirty="0" smtClean="0"/>
              <a:t>Como ya hemos visto, cuando declaramos una variable hay que indicar el tipo de dicha variable. El tipo determina:</a:t>
            </a:r>
          </a:p>
          <a:p>
            <a:pPr lvl="1" algn="just">
              <a:lnSpc>
                <a:spcPct val="150000"/>
              </a:lnSpc>
              <a:spcBef>
                <a:spcPts val="0"/>
              </a:spcBef>
              <a:buFont typeface="Wingdings" pitchFamily="2" charset="2"/>
              <a:buChar char="q"/>
            </a:pPr>
            <a:r>
              <a:rPr lang="es-ES" sz="2400" dirty="0" smtClean="0"/>
              <a:t>Qué tipo de datos se pueden guardar en dicha variable (número sin decimales, número con decimales, una cadena, un carácter,…).</a:t>
            </a:r>
          </a:p>
          <a:p>
            <a:pPr lvl="1" algn="just">
              <a:lnSpc>
                <a:spcPct val="150000"/>
              </a:lnSpc>
              <a:spcBef>
                <a:spcPts val="0"/>
              </a:spcBef>
              <a:buFont typeface="Wingdings" pitchFamily="2" charset="2"/>
              <a:buChar char="q"/>
            </a:pPr>
            <a:r>
              <a:rPr lang="es-ES" sz="2400" dirty="0" smtClean="0"/>
              <a:t>Espacio de memoria que reserva.</a:t>
            </a:r>
          </a:p>
          <a:p>
            <a:pPr lvl="1" algn="just">
              <a:lnSpc>
                <a:spcPct val="150000"/>
              </a:lnSpc>
              <a:spcBef>
                <a:spcPts val="0"/>
              </a:spcBef>
              <a:buFont typeface="Wingdings" pitchFamily="2" charset="2"/>
              <a:buChar char="q"/>
            </a:pPr>
            <a:r>
              <a:rPr lang="es-ES" sz="2400" dirty="0" smtClean="0"/>
              <a:t>Los operadores que se pueden utilizar con dichas variables.</a:t>
            </a:r>
          </a:p>
          <a:p>
            <a:pPr algn="just">
              <a:lnSpc>
                <a:spcPct val="150000"/>
              </a:lnSpc>
              <a:spcBef>
                <a:spcPts val="0"/>
              </a:spcBef>
              <a:buNone/>
            </a:pPr>
            <a:endParaRPr lang="es-ES" sz="1800" dirty="0" smtClean="0"/>
          </a:p>
        </p:txBody>
      </p:sp>
    </p:spTree>
    <p:extLst>
      <p:ext uri="{BB962C8B-B14F-4D97-AF65-F5344CB8AC3E}">
        <p14:creationId xmlns:p14="http://schemas.microsoft.com/office/powerpoint/2010/main" val="3293778406"/>
      </p:ext>
    </p:extLst>
  </p:cSld>
  <p:clrMapOvr>
    <a:masterClrMapping/>
  </p:clrMapOvr>
  <p:transition>
    <p:check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rmAutofit/>
          </a:bodyPr>
          <a:lstStyle/>
          <a:p>
            <a:pPr marL="0" indent="0" algn="just">
              <a:lnSpc>
                <a:spcPct val="150000"/>
              </a:lnSpc>
              <a:spcBef>
                <a:spcPts val="0"/>
              </a:spcBef>
              <a:buNone/>
            </a:pPr>
            <a:r>
              <a:rPr lang="es-ES" sz="2400" dirty="0" smtClean="0"/>
              <a:t>A la hora de reservar memoria, hay que distinguir que el tipo de dicha variable sea un tipo básico de Java (</a:t>
            </a:r>
            <a:r>
              <a:rPr lang="es-ES" sz="2400" dirty="0" err="1" smtClean="0"/>
              <a:t>int</a:t>
            </a:r>
            <a:r>
              <a:rPr lang="es-ES" sz="2400" dirty="0" smtClean="0"/>
              <a:t>, </a:t>
            </a:r>
            <a:r>
              <a:rPr lang="es-ES" sz="2400" dirty="0" err="1" smtClean="0"/>
              <a:t>float</a:t>
            </a:r>
            <a:r>
              <a:rPr lang="es-ES" sz="2400" dirty="0" smtClean="0"/>
              <a:t>,…) o que el tipo sea una clase (objeto):</a:t>
            </a:r>
          </a:p>
          <a:p>
            <a:pPr lvl="1" algn="just">
              <a:lnSpc>
                <a:spcPct val="150000"/>
              </a:lnSpc>
              <a:spcBef>
                <a:spcPts val="0"/>
              </a:spcBef>
              <a:buFont typeface="Wingdings" pitchFamily="2" charset="2"/>
              <a:buChar char="q"/>
            </a:pPr>
            <a:r>
              <a:rPr lang="es-ES" sz="2400" dirty="0" smtClean="0"/>
              <a:t>Si es un tipo básico, en el momento que se declara la variable se reserva espacio en memoria para poder guardar los datos, es decir, ya se puede guardar información.</a:t>
            </a:r>
          </a:p>
          <a:p>
            <a:pPr algn="just">
              <a:lnSpc>
                <a:spcPct val="150000"/>
              </a:lnSpc>
              <a:spcBef>
                <a:spcPts val="0"/>
              </a:spcBef>
              <a:buNone/>
            </a:pPr>
            <a:endParaRPr lang="es-ES" sz="1800" dirty="0" smtClean="0"/>
          </a:p>
        </p:txBody>
      </p:sp>
      <p:sp>
        <p:nvSpPr>
          <p:cNvPr id="2" name="Título 1"/>
          <p:cNvSpPr>
            <a:spLocks noGrp="1"/>
          </p:cNvSpPr>
          <p:nvPr>
            <p:ph type="title"/>
          </p:nvPr>
        </p:nvSpPr>
        <p:spPr/>
        <p:txBody>
          <a:bodyPr/>
          <a:lstStyle/>
          <a:p>
            <a:r>
              <a:rPr lang="es-ES" sz="3600" dirty="0"/>
              <a:t>2.4 Almacenamiento  en memoria. Tipos básicos y objetos.</a:t>
            </a:r>
            <a:endParaRPr lang="es-ES" dirty="0"/>
          </a:p>
        </p:txBody>
      </p:sp>
    </p:spTree>
    <p:extLst>
      <p:ext uri="{BB962C8B-B14F-4D97-AF65-F5344CB8AC3E}">
        <p14:creationId xmlns:p14="http://schemas.microsoft.com/office/powerpoint/2010/main" val="1704323376"/>
      </p:ext>
    </p:extLst>
  </p:cSld>
  <p:clrMapOvr>
    <a:masterClrMapping/>
  </p:clrMapOvr>
  <p:transition>
    <p:check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rmAutofit fontScale="92500" lnSpcReduction="10000"/>
          </a:bodyPr>
          <a:lstStyle/>
          <a:p>
            <a:pPr lvl="1" algn="just">
              <a:lnSpc>
                <a:spcPct val="150000"/>
              </a:lnSpc>
              <a:spcBef>
                <a:spcPts val="0"/>
              </a:spcBef>
              <a:buFont typeface="Wingdings" pitchFamily="2" charset="2"/>
              <a:buChar char="q"/>
            </a:pPr>
            <a:r>
              <a:rPr lang="es-ES" sz="2400" dirty="0" smtClean="0"/>
              <a:t>Si el tipo es una clase (es decir, se declara un objeto), en el momento que se realiza dicha declaración no se reserva memoria para guardar los datos que componen dicha clase. </a:t>
            </a:r>
          </a:p>
          <a:p>
            <a:pPr lvl="1" algn="just">
              <a:lnSpc>
                <a:spcPct val="150000"/>
              </a:lnSpc>
              <a:spcBef>
                <a:spcPts val="0"/>
              </a:spcBef>
              <a:buFont typeface="Wingdings" pitchFamily="2" charset="2"/>
              <a:buChar char="q"/>
            </a:pPr>
            <a:r>
              <a:rPr lang="es-ES" sz="2400" dirty="0" smtClean="0"/>
              <a:t>Para ello, hay que hacer obligatoriamente un </a:t>
            </a:r>
            <a:r>
              <a:rPr lang="es-ES" sz="2400" b="1" dirty="0" smtClean="0"/>
              <a:t>new</a:t>
            </a:r>
            <a:r>
              <a:rPr lang="es-ES" sz="2400" dirty="0" smtClean="0"/>
              <a:t> o asignarle la dirección de otro objeto al que, previamente, se le ha hecho un new. Es en este momento cuando ya se puede usar el objeto para poder guardar datos (excepto si los atributos o los métodos son estáticos).</a:t>
            </a:r>
          </a:p>
          <a:p>
            <a:pPr algn="just">
              <a:lnSpc>
                <a:spcPct val="150000"/>
              </a:lnSpc>
              <a:spcBef>
                <a:spcPts val="0"/>
              </a:spcBef>
              <a:buNone/>
            </a:pPr>
            <a:endParaRPr lang="es-ES" sz="1800" dirty="0" smtClean="0"/>
          </a:p>
        </p:txBody>
      </p:sp>
      <p:sp>
        <p:nvSpPr>
          <p:cNvPr id="2" name="Título 1"/>
          <p:cNvSpPr>
            <a:spLocks noGrp="1"/>
          </p:cNvSpPr>
          <p:nvPr>
            <p:ph type="title"/>
          </p:nvPr>
        </p:nvSpPr>
        <p:spPr/>
        <p:txBody>
          <a:bodyPr/>
          <a:lstStyle/>
          <a:p>
            <a:r>
              <a:rPr lang="es-ES" sz="3600" dirty="0"/>
              <a:t>2.4 Almacenamiento  en memoria. Tipos básicos y objetos.</a:t>
            </a:r>
            <a:endParaRPr lang="es-ES" dirty="0"/>
          </a:p>
        </p:txBody>
      </p:sp>
    </p:spTree>
    <p:extLst>
      <p:ext uri="{BB962C8B-B14F-4D97-AF65-F5344CB8AC3E}">
        <p14:creationId xmlns:p14="http://schemas.microsoft.com/office/powerpoint/2010/main" val="147945798"/>
      </p:ext>
    </p:extLst>
  </p:cSld>
  <p:clrMapOvr>
    <a:masterClrMapping/>
  </p:clrMapOvr>
  <p:transition>
    <p:check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20280" y="260648"/>
            <a:ext cx="7992888" cy="864096"/>
          </a:xfrm>
        </p:spPr>
        <p:txBody>
          <a:bodyPr>
            <a:noAutofit/>
          </a:bodyPr>
          <a:lstStyle/>
          <a:p>
            <a:pPr marL="742950" indent="-742950"/>
            <a:r>
              <a:rPr lang="es-ES" sz="3600" dirty="0" smtClean="0"/>
              <a:t>2.5 Recolector de Basura</a:t>
            </a:r>
            <a:endParaRPr lang="es-ES" sz="3600" dirty="0"/>
          </a:p>
        </p:txBody>
      </p:sp>
      <p:sp>
        <p:nvSpPr>
          <p:cNvPr id="5125" name="Rectangle 5"/>
          <p:cNvSpPr>
            <a:spLocks noGrp="1" noChangeArrowheads="1"/>
          </p:cNvSpPr>
          <p:nvPr>
            <p:ph idx="1"/>
          </p:nvPr>
        </p:nvSpPr>
        <p:spPr>
          <a:xfrm>
            <a:off x="683568" y="1124744"/>
            <a:ext cx="8229600" cy="5040560"/>
          </a:xfrm>
        </p:spPr>
        <p:txBody>
          <a:bodyPr>
            <a:normAutofit fontScale="70000" lnSpcReduction="20000"/>
          </a:bodyPr>
          <a:lstStyle/>
          <a:p>
            <a:pPr lvl="1">
              <a:lnSpc>
                <a:spcPct val="170000"/>
              </a:lnSpc>
              <a:buFont typeface="Wingdings" pitchFamily="2" charset="2"/>
              <a:buChar char="q"/>
            </a:pPr>
            <a:r>
              <a:rPr lang="es-ES" sz="2600" dirty="0" smtClean="0"/>
              <a:t>Cuando </a:t>
            </a:r>
            <a:r>
              <a:rPr lang="es-ES" sz="2600" dirty="0"/>
              <a:t>los </a:t>
            </a:r>
            <a:r>
              <a:rPr lang="es-ES" sz="2600" b="1" dirty="0"/>
              <a:t>objetos</a:t>
            </a:r>
            <a:r>
              <a:rPr lang="es-ES" sz="2600" dirty="0"/>
              <a:t> ya no son necesarios, se borra de la memoria tanto la referencia del </a:t>
            </a:r>
            <a:r>
              <a:rPr lang="es-ES" sz="2600" b="1" dirty="0"/>
              <a:t>objeto</a:t>
            </a:r>
            <a:r>
              <a:rPr lang="es-ES" sz="2600" dirty="0"/>
              <a:t> como el espacio que ocupan sus datos.</a:t>
            </a:r>
          </a:p>
          <a:p>
            <a:pPr lvl="1">
              <a:lnSpc>
                <a:spcPct val="170000"/>
              </a:lnSpc>
              <a:buFont typeface="Wingdings" pitchFamily="2" charset="2"/>
              <a:buChar char="q"/>
            </a:pPr>
            <a:r>
              <a:rPr lang="es-ES" sz="2600" dirty="0"/>
              <a:t>Los </a:t>
            </a:r>
            <a:r>
              <a:rPr lang="es-ES" sz="2600" b="1" dirty="0"/>
              <a:t>objetos</a:t>
            </a:r>
            <a:r>
              <a:rPr lang="es-ES" sz="2600" dirty="0"/>
              <a:t> se destruyen automáticamente cuando el programa sale del bloque donde fue declarado.</a:t>
            </a:r>
          </a:p>
          <a:p>
            <a:pPr lvl="1">
              <a:lnSpc>
                <a:spcPct val="170000"/>
              </a:lnSpc>
              <a:buFont typeface="Wingdings" pitchFamily="2" charset="2"/>
              <a:buChar char="q"/>
            </a:pPr>
            <a:r>
              <a:rPr lang="es-ES" sz="2600" dirty="0"/>
              <a:t>Sin embargo, la liberación de memoria que se reservó con el operador </a:t>
            </a:r>
            <a:r>
              <a:rPr lang="es-ES" sz="2600" b="1" dirty="0"/>
              <a:t>new</a:t>
            </a:r>
            <a:r>
              <a:rPr lang="es-ES" sz="2600" dirty="0"/>
              <a:t>, se hace a través de un programa integrado en la </a:t>
            </a:r>
            <a:r>
              <a:rPr lang="es-ES" sz="2600" b="1" dirty="0"/>
              <a:t>JVM</a:t>
            </a:r>
            <a:r>
              <a:rPr lang="es-ES" sz="2600" dirty="0"/>
              <a:t> llamado </a:t>
            </a:r>
            <a:r>
              <a:rPr lang="es-ES" sz="2600" b="1" dirty="0" err="1"/>
              <a:t>Garbage</a:t>
            </a:r>
            <a:r>
              <a:rPr lang="es-ES" sz="2600" b="1" dirty="0"/>
              <a:t> </a:t>
            </a:r>
            <a:r>
              <a:rPr lang="es-ES" sz="2600" b="1" dirty="0" err="1"/>
              <a:t>Collector</a:t>
            </a:r>
            <a:r>
              <a:rPr lang="es-ES" sz="2600" b="1" dirty="0"/>
              <a:t> </a:t>
            </a:r>
            <a:r>
              <a:rPr lang="es-ES" sz="2600" dirty="0"/>
              <a:t>(recolector de basura). </a:t>
            </a:r>
          </a:p>
          <a:p>
            <a:pPr lvl="1">
              <a:lnSpc>
                <a:spcPct val="170000"/>
              </a:lnSpc>
              <a:buFont typeface="Wingdings" pitchFamily="2" charset="2"/>
              <a:buChar char="q"/>
            </a:pPr>
            <a:r>
              <a:rPr lang="es-ES" sz="2500" dirty="0"/>
              <a:t>El </a:t>
            </a:r>
            <a:r>
              <a:rPr lang="es-ES" sz="2500" b="1" dirty="0" err="1"/>
              <a:t>Garbage</a:t>
            </a:r>
            <a:r>
              <a:rPr lang="es-ES" sz="2500" b="1" dirty="0"/>
              <a:t> </a:t>
            </a:r>
            <a:r>
              <a:rPr lang="es-ES" sz="2500" b="1" dirty="0" err="1"/>
              <a:t>Collector</a:t>
            </a:r>
            <a:r>
              <a:rPr lang="es-ES" sz="2500" dirty="0"/>
              <a:t>, revisa la memoria y comprueba los espacios que hayan sido reservados con </a:t>
            </a:r>
            <a:r>
              <a:rPr lang="es-ES" sz="2500" b="1" dirty="0"/>
              <a:t>new</a:t>
            </a:r>
            <a:r>
              <a:rPr lang="es-ES" sz="2500" dirty="0"/>
              <a:t>. Si no hay ningún </a:t>
            </a:r>
            <a:r>
              <a:rPr lang="es-ES" sz="2500" b="1" dirty="0"/>
              <a:t>objeto</a:t>
            </a:r>
            <a:r>
              <a:rPr lang="es-ES" sz="2500" dirty="0"/>
              <a:t> que apunte a dicho espacio de memoria, lo liberará.</a:t>
            </a:r>
          </a:p>
        </p:txBody>
      </p:sp>
    </p:spTree>
    <p:extLst>
      <p:ext uri="{BB962C8B-B14F-4D97-AF65-F5344CB8AC3E}">
        <p14:creationId xmlns:p14="http://schemas.microsoft.com/office/powerpoint/2010/main" val="1653004849"/>
      </p:ext>
    </p:extLst>
  </p:cSld>
  <p:clrMapOvr>
    <a:masterClrMapping/>
  </p:clrMapOvr>
  <p:transition>
    <p:check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Modificador </a:t>
            </a:r>
            <a:r>
              <a:rPr lang="es-ES" b="1" dirty="0" err="1" smtClean="0"/>
              <a:t>static</a:t>
            </a:r>
            <a:endParaRPr lang="es-ES" b="1" dirty="0"/>
          </a:p>
        </p:txBody>
      </p:sp>
      <p:sp>
        <p:nvSpPr>
          <p:cNvPr id="3" name="Marcador de texto 2"/>
          <p:cNvSpPr>
            <a:spLocks noGrp="1"/>
          </p:cNvSpPr>
          <p:nvPr>
            <p:ph type="body" idx="1"/>
          </p:nvPr>
        </p:nvSpPr>
        <p:spPr/>
        <p:txBody>
          <a:bodyPr/>
          <a:lstStyle/>
          <a:p>
            <a:r>
              <a:rPr lang="es-ES" dirty="0" smtClean="0"/>
              <a:t>-Utilización en atributos</a:t>
            </a:r>
          </a:p>
          <a:p>
            <a:r>
              <a:rPr lang="es-ES" dirty="0" smtClean="0"/>
              <a:t>-Utilización en métodos</a:t>
            </a:r>
            <a:endParaRPr lang="es-ES" dirty="0"/>
          </a:p>
        </p:txBody>
      </p:sp>
      <p:sp>
        <p:nvSpPr>
          <p:cNvPr id="4" name="Marcador de fecha 3"/>
          <p:cNvSpPr>
            <a:spLocks noGrp="1"/>
          </p:cNvSpPr>
          <p:nvPr>
            <p:ph type="dt" sz="half" idx="10"/>
          </p:nvPr>
        </p:nvSpPr>
        <p:spPr/>
        <p:txBody>
          <a:bodyPr/>
          <a:lstStyle/>
          <a:p>
            <a:fld id="{5E022226-E6AB-42EC-8D45-DDE3051437E3}" type="datetime1">
              <a:rPr lang="es-ES" smtClean="0"/>
              <a:pPr/>
              <a:t>05/02/2019</a:t>
            </a:fld>
            <a:endParaRPr lang="es-ES"/>
          </a:p>
        </p:txBody>
      </p:sp>
      <p:sp>
        <p:nvSpPr>
          <p:cNvPr id="5" name="Marcador de pie de página 4"/>
          <p:cNvSpPr>
            <a:spLocks noGrp="1"/>
          </p:cNvSpPr>
          <p:nvPr>
            <p:ph type="ftr" sz="quarter" idx="11"/>
          </p:nvPr>
        </p:nvSpPr>
        <p:spPr/>
        <p:txBody>
          <a:bodyPr/>
          <a:lstStyle/>
          <a:p>
            <a:r>
              <a:rPr lang="es-ES" smtClean="0"/>
              <a:t>DAR - CIFP Santa Catalina.</a:t>
            </a:r>
            <a:endParaRPr lang="es-ES"/>
          </a:p>
        </p:txBody>
      </p:sp>
      <p:sp>
        <p:nvSpPr>
          <p:cNvPr id="6" name="Marcador de número de diapositiva 5"/>
          <p:cNvSpPr>
            <a:spLocks noGrp="1"/>
          </p:cNvSpPr>
          <p:nvPr>
            <p:ph type="sldNum" sz="quarter" idx="12"/>
          </p:nvPr>
        </p:nvSpPr>
        <p:spPr/>
        <p:txBody>
          <a:bodyPr/>
          <a:lstStyle/>
          <a:p>
            <a:fld id="{E62916B5-D2C3-4909-9B0A-4F0E340A5563}" type="slidenum">
              <a:rPr lang="es-ES" smtClean="0"/>
              <a:pPr/>
              <a:t>54</a:t>
            </a:fld>
            <a:endParaRPr lang="es-ES"/>
          </a:p>
        </p:txBody>
      </p:sp>
    </p:spTree>
    <p:extLst>
      <p:ext uri="{BB962C8B-B14F-4D97-AF65-F5344CB8AC3E}">
        <p14:creationId xmlns:p14="http://schemas.microsoft.com/office/powerpoint/2010/main" val="21488128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smtClean="0"/>
              <a:t>Modificador </a:t>
            </a:r>
            <a:r>
              <a:rPr lang="es-ES" sz="4000" b="1" dirty="0" err="1" smtClean="0"/>
              <a:t>static</a:t>
            </a:r>
            <a:r>
              <a:rPr lang="es-ES" sz="4000" b="1" dirty="0" smtClean="0"/>
              <a:t> - </a:t>
            </a:r>
            <a:r>
              <a:rPr lang="es-ES" sz="4000" dirty="0"/>
              <a:t>Atributos </a:t>
            </a:r>
            <a:endParaRPr lang="es-ES" sz="4000" b="1" dirty="0"/>
          </a:p>
        </p:txBody>
      </p:sp>
      <p:sp>
        <p:nvSpPr>
          <p:cNvPr id="5125" name="Rectangle 5"/>
          <p:cNvSpPr>
            <a:spLocks noGrp="1" noChangeArrowheads="1"/>
          </p:cNvSpPr>
          <p:nvPr>
            <p:ph idx="1"/>
          </p:nvPr>
        </p:nvSpPr>
        <p:spPr>
          <a:xfrm>
            <a:off x="847908" y="1268760"/>
            <a:ext cx="7886700" cy="4351338"/>
          </a:xfrm>
        </p:spPr>
        <p:txBody>
          <a:bodyPr>
            <a:normAutofit/>
          </a:bodyPr>
          <a:lstStyle/>
          <a:p>
            <a:pPr algn="just">
              <a:lnSpc>
                <a:spcPct val="150000"/>
              </a:lnSpc>
              <a:spcBef>
                <a:spcPts val="0"/>
              </a:spcBef>
              <a:buFont typeface="Wingdings" pitchFamily="2" charset="2"/>
              <a:buChar char="q"/>
            </a:pPr>
            <a:r>
              <a:rPr lang="es-ES" sz="2000" dirty="0" smtClean="0"/>
              <a:t>Antes de ver los métodos estáticos, vamos a ver cómo se trabaja con los atributos de una clase que son estáticos.</a:t>
            </a:r>
          </a:p>
          <a:p>
            <a:pPr algn="just">
              <a:lnSpc>
                <a:spcPct val="150000"/>
              </a:lnSpc>
              <a:spcBef>
                <a:spcPts val="0"/>
              </a:spcBef>
              <a:buFont typeface="Wingdings" pitchFamily="2" charset="2"/>
              <a:buChar char="q"/>
            </a:pPr>
            <a:r>
              <a:rPr lang="es-ES" sz="2000" dirty="0" smtClean="0"/>
              <a:t>Cada objeto tiene su propio espacio de memoria donde se guardan los valores de sus atributos pero de los métodos solo existe una copia para todos los objetos que pertenecen a una misma clase.</a:t>
            </a:r>
          </a:p>
        </p:txBody>
      </p:sp>
    </p:spTree>
    <p:extLst>
      <p:ext uri="{BB962C8B-B14F-4D97-AF65-F5344CB8AC3E}">
        <p14:creationId xmlns:p14="http://schemas.microsoft.com/office/powerpoint/2010/main" val="1375158668"/>
      </p:ext>
    </p:extLst>
  </p:cSld>
  <p:clrMapOvr>
    <a:masterClrMapping/>
  </p:clrMapOvr>
  <p:transition>
    <p:check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smtClean="0"/>
              <a:t>Modificador </a:t>
            </a:r>
            <a:r>
              <a:rPr lang="es-ES" sz="4000" b="1" dirty="0" err="1"/>
              <a:t>static</a:t>
            </a:r>
            <a:r>
              <a:rPr lang="es-ES" sz="4000" b="1" dirty="0"/>
              <a:t> - </a:t>
            </a:r>
            <a:r>
              <a:rPr lang="es-ES" sz="4000" dirty="0"/>
              <a:t>Atributos</a:t>
            </a:r>
            <a:endParaRPr lang="es-ES" sz="4000" b="1" dirty="0"/>
          </a:p>
        </p:txBody>
      </p:sp>
      <p:sp>
        <p:nvSpPr>
          <p:cNvPr id="5125" name="Rectangle 5"/>
          <p:cNvSpPr>
            <a:spLocks noGrp="1" noChangeArrowheads="1"/>
          </p:cNvSpPr>
          <p:nvPr>
            <p:ph idx="1"/>
          </p:nvPr>
        </p:nvSpPr>
        <p:spPr>
          <a:xfrm>
            <a:off x="847908" y="1268760"/>
            <a:ext cx="8044572" cy="4351338"/>
          </a:xfrm>
        </p:spPr>
        <p:txBody>
          <a:bodyPr>
            <a:noAutofit/>
          </a:bodyPr>
          <a:lstStyle/>
          <a:p>
            <a:pPr marL="0" indent="0">
              <a:lnSpc>
                <a:spcPct val="150000"/>
              </a:lnSpc>
              <a:spcBef>
                <a:spcPts val="0"/>
              </a:spcBef>
              <a:buNone/>
            </a:pPr>
            <a:r>
              <a:rPr lang="es-ES" sz="2800" dirty="0" smtClean="0"/>
              <a:t>Si un atributo de una determinada clase se declara como </a:t>
            </a:r>
            <a:r>
              <a:rPr lang="es-ES" sz="2800" b="1" dirty="0" err="1" smtClean="0"/>
              <a:t>static</a:t>
            </a:r>
            <a:r>
              <a:rPr lang="es-ES" sz="2800" dirty="0" smtClean="0"/>
              <a:t> significa que</a:t>
            </a:r>
            <a:r>
              <a:rPr lang="es-ES" sz="2800" u="sng" dirty="0" smtClean="0"/>
              <a:t>:</a:t>
            </a:r>
          </a:p>
          <a:p>
            <a:pPr lvl="1">
              <a:lnSpc>
                <a:spcPct val="150000"/>
              </a:lnSpc>
              <a:spcBef>
                <a:spcPts val="0"/>
              </a:spcBef>
              <a:buFont typeface="Wingdings" pitchFamily="2" charset="2"/>
              <a:buChar char="q"/>
            </a:pPr>
            <a:r>
              <a:rPr lang="es-ES" sz="2400" u="sng" dirty="0" smtClean="0"/>
              <a:t> Solo existirá una copia de ese atributo, el cual será compartido por todos los objetos de esa clase. </a:t>
            </a:r>
          </a:p>
          <a:p>
            <a:pPr lvl="1">
              <a:lnSpc>
                <a:spcPct val="150000"/>
              </a:lnSpc>
              <a:spcBef>
                <a:spcPts val="0"/>
              </a:spcBef>
              <a:buFont typeface="Wingdings" pitchFamily="2" charset="2"/>
              <a:buChar char="q"/>
            </a:pPr>
            <a:r>
              <a:rPr lang="es-ES" sz="2400" u="sng" dirty="0" smtClean="0"/>
              <a:t>El atributo existe aunque no se haya declarado ningún objeto de dicha clase.</a:t>
            </a:r>
          </a:p>
          <a:p>
            <a:pPr>
              <a:lnSpc>
                <a:spcPct val="150000"/>
              </a:lnSpc>
              <a:spcBef>
                <a:spcPts val="0"/>
              </a:spcBef>
              <a:buFont typeface="Wingdings" pitchFamily="2" charset="2"/>
              <a:buChar char="q"/>
            </a:pPr>
            <a:r>
              <a:rPr lang="es-ES" sz="2800" u="sng" dirty="0" smtClean="0"/>
              <a:t>Por tanto, se trata de un atributo asociado a la clase y no al objeto.</a:t>
            </a:r>
            <a:endParaRPr lang="es-ES" sz="2800" b="1" u="sng" dirty="0" smtClean="0"/>
          </a:p>
        </p:txBody>
      </p:sp>
    </p:spTree>
    <p:extLst>
      <p:ext uri="{BB962C8B-B14F-4D97-AF65-F5344CB8AC3E}">
        <p14:creationId xmlns:p14="http://schemas.microsoft.com/office/powerpoint/2010/main" val="1022320740"/>
      </p:ext>
    </p:extLst>
  </p:cSld>
  <p:clrMapOvr>
    <a:masterClrMapping/>
  </p:clrMapOvr>
  <p:transition>
    <p:check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89775"/>
            <a:ext cx="7886700" cy="906978"/>
          </a:xfrm>
        </p:spPr>
        <p:txBody>
          <a:bodyPr>
            <a:normAutofit/>
          </a:bodyPr>
          <a:lstStyle/>
          <a:p>
            <a:r>
              <a:rPr lang="es-ES" sz="4000" dirty="0"/>
              <a:t>Modificador </a:t>
            </a:r>
            <a:r>
              <a:rPr lang="es-ES" sz="4000" b="1" dirty="0" err="1" smtClean="0"/>
              <a:t>static</a:t>
            </a:r>
            <a:r>
              <a:rPr lang="es-ES" sz="4000" b="1" dirty="0"/>
              <a:t> - </a:t>
            </a:r>
            <a:r>
              <a:rPr lang="es-ES" sz="4000" dirty="0"/>
              <a:t>Atributos</a:t>
            </a:r>
          </a:p>
        </p:txBody>
      </p:sp>
      <p:sp>
        <p:nvSpPr>
          <p:cNvPr id="3" name="Marcador de contenido 2"/>
          <p:cNvSpPr>
            <a:spLocks noGrp="1"/>
          </p:cNvSpPr>
          <p:nvPr>
            <p:ph sz="half" idx="1"/>
          </p:nvPr>
        </p:nvSpPr>
        <p:spPr>
          <a:xfrm>
            <a:off x="899592" y="1825625"/>
            <a:ext cx="3886200" cy="4351338"/>
          </a:xfrm>
        </p:spPr>
        <p:txBody>
          <a:bodyPr/>
          <a:lstStyle/>
          <a:p>
            <a:pPr marL="0" indent="0">
              <a:buNone/>
            </a:pPr>
            <a:r>
              <a:rPr lang="es-ES" sz="2400" dirty="0" err="1"/>
              <a:t>class</a:t>
            </a:r>
            <a:r>
              <a:rPr lang="es-ES" sz="2400" dirty="0"/>
              <a:t> Autor</a:t>
            </a:r>
            <a:r>
              <a:rPr lang="es-ES" sz="2400" dirty="0" smtClean="0"/>
              <a:t>{</a:t>
            </a:r>
          </a:p>
          <a:p>
            <a:pPr marL="0" indent="0">
              <a:buNone/>
            </a:pPr>
            <a:r>
              <a:rPr lang="es-ES" sz="2400" dirty="0"/>
              <a:t> </a:t>
            </a:r>
            <a:r>
              <a:rPr lang="es-ES" sz="2400" dirty="0" smtClean="0"/>
              <a:t> </a:t>
            </a:r>
            <a:r>
              <a:rPr lang="es-ES" sz="2400" dirty="0" err="1" smtClean="0"/>
              <a:t>String</a:t>
            </a:r>
            <a:r>
              <a:rPr lang="es-ES" sz="2400" dirty="0" smtClean="0"/>
              <a:t> nombre;</a:t>
            </a:r>
          </a:p>
          <a:p>
            <a:pPr marL="0" indent="0">
              <a:buNone/>
            </a:pPr>
            <a:r>
              <a:rPr lang="es-ES" sz="2400" dirty="0"/>
              <a:t> </a:t>
            </a:r>
            <a:r>
              <a:rPr lang="es-ES" sz="2400" dirty="0" smtClean="0"/>
              <a:t> </a:t>
            </a:r>
            <a:r>
              <a:rPr lang="es-ES" sz="2400" dirty="0" err="1" smtClean="0"/>
              <a:t>float</a:t>
            </a:r>
            <a:r>
              <a:rPr lang="es-ES" sz="2400" dirty="0" smtClean="0"/>
              <a:t> </a:t>
            </a:r>
            <a:r>
              <a:rPr lang="es-ES" sz="2400" dirty="0" err="1" smtClean="0"/>
              <a:t>ganaciasAutor</a:t>
            </a:r>
            <a:r>
              <a:rPr lang="es-ES" sz="2400" dirty="0" smtClean="0"/>
              <a:t>;</a:t>
            </a:r>
          </a:p>
          <a:p>
            <a:pPr marL="0" indent="0">
              <a:buNone/>
            </a:pPr>
            <a:r>
              <a:rPr lang="es-ES" sz="2400" dirty="0"/>
              <a:t> </a:t>
            </a:r>
            <a:r>
              <a:rPr lang="es-ES" sz="2400" dirty="0" smtClean="0"/>
              <a:t> </a:t>
            </a:r>
            <a:r>
              <a:rPr lang="es-ES" sz="2400" dirty="0" err="1" smtClean="0"/>
              <a:t>static</a:t>
            </a:r>
            <a:r>
              <a:rPr lang="es-ES" sz="2400" dirty="0" smtClean="0"/>
              <a:t> </a:t>
            </a:r>
            <a:r>
              <a:rPr lang="es-ES" sz="2400" dirty="0" err="1" smtClean="0"/>
              <a:t>float</a:t>
            </a:r>
            <a:r>
              <a:rPr lang="es-ES" sz="2400" dirty="0" smtClean="0"/>
              <a:t> IRPF;</a:t>
            </a:r>
          </a:p>
          <a:p>
            <a:pPr marL="0" indent="0">
              <a:buNone/>
            </a:pPr>
            <a:r>
              <a:rPr lang="es-ES" sz="2400" dirty="0"/>
              <a:t>}</a:t>
            </a:r>
          </a:p>
          <a:p>
            <a:endParaRPr lang="es-ES" dirty="0"/>
          </a:p>
        </p:txBody>
      </p:sp>
      <p:sp>
        <p:nvSpPr>
          <p:cNvPr id="4" name="Marcador de contenido 3"/>
          <p:cNvSpPr>
            <a:spLocks noGrp="1"/>
          </p:cNvSpPr>
          <p:nvPr>
            <p:ph sz="half" idx="2"/>
          </p:nvPr>
        </p:nvSpPr>
        <p:spPr>
          <a:xfrm>
            <a:off x="5004048" y="1825625"/>
            <a:ext cx="3886200" cy="4351338"/>
          </a:xfrm>
        </p:spPr>
        <p:txBody>
          <a:bodyPr/>
          <a:lstStyle/>
          <a:p>
            <a:pPr marL="0" indent="0">
              <a:buNone/>
            </a:pPr>
            <a:r>
              <a:rPr lang="es-ES" dirty="0" err="1" smtClean="0"/>
              <a:t>Class</a:t>
            </a:r>
            <a:r>
              <a:rPr lang="es-ES" dirty="0" smtClean="0"/>
              <a:t> Principal{</a:t>
            </a:r>
          </a:p>
          <a:p>
            <a:pPr marL="0" indent="0">
              <a:buNone/>
            </a:pPr>
            <a:r>
              <a:rPr lang="es-ES" dirty="0"/>
              <a:t> </a:t>
            </a:r>
            <a:r>
              <a:rPr lang="es-ES" dirty="0" smtClean="0"/>
              <a:t> </a:t>
            </a:r>
            <a:r>
              <a:rPr lang="es-ES" dirty="0" err="1" smtClean="0"/>
              <a:t>public</a:t>
            </a:r>
            <a:r>
              <a:rPr lang="es-ES" dirty="0" smtClean="0"/>
              <a:t> </a:t>
            </a:r>
            <a:r>
              <a:rPr lang="es-ES" dirty="0" err="1" smtClean="0"/>
              <a:t>static</a:t>
            </a:r>
            <a:r>
              <a:rPr lang="es-ES" dirty="0" smtClean="0"/>
              <a:t> </a:t>
            </a:r>
            <a:r>
              <a:rPr lang="es-ES" dirty="0" err="1" smtClean="0"/>
              <a:t>void</a:t>
            </a:r>
            <a:r>
              <a:rPr lang="es-ES" dirty="0" smtClean="0"/>
              <a:t> </a:t>
            </a:r>
            <a:r>
              <a:rPr lang="es-ES" dirty="0" err="1" smtClean="0"/>
              <a:t>main</a:t>
            </a:r>
            <a:r>
              <a:rPr lang="es-ES" dirty="0" smtClean="0"/>
              <a:t>(</a:t>
            </a:r>
            <a:r>
              <a:rPr lang="es-ES" dirty="0" err="1" smtClean="0"/>
              <a:t>String</a:t>
            </a:r>
            <a:r>
              <a:rPr lang="es-ES" dirty="0" smtClean="0"/>
              <a:t>[] </a:t>
            </a:r>
            <a:r>
              <a:rPr lang="es-ES" dirty="0" err="1" smtClean="0"/>
              <a:t>args</a:t>
            </a:r>
            <a:r>
              <a:rPr lang="es-ES" dirty="0" smtClean="0"/>
              <a:t>){</a:t>
            </a:r>
          </a:p>
          <a:p>
            <a:pPr marL="0" indent="0">
              <a:buNone/>
            </a:pPr>
            <a:r>
              <a:rPr lang="es-ES" dirty="0" smtClean="0"/>
              <a:t>    Autor autor1, autor2;</a:t>
            </a:r>
          </a:p>
          <a:p>
            <a:pPr marL="0" indent="0">
              <a:buNone/>
            </a:pPr>
            <a:r>
              <a:rPr lang="es-ES" dirty="0" smtClean="0"/>
              <a:t>  }</a:t>
            </a:r>
          </a:p>
          <a:p>
            <a:pPr marL="0" indent="0">
              <a:buNone/>
            </a:pPr>
            <a:r>
              <a:rPr lang="es-ES" dirty="0"/>
              <a:t>}</a:t>
            </a:r>
          </a:p>
        </p:txBody>
      </p:sp>
      <p:sp>
        <p:nvSpPr>
          <p:cNvPr id="5" name="Marcador de fecha 4"/>
          <p:cNvSpPr>
            <a:spLocks noGrp="1"/>
          </p:cNvSpPr>
          <p:nvPr>
            <p:ph type="dt" sz="half" idx="10"/>
          </p:nvPr>
        </p:nvSpPr>
        <p:spPr/>
        <p:txBody>
          <a:bodyPr/>
          <a:lstStyle/>
          <a:p>
            <a:fld id="{AA5B1918-475D-4E63-9A82-72E0FF2E0FA7}" type="datetime1">
              <a:rPr lang="es-ES" smtClean="0"/>
              <a:pPr/>
              <a:t>05/02/2019</a:t>
            </a:fld>
            <a:endParaRPr lang="es-ES"/>
          </a:p>
        </p:txBody>
      </p:sp>
      <p:sp>
        <p:nvSpPr>
          <p:cNvPr id="6" name="Marcador de pie de página 5"/>
          <p:cNvSpPr>
            <a:spLocks noGrp="1"/>
          </p:cNvSpPr>
          <p:nvPr>
            <p:ph type="ftr" sz="quarter" idx="11"/>
          </p:nvPr>
        </p:nvSpPr>
        <p:spPr/>
        <p:txBody>
          <a:bodyPr/>
          <a:lstStyle/>
          <a:p>
            <a:r>
              <a:rPr lang="es-ES" smtClean="0"/>
              <a:t>DAR - CIFP Santa Catalina.</a:t>
            </a:r>
            <a:endParaRPr lang="es-ES"/>
          </a:p>
        </p:txBody>
      </p:sp>
      <p:sp>
        <p:nvSpPr>
          <p:cNvPr id="7" name="Marcador de número de diapositiva 6"/>
          <p:cNvSpPr>
            <a:spLocks noGrp="1"/>
          </p:cNvSpPr>
          <p:nvPr>
            <p:ph type="sldNum" sz="quarter" idx="12"/>
          </p:nvPr>
        </p:nvSpPr>
        <p:spPr/>
        <p:txBody>
          <a:bodyPr/>
          <a:lstStyle/>
          <a:p>
            <a:fld id="{EB4E5017-25F9-4173-BCEF-E1B8492CCDDC}" type="slidenum">
              <a:rPr lang="es-ES" smtClean="0"/>
              <a:pPr/>
              <a:t>57</a:t>
            </a:fld>
            <a:endParaRPr lang="es-ES"/>
          </a:p>
        </p:txBody>
      </p:sp>
    </p:spTree>
    <p:extLst>
      <p:ext uri="{BB962C8B-B14F-4D97-AF65-F5344CB8AC3E}">
        <p14:creationId xmlns:p14="http://schemas.microsoft.com/office/powerpoint/2010/main" val="22993104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dirty="0"/>
              <a:t>Modificador </a:t>
            </a:r>
            <a:r>
              <a:rPr lang="es-ES" sz="4000" b="1" dirty="0" err="1" smtClean="0"/>
              <a:t>static</a:t>
            </a:r>
            <a:r>
              <a:rPr lang="es-ES" sz="4000" b="1" dirty="0"/>
              <a:t> - </a:t>
            </a:r>
            <a:r>
              <a:rPr lang="es-ES" sz="4000" dirty="0"/>
              <a:t>Atributos</a:t>
            </a:r>
            <a:endParaRPr lang="es-ES" sz="3600" dirty="0"/>
          </a:p>
        </p:txBody>
      </p:sp>
      <p:sp>
        <p:nvSpPr>
          <p:cNvPr id="5125" name="Rectangle 5"/>
          <p:cNvSpPr>
            <a:spLocks noGrp="1" noChangeArrowheads="1"/>
          </p:cNvSpPr>
          <p:nvPr>
            <p:ph idx="1"/>
          </p:nvPr>
        </p:nvSpPr>
        <p:spPr>
          <a:xfrm>
            <a:off x="827584" y="1052736"/>
            <a:ext cx="7886700" cy="5328592"/>
          </a:xfrm>
        </p:spPr>
        <p:txBody>
          <a:bodyPr>
            <a:normAutofit fontScale="70000" lnSpcReduction="20000"/>
          </a:bodyPr>
          <a:lstStyle/>
          <a:p>
            <a:pPr>
              <a:lnSpc>
                <a:spcPct val="150000"/>
              </a:lnSpc>
              <a:spcBef>
                <a:spcPts val="0"/>
              </a:spcBef>
              <a:buNone/>
            </a:pPr>
            <a:r>
              <a:rPr lang="es-ES" sz="2900" u="sng" dirty="0" smtClean="0"/>
              <a:t>Explicación del ejemplo:</a:t>
            </a:r>
          </a:p>
          <a:p>
            <a:pPr>
              <a:lnSpc>
                <a:spcPct val="160000"/>
              </a:lnSpc>
              <a:spcBef>
                <a:spcPts val="0"/>
              </a:spcBef>
              <a:buFont typeface="Wingdings" pitchFamily="2" charset="2"/>
              <a:buChar char="q"/>
            </a:pPr>
            <a:r>
              <a:rPr lang="es-ES" sz="2900" dirty="0" smtClean="0"/>
              <a:t>Hemos definido una clase que representa la información que nos interesa de los autores de una editorial.</a:t>
            </a:r>
          </a:p>
          <a:p>
            <a:pPr>
              <a:lnSpc>
                <a:spcPct val="160000"/>
              </a:lnSpc>
              <a:spcBef>
                <a:spcPts val="0"/>
              </a:spcBef>
              <a:buFont typeface="Wingdings" pitchFamily="2" charset="2"/>
              <a:buChar char="q"/>
            </a:pPr>
            <a:r>
              <a:rPr lang="es-ES" sz="2900" dirty="0" smtClean="0"/>
              <a:t>El dato IRPF es </a:t>
            </a:r>
            <a:r>
              <a:rPr lang="es-ES" sz="2900" b="1" dirty="0" err="1" smtClean="0"/>
              <a:t>static</a:t>
            </a:r>
            <a:r>
              <a:rPr lang="es-ES" sz="2900" dirty="0" smtClean="0"/>
              <a:t>, ya que ese dato es común para todos los autores de la editorial, consiguiendo con ello no solo aprovechar al máximo la memoria, sino que cada vez que el IRPF cambie, solo tendremos que cambiarlo una sola vez, ya que esa modificación afectará a todos los objetos de la clase. </a:t>
            </a:r>
          </a:p>
          <a:p>
            <a:pPr>
              <a:lnSpc>
                <a:spcPct val="160000"/>
              </a:lnSpc>
              <a:spcBef>
                <a:spcPts val="0"/>
              </a:spcBef>
              <a:buFont typeface="Wingdings" pitchFamily="2" charset="2"/>
              <a:buChar char="q"/>
            </a:pPr>
            <a:r>
              <a:rPr lang="es-ES" sz="2900" dirty="0" smtClean="0"/>
              <a:t>Por tanto, en la declaración de los dos objetos autor1 y autor2 tendrá sus propios datos: nombre y </a:t>
            </a:r>
            <a:r>
              <a:rPr lang="es-ES" sz="2900" dirty="0" err="1" smtClean="0"/>
              <a:t>gananciasAutor</a:t>
            </a:r>
            <a:r>
              <a:rPr lang="es-ES" sz="2900" dirty="0" smtClean="0"/>
              <a:t>. Del atributo IRPF, que es una variable </a:t>
            </a:r>
            <a:r>
              <a:rPr lang="es-ES" sz="2900" b="1" dirty="0" err="1" smtClean="0"/>
              <a:t>static</a:t>
            </a:r>
            <a:r>
              <a:rPr lang="es-ES" sz="2900" dirty="0" smtClean="0"/>
              <a:t>, solo hay una copia compartida por todos los objetos.</a:t>
            </a:r>
          </a:p>
          <a:p>
            <a:pPr algn="just">
              <a:lnSpc>
                <a:spcPct val="150000"/>
              </a:lnSpc>
              <a:spcBef>
                <a:spcPts val="0"/>
              </a:spcBef>
              <a:buNone/>
            </a:pPr>
            <a:endParaRPr lang="es-ES" sz="2000" dirty="0" smtClean="0"/>
          </a:p>
          <a:p>
            <a:pPr algn="just">
              <a:spcBef>
                <a:spcPts val="0"/>
              </a:spcBef>
              <a:buFont typeface="Wingdings" pitchFamily="2" charset="2"/>
              <a:buChar char="Ø"/>
            </a:pPr>
            <a:endParaRPr lang="es-ES" sz="2000" dirty="0" smtClean="0"/>
          </a:p>
        </p:txBody>
      </p:sp>
    </p:spTree>
    <p:extLst>
      <p:ext uri="{BB962C8B-B14F-4D97-AF65-F5344CB8AC3E}">
        <p14:creationId xmlns:p14="http://schemas.microsoft.com/office/powerpoint/2010/main" val="497089285"/>
      </p:ext>
    </p:extLst>
  </p:cSld>
  <p:clrMapOvr>
    <a:masterClrMapping/>
  </p:clrMapOvr>
  <p:transition>
    <p:check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600" dirty="0"/>
              <a:t>Modificador </a:t>
            </a:r>
            <a:r>
              <a:rPr lang="es-ES" sz="3600" b="1" dirty="0" err="1" smtClean="0"/>
              <a:t>static</a:t>
            </a:r>
            <a:r>
              <a:rPr lang="es-ES" sz="3600" b="1" dirty="0" smtClean="0"/>
              <a:t> - </a:t>
            </a:r>
            <a:r>
              <a:rPr lang="es-ES" sz="3600" dirty="0"/>
              <a:t>Atributos</a:t>
            </a:r>
          </a:p>
        </p:txBody>
      </p:sp>
      <p:sp>
        <p:nvSpPr>
          <p:cNvPr id="5125" name="Rectangle 5"/>
          <p:cNvSpPr>
            <a:spLocks noGrp="1" noChangeArrowheads="1"/>
          </p:cNvSpPr>
          <p:nvPr>
            <p:ph idx="1"/>
          </p:nvPr>
        </p:nvSpPr>
        <p:spPr/>
        <p:txBody>
          <a:bodyPr>
            <a:normAutofit/>
          </a:bodyPr>
          <a:lstStyle/>
          <a:p>
            <a:pPr marL="0" indent="0" algn="just">
              <a:lnSpc>
                <a:spcPct val="150000"/>
              </a:lnSpc>
              <a:spcBef>
                <a:spcPts val="0"/>
              </a:spcBef>
              <a:buNone/>
            </a:pPr>
            <a:r>
              <a:rPr lang="es-ES" sz="2000" b="1" u="sng" dirty="0" smtClean="0"/>
              <a:t>EJEMPLO 5.</a:t>
            </a:r>
            <a:r>
              <a:rPr lang="es-ES" sz="2000" dirty="0" smtClean="0"/>
              <a:t> Utilizando el ejemplo anterior crea un programa que visualice los datos de 2 libros. Los datos que nos interesan son: título, nombre del autor y editorial. Es importante tener en cuenta que el nombre de la editorial es el mismo para los 2 autores. </a:t>
            </a:r>
          </a:p>
          <a:p>
            <a:pPr marL="0" indent="0" algn="just">
              <a:lnSpc>
                <a:spcPct val="150000"/>
              </a:lnSpc>
              <a:spcBef>
                <a:spcPts val="0"/>
              </a:spcBef>
              <a:buNone/>
            </a:pPr>
            <a:r>
              <a:rPr lang="es-ES" sz="2000" dirty="0" smtClean="0"/>
              <a:t>Después visualizar los datos.</a:t>
            </a:r>
          </a:p>
          <a:p>
            <a:pPr algn="just">
              <a:spcBef>
                <a:spcPts val="0"/>
              </a:spcBef>
              <a:buFont typeface="Wingdings" pitchFamily="2" charset="2"/>
              <a:buChar char="Ø"/>
            </a:pPr>
            <a:endParaRPr lang="es-ES" sz="2000" dirty="0" smtClean="0"/>
          </a:p>
        </p:txBody>
      </p:sp>
    </p:spTree>
    <p:extLst>
      <p:ext uri="{BB962C8B-B14F-4D97-AF65-F5344CB8AC3E}">
        <p14:creationId xmlns:p14="http://schemas.microsoft.com/office/powerpoint/2010/main" val="3761071817"/>
      </p:ext>
    </p:extLst>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1. ¿Qué es la Programación Orientada a Objetos (POO)?</a:t>
            </a:r>
            <a:endParaRPr lang="es-ES" dirty="0"/>
          </a:p>
        </p:txBody>
      </p:sp>
      <p:sp>
        <p:nvSpPr>
          <p:cNvPr id="3" name="Marcador de contenido 2"/>
          <p:cNvSpPr>
            <a:spLocks noGrp="1"/>
          </p:cNvSpPr>
          <p:nvPr>
            <p:ph idx="1"/>
          </p:nvPr>
        </p:nvSpPr>
        <p:spPr/>
        <p:txBody>
          <a:bodyPr/>
          <a:lstStyle/>
          <a:p>
            <a:r>
              <a:rPr lang="es-ES" dirty="0"/>
              <a:t>Durante años, los programadores se han dedicado a construir aplicaciones muy parecidas que resolvían una y otra vez los mismos problemas. </a:t>
            </a:r>
            <a:endParaRPr lang="es-ES" dirty="0" smtClean="0"/>
          </a:p>
          <a:p>
            <a:r>
              <a:rPr lang="es-ES" dirty="0" smtClean="0"/>
              <a:t>Para </a:t>
            </a:r>
            <a:r>
              <a:rPr lang="es-ES" dirty="0"/>
              <a:t>conseguir que los esfuerzos de los programadores puedan ser utilizados por otras personas se creó la POO. </a:t>
            </a:r>
            <a:endParaRPr lang="es-ES" dirty="0" smtClean="0"/>
          </a:p>
          <a:p>
            <a:r>
              <a:rPr lang="es-ES" dirty="0" smtClean="0"/>
              <a:t>Que </a:t>
            </a:r>
            <a:r>
              <a:rPr lang="es-ES" dirty="0"/>
              <a:t>es una serie de normas de realizar las cosas de manera que otras personas puedan utilizarlas y adelantar su trabajo, de manera que </a:t>
            </a:r>
            <a:r>
              <a:rPr lang="es-ES" b="1" dirty="0"/>
              <a:t>consigamos que el código se pueda reutilizar</a:t>
            </a:r>
            <a:r>
              <a:rPr lang="es-ES" dirty="0"/>
              <a:t>.</a:t>
            </a:r>
          </a:p>
        </p:txBody>
      </p:sp>
    </p:spTree>
    <p:extLst>
      <p:ext uri="{BB962C8B-B14F-4D97-AF65-F5344CB8AC3E}">
        <p14:creationId xmlns:p14="http://schemas.microsoft.com/office/powerpoint/2010/main" val="3333981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t>Modificador </a:t>
            </a:r>
            <a:r>
              <a:rPr lang="es-ES" sz="4000" b="1" dirty="0" err="1" smtClean="0"/>
              <a:t>static</a:t>
            </a:r>
            <a:r>
              <a:rPr lang="es-ES" sz="4000" b="1" dirty="0" smtClean="0"/>
              <a:t> - </a:t>
            </a:r>
            <a:r>
              <a:rPr lang="es-ES" sz="4000" dirty="0"/>
              <a:t>Métodos</a:t>
            </a:r>
          </a:p>
        </p:txBody>
      </p:sp>
      <p:sp>
        <p:nvSpPr>
          <p:cNvPr id="5125" name="Rectangle 5"/>
          <p:cNvSpPr>
            <a:spLocks noGrp="1" noChangeArrowheads="1"/>
          </p:cNvSpPr>
          <p:nvPr>
            <p:ph idx="1"/>
          </p:nvPr>
        </p:nvSpPr>
        <p:spPr>
          <a:xfrm>
            <a:off x="856460" y="1196752"/>
            <a:ext cx="7886700" cy="4351338"/>
          </a:xfrm>
        </p:spPr>
        <p:txBody>
          <a:bodyPr>
            <a:normAutofit/>
          </a:bodyPr>
          <a:lstStyle/>
          <a:p>
            <a:pPr algn="just">
              <a:lnSpc>
                <a:spcPct val="150000"/>
              </a:lnSpc>
              <a:spcBef>
                <a:spcPts val="0"/>
              </a:spcBef>
              <a:buFont typeface="Wingdings" pitchFamily="2" charset="2"/>
              <a:buChar char="q"/>
            </a:pPr>
            <a:r>
              <a:rPr lang="es-ES" sz="1800" dirty="0" smtClean="0"/>
              <a:t>Un método declarado </a:t>
            </a:r>
            <a:r>
              <a:rPr lang="es-ES" sz="1800" b="1" dirty="0" err="1" smtClean="0"/>
              <a:t>static</a:t>
            </a:r>
            <a:r>
              <a:rPr lang="es-ES" sz="1800" b="1" dirty="0" smtClean="0"/>
              <a:t> </a:t>
            </a:r>
            <a:r>
              <a:rPr lang="es-ES" sz="1800" dirty="0" smtClean="0"/>
              <a:t>no es un método del objeto, sino de la clase. </a:t>
            </a:r>
            <a:r>
              <a:rPr lang="es-ES" sz="1800" u="sng" dirty="0" smtClean="0"/>
              <a:t>Esto permite que se pueda usar dicho método sin tener declarado ningún objeto.</a:t>
            </a:r>
          </a:p>
          <a:p>
            <a:pPr algn="just">
              <a:lnSpc>
                <a:spcPct val="150000"/>
              </a:lnSpc>
              <a:spcBef>
                <a:spcPts val="0"/>
              </a:spcBef>
              <a:buFont typeface="Wingdings" pitchFamily="2" charset="2"/>
              <a:buChar char="q"/>
            </a:pPr>
            <a:r>
              <a:rPr lang="es-ES" sz="1800" dirty="0" smtClean="0"/>
              <a:t>Por ello, la llamada a un método estático se puede hacer poniendo:</a:t>
            </a:r>
          </a:p>
          <a:p>
            <a:pPr algn="ctr">
              <a:lnSpc>
                <a:spcPct val="150000"/>
              </a:lnSpc>
              <a:spcBef>
                <a:spcPts val="0"/>
              </a:spcBef>
              <a:buNone/>
            </a:pPr>
            <a:r>
              <a:rPr lang="es-ES" sz="1800" b="1" dirty="0" smtClean="0"/>
              <a:t>		</a:t>
            </a:r>
            <a:r>
              <a:rPr lang="es-ES" sz="1800" b="1" dirty="0" err="1" smtClean="0"/>
              <a:t>NombreClase.MétodoEstático</a:t>
            </a:r>
            <a:r>
              <a:rPr lang="es-ES" sz="1800" b="1" dirty="0" smtClean="0"/>
              <a:t>(); //</a:t>
            </a:r>
            <a:r>
              <a:rPr lang="es-ES" sz="1800" dirty="0" smtClean="0"/>
              <a:t>Mejor esta forma</a:t>
            </a:r>
            <a:endParaRPr lang="es-ES" sz="1800" b="1" dirty="0" smtClean="0"/>
          </a:p>
          <a:p>
            <a:pPr algn="just">
              <a:lnSpc>
                <a:spcPct val="150000"/>
              </a:lnSpc>
              <a:spcBef>
                <a:spcPts val="0"/>
              </a:spcBef>
              <a:buFont typeface="Wingdings" pitchFamily="2" charset="2"/>
              <a:buChar char="q"/>
            </a:pPr>
            <a:r>
              <a:rPr lang="es-ES" sz="1800" dirty="0" smtClean="0"/>
              <a:t>O también: </a:t>
            </a:r>
          </a:p>
          <a:p>
            <a:pPr algn="ctr">
              <a:lnSpc>
                <a:spcPct val="150000"/>
              </a:lnSpc>
              <a:spcBef>
                <a:spcPts val="0"/>
              </a:spcBef>
              <a:buNone/>
            </a:pPr>
            <a:r>
              <a:rPr lang="es-ES" sz="1800" b="1" dirty="0" err="1" smtClean="0"/>
              <a:t>NombreObjeto.MétodoEstático</a:t>
            </a:r>
            <a:r>
              <a:rPr lang="es-ES" sz="1800" b="1" dirty="0" smtClean="0"/>
              <a:t>(); </a:t>
            </a:r>
          </a:p>
          <a:p>
            <a:pPr marL="274320" lvl="1" indent="-274320" algn="just">
              <a:lnSpc>
                <a:spcPct val="150000"/>
              </a:lnSpc>
              <a:spcBef>
                <a:spcPts val="0"/>
              </a:spcBef>
              <a:buClr>
                <a:schemeClr val="accent3"/>
              </a:buClr>
              <a:buSzPct val="95000"/>
              <a:buNone/>
            </a:pPr>
            <a:r>
              <a:rPr lang="es-ES" sz="2100" dirty="0" smtClean="0"/>
              <a:t>Esta forma puede resultar confusa porque actúa sobre todos los </a:t>
            </a:r>
            <a:r>
              <a:rPr lang="es-ES" sz="2100" b="1" dirty="0" smtClean="0"/>
              <a:t>objetos</a:t>
            </a:r>
            <a:r>
              <a:rPr lang="es-ES" sz="2100" dirty="0" smtClean="0"/>
              <a:t> de la </a:t>
            </a:r>
            <a:r>
              <a:rPr lang="es-ES" sz="2100" b="1" dirty="0" smtClean="0"/>
              <a:t>clase</a:t>
            </a:r>
            <a:r>
              <a:rPr lang="es-ES" sz="2100" dirty="0" smtClean="0"/>
              <a:t>, no sobre uno sólo.</a:t>
            </a:r>
          </a:p>
          <a:p>
            <a:pPr algn="ctr">
              <a:lnSpc>
                <a:spcPct val="150000"/>
              </a:lnSpc>
              <a:spcBef>
                <a:spcPts val="0"/>
              </a:spcBef>
              <a:buNone/>
            </a:pPr>
            <a:endParaRPr lang="es-ES" sz="1800" b="1" dirty="0" smtClean="0"/>
          </a:p>
        </p:txBody>
      </p:sp>
    </p:spTree>
  </p:cSld>
  <p:clrMapOvr>
    <a:masterClrMapping/>
  </p:clrMapOvr>
  <p:transition>
    <p:check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dirty="0"/>
              <a:t>Modificador </a:t>
            </a:r>
            <a:r>
              <a:rPr lang="es-ES" sz="3600" b="1" dirty="0" err="1"/>
              <a:t>static</a:t>
            </a:r>
            <a:r>
              <a:rPr lang="es-ES" sz="3600" b="1" dirty="0"/>
              <a:t> - </a:t>
            </a:r>
            <a:r>
              <a:rPr lang="es-ES" sz="3600" dirty="0"/>
              <a:t>Métodos</a:t>
            </a:r>
          </a:p>
        </p:txBody>
      </p:sp>
      <p:sp>
        <p:nvSpPr>
          <p:cNvPr id="5125" name="Rectangle 5"/>
          <p:cNvSpPr>
            <a:spLocks noGrp="1" noChangeArrowheads="1"/>
          </p:cNvSpPr>
          <p:nvPr>
            <p:ph idx="1"/>
          </p:nvPr>
        </p:nvSpPr>
        <p:spPr>
          <a:xfrm>
            <a:off x="827584" y="1196752"/>
            <a:ext cx="7886700" cy="4351338"/>
          </a:xfrm>
        </p:spPr>
        <p:txBody>
          <a:bodyPr>
            <a:normAutofit fontScale="77500" lnSpcReduction="20000"/>
          </a:bodyPr>
          <a:lstStyle/>
          <a:p>
            <a:pPr algn="just">
              <a:lnSpc>
                <a:spcPct val="150000"/>
              </a:lnSpc>
              <a:spcBef>
                <a:spcPts val="0"/>
              </a:spcBef>
              <a:buFont typeface="Wingdings" pitchFamily="2" charset="2"/>
              <a:buChar char="q"/>
            </a:pPr>
            <a:r>
              <a:rPr lang="es-ES" sz="2100" dirty="0" smtClean="0"/>
              <a:t>Dentro de un método estático solo se pueden usar los miembros de la clase que sean estáticos.</a:t>
            </a:r>
          </a:p>
          <a:p>
            <a:pPr>
              <a:lnSpc>
                <a:spcPct val="170000"/>
              </a:lnSpc>
              <a:buFont typeface="Wingdings" pitchFamily="2" charset="2"/>
              <a:buChar char="q"/>
            </a:pPr>
            <a:r>
              <a:rPr lang="es-ES" sz="2100" dirty="0" smtClean="0"/>
              <a:t>Suelen emplearse para realizar operaciones comunes a todos los </a:t>
            </a:r>
            <a:r>
              <a:rPr lang="es-ES" sz="2100" b="1" dirty="0" smtClean="0"/>
              <a:t>objetos</a:t>
            </a:r>
            <a:r>
              <a:rPr lang="es-ES" sz="2100" dirty="0" smtClean="0"/>
              <a:t> de la </a:t>
            </a:r>
            <a:r>
              <a:rPr lang="es-ES" sz="2100" b="1" dirty="0" smtClean="0"/>
              <a:t>clase</a:t>
            </a:r>
            <a:r>
              <a:rPr lang="es-ES" sz="2100" dirty="0" smtClean="0"/>
              <a:t>. </a:t>
            </a:r>
          </a:p>
          <a:p>
            <a:pPr>
              <a:lnSpc>
                <a:spcPct val="170000"/>
              </a:lnSpc>
              <a:buFont typeface="Wingdings" pitchFamily="2" charset="2"/>
              <a:buChar char="q"/>
            </a:pPr>
            <a:r>
              <a:rPr lang="es-ES" sz="2100" dirty="0" smtClean="0"/>
              <a:t>No conviene usar muchos </a:t>
            </a:r>
            <a:r>
              <a:rPr lang="es-ES" sz="2100" b="1" dirty="0" smtClean="0"/>
              <a:t>métodos estáticos</a:t>
            </a:r>
            <a:r>
              <a:rPr lang="es-ES" sz="2100" dirty="0" smtClean="0"/>
              <a:t>, pues si bien se aumenta la rapidez de ejecución, se pierde flexibilidad y no se hace un uso efectivo de la memoria.</a:t>
            </a:r>
          </a:p>
          <a:p>
            <a:pPr>
              <a:lnSpc>
                <a:spcPct val="170000"/>
              </a:lnSpc>
              <a:buFont typeface="Wingdings" pitchFamily="2" charset="2"/>
              <a:buChar char="q"/>
            </a:pPr>
            <a:r>
              <a:rPr lang="es-ES" sz="2100" dirty="0" smtClean="0"/>
              <a:t>El ejemplo más conocido de </a:t>
            </a:r>
            <a:r>
              <a:rPr lang="es-ES" sz="2100" b="1" dirty="0" smtClean="0"/>
              <a:t>método estático </a:t>
            </a:r>
            <a:r>
              <a:rPr lang="es-ES" sz="2100" dirty="0" smtClean="0"/>
              <a:t>es el </a:t>
            </a:r>
            <a:r>
              <a:rPr lang="es-ES" sz="2100" b="1" dirty="0" smtClean="0"/>
              <a:t>método </a:t>
            </a:r>
            <a:r>
              <a:rPr lang="es-ES" sz="2100" b="1" dirty="0" err="1" smtClean="0"/>
              <a:t>main</a:t>
            </a:r>
            <a:r>
              <a:rPr lang="es-ES" sz="2100" dirty="0" smtClean="0"/>
              <a:t>.</a:t>
            </a:r>
          </a:p>
          <a:p>
            <a:pPr>
              <a:lnSpc>
                <a:spcPct val="170000"/>
              </a:lnSpc>
              <a:buFont typeface="Wingdings" pitchFamily="2" charset="2"/>
              <a:buChar char="q"/>
            </a:pPr>
            <a:r>
              <a:rPr lang="es-ES" sz="2100" dirty="0" smtClean="0"/>
              <a:t>Es lógico que sea </a:t>
            </a:r>
            <a:r>
              <a:rPr lang="es-ES" sz="2100" b="1" dirty="0" smtClean="0"/>
              <a:t>estático</a:t>
            </a:r>
            <a:r>
              <a:rPr lang="es-ES" sz="2100" dirty="0" smtClean="0"/>
              <a:t>, puesto que en el momento de iniciar la ejecución de un programa, todavía no se ha creado ninguna </a:t>
            </a:r>
            <a:r>
              <a:rPr lang="es-ES" sz="2100" b="1" dirty="0" smtClean="0"/>
              <a:t>instancia</a:t>
            </a:r>
            <a:r>
              <a:rPr lang="es-ES" sz="2100" dirty="0" smtClean="0"/>
              <a:t> de ninguna </a:t>
            </a:r>
            <a:r>
              <a:rPr lang="es-ES" sz="2100" b="1" dirty="0" smtClean="0"/>
              <a:t>clase</a:t>
            </a:r>
            <a:r>
              <a:rPr lang="es-ES" sz="2100" dirty="0" smtClean="0"/>
              <a:t>.</a:t>
            </a:r>
          </a:p>
          <a:p>
            <a:pPr>
              <a:lnSpc>
                <a:spcPct val="170000"/>
              </a:lnSpc>
              <a:buFont typeface="Wingdings" pitchFamily="2" charset="2"/>
              <a:buChar char="q"/>
            </a:pPr>
            <a:endParaRPr lang="es-ES" sz="1800" dirty="0" smtClean="0"/>
          </a:p>
          <a:p>
            <a:pPr algn="just">
              <a:lnSpc>
                <a:spcPct val="150000"/>
              </a:lnSpc>
              <a:spcBef>
                <a:spcPts val="0"/>
              </a:spcBef>
              <a:buFont typeface="Wingdings" pitchFamily="2" charset="2"/>
              <a:buChar char="q"/>
            </a:pPr>
            <a:endParaRPr lang="es-ES" sz="2300" dirty="0" smtClean="0"/>
          </a:p>
        </p:txBody>
      </p:sp>
    </p:spTree>
  </p:cSld>
  <p:clrMapOvr>
    <a:masterClrMapping/>
  </p:clrMapOvr>
  <p:transition>
    <p:check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t>Modificador </a:t>
            </a:r>
            <a:r>
              <a:rPr lang="es-ES" sz="4000" b="1" dirty="0" err="1"/>
              <a:t>static</a:t>
            </a:r>
            <a:r>
              <a:rPr lang="es-ES" sz="4000" b="1" dirty="0"/>
              <a:t> - </a:t>
            </a:r>
            <a:r>
              <a:rPr lang="es-ES" sz="4000" dirty="0"/>
              <a:t>Métodos</a:t>
            </a:r>
          </a:p>
        </p:txBody>
      </p:sp>
      <p:sp>
        <p:nvSpPr>
          <p:cNvPr id="5125" name="Rectangle 5"/>
          <p:cNvSpPr>
            <a:spLocks noGrp="1" noChangeArrowheads="1"/>
          </p:cNvSpPr>
          <p:nvPr>
            <p:ph idx="1"/>
          </p:nvPr>
        </p:nvSpPr>
        <p:spPr/>
        <p:txBody>
          <a:bodyPr>
            <a:normAutofit fontScale="85000" lnSpcReduction="10000"/>
          </a:bodyPr>
          <a:lstStyle/>
          <a:p>
            <a:pPr algn="just">
              <a:lnSpc>
                <a:spcPct val="150000"/>
              </a:lnSpc>
              <a:spcBef>
                <a:spcPts val="0"/>
              </a:spcBef>
              <a:buNone/>
            </a:pPr>
            <a:r>
              <a:rPr lang="es-ES" sz="1800" b="1" u="sng" dirty="0" smtClean="0"/>
              <a:t>EJEMPLO 6.</a:t>
            </a:r>
            <a:r>
              <a:rPr lang="es-ES" sz="1800" dirty="0" smtClean="0"/>
              <a:t> Escribe un programa que pida los datos de dos clientes de un banco. Los datos que nos interesa de cada uno de ellos son: nombre del titular, saldo y beneficio. </a:t>
            </a:r>
          </a:p>
          <a:p>
            <a:pPr algn="just">
              <a:lnSpc>
                <a:spcPct val="150000"/>
              </a:lnSpc>
              <a:spcBef>
                <a:spcPts val="0"/>
              </a:spcBef>
              <a:buNone/>
            </a:pPr>
            <a:r>
              <a:rPr lang="es-ES" sz="1800" dirty="0" smtClean="0"/>
              <a:t>	El nombre y el saldo deben inicializarse en el momento de la instanciación. El saldo inicialmente está a </a:t>
            </a:r>
            <a:r>
              <a:rPr lang="es-ES" sz="2300" dirty="0" smtClean="0">
                <a:latin typeface="Arial" pitchFamily="34" charset="0"/>
                <a:cs typeface="Arial" pitchFamily="34" charset="0"/>
              </a:rPr>
              <a:t>o</a:t>
            </a:r>
            <a:r>
              <a:rPr lang="es-ES" sz="1800" dirty="0" smtClean="0"/>
              <a:t>.</a:t>
            </a:r>
          </a:p>
          <a:p>
            <a:pPr algn="just">
              <a:lnSpc>
                <a:spcPct val="150000"/>
              </a:lnSpc>
              <a:spcBef>
                <a:spcPts val="0"/>
              </a:spcBef>
              <a:buNone/>
            </a:pPr>
            <a:r>
              <a:rPr lang="es-ES" sz="1800" dirty="0" smtClean="0"/>
              <a:t>	Beneficio es el dinero que da el banco a todos los titulares de la cuenta, por tanto esta cantidad es la misma para todos. </a:t>
            </a:r>
          </a:p>
          <a:p>
            <a:pPr algn="just">
              <a:lnSpc>
                <a:spcPct val="150000"/>
              </a:lnSpc>
              <a:spcBef>
                <a:spcPts val="0"/>
              </a:spcBef>
              <a:buNone/>
            </a:pPr>
            <a:r>
              <a:rPr lang="es-ES" sz="1800" dirty="0" smtClean="0"/>
              <a:t>	El cliente hace un ingreso y se visualizan los datos de los clientes.</a:t>
            </a:r>
          </a:p>
          <a:p>
            <a:pPr algn="just">
              <a:lnSpc>
                <a:spcPct val="150000"/>
              </a:lnSpc>
              <a:spcBef>
                <a:spcPts val="0"/>
              </a:spcBef>
              <a:buNone/>
            </a:pPr>
            <a:r>
              <a:rPr lang="es-ES" sz="1800" dirty="0" smtClean="0"/>
              <a:t>	Posteriormente, el banco cambia el beneficio, con lo cual el programa pedirá el nuevo beneficio.</a:t>
            </a:r>
          </a:p>
          <a:p>
            <a:pPr algn="just">
              <a:lnSpc>
                <a:spcPct val="150000"/>
              </a:lnSpc>
              <a:spcBef>
                <a:spcPts val="0"/>
              </a:spcBef>
              <a:buNone/>
            </a:pPr>
            <a:r>
              <a:rPr lang="es-ES" sz="1800" dirty="0" smtClean="0"/>
              <a:t>	Vuelve a visualizar los datos de los clientes con el fin de comprobar que el cambio de beneficio ha afectado a los dos clientes.  </a:t>
            </a:r>
          </a:p>
          <a:p>
            <a:pPr algn="just">
              <a:lnSpc>
                <a:spcPct val="150000"/>
              </a:lnSpc>
              <a:spcBef>
                <a:spcPts val="0"/>
              </a:spcBef>
              <a:buNone/>
            </a:pPr>
            <a:r>
              <a:rPr lang="es-ES" sz="1800" dirty="0" smtClean="0"/>
              <a:t>	De nuevo los clientes hacen un ingreso y se visualizan los clientes.</a:t>
            </a:r>
          </a:p>
        </p:txBody>
      </p:sp>
    </p:spTree>
  </p:cSld>
  <p:clrMapOvr>
    <a:masterClrMapping/>
  </p:clrMapOvr>
  <p:transition>
    <p:check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17651" y="1442195"/>
            <a:ext cx="7886700" cy="4855394"/>
          </a:xfrm>
        </p:spPr>
        <p:txBody>
          <a:bodyPr>
            <a:normAutofit fontScale="85000" lnSpcReduction="10000"/>
          </a:bodyPr>
          <a:lstStyle/>
          <a:p>
            <a:pPr algn="just">
              <a:lnSpc>
                <a:spcPct val="150000"/>
              </a:lnSpc>
              <a:spcBef>
                <a:spcPts val="0"/>
              </a:spcBef>
              <a:buNone/>
            </a:pPr>
            <a:r>
              <a:rPr lang="es-ES" sz="1800" u="sng" dirty="0" smtClean="0">
                <a:solidFill>
                  <a:srgbClr val="FF0000"/>
                </a:solidFill>
              </a:rPr>
              <a:t>EJERCICIO 11.</a:t>
            </a:r>
            <a:r>
              <a:rPr lang="es-ES" sz="1800" dirty="0" smtClean="0"/>
              <a:t> Escribe un programa que pida los datos de los 4 miembros de una familia. Los datos que nos interesan son: nombre, dirección y edad.</a:t>
            </a:r>
          </a:p>
          <a:p>
            <a:pPr algn="just">
              <a:lnSpc>
                <a:spcPct val="150000"/>
              </a:lnSpc>
              <a:spcBef>
                <a:spcPts val="0"/>
              </a:spcBef>
              <a:buNone/>
            </a:pPr>
            <a:r>
              <a:rPr lang="es-ES" sz="1800" dirty="0" smtClean="0"/>
              <a:t>La dirección de todos los miembros de la familia será siempre la misma, con lo cual este dato solo se pedirá una vez.</a:t>
            </a:r>
          </a:p>
          <a:p>
            <a:pPr algn="just">
              <a:lnSpc>
                <a:spcPct val="150000"/>
              </a:lnSpc>
              <a:spcBef>
                <a:spcPts val="0"/>
              </a:spcBef>
              <a:buNone/>
            </a:pPr>
            <a:r>
              <a:rPr lang="es-ES" sz="1800" dirty="0" smtClean="0"/>
              <a:t>Visualiza los datos de todos los miembros de la familia.</a:t>
            </a:r>
          </a:p>
          <a:p>
            <a:pPr algn="just">
              <a:lnSpc>
                <a:spcPct val="150000"/>
              </a:lnSpc>
              <a:spcBef>
                <a:spcPts val="0"/>
              </a:spcBef>
              <a:buNone/>
            </a:pPr>
            <a:r>
              <a:rPr lang="es-ES" sz="1800" dirty="0" smtClean="0"/>
              <a:t>Posteriormente, la familia se cambia de dirección, con lo cual, el programa pedirá esa nueva dirección.</a:t>
            </a:r>
          </a:p>
          <a:p>
            <a:pPr algn="just">
              <a:lnSpc>
                <a:spcPct val="150000"/>
              </a:lnSpc>
              <a:spcBef>
                <a:spcPts val="0"/>
              </a:spcBef>
              <a:buNone/>
            </a:pPr>
            <a:r>
              <a:rPr lang="es-ES" sz="1800" dirty="0" smtClean="0"/>
              <a:t>Vuelva  a visualizar los datos de todos los miembros de la familia con el fin de comprobar que el cambio de dirección ha afectado a todos los miembros. Por último, se visualizará la media de edad de dicha familia.</a:t>
            </a:r>
          </a:p>
          <a:p>
            <a:pPr algn="just">
              <a:lnSpc>
                <a:spcPct val="150000"/>
              </a:lnSpc>
              <a:spcBef>
                <a:spcPts val="0"/>
              </a:spcBef>
              <a:buNone/>
            </a:pPr>
            <a:endParaRPr lang="es-ES" sz="1800" dirty="0" smtClean="0"/>
          </a:p>
          <a:p>
            <a:pPr algn="ctr">
              <a:lnSpc>
                <a:spcPct val="150000"/>
              </a:lnSpc>
              <a:spcBef>
                <a:spcPts val="0"/>
              </a:spcBef>
              <a:buNone/>
            </a:pPr>
            <a:r>
              <a:rPr lang="es-ES" sz="2200" b="1" dirty="0" smtClean="0"/>
              <a:t>(PODÉIS IR HACIENDO LOS EJERCICIOS 1-8 DE LA HOJA DE EJERCICIOS QUE ESTÁ EN LA PLATAFORMA).</a:t>
            </a:r>
          </a:p>
          <a:p>
            <a:pPr algn="just">
              <a:lnSpc>
                <a:spcPct val="150000"/>
              </a:lnSpc>
              <a:spcBef>
                <a:spcPts val="0"/>
              </a:spcBef>
              <a:buNone/>
            </a:pPr>
            <a:r>
              <a:rPr lang="es-ES" sz="1800" dirty="0" smtClean="0"/>
              <a:t>	</a:t>
            </a:r>
          </a:p>
        </p:txBody>
      </p:sp>
      <p:sp>
        <p:nvSpPr>
          <p:cNvPr id="2" name="Título 1"/>
          <p:cNvSpPr>
            <a:spLocks noGrp="1"/>
          </p:cNvSpPr>
          <p:nvPr>
            <p:ph type="title"/>
          </p:nvPr>
        </p:nvSpPr>
        <p:spPr/>
        <p:txBody>
          <a:bodyPr>
            <a:normAutofit/>
          </a:bodyPr>
          <a:lstStyle/>
          <a:p>
            <a:r>
              <a:rPr lang="es-ES" sz="4000" dirty="0"/>
              <a:t>Modificador </a:t>
            </a:r>
            <a:r>
              <a:rPr lang="es-ES" sz="4000" b="1" dirty="0" err="1"/>
              <a:t>static</a:t>
            </a:r>
            <a:r>
              <a:rPr lang="es-ES" sz="4000" b="1" dirty="0"/>
              <a:t> - </a:t>
            </a:r>
            <a:r>
              <a:rPr lang="es-ES" sz="4000" dirty="0"/>
              <a:t>Métodos</a:t>
            </a:r>
            <a:endParaRPr lang="es-ES" sz="3600" dirty="0"/>
          </a:p>
        </p:txBody>
      </p:sp>
    </p:spTree>
  </p:cSld>
  <p:clrMapOvr>
    <a:masterClrMapping/>
  </p:clrMapOvr>
  <p:transition>
    <p:checke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27584" y="116633"/>
            <a:ext cx="7886700" cy="936104"/>
          </a:xfrm>
        </p:spPr>
        <p:txBody>
          <a:bodyPr>
            <a:noAutofit/>
          </a:bodyPr>
          <a:lstStyle/>
          <a:p>
            <a:pPr marL="742950" indent="-742950"/>
            <a:r>
              <a:rPr lang="es-ES" sz="4000" dirty="0"/>
              <a:t>3</a:t>
            </a:r>
            <a:r>
              <a:rPr lang="es-ES" sz="4000" dirty="0" smtClean="0"/>
              <a:t>. Clases.</a:t>
            </a:r>
            <a:endParaRPr lang="es-ES" sz="4000" dirty="0"/>
          </a:p>
        </p:txBody>
      </p:sp>
      <p:sp>
        <p:nvSpPr>
          <p:cNvPr id="5125" name="Rectangle 5"/>
          <p:cNvSpPr>
            <a:spLocks noGrp="1" noChangeArrowheads="1"/>
          </p:cNvSpPr>
          <p:nvPr>
            <p:ph idx="1"/>
          </p:nvPr>
        </p:nvSpPr>
        <p:spPr>
          <a:xfrm>
            <a:off x="971600" y="1196752"/>
            <a:ext cx="7886700" cy="4351338"/>
          </a:xfrm>
        </p:spPr>
        <p:txBody>
          <a:bodyPr>
            <a:normAutofit/>
          </a:bodyPr>
          <a:lstStyle/>
          <a:p>
            <a:pPr algn="just">
              <a:lnSpc>
                <a:spcPct val="170000"/>
              </a:lnSpc>
              <a:spcBef>
                <a:spcPts val="0"/>
              </a:spcBef>
              <a:buFont typeface="Wingdings" pitchFamily="2" charset="2"/>
              <a:buChar char="q"/>
            </a:pPr>
            <a:r>
              <a:rPr lang="es-ES" sz="2200" dirty="0" smtClean="0"/>
              <a:t>Como </a:t>
            </a:r>
            <a:r>
              <a:rPr lang="es-ES" sz="2200" dirty="0"/>
              <a:t>ya hemos comentado, una CLASE está formada por ATRIBUTOS y MÉTODOS.</a:t>
            </a:r>
          </a:p>
          <a:p>
            <a:pPr algn="just">
              <a:lnSpc>
                <a:spcPct val="170000"/>
              </a:lnSpc>
              <a:spcBef>
                <a:spcPts val="0"/>
              </a:spcBef>
              <a:buFont typeface="Wingdings" pitchFamily="2" charset="2"/>
              <a:buChar char="q"/>
            </a:pPr>
            <a:r>
              <a:rPr lang="es-ES" sz="2200" dirty="0"/>
              <a:t>A los atributos y métodos se les conoce como MIEMBROS DE UNA CLASE:</a:t>
            </a:r>
          </a:p>
          <a:p>
            <a:pPr lvl="1" algn="just">
              <a:lnSpc>
                <a:spcPct val="170000"/>
              </a:lnSpc>
              <a:spcBef>
                <a:spcPts val="0"/>
              </a:spcBef>
              <a:buFont typeface="Wingdings" pitchFamily="2" charset="2"/>
              <a:buChar char="q"/>
            </a:pPr>
            <a:r>
              <a:rPr lang="es-ES" sz="2200" dirty="0"/>
              <a:t>A los atributos se les llama VARIABLES MIEMBRO o VARIABLES DE INSTANCIA.</a:t>
            </a:r>
          </a:p>
          <a:p>
            <a:pPr lvl="1" algn="just">
              <a:lnSpc>
                <a:spcPct val="170000"/>
              </a:lnSpc>
              <a:spcBef>
                <a:spcPts val="0"/>
              </a:spcBef>
              <a:buFont typeface="Wingdings" pitchFamily="2" charset="2"/>
              <a:buChar char="q"/>
            </a:pPr>
            <a:r>
              <a:rPr lang="es-ES" sz="2200" dirty="0"/>
              <a:t>A los métodos FUNCIONES MIEMBRO.</a:t>
            </a:r>
          </a:p>
          <a:p>
            <a:pPr algn="just">
              <a:lnSpc>
                <a:spcPct val="150000"/>
              </a:lnSpc>
              <a:spcBef>
                <a:spcPts val="0"/>
              </a:spcBef>
              <a:buNone/>
            </a:pPr>
            <a:endParaRPr lang="es-ES" sz="1600" dirty="0" smtClean="0"/>
          </a:p>
          <a:p>
            <a:pPr algn="just">
              <a:lnSpc>
                <a:spcPct val="150000"/>
              </a:lnSpc>
              <a:spcBef>
                <a:spcPts val="0"/>
              </a:spcBef>
              <a:buNone/>
            </a:pPr>
            <a:endParaRPr lang="es-ES" sz="1600" u="sng" dirty="0" smtClean="0">
              <a:solidFill>
                <a:srgbClr val="0070C0"/>
              </a:solidFill>
            </a:endParaRPr>
          </a:p>
        </p:txBody>
      </p:sp>
    </p:spTree>
  </p:cSld>
  <p:clrMapOvr>
    <a:masterClrMapping/>
  </p:clrMapOvr>
  <p:transition>
    <p:check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27584" y="116633"/>
            <a:ext cx="7886700" cy="864096"/>
          </a:xfrm>
        </p:spPr>
        <p:txBody>
          <a:bodyPr>
            <a:noAutofit/>
          </a:bodyPr>
          <a:lstStyle/>
          <a:p>
            <a:pPr marL="742950" indent="-742950"/>
            <a:r>
              <a:rPr lang="es-ES" sz="4000" dirty="0" smtClean="0"/>
              <a:t>3.1 Constructores</a:t>
            </a:r>
            <a:endParaRPr lang="es-ES" sz="4000" dirty="0"/>
          </a:p>
        </p:txBody>
      </p:sp>
      <p:sp>
        <p:nvSpPr>
          <p:cNvPr id="5125" name="Rectangle 5"/>
          <p:cNvSpPr>
            <a:spLocks noGrp="1" noChangeArrowheads="1"/>
          </p:cNvSpPr>
          <p:nvPr>
            <p:ph idx="1"/>
          </p:nvPr>
        </p:nvSpPr>
        <p:spPr>
          <a:xfrm>
            <a:off x="827584" y="973960"/>
            <a:ext cx="7886700" cy="4351338"/>
          </a:xfrm>
        </p:spPr>
        <p:txBody>
          <a:bodyPr>
            <a:noAutofit/>
          </a:bodyPr>
          <a:lstStyle/>
          <a:p>
            <a:pPr algn="just">
              <a:lnSpc>
                <a:spcPct val="150000"/>
              </a:lnSpc>
              <a:spcBef>
                <a:spcPts val="0"/>
              </a:spcBef>
              <a:buFont typeface="Wingdings" pitchFamily="2" charset="2"/>
              <a:buChar char="q"/>
            </a:pPr>
            <a:r>
              <a:rPr lang="es-ES" sz="2400" dirty="0" smtClean="0"/>
              <a:t>Un CONSTRUCTOR o FUNCIÓN CONSTRUCTORA es una función especial de la clase, ya que se llama igual que la clase y se ejecuta automáticamente en el momento en que se instancia el objeto, es decir, cuando se hace un new sobre el objeto.</a:t>
            </a:r>
          </a:p>
          <a:p>
            <a:pPr algn="just">
              <a:lnSpc>
                <a:spcPct val="150000"/>
              </a:lnSpc>
              <a:spcBef>
                <a:spcPts val="0"/>
              </a:spcBef>
              <a:buFont typeface="Wingdings" pitchFamily="2" charset="2"/>
              <a:buChar char="q"/>
            </a:pPr>
            <a:r>
              <a:rPr lang="es-ES" sz="2400" dirty="0" smtClean="0"/>
              <a:t>La utilidad de dichas funciones es dar valores iniciales a las propiedades del objeto en el mismo momento que se reserva memoria.</a:t>
            </a:r>
          </a:p>
        </p:txBody>
      </p:sp>
    </p:spTree>
    <p:extLst>
      <p:ext uri="{BB962C8B-B14F-4D97-AF65-F5344CB8AC3E}">
        <p14:creationId xmlns:p14="http://schemas.microsoft.com/office/powerpoint/2010/main" val="2639439695"/>
      </p:ext>
    </p:extLst>
  </p:cSld>
  <p:clrMapOvr>
    <a:masterClrMapping/>
  </p:clrMapOvr>
  <p:transition>
    <p:check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27584" y="980729"/>
            <a:ext cx="7886700" cy="4351338"/>
          </a:xfrm>
        </p:spPr>
        <p:txBody>
          <a:bodyPr>
            <a:noAutofit/>
          </a:bodyPr>
          <a:lstStyle/>
          <a:p>
            <a:pPr algn="just">
              <a:lnSpc>
                <a:spcPct val="150000"/>
              </a:lnSpc>
              <a:spcBef>
                <a:spcPts val="0"/>
              </a:spcBef>
              <a:buFont typeface="Wingdings" pitchFamily="2" charset="2"/>
              <a:buChar char="q"/>
            </a:pPr>
            <a:r>
              <a:rPr lang="es-ES" sz="2200" dirty="0" smtClean="0"/>
              <a:t>Como ya sabemos, </a:t>
            </a:r>
            <a:r>
              <a:rPr lang="es-ES" sz="2200" u="sng" dirty="0" smtClean="0"/>
              <a:t>los pasos para la instanciación de un objeto</a:t>
            </a:r>
            <a:r>
              <a:rPr lang="es-ES" sz="2200" dirty="0" smtClean="0"/>
              <a:t> son:</a:t>
            </a:r>
          </a:p>
          <a:p>
            <a:pPr algn="just">
              <a:lnSpc>
                <a:spcPct val="150000"/>
              </a:lnSpc>
              <a:spcBef>
                <a:spcPts val="0"/>
              </a:spcBef>
              <a:buNone/>
            </a:pPr>
            <a:r>
              <a:rPr lang="es-ES" sz="2200" dirty="0" smtClean="0"/>
              <a:t>	1º) Se declara el objeto:    </a:t>
            </a:r>
            <a:r>
              <a:rPr lang="es-ES" sz="2200" b="1" dirty="0" smtClean="0"/>
              <a:t>Alumno alum1;</a:t>
            </a:r>
          </a:p>
          <a:p>
            <a:pPr algn="just">
              <a:lnSpc>
                <a:spcPct val="150000"/>
              </a:lnSpc>
              <a:spcBef>
                <a:spcPts val="0"/>
              </a:spcBef>
              <a:buNone/>
            </a:pPr>
            <a:r>
              <a:rPr lang="es-ES" sz="2200" dirty="0" smtClean="0"/>
              <a:t>	2º) Se hace una instanciación del objeto:</a:t>
            </a:r>
            <a:endParaRPr lang="es-ES" sz="2200" b="1" dirty="0" smtClean="0"/>
          </a:p>
          <a:p>
            <a:pPr>
              <a:lnSpc>
                <a:spcPct val="150000"/>
              </a:lnSpc>
              <a:spcBef>
                <a:spcPts val="0"/>
              </a:spcBef>
              <a:buNone/>
            </a:pPr>
            <a:r>
              <a:rPr lang="es-ES" sz="2200" b="1" dirty="0" smtClean="0"/>
              <a:t>		alumno1=new Alumno(lista de argumentos si lo necesita la función constructora);</a:t>
            </a:r>
          </a:p>
          <a:p>
            <a:pPr algn="just">
              <a:lnSpc>
                <a:spcPct val="150000"/>
              </a:lnSpc>
              <a:spcBef>
                <a:spcPts val="0"/>
              </a:spcBef>
              <a:buNone/>
            </a:pPr>
            <a:r>
              <a:rPr lang="es-ES" sz="2200" b="1" dirty="0" smtClean="0"/>
              <a:t>	</a:t>
            </a:r>
            <a:r>
              <a:rPr lang="es-ES" sz="2200" dirty="0" smtClean="0"/>
              <a:t>3º) Finalmente, se hace una inicialización: los paréntesis llaman a la función constructora para inicializar los atributos. Dentro de los paréntesis se ponen datos si el constructor de esa clase exige que le enviemos algún argumento para poder trabajar.</a:t>
            </a:r>
          </a:p>
        </p:txBody>
      </p:sp>
      <p:sp>
        <p:nvSpPr>
          <p:cNvPr id="6" name="Rectangle 4"/>
          <p:cNvSpPr txBox="1">
            <a:spLocks noChangeArrowheads="1"/>
          </p:cNvSpPr>
          <p:nvPr/>
        </p:nvSpPr>
        <p:spPr>
          <a:xfrm>
            <a:off x="827584" y="116633"/>
            <a:ext cx="7886700" cy="8640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pPr marL="742950" indent="-742950" fontAlgn="auto">
              <a:spcAft>
                <a:spcPts val="0"/>
              </a:spcAft>
            </a:pPr>
            <a:r>
              <a:rPr lang="es-ES" sz="4000" dirty="0" smtClean="0"/>
              <a:t>3.1 Constructores</a:t>
            </a:r>
            <a:endParaRPr lang="es-ES" sz="4000" dirty="0"/>
          </a:p>
        </p:txBody>
      </p:sp>
    </p:spTree>
    <p:extLst>
      <p:ext uri="{BB962C8B-B14F-4D97-AF65-F5344CB8AC3E}">
        <p14:creationId xmlns:p14="http://schemas.microsoft.com/office/powerpoint/2010/main" val="1357897305"/>
      </p:ext>
    </p:extLst>
  </p:cSld>
  <p:clrMapOvr>
    <a:masterClrMapping/>
  </p:clrMapOvr>
  <p:transition>
    <p:check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656134" y="1052736"/>
            <a:ext cx="8229600" cy="5544616"/>
          </a:xfrm>
        </p:spPr>
        <p:txBody>
          <a:bodyPr>
            <a:noAutofit/>
          </a:bodyPr>
          <a:lstStyle/>
          <a:p>
            <a:pPr algn="just">
              <a:lnSpc>
                <a:spcPct val="170000"/>
              </a:lnSpc>
              <a:spcBef>
                <a:spcPts val="0"/>
              </a:spcBef>
              <a:buFont typeface="Wingdings" pitchFamily="2" charset="2"/>
              <a:buChar char="q"/>
            </a:pPr>
            <a:r>
              <a:rPr lang="es-ES" sz="2000" dirty="0" smtClean="0"/>
              <a:t>Hay dos tipos de funciones constructoras:</a:t>
            </a:r>
          </a:p>
          <a:p>
            <a:pPr lvl="1" algn="just">
              <a:lnSpc>
                <a:spcPct val="170000"/>
              </a:lnSpc>
              <a:spcBef>
                <a:spcPts val="0"/>
              </a:spcBef>
              <a:buFont typeface="Wingdings" pitchFamily="2" charset="2"/>
              <a:buChar char="q"/>
            </a:pPr>
            <a:r>
              <a:rPr lang="es-ES" sz="2000" u="sng" dirty="0" smtClean="0"/>
              <a:t>Función constructora por defecto:</a:t>
            </a:r>
            <a:r>
              <a:rPr lang="es-ES" sz="2000" dirty="0" smtClean="0"/>
              <a:t> es la que no tiene parámetros. La cabecera es:   </a:t>
            </a:r>
          </a:p>
          <a:p>
            <a:pPr marL="393192" lvl="1" indent="0" algn="ctr">
              <a:lnSpc>
                <a:spcPct val="170000"/>
              </a:lnSpc>
              <a:spcBef>
                <a:spcPts val="0"/>
              </a:spcBef>
              <a:buNone/>
            </a:pPr>
            <a:r>
              <a:rPr lang="es-ES" sz="2000" b="1" dirty="0" err="1" smtClean="0"/>
              <a:t>nombreclase</a:t>
            </a:r>
            <a:r>
              <a:rPr lang="es-ES" sz="2000" b="1" dirty="0" smtClean="0"/>
              <a:t>()</a:t>
            </a:r>
          </a:p>
          <a:p>
            <a:pPr lvl="1" algn="just">
              <a:lnSpc>
                <a:spcPct val="170000"/>
              </a:lnSpc>
              <a:spcBef>
                <a:spcPts val="0"/>
              </a:spcBef>
              <a:buFont typeface="Wingdings" pitchFamily="2" charset="2"/>
              <a:buChar char="q"/>
            </a:pPr>
            <a:r>
              <a:rPr lang="es-ES" sz="2000" u="sng" dirty="0" smtClean="0"/>
              <a:t>Función constructora típica:</a:t>
            </a:r>
            <a:r>
              <a:rPr lang="es-ES" sz="2000" dirty="0" smtClean="0"/>
              <a:t> es la que tiene parámetros. La cabecera es:</a:t>
            </a:r>
          </a:p>
          <a:p>
            <a:pPr marL="393192" lvl="1" indent="0" algn="ctr">
              <a:lnSpc>
                <a:spcPct val="170000"/>
              </a:lnSpc>
              <a:spcBef>
                <a:spcPts val="0"/>
              </a:spcBef>
              <a:buNone/>
            </a:pPr>
            <a:r>
              <a:rPr lang="es-ES" sz="2000" b="1" dirty="0" err="1" smtClean="0"/>
              <a:t>nombreclase</a:t>
            </a:r>
            <a:r>
              <a:rPr lang="es-ES" sz="2000" b="1" dirty="0" smtClean="0"/>
              <a:t>(lista de parámetros)</a:t>
            </a:r>
          </a:p>
          <a:p>
            <a:pPr algn="just">
              <a:lnSpc>
                <a:spcPct val="170000"/>
              </a:lnSpc>
              <a:spcBef>
                <a:spcPts val="0"/>
              </a:spcBef>
              <a:buFont typeface="Wingdings" pitchFamily="2" charset="2"/>
              <a:buChar char="q"/>
            </a:pPr>
            <a:r>
              <a:rPr lang="es-ES" sz="2000" dirty="0" smtClean="0"/>
              <a:t>Independientemente del tipo que sean, </a:t>
            </a:r>
            <a:r>
              <a:rPr lang="es-ES" sz="2000" u="sng" dirty="0" smtClean="0"/>
              <a:t>una función constructora no puede devolver ningún valor.</a:t>
            </a:r>
          </a:p>
        </p:txBody>
      </p:sp>
      <p:sp>
        <p:nvSpPr>
          <p:cNvPr id="6" name="Rectangle 4"/>
          <p:cNvSpPr>
            <a:spLocks noGrp="1" noChangeArrowheads="1"/>
          </p:cNvSpPr>
          <p:nvPr>
            <p:ph type="title"/>
          </p:nvPr>
        </p:nvSpPr>
        <p:spPr/>
        <p:txBody>
          <a:bodyPr>
            <a:noAutofit/>
          </a:bodyPr>
          <a:lstStyle/>
          <a:p>
            <a:pPr marL="742950" indent="-742950"/>
            <a:r>
              <a:rPr lang="es-ES" sz="4000" dirty="0" smtClean="0"/>
              <a:t>3.1 Constructores</a:t>
            </a:r>
            <a:endParaRPr lang="es-ES" sz="4000" dirty="0"/>
          </a:p>
        </p:txBody>
      </p:sp>
    </p:spTree>
    <p:extLst>
      <p:ext uri="{BB962C8B-B14F-4D97-AF65-F5344CB8AC3E}">
        <p14:creationId xmlns:p14="http://schemas.microsoft.com/office/powerpoint/2010/main" val="855296028"/>
      </p:ext>
    </p:extLst>
  </p:cSld>
  <p:clrMapOvr>
    <a:masterClrMapping/>
  </p:clrMapOvr>
  <p:transition>
    <p:check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4000" dirty="0" smtClean="0"/>
              <a:t>3.1 Constructores</a:t>
            </a:r>
            <a:endParaRPr lang="es-ES" sz="4000" dirty="0"/>
          </a:p>
        </p:txBody>
      </p:sp>
      <p:sp>
        <p:nvSpPr>
          <p:cNvPr id="5125" name="Rectangle 5"/>
          <p:cNvSpPr>
            <a:spLocks noGrp="1" noChangeArrowheads="1"/>
          </p:cNvSpPr>
          <p:nvPr>
            <p:ph idx="1"/>
          </p:nvPr>
        </p:nvSpPr>
        <p:spPr>
          <a:xfrm>
            <a:off x="827584" y="1124744"/>
            <a:ext cx="7886700" cy="4351338"/>
          </a:xfrm>
        </p:spPr>
        <p:txBody>
          <a:bodyPr>
            <a:noAutofit/>
          </a:bodyPr>
          <a:lstStyle/>
          <a:p>
            <a:pPr algn="just">
              <a:lnSpc>
                <a:spcPct val="170000"/>
              </a:lnSpc>
              <a:spcBef>
                <a:spcPts val="0"/>
              </a:spcBef>
              <a:buFont typeface="Wingdings" pitchFamily="2" charset="2"/>
              <a:buChar char="q"/>
            </a:pPr>
            <a:r>
              <a:rPr lang="es-ES" sz="2000" dirty="0" smtClean="0"/>
              <a:t>Si la clase no tiene función constructora, Java ejecuta su función constructora por defecto. </a:t>
            </a:r>
            <a:r>
              <a:rPr lang="es-ES" sz="2000" u="sng" dirty="0" smtClean="0"/>
              <a:t>Lo que hace es asignar a las variables numéricas el valor cero y a las variables </a:t>
            </a:r>
            <a:r>
              <a:rPr lang="es-ES" sz="2000" u="sng" dirty="0" err="1" smtClean="0"/>
              <a:t>String</a:t>
            </a:r>
            <a:r>
              <a:rPr lang="es-ES" sz="2000" u="sng" dirty="0" smtClean="0"/>
              <a:t> el valor  </a:t>
            </a:r>
            <a:r>
              <a:rPr lang="es-ES" sz="2000" u="sng" dirty="0" err="1" smtClean="0"/>
              <a:t>null</a:t>
            </a:r>
            <a:r>
              <a:rPr lang="es-ES" sz="2000" u="sng" dirty="0" smtClean="0"/>
              <a:t>.</a:t>
            </a:r>
          </a:p>
          <a:p>
            <a:pPr algn="just">
              <a:lnSpc>
                <a:spcPct val="170000"/>
              </a:lnSpc>
              <a:spcBef>
                <a:spcPts val="0"/>
              </a:spcBef>
              <a:buFont typeface="Wingdings" pitchFamily="2" charset="2"/>
              <a:buChar char="q"/>
            </a:pPr>
            <a:r>
              <a:rPr lang="es-ES" sz="2000" dirty="0" smtClean="0"/>
              <a:t>Si la función constructora por defecto no da valores iniciales a todos los atributos de la clase, Java inicializa dichos atributos con los valores indicados anteriormente (COMPROBAR DESPUÉS EN EL EJEMPLO).</a:t>
            </a:r>
          </a:p>
          <a:p>
            <a:pPr algn="just">
              <a:lnSpc>
                <a:spcPct val="170000"/>
              </a:lnSpc>
              <a:spcBef>
                <a:spcPts val="0"/>
              </a:spcBef>
              <a:buFont typeface="Wingdings" pitchFamily="2" charset="2"/>
              <a:buChar char="q"/>
            </a:pPr>
            <a:r>
              <a:rPr lang="es-ES" sz="2000" dirty="0" smtClean="0"/>
              <a:t>Si una clase tiene definida una función constructora, esto impedirá que se ejecute la función constructora por defecto de Java.</a:t>
            </a:r>
            <a:endParaRPr lang="es-ES" sz="1400" u="sng" dirty="0" smtClean="0"/>
          </a:p>
        </p:txBody>
      </p:sp>
    </p:spTree>
    <p:extLst>
      <p:ext uri="{BB962C8B-B14F-4D97-AF65-F5344CB8AC3E}">
        <p14:creationId xmlns:p14="http://schemas.microsoft.com/office/powerpoint/2010/main" val="1704215650"/>
      </p:ext>
    </p:extLst>
  </p:cSld>
  <p:clrMapOvr>
    <a:masterClrMapping/>
  </p:clrMapOvr>
  <p:transition>
    <p:check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27584" y="980728"/>
            <a:ext cx="7886700" cy="4351338"/>
          </a:xfrm>
        </p:spPr>
        <p:txBody>
          <a:bodyPr>
            <a:normAutofit/>
          </a:bodyPr>
          <a:lstStyle/>
          <a:p>
            <a:pPr marL="0" indent="0" algn="just">
              <a:lnSpc>
                <a:spcPct val="150000"/>
              </a:lnSpc>
              <a:spcBef>
                <a:spcPts val="0"/>
              </a:spcBef>
              <a:buNone/>
            </a:pPr>
            <a:r>
              <a:rPr lang="es-ES" sz="2000" b="1" u="sng" dirty="0" smtClean="0"/>
              <a:t>EJEMPLO 4.</a:t>
            </a:r>
            <a:r>
              <a:rPr lang="es-ES" sz="2000" dirty="0" smtClean="0"/>
              <a:t> Diferencia de utilización entre la función constructora por defecto y la función constructora típica.</a:t>
            </a:r>
          </a:p>
          <a:p>
            <a:pPr marL="0" indent="0" algn="just">
              <a:lnSpc>
                <a:spcPct val="150000"/>
              </a:lnSpc>
              <a:spcBef>
                <a:spcPts val="0"/>
              </a:spcBef>
              <a:buNone/>
            </a:pPr>
            <a:r>
              <a:rPr lang="es-ES" sz="2000" dirty="0" smtClean="0"/>
              <a:t>1º) </a:t>
            </a:r>
            <a:r>
              <a:rPr lang="es-ES" sz="2000" u="sng" dirty="0" smtClean="0"/>
              <a:t>Uso de la función constructora por defecto:</a:t>
            </a:r>
          </a:p>
          <a:p>
            <a:pPr algn="just">
              <a:lnSpc>
                <a:spcPct val="150000"/>
              </a:lnSpc>
              <a:spcBef>
                <a:spcPts val="0"/>
              </a:spcBef>
              <a:buNone/>
            </a:pPr>
            <a:endParaRPr lang="es-ES" sz="2000" u="sng" dirty="0" smtClean="0"/>
          </a:p>
        </p:txBody>
      </p:sp>
      <p:sp>
        <p:nvSpPr>
          <p:cNvPr id="3" name="Título 2"/>
          <p:cNvSpPr>
            <a:spLocks noGrp="1"/>
          </p:cNvSpPr>
          <p:nvPr>
            <p:ph type="title"/>
          </p:nvPr>
        </p:nvSpPr>
        <p:spPr>
          <a:xfrm>
            <a:off x="827584" y="116633"/>
            <a:ext cx="7886700" cy="1003920"/>
          </a:xfrm>
        </p:spPr>
        <p:txBody>
          <a:bodyPr/>
          <a:lstStyle/>
          <a:p>
            <a:r>
              <a:rPr lang="es-ES" sz="3600" dirty="0" smtClean="0"/>
              <a:t>3.1 </a:t>
            </a:r>
            <a:r>
              <a:rPr lang="es-ES" sz="3600" dirty="0"/>
              <a:t>Constructores</a:t>
            </a:r>
            <a:endParaRPr lang="es-ES" dirty="0"/>
          </a:p>
        </p:txBody>
      </p:sp>
      <p:pic>
        <p:nvPicPr>
          <p:cNvPr id="5" name="Imagen 4"/>
          <p:cNvPicPr>
            <a:picLocks noChangeAspect="1"/>
          </p:cNvPicPr>
          <p:nvPr/>
        </p:nvPicPr>
        <p:blipFill>
          <a:blip r:embed="rId3"/>
          <a:stretch>
            <a:fillRect/>
          </a:stretch>
        </p:blipFill>
        <p:spPr>
          <a:xfrm>
            <a:off x="965639" y="3002946"/>
            <a:ext cx="3790642" cy="1961824"/>
          </a:xfrm>
          <a:prstGeom prst="rect">
            <a:avLst/>
          </a:prstGeom>
        </p:spPr>
      </p:pic>
      <p:pic>
        <p:nvPicPr>
          <p:cNvPr id="6" name="Imagen 5"/>
          <p:cNvPicPr>
            <a:picLocks noChangeAspect="1"/>
          </p:cNvPicPr>
          <p:nvPr/>
        </p:nvPicPr>
        <p:blipFill>
          <a:blip r:embed="rId4"/>
          <a:stretch>
            <a:fillRect/>
          </a:stretch>
        </p:blipFill>
        <p:spPr>
          <a:xfrm>
            <a:off x="5185997" y="2980293"/>
            <a:ext cx="3958003" cy="2176902"/>
          </a:xfrm>
          <a:prstGeom prst="rect">
            <a:avLst/>
          </a:prstGeom>
        </p:spPr>
      </p:pic>
      <p:sp>
        <p:nvSpPr>
          <p:cNvPr id="7" name="CuadroTexto 6"/>
          <p:cNvSpPr txBox="1"/>
          <p:nvPr/>
        </p:nvSpPr>
        <p:spPr>
          <a:xfrm>
            <a:off x="1583205" y="5718705"/>
            <a:ext cx="5748690" cy="461665"/>
          </a:xfrm>
          <a:prstGeom prst="rect">
            <a:avLst/>
          </a:prstGeom>
          <a:noFill/>
        </p:spPr>
        <p:txBody>
          <a:bodyPr wrap="none" rtlCol="0">
            <a:spAutoFit/>
          </a:bodyPr>
          <a:lstStyle/>
          <a:p>
            <a:r>
              <a:rPr lang="es-ES" dirty="0" smtClean="0"/>
              <a:t>Salida por pantalla es Nombre: </a:t>
            </a:r>
            <a:r>
              <a:rPr lang="es-ES" dirty="0" err="1" smtClean="0"/>
              <a:t>null</a:t>
            </a:r>
            <a:r>
              <a:rPr lang="es-ES" dirty="0" smtClean="0"/>
              <a:t>	Edad: 0</a:t>
            </a:r>
            <a:endParaRPr lang="es-ES" dirty="0"/>
          </a:p>
        </p:txBody>
      </p:sp>
    </p:spTree>
    <p:extLst>
      <p:ext uri="{BB962C8B-B14F-4D97-AF65-F5344CB8AC3E}">
        <p14:creationId xmlns:p14="http://schemas.microsoft.com/office/powerpoint/2010/main" val="376431528"/>
      </p:ext>
    </p:extLst>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1. ¿Qué es la Programación Orientada a Objetos (POO)?</a:t>
            </a:r>
            <a:endParaRPr lang="es-ES" dirty="0"/>
          </a:p>
        </p:txBody>
      </p:sp>
      <p:sp>
        <p:nvSpPr>
          <p:cNvPr id="3" name="Marcador de contenido 2"/>
          <p:cNvSpPr>
            <a:spLocks noGrp="1"/>
          </p:cNvSpPr>
          <p:nvPr>
            <p:ph idx="1"/>
          </p:nvPr>
        </p:nvSpPr>
        <p:spPr/>
        <p:txBody>
          <a:bodyPr>
            <a:normAutofit fontScale="92500" lnSpcReduction="20000"/>
          </a:bodyPr>
          <a:lstStyle/>
          <a:p>
            <a:pPr>
              <a:lnSpc>
                <a:spcPct val="100000"/>
              </a:lnSpc>
              <a:spcBef>
                <a:spcPts val="0"/>
              </a:spcBef>
            </a:pPr>
            <a:r>
              <a:rPr lang="es-ES" sz="2300" dirty="0"/>
              <a:t>Lo interesante de la POO (</a:t>
            </a:r>
            <a:r>
              <a:rPr lang="es-ES" sz="2300" dirty="0" err="1"/>
              <a:t>programacion</a:t>
            </a:r>
            <a:r>
              <a:rPr lang="es-ES" sz="2300" dirty="0"/>
              <a:t> orientada a objetos) es que proporciona conceptos y herramientas con las cuales se modela y representa el mundo real tan fielmente como sea posible.</a:t>
            </a:r>
          </a:p>
          <a:p>
            <a:pPr>
              <a:lnSpc>
                <a:spcPct val="100000"/>
              </a:lnSpc>
              <a:spcBef>
                <a:spcPts val="0"/>
              </a:spcBef>
            </a:pPr>
            <a:endParaRPr lang="es-ES" sz="2300" dirty="0"/>
          </a:p>
          <a:p>
            <a:pPr>
              <a:lnSpc>
                <a:spcPct val="100000"/>
              </a:lnSpc>
              <a:spcBef>
                <a:spcPts val="0"/>
              </a:spcBef>
            </a:pPr>
            <a:r>
              <a:rPr lang="es-ES" sz="2300" dirty="0"/>
              <a:t>La POO puede considerarse como una evolución de la programación estructurada con el fin de aumentar la MODULARIDAD de los programas y la reutilización de los mismos.</a:t>
            </a:r>
          </a:p>
          <a:p>
            <a:pPr>
              <a:lnSpc>
                <a:spcPct val="100000"/>
              </a:lnSpc>
              <a:spcBef>
                <a:spcPts val="0"/>
              </a:spcBef>
            </a:pPr>
            <a:endParaRPr lang="es-ES" sz="2300" dirty="0"/>
          </a:p>
          <a:p>
            <a:r>
              <a:rPr lang="es-ES" sz="2300" dirty="0"/>
              <a:t>La POO se basa en dividir el programa en pequeñas unidades lógicas de código. A estas pequeñas unidades lógicas de código se les llama objetos. Los objetos son unidades independientes que se comunican entre ellos mediante mensajes. </a:t>
            </a:r>
          </a:p>
          <a:p>
            <a:endParaRPr lang="es-ES" dirty="0" smtClean="0"/>
          </a:p>
        </p:txBody>
      </p:sp>
    </p:spTree>
    <p:extLst>
      <p:ext uri="{BB962C8B-B14F-4D97-AF65-F5344CB8AC3E}">
        <p14:creationId xmlns:p14="http://schemas.microsoft.com/office/powerpoint/2010/main" val="95615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27584" y="1268760"/>
            <a:ext cx="7886700" cy="4351338"/>
          </a:xfrm>
        </p:spPr>
        <p:txBody>
          <a:bodyPr>
            <a:normAutofit/>
          </a:bodyPr>
          <a:lstStyle/>
          <a:p>
            <a:pPr marL="0" indent="0" algn="just">
              <a:lnSpc>
                <a:spcPct val="150000"/>
              </a:lnSpc>
              <a:spcBef>
                <a:spcPts val="0"/>
              </a:spcBef>
              <a:buNone/>
            </a:pPr>
            <a:r>
              <a:rPr lang="es-ES" sz="2000" dirty="0"/>
              <a:t>2</a:t>
            </a:r>
            <a:r>
              <a:rPr lang="es-ES" sz="2000" dirty="0" smtClean="0"/>
              <a:t>º) </a:t>
            </a:r>
            <a:r>
              <a:rPr lang="es-ES" sz="2000" u="sng" dirty="0" smtClean="0"/>
              <a:t>Uso de la función constructora típica:</a:t>
            </a:r>
          </a:p>
          <a:p>
            <a:pPr algn="just">
              <a:lnSpc>
                <a:spcPct val="150000"/>
              </a:lnSpc>
              <a:spcBef>
                <a:spcPts val="0"/>
              </a:spcBef>
              <a:buNone/>
            </a:pPr>
            <a:endParaRPr lang="es-ES" sz="2000" u="sng"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64" y="2060848"/>
            <a:ext cx="312154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894773"/>
            <a:ext cx="4464496" cy="37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5949280"/>
            <a:ext cx="4968552" cy="64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es-ES" sz="3600" dirty="0" smtClean="0"/>
              <a:t>3.1 </a:t>
            </a:r>
            <a:r>
              <a:rPr lang="es-ES" sz="3600" dirty="0"/>
              <a:t>Constructores</a:t>
            </a:r>
            <a:endParaRPr lang="es-ES" dirty="0"/>
          </a:p>
        </p:txBody>
      </p:sp>
    </p:spTree>
    <p:extLst>
      <p:ext uri="{BB962C8B-B14F-4D97-AF65-F5344CB8AC3E}">
        <p14:creationId xmlns:p14="http://schemas.microsoft.com/office/powerpoint/2010/main" val="872156185"/>
      </p:ext>
    </p:extLst>
  </p:cSld>
  <p:clrMapOvr>
    <a:masterClrMapping/>
  </p:clrMapOvr>
  <p:transition>
    <p:check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smtClean="0"/>
              <a:t>3.1 </a:t>
            </a:r>
            <a:r>
              <a:rPr lang="es-ES" sz="3600" dirty="0"/>
              <a:t>Constructores</a:t>
            </a:r>
            <a:endParaRPr lang="es-ES" dirty="0"/>
          </a:p>
        </p:txBody>
      </p:sp>
      <p:sp>
        <p:nvSpPr>
          <p:cNvPr id="5125" name="Rectangle 5"/>
          <p:cNvSpPr>
            <a:spLocks noGrp="1" noChangeArrowheads="1"/>
          </p:cNvSpPr>
          <p:nvPr>
            <p:ph idx="1"/>
          </p:nvPr>
        </p:nvSpPr>
        <p:spPr>
          <a:xfrm>
            <a:off x="827584" y="1124744"/>
            <a:ext cx="7886700" cy="4783386"/>
          </a:xfrm>
        </p:spPr>
        <p:txBody>
          <a:bodyPr>
            <a:normAutofit fontScale="85000" lnSpcReduction="20000"/>
          </a:bodyPr>
          <a:lstStyle/>
          <a:p>
            <a:pPr algn="just">
              <a:lnSpc>
                <a:spcPct val="150000"/>
              </a:lnSpc>
              <a:spcBef>
                <a:spcPts val="0"/>
              </a:spcBef>
              <a:buNone/>
            </a:pPr>
            <a:r>
              <a:rPr lang="es-ES" sz="2000" u="sng" dirty="0">
                <a:solidFill>
                  <a:srgbClr val="FF0000"/>
                </a:solidFill>
              </a:rPr>
              <a:t>EJERCICIO </a:t>
            </a:r>
            <a:r>
              <a:rPr lang="es-ES" sz="2000" u="sng" dirty="0" smtClean="0">
                <a:solidFill>
                  <a:srgbClr val="FF0000"/>
                </a:solidFill>
              </a:rPr>
              <a:t>10.  </a:t>
            </a:r>
            <a:r>
              <a:rPr lang="es-ES" sz="2000" dirty="0" smtClean="0"/>
              <a:t>Programa que dibuje una línea de asteriscos. Vamos a definir una clase con el fin de dibujar una línea de asteriscos en el momento en que se instancia un objeto de esta clase. El tamaño de la línea será el que se indique en el momento de la instanciación.</a:t>
            </a:r>
          </a:p>
          <a:p>
            <a:pPr algn="just">
              <a:lnSpc>
                <a:spcPct val="150000"/>
              </a:lnSpc>
              <a:spcBef>
                <a:spcPts val="0"/>
              </a:spcBef>
              <a:buNone/>
            </a:pPr>
            <a:r>
              <a:rPr lang="es-ES" sz="2000" u="sng" dirty="0">
                <a:solidFill>
                  <a:srgbClr val="FF0000"/>
                </a:solidFill>
              </a:rPr>
              <a:t>EJERCICIO </a:t>
            </a:r>
            <a:r>
              <a:rPr lang="es-ES" sz="2000" u="sng" dirty="0" smtClean="0">
                <a:solidFill>
                  <a:srgbClr val="FF0000"/>
                </a:solidFill>
              </a:rPr>
              <a:t>11.</a:t>
            </a:r>
            <a:r>
              <a:rPr lang="es-ES" sz="2000" b="1" u="sng" dirty="0" smtClean="0"/>
              <a:t> </a:t>
            </a:r>
            <a:r>
              <a:rPr lang="es-ES" sz="2000" dirty="0" smtClean="0"/>
              <a:t>Modifica </a:t>
            </a:r>
            <a:r>
              <a:rPr lang="es-ES" sz="2000" dirty="0" smtClean="0"/>
              <a:t>el programa anterior, de tal forma que al declarar el objeto también se pueda enviar el carácter que quiere visualizar (*).</a:t>
            </a:r>
          </a:p>
          <a:p>
            <a:pPr algn="just">
              <a:lnSpc>
                <a:spcPct val="150000"/>
              </a:lnSpc>
              <a:spcBef>
                <a:spcPts val="0"/>
              </a:spcBef>
              <a:buNone/>
            </a:pPr>
            <a:r>
              <a:rPr lang="es-ES" sz="2000" u="sng" dirty="0">
                <a:solidFill>
                  <a:srgbClr val="FF0000"/>
                </a:solidFill>
              </a:rPr>
              <a:t>EJERCICIO </a:t>
            </a:r>
            <a:r>
              <a:rPr lang="es-ES" sz="2000" u="sng" dirty="0" smtClean="0">
                <a:solidFill>
                  <a:srgbClr val="FF0000"/>
                </a:solidFill>
              </a:rPr>
              <a:t>12.</a:t>
            </a:r>
            <a:r>
              <a:rPr lang="es-ES" sz="2000" b="1" u="sng" dirty="0" smtClean="0"/>
              <a:t> </a:t>
            </a:r>
            <a:r>
              <a:rPr lang="es-ES" sz="2000" dirty="0" smtClean="0"/>
              <a:t>Programa que inicialice los datos de dos empleados en el momento de la instanciación. Para el primer empleado con un constructor sin parámetros y para el segundo empleado con un constructor con parámetros. Los atributos del empleado son nombre y edad. Después, visualiza los datos.</a:t>
            </a:r>
          </a:p>
          <a:p>
            <a:pPr algn="just">
              <a:lnSpc>
                <a:spcPct val="150000"/>
              </a:lnSpc>
              <a:spcBef>
                <a:spcPts val="0"/>
              </a:spcBef>
              <a:buNone/>
            </a:pPr>
            <a:r>
              <a:rPr lang="es-ES" sz="2000" dirty="0" smtClean="0"/>
              <a:t>Partiendo del programa anterior contesta: ¿Podría haber instanciado un objeto de tipo Empleado de esta forma?</a:t>
            </a:r>
          </a:p>
          <a:p>
            <a:pPr algn="ctr">
              <a:lnSpc>
                <a:spcPct val="150000"/>
              </a:lnSpc>
              <a:spcBef>
                <a:spcPts val="0"/>
              </a:spcBef>
              <a:buNone/>
            </a:pPr>
            <a:r>
              <a:rPr lang="es-ES" sz="2000" b="1" dirty="0"/>
              <a:t>Empleado empl5=new Empleado("Miguel Abad");</a:t>
            </a:r>
            <a:endParaRPr lang="es-ES" sz="2000" b="1" dirty="0" smtClean="0"/>
          </a:p>
        </p:txBody>
      </p:sp>
    </p:spTree>
    <p:extLst>
      <p:ext uri="{BB962C8B-B14F-4D97-AF65-F5344CB8AC3E}">
        <p14:creationId xmlns:p14="http://schemas.microsoft.com/office/powerpoint/2010/main" val="3113097403"/>
      </p:ext>
    </p:extLst>
  </p:cSld>
  <p:clrMapOvr>
    <a:masterClrMapping/>
  </p:clrMapOvr>
  <p:transition>
    <p:check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600" dirty="0" smtClean="0"/>
              <a:t>3.2 </a:t>
            </a:r>
            <a:r>
              <a:rPr lang="es-ES" sz="3600" dirty="0"/>
              <a:t>Modificadores de visibilidad</a:t>
            </a:r>
            <a:r>
              <a:rPr lang="es-ES" sz="3600" dirty="0" smtClean="0"/>
              <a:t>.</a:t>
            </a:r>
            <a:endParaRPr lang="es-ES" sz="3600" dirty="0"/>
          </a:p>
        </p:txBody>
      </p:sp>
      <p:sp>
        <p:nvSpPr>
          <p:cNvPr id="5125" name="Rectangle 5"/>
          <p:cNvSpPr>
            <a:spLocks noGrp="1" noChangeArrowheads="1"/>
          </p:cNvSpPr>
          <p:nvPr>
            <p:ph idx="1"/>
          </p:nvPr>
        </p:nvSpPr>
        <p:spPr>
          <a:xfrm>
            <a:off x="832641" y="1196752"/>
            <a:ext cx="7886700" cy="4351338"/>
          </a:xfrm>
        </p:spPr>
        <p:txBody>
          <a:bodyPr>
            <a:normAutofit fontScale="92500" lnSpcReduction="10000"/>
          </a:bodyPr>
          <a:lstStyle/>
          <a:p>
            <a:pPr marL="274320" lvl="1" indent="-274320" algn="just">
              <a:lnSpc>
                <a:spcPct val="170000"/>
              </a:lnSpc>
              <a:spcBef>
                <a:spcPts val="0"/>
              </a:spcBef>
              <a:buSzPct val="95000"/>
              <a:buFont typeface="Wingdings" pitchFamily="2" charset="2"/>
              <a:buChar char="q"/>
            </a:pPr>
            <a:r>
              <a:rPr lang="es-ES" sz="2400" dirty="0" smtClean="0"/>
              <a:t>Se </a:t>
            </a:r>
            <a:r>
              <a:rPr lang="es-ES" sz="2400" dirty="0"/>
              <a:t>utilizan para establecer el nivel de acceso a los </a:t>
            </a:r>
            <a:r>
              <a:rPr lang="es-ES" sz="2400" b="1" dirty="0"/>
              <a:t>atributos</a:t>
            </a:r>
            <a:r>
              <a:rPr lang="es-ES" sz="2400" dirty="0"/>
              <a:t> y </a:t>
            </a:r>
            <a:r>
              <a:rPr lang="es-ES" sz="2400" b="1" dirty="0"/>
              <a:t>métodos</a:t>
            </a:r>
            <a:r>
              <a:rPr lang="es-ES" sz="2400" dirty="0"/>
              <a:t> de una </a:t>
            </a:r>
            <a:r>
              <a:rPr lang="es-ES" sz="2400" b="1" dirty="0" smtClean="0"/>
              <a:t>clase </a:t>
            </a:r>
            <a:r>
              <a:rPr lang="es-ES" sz="2500" dirty="0"/>
              <a:t>(dos de ellos, </a:t>
            </a:r>
            <a:r>
              <a:rPr lang="es-ES" sz="2500" b="1" dirty="0" err="1"/>
              <a:t>package</a:t>
            </a:r>
            <a:r>
              <a:rPr lang="es-ES" sz="2500" b="1" dirty="0"/>
              <a:t> </a:t>
            </a:r>
            <a:r>
              <a:rPr lang="es-ES" sz="2500" dirty="0"/>
              <a:t>y</a:t>
            </a:r>
            <a:r>
              <a:rPr lang="es-ES" sz="2500" b="1" dirty="0"/>
              <a:t> </a:t>
            </a:r>
            <a:r>
              <a:rPr lang="es-ES" sz="2500" b="1" dirty="0" err="1"/>
              <a:t>public</a:t>
            </a:r>
            <a:r>
              <a:rPr lang="es-ES" sz="2500" dirty="0"/>
              <a:t>, se aplican a la propia </a:t>
            </a:r>
            <a:r>
              <a:rPr lang="es-ES" sz="2500" b="1" dirty="0"/>
              <a:t>clase</a:t>
            </a:r>
            <a:r>
              <a:rPr lang="es-ES" sz="2500" dirty="0" smtClean="0"/>
              <a:t>).</a:t>
            </a:r>
            <a:endParaRPr lang="es-ES" sz="2200" b="1" dirty="0" smtClean="0"/>
          </a:p>
          <a:p>
            <a:pPr algn="just">
              <a:lnSpc>
                <a:spcPct val="170000"/>
              </a:lnSpc>
              <a:spcBef>
                <a:spcPts val="0"/>
              </a:spcBef>
              <a:buFont typeface="Wingdings" pitchFamily="2" charset="2"/>
              <a:buChar char="q"/>
            </a:pPr>
            <a:r>
              <a:rPr lang="es-ES" sz="2200" b="1" dirty="0" smtClean="0"/>
              <a:t>Cualquier </a:t>
            </a:r>
            <a:r>
              <a:rPr lang="es-ES" sz="2200" b="1" dirty="0"/>
              <a:t>método de una clase puede acceder a cualquier miembro </a:t>
            </a:r>
            <a:r>
              <a:rPr lang="es-ES" sz="2200" b="1" dirty="0" smtClean="0"/>
              <a:t>de DICHA CLASE.</a:t>
            </a:r>
            <a:endParaRPr lang="es-ES" sz="2200" b="1" dirty="0"/>
          </a:p>
          <a:p>
            <a:pPr algn="just">
              <a:lnSpc>
                <a:spcPct val="170000"/>
              </a:lnSpc>
              <a:spcBef>
                <a:spcPts val="0"/>
              </a:spcBef>
              <a:buFont typeface="Wingdings" pitchFamily="2" charset="2"/>
              <a:buChar char="q"/>
            </a:pPr>
            <a:r>
              <a:rPr lang="es-ES" sz="2200" b="1" dirty="0"/>
              <a:t>Un método para poder acceder a atributos o métodos que están </a:t>
            </a:r>
            <a:r>
              <a:rPr lang="es-ES" sz="2200" b="1" dirty="0" smtClean="0"/>
              <a:t>en OTRA CLASE, </a:t>
            </a:r>
            <a:r>
              <a:rPr lang="es-ES" sz="2200" b="1" dirty="0"/>
              <a:t>dependerá de los MODIFICADORES DE VISIBILIDAD que tengan esos atributos o métodos.</a:t>
            </a:r>
            <a:r>
              <a:rPr lang="es-ES" sz="2200" dirty="0"/>
              <a:t> </a:t>
            </a:r>
            <a:endParaRPr lang="es-ES" sz="2300" b="1" dirty="0"/>
          </a:p>
          <a:p>
            <a:pPr lvl="1" algn="just">
              <a:lnSpc>
                <a:spcPct val="170000"/>
              </a:lnSpc>
              <a:spcBef>
                <a:spcPts val="0"/>
              </a:spcBef>
              <a:buFont typeface="Wingdings" pitchFamily="2" charset="2"/>
              <a:buChar char="ü"/>
            </a:pPr>
            <a:endParaRPr lang="es-ES" sz="1800" b="1" dirty="0"/>
          </a:p>
          <a:p>
            <a:pPr algn="just">
              <a:lnSpc>
                <a:spcPct val="150000"/>
              </a:lnSpc>
              <a:spcBef>
                <a:spcPts val="0"/>
              </a:spcBef>
              <a:buNone/>
            </a:pPr>
            <a:endParaRPr lang="es-ES" sz="1600" dirty="0" smtClean="0"/>
          </a:p>
          <a:p>
            <a:pPr algn="just">
              <a:lnSpc>
                <a:spcPct val="150000"/>
              </a:lnSpc>
              <a:spcBef>
                <a:spcPts val="0"/>
              </a:spcBef>
              <a:buNone/>
            </a:pPr>
            <a:endParaRPr lang="es-ES" sz="1600" u="sng" dirty="0" smtClean="0">
              <a:solidFill>
                <a:srgbClr val="0070C0"/>
              </a:solidFill>
            </a:endParaRPr>
          </a:p>
        </p:txBody>
      </p:sp>
    </p:spTree>
    <p:extLst>
      <p:ext uri="{BB962C8B-B14F-4D97-AF65-F5344CB8AC3E}">
        <p14:creationId xmlns:p14="http://schemas.microsoft.com/office/powerpoint/2010/main" val="869621477"/>
      </p:ext>
    </p:extLst>
  </p:cSld>
  <p:clrMapOvr>
    <a:masterClrMapping/>
  </p:clrMapOvr>
  <p:transition>
    <p:check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06200" y="1196752"/>
            <a:ext cx="7886700" cy="4968552"/>
          </a:xfrm>
        </p:spPr>
        <p:txBody>
          <a:bodyPr>
            <a:normAutofit fontScale="77500" lnSpcReduction="20000"/>
          </a:bodyPr>
          <a:lstStyle/>
          <a:p>
            <a:pPr marL="0" indent="0" algn="just">
              <a:lnSpc>
                <a:spcPct val="150000"/>
              </a:lnSpc>
              <a:spcBef>
                <a:spcPts val="0"/>
              </a:spcBef>
              <a:buNone/>
            </a:pPr>
            <a:r>
              <a:rPr lang="es-ES" sz="2200" dirty="0" smtClean="0"/>
              <a:t>Se </a:t>
            </a:r>
            <a:r>
              <a:rPr lang="es-ES" sz="2200" dirty="0"/>
              <a:t>establecen 4 niveles de acceso:</a:t>
            </a:r>
          </a:p>
          <a:p>
            <a:pPr lvl="1" algn="just">
              <a:lnSpc>
                <a:spcPct val="170000"/>
              </a:lnSpc>
              <a:spcBef>
                <a:spcPts val="0"/>
              </a:spcBef>
              <a:buFont typeface="Wingdings" pitchFamily="2" charset="2"/>
              <a:buChar char="q"/>
            </a:pPr>
            <a:r>
              <a:rPr lang="es-ES" sz="2200" u="sng" dirty="0"/>
              <a:t>Público (</a:t>
            </a:r>
            <a:r>
              <a:rPr lang="es-ES" sz="2200" u="sng" dirty="0" err="1"/>
              <a:t>public</a:t>
            </a:r>
            <a:r>
              <a:rPr lang="es-ES" sz="2200" u="sng" dirty="0"/>
              <a:t>):</a:t>
            </a:r>
            <a:r>
              <a:rPr lang="es-ES" sz="2200" dirty="0"/>
              <a:t> cualquier clase puede acceder a los miembros de una clase con el modificador de visibilidad </a:t>
            </a:r>
            <a:r>
              <a:rPr lang="es-ES" sz="2200" b="1" dirty="0" err="1"/>
              <a:t>public</a:t>
            </a:r>
            <a:r>
              <a:rPr lang="es-ES" sz="2200" b="1" dirty="0"/>
              <a:t>.</a:t>
            </a:r>
          </a:p>
          <a:p>
            <a:pPr lvl="1" algn="just">
              <a:lnSpc>
                <a:spcPct val="170000"/>
              </a:lnSpc>
              <a:spcBef>
                <a:spcPts val="0"/>
              </a:spcBef>
              <a:buFont typeface="Wingdings" pitchFamily="2" charset="2"/>
              <a:buChar char="q"/>
            </a:pPr>
            <a:r>
              <a:rPr lang="es-ES" sz="2200" u="sng" dirty="0" err="1"/>
              <a:t>Package</a:t>
            </a:r>
            <a:r>
              <a:rPr lang="es-ES" sz="2200" u="sng" dirty="0"/>
              <a:t> (no poner nada):</a:t>
            </a:r>
            <a:r>
              <a:rPr lang="es-ES" sz="2200" dirty="0"/>
              <a:t> los miembros de una clase donde no se indique ningún modificador de visibilidad, podrán ser utilizados por los métodos de otras clases siempre que pertenezcan al mismo paquete.</a:t>
            </a:r>
          </a:p>
          <a:p>
            <a:pPr lvl="1" algn="just">
              <a:lnSpc>
                <a:spcPct val="170000"/>
              </a:lnSpc>
              <a:spcBef>
                <a:spcPts val="0"/>
              </a:spcBef>
              <a:buFont typeface="Wingdings" pitchFamily="2" charset="2"/>
              <a:buChar char="q"/>
            </a:pPr>
            <a:r>
              <a:rPr lang="es-ES" sz="2200" u="sng" dirty="0"/>
              <a:t>Protegido (</a:t>
            </a:r>
            <a:r>
              <a:rPr lang="es-ES" sz="2200" u="sng" dirty="0" err="1"/>
              <a:t>protected</a:t>
            </a:r>
            <a:r>
              <a:rPr lang="es-ES" sz="2200" u="sng" dirty="0"/>
              <a:t>):</a:t>
            </a:r>
            <a:r>
              <a:rPr lang="es-ES" sz="2200" dirty="0"/>
              <a:t> cualquier clase que esté dentro del mismo paquete, así como cualquier clase que herede de dicha </a:t>
            </a:r>
            <a:r>
              <a:rPr lang="es-ES" sz="2200" dirty="0" smtClean="0"/>
              <a:t>clase (aunque no pertenezca al paquete), </a:t>
            </a:r>
            <a:r>
              <a:rPr lang="es-ES" sz="2200" dirty="0"/>
              <a:t>podrán acceder a los miembros de una clase con el modificador </a:t>
            </a:r>
            <a:r>
              <a:rPr lang="es-ES" sz="2200" b="1" dirty="0" err="1"/>
              <a:t>protected</a:t>
            </a:r>
            <a:r>
              <a:rPr lang="es-ES" sz="2200" b="1" dirty="0"/>
              <a:t>.</a:t>
            </a:r>
          </a:p>
          <a:p>
            <a:pPr lvl="1" algn="just">
              <a:lnSpc>
                <a:spcPct val="170000"/>
              </a:lnSpc>
              <a:spcBef>
                <a:spcPts val="0"/>
              </a:spcBef>
              <a:buFont typeface="Wingdings" pitchFamily="2" charset="2"/>
              <a:buChar char="q"/>
            </a:pPr>
            <a:r>
              <a:rPr lang="es-ES" sz="2200" u="sng" dirty="0"/>
              <a:t>Privado (</a:t>
            </a:r>
            <a:r>
              <a:rPr lang="es-ES" sz="2200" u="sng" dirty="0" err="1"/>
              <a:t>private</a:t>
            </a:r>
            <a:r>
              <a:rPr lang="es-ES" sz="2200" u="sng" dirty="0"/>
              <a:t>):</a:t>
            </a:r>
            <a:r>
              <a:rPr lang="es-ES" sz="2200" dirty="0"/>
              <a:t> solo los métodos de la misma clase podrán acceder a los miembros declarados como </a:t>
            </a:r>
            <a:r>
              <a:rPr lang="es-ES" sz="2200" b="1" dirty="0" err="1"/>
              <a:t>private</a:t>
            </a:r>
            <a:r>
              <a:rPr lang="es-ES" sz="2200" b="1" dirty="0"/>
              <a:t>.</a:t>
            </a:r>
          </a:p>
          <a:p>
            <a:pPr algn="just">
              <a:lnSpc>
                <a:spcPct val="170000"/>
              </a:lnSpc>
              <a:spcBef>
                <a:spcPts val="0"/>
              </a:spcBef>
              <a:buNone/>
            </a:pPr>
            <a:endParaRPr lang="es-ES" sz="2300" b="1" dirty="0"/>
          </a:p>
          <a:p>
            <a:pPr lvl="1" algn="just">
              <a:lnSpc>
                <a:spcPct val="170000"/>
              </a:lnSpc>
              <a:spcBef>
                <a:spcPts val="0"/>
              </a:spcBef>
              <a:buFont typeface="Wingdings" pitchFamily="2" charset="2"/>
              <a:buChar char="ü"/>
            </a:pPr>
            <a:endParaRPr lang="es-ES" sz="1800" b="1" dirty="0"/>
          </a:p>
          <a:p>
            <a:pPr algn="just">
              <a:lnSpc>
                <a:spcPct val="150000"/>
              </a:lnSpc>
              <a:spcBef>
                <a:spcPts val="0"/>
              </a:spcBef>
              <a:buNone/>
            </a:pPr>
            <a:endParaRPr lang="es-ES" sz="1600" dirty="0" smtClean="0"/>
          </a:p>
          <a:p>
            <a:pPr algn="just">
              <a:lnSpc>
                <a:spcPct val="150000"/>
              </a:lnSpc>
              <a:spcBef>
                <a:spcPts val="0"/>
              </a:spcBef>
              <a:buNone/>
            </a:pPr>
            <a:endParaRPr lang="es-ES" sz="1600" u="sng" dirty="0" smtClean="0">
              <a:solidFill>
                <a:srgbClr val="0070C0"/>
              </a:solidFill>
            </a:endParaRPr>
          </a:p>
        </p:txBody>
      </p:sp>
      <p:sp>
        <p:nvSpPr>
          <p:cNvPr id="2" name="Título 1"/>
          <p:cNvSpPr>
            <a:spLocks noGrp="1"/>
          </p:cNvSpPr>
          <p:nvPr>
            <p:ph type="title"/>
          </p:nvPr>
        </p:nvSpPr>
        <p:spPr/>
        <p:txBody>
          <a:bodyPr/>
          <a:lstStyle/>
          <a:p>
            <a:r>
              <a:rPr lang="es-ES" sz="3200" dirty="0"/>
              <a:t>3.1 Modificadores de visibilidad.</a:t>
            </a:r>
            <a:endParaRPr lang="es-ES" dirty="0"/>
          </a:p>
        </p:txBody>
      </p:sp>
    </p:spTree>
    <p:extLst>
      <p:ext uri="{BB962C8B-B14F-4D97-AF65-F5344CB8AC3E}">
        <p14:creationId xmlns:p14="http://schemas.microsoft.com/office/powerpoint/2010/main" val="2412907794"/>
      </p:ext>
    </p:extLst>
  </p:cSld>
  <p:clrMapOvr>
    <a:masterClrMapping/>
  </p:clrMapOvr>
  <p:transition>
    <p:check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05708" y="260648"/>
            <a:ext cx="7482716" cy="864096"/>
          </a:xfrm>
        </p:spPr>
        <p:txBody>
          <a:bodyPr>
            <a:noAutofit/>
          </a:bodyPr>
          <a:lstStyle/>
          <a:p>
            <a:pPr marL="742950" indent="-742950"/>
            <a:r>
              <a:rPr lang="es-ES" sz="3600" dirty="0"/>
              <a:t>3.1 Modificadores de visibilidad.</a:t>
            </a:r>
          </a:p>
        </p:txBody>
      </p:sp>
      <p:sp>
        <p:nvSpPr>
          <p:cNvPr id="5125" name="Rectangle 5"/>
          <p:cNvSpPr>
            <a:spLocks noGrp="1" noChangeArrowheads="1"/>
          </p:cNvSpPr>
          <p:nvPr>
            <p:ph idx="1"/>
          </p:nvPr>
        </p:nvSpPr>
        <p:spPr>
          <a:xfrm>
            <a:off x="683568" y="908720"/>
            <a:ext cx="8229600" cy="5040560"/>
          </a:xfrm>
        </p:spPr>
        <p:txBody>
          <a:bodyPr>
            <a:normAutofit/>
          </a:bodyPr>
          <a:lstStyle/>
          <a:p>
            <a:pPr>
              <a:lnSpc>
                <a:spcPct val="170000"/>
              </a:lnSpc>
              <a:buFont typeface="Wingdings" pitchFamily="2" charset="2"/>
              <a:buChar char="q"/>
            </a:pPr>
            <a:r>
              <a:rPr lang="es-ES" sz="1800" dirty="0" smtClean="0"/>
              <a:t>Las </a:t>
            </a:r>
            <a:r>
              <a:rPr lang="es-ES" sz="1800" dirty="0"/>
              <a:t>reglas generales son: </a:t>
            </a:r>
          </a:p>
          <a:p>
            <a:pPr lvl="2">
              <a:lnSpc>
                <a:spcPct val="170000"/>
              </a:lnSpc>
              <a:buFont typeface="Wingdings" pitchFamily="2" charset="2"/>
              <a:buChar char="q"/>
            </a:pPr>
            <a:r>
              <a:rPr lang="es-ES" sz="1800" dirty="0"/>
              <a:t>Los </a:t>
            </a:r>
            <a:r>
              <a:rPr lang="es-ES" sz="1800" b="1" dirty="0"/>
              <a:t>atributos</a:t>
            </a:r>
            <a:r>
              <a:rPr lang="es-ES" sz="1800" dirty="0"/>
              <a:t> declarados dentro de una </a:t>
            </a:r>
            <a:r>
              <a:rPr lang="es-ES" sz="1800" b="1" dirty="0"/>
              <a:t>clase</a:t>
            </a:r>
            <a:r>
              <a:rPr lang="es-ES" sz="1800" dirty="0"/>
              <a:t> pueden ser utilizados por todos los </a:t>
            </a:r>
            <a:r>
              <a:rPr lang="es-ES" sz="1800" b="1" dirty="0"/>
              <a:t>métodos</a:t>
            </a:r>
            <a:r>
              <a:rPr lang="es-ES" sz="1800" dirty="0"/>
              <a:t> de la </a:t>
            </a:r>
            <a:r>
              <a:rPr lang="es-ES" sz="1800" b="1" dirty="0"/>
              <a:t>clase</a:t>
            </a:r>
            <a:r>
              <a:rPr lang="es-ES" sz="1800" dirty="0"/>
              <a:t> con sólo poner el nombre.</a:t>
            </a:r>
          </a:p>
          <a:p>
            <a:pPr lvl="2">
              <a:lnSpc>
                <a:spcPct val="170000"/>
              </a:lnSpc>
              <a:buFont typeface="Wingdings" pitchFamily="2" charset="2"/>
              <a:buChar char="q"/>
            </a:pPr>
            <a:r>
              <a:rPr lang="es-ES" sz="1800" dirty="0"/>
              <a:t>Se pueden utilizar desde fuera de la </a:t>
            </a:r>
            <a:r>
              <a:rPr lang="es-ES" sz="1800" b="1" dirty="0"/>
              <a:t>clase</a:t>
            </a:r>
            <a:r>
              <a:rPr lang="es-ES" sz="1800" dirty="0"/>
              <a:t> siempre que sea a través de un </a:t>
            </a:r>
            <a:r>
              <a:rPr lang="es-ES" sz="1800" b="1" dirty="0"/>
              <a:t>objeto</a:t>
            </a:r>
            <a:r>
              <a:rPr lang="es-ES" sz="1800" dirty="0"/>
              <a:t> de la </a:t>
            </a:r>
            <a:r>
              <a:rPr lang="es-ES" sz="1800" b="1" dirty="0"/>
              <a:t>clase</a:t>
            </a:r>
            <a:r>
              <a:rPr lang="es-ES" sz="1800" dirty="0"/>
              <a:t> y los modificadores de visibilidad le den acceso.</a:t>
            </a:r>
          </a:p>
          <a:p>
            <a:pPr lvl="2">
              <a:lnSpc>
                <a:spcPct val="170000"/>
              </a:lnSpc>
              <a:buFont typeface="Wingdings" pitchFamily="2" charset="2"/>
              <a:buChar char="q"/>
            </a:pPr>
            <a:r>
              <a:rPr lang="es-ES" sz="1800" dirty="0"/>
              <a:t>Las variables que se declaran dentro de un </a:t>
            </a:r>
            <a:r>
              <a:rPr lang="es-ES" sz="1800" b="1" dirty="0"/>
              <a:t>método</a:t>
            </a:r>
            <a:r>
              <a:rPr lang="es-ES" sz="1800" dirty="0"/>
              <a:t>,  sólo pueden ser utilizadas dentro de es </a:t>
            </a:r>
            <a:r>
              <a:rPr lang="es-ES" sz="1800" b="1" dirty="0"/>
              <a:t>método</a:t>
            </a:r>
            <a:r>
              <a:rPr lang="es-ES" sz="1800" dirty="0"/>
              <a:t>. Cuando el </a:t>
            </a:r>
            <a:r>
              <a:rPr lang="es-ES" sz="1800" b="1" dirty="0"/>
              <a:t>método</a:t>
            </a:r>
            <a:r>
              <a:rPr lang="es-ES" sz="1800" dirty="0"/>
              <a:t> se cierra, dicha variable desaparece.</a:t>
            </a:r>
          </a:p>
          <a:p>
            <a:pPr algn="just">
              <a:lnSpc>
                <a:spcPct val="150000"/>
              </a:lnSpc>
              <a:spcBef>
                <a:spcPts val="0"/>
              </a:spcBef>
              <a:buNone/>
            </a:pPr>
            <a:endParaRPr lang="es-ES" sz="1800" u="sng" dirty="0" smtClean="0">
              <a:solidFill>
                <a:srgbClr val="0070C0"/>
              </a:solidFill>
            </a:endParaRPr>
          </a:p>
        </p:txBody>
      </p:sp>
    </p:spTree>
    <p:extLst>
      <p:ext uri="{BB962C8B-B14F-4D97-AF65-F5344CB8AC3E}">
        <p14:creationId xmlns:p14="http://schemas.microsoft.com/office/powerpoint/2010/main" val="3481022900"/>
      </p:ext>
    </p:extLst>
  </p:cSld>
  <p:clrMapOvr>
    <a:masterClrMapping/>
  </p:clrMapOvr>
  <p:transition>
    <p:check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rmAutofit fontScale="85000" lnSpcReduction="10000"/>
          </a:bodyPr>
          <a:lstStyle/>
          <a:p>
            <a:pPr algn="just">
              <a:lnSpc>
                <a:spcPct val="170000"/>
              </a:lnSpc>
              <a:spcBef>
                <a:spcPts val="0"/>
              </a:spcBef>
              <a:buFont typeface="Wingdings" pitchFamily="2" charset="2"/>
              <a:buChar char="q"/>
            </a:pPr>
            <a:r>
              <a:rPr lang="es-ES" sz="2000" dirty="0" smtClean="0"/>
              <a:t>Sobre las propias clases también se pueden establecer permisos de visibilidad:</a:t>
            </a:r>
          </a:p>
          <a:p>
            <a:pPr lvl="1" algn="just">
              <a:lnSpc>
                <a:spcPct val="170000"/>
              </a:lnSpc>
              <a:spcBef>
                <a:spcPts val="0"/>
              </a:spcBef>
              <a:buFont typeface="Wingdings" pitchFamily="2" charset="2"/>
              <a:buChar char="q"/>
            </a:pPr>
            <a:r>
              <a:rPr lang="es-ES" sz="2000" dirty="0" smtClean="0"/>
              <a:t>Si la clase es pública (</a:t>
            </a:r>
            <a:r>
              <a:rPr lang="es-ES" sz="2000" dirty="0" err="1" smtClean="0"/>
              <a:t>public</a:t>
            </a:r>
            <a:r>
              <a:rPr lang="es-ES" sz="2000" dirty="0" smtClean="0"/>
              <a:t>), se podrá usar fuera del paquete donde pertenece.</a:t>
            </a:r>
          </a:p>
          <a:p>
            <a:pPr lvl="1" algn="just">
              <a:lnSpc>
                <a:spcPct val="170000"/>
              </a:lnSpc>
              <a:spcBef>
                <a:spcPts val="0"/>
              </a:spcBef>
              <a:buFont typeface="Wingdings" pitchFamily="2" charset="2"/>
              <a:buChar char="q"/>
            </a:pPr>
            <a:r>
              <a:rPr lang="es-ES" sz="2000" dirty="0" smtClean="0"/>
              <a:t>Si es </a:t>
            </a:r>
            <a:r>
              <a:rPr lang="es-ES" sz="2000" dirty="0" err="1" smtClean="0"/>
              <a:t>package</a:t>
            </a:r>
            <a:r>
              <a:rPr lang="es-ES" sz="2000" dirty="0" smtClean="0"/>
              <a:t> (no se pone nada), solo es visible dentro del mismo paquete.</a:t>
            </a:r>
          </a:p>
          <a:p>
            <a:pPr algn="just">
              <a:lnSpc>
                <a:spcPct val="170000"/>
              </a:lnSpc>
              <a:spcBef>
                <a:spcPts val="0"/>
              </a:spcBef>
              <a:buFont typeface="Wingdings" pitchFamily="2" charset="2"/>
              <a:buChar char="q"/>
            </a:pPr>
            <a:r>
              <a:rPr lang="es-ES" sz="2200" dirty="0" smtClean="0"/>
              <a:t>Las clases nunca pueden ser </a:t>
            </a:r>
            <a:r>
              <a:rPr lang="es-ES" sz="2200" dirty="0" err="1" smtClean="0"/>
              <a:t>protected</a:t>
            </a:r>
            <a:r>
              <a:rPr lang="es-ES" sz="2200" dirty="0" smtClean="0"/>
              <a:t> ni </a:t>
            </a:r>
            <a:r>
              <a:rPr lang="es-ES" sz="2200" dirty="0" err="1" smtClean="0"/>
              <a:t>private</a:t>
            </a:r>
            <a:r>
              <a:rPr lang="es-ES" sz="2200" dirty="0" smtClean="0"/>
              <a:t>.</a:t>
            </a:r>
          </a:p>
          <a:p>
            <a:pPr algn="just">
              <a:lnSpc>
                <a:spcPct val="170000"/>
              </a:lnSpc>
              <a:spcBef>
                <a:spcPts val="0"/>
              </a:spcBef>
              <a:buFont typeface="Wingdings" pitchFamily="2" charset="2"/>
              <a:buChar char="q"/>
            </a:pPr>
            <a:r>
              <a:rPr lang="es-ES" sz="2000" dirty="0" smtClean="0"/>
              <a:t>Es aconsejable que </a:t>
            </a:r>
            <a:r>
              <a:rPr lang="es-ES" sz="2000" b="1" dirty="0" smtClean="0"/>
              <a:t>los atributos de una clase sean privados</a:t>
            </a:r>
            <a:r>
              <a:rPr lang="es-ES" sz="2000" dirty="0" smtClean="0"/>
              <a:t>. Si fuera de dicha clase necesitamos conocer el valor de dichos atributos, se accederá a dicho a ellos a través de un método de la propia clase.</a:t>
            </a:r>
          </a:p>
          <a:p>
            <a:pPr algn="just">
              <a:lnSpc>
                <a:spcPct val="170000"/>
              </a:lnSpc>
              <a:spcBef>
                <a:spcPts val="0"/>
              </a:spcBef>
              <a:buNone/>
            </a:pPr>
            <a:endParaRPr lang="es-ES" sz="2000" b="1" dirty="0" smtClean="0"/>
          </a:p>
          <a:p>
            <a:pPr lvl="1" algn="just">
              <a:lnSpc>
                <a:spcPct val="170000"/>
              </a:lnSpc>
              <a:spcBef>
                <a:spcPts val="0"/>
              </a:spcBef>
              <a:buFont typeface="Wingdings" pitchFamily="2" charset="2"/>
              <a:buChar char="ü"/>
            </a:pPr>
            <a:endParaRPr lang="es-ES" sz="2000" b="1" dirty="0" smtClean="0"/>
          </a:p>
        </p:txBody>
      </p:sp>
      <p:sp>
        <p:nvSpPr>
          <p:cNvPr id="2" name="Título 1"/>
          <p:cNvSpPr>
            <a:spLocks noGrp="1"/>
          </p:cNvSpPr>
          <p:nvPr>
            <p:ph type="title"/>
          </p:nvPr>
        </p:nvSpPr>
        <p:spPr/>
        <p:txBody>
          <a:bodyPr/>
          <a:lstStyle/>
          <a:p>
            <a:r>
              <a:rPr lang="es-ES" sz="3600" dirty="0"/>
              <a:t>3.1 Modificadores de visibilidad.</a:t>
            </a:r>
            <a:endParaRPr lang="es-ES" dirty="0"/>
          </a:p>
        </p:txBody>
      </p:sp>
    </p:spTree>
    <p:extLst>
      <p:ext uri="{BB962C8B-B14F-4D97-AF65-F5344CB8AC3E}">
        <p14:creationId xmlns:p14="http://schemas.microsoft.com/office/powerpoint/2010/main" val="3229724568"/>
      </p:ext>
    </p:extLst>
  </p:cSld>
  <p:clrMapOvr>
    <a:masterClrMapping/>
  </p:clrMapOvr>
  <p:transition>
    <p:check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27584" y="1196752"/>
            <a:ext cx="7886700" cy="4351338"/>
          </a:xfrm>
        </p:spPr>
        <p:txBody>
          <a:bodyPr>
            <a:normAutofit/>
          </a:bodyPr>
          <a:lstStyle/>
          <a:p>
            <a:pPr algn="just">
              <a:lnSpc>
                <a:spcPct val="170000"/>
              </a:lnSpc>
              <a:spcBef>
                <a:spcPts val="0"/>
              </a:spcBef>
              <a:buNone/>
            </a:pPr>
            <a:r>
              <a:rPr lang="es-ES" sz="2000" b="1" u="sng" dirty="0" smtClean="0"/>
              <a:t>EJEMPLO 7.</a:t>
            </a:r>
            <a:r>
              <a:rPr lang="es-ES" sz="2000" b="1" dirty="0" smtClean="0"/>
              <a:t> </a:t>
            </a:r>
            <a:r>
              <a:rPr lang="es-ES" sz="2000" dirty="0" smtClean="0"/>
              <a:t>Ejercicio para entender los modificadores de visibilidad (Coger fichero </a:t>
            </a:r>
            <a:r>
              <a:rPr lang="es-ES" sz="2000" b="1" dirty="0" smtClean="0"/>
              <a:t>Ejemplo7Ut6</a:t>
            </a:r>
            <a:r>
              <a:rPr lang="es-ES" sz="2000" dirty="0" smtClean="0"/>
              <a:t> de la plataforma).</a:t>
            </a:r>
          </a:p>
          <a:p>
            <a:pPr algn="just">
              <a:lnSpc>
                <a:spcPct val="170000"/>
              </a:lnSpc>
              <a:spcBef>
                <a:spcPts val="0"/>
              </a:spcBef>
              <a:buNone/>
            </a:pPr>
            <a:r>
              <a:rPr lang="es-ES" sz="2000" dirty="0" smtClean="0"/>
              <a:t>Una vez importado vamos a realizar distintas comprobaciones para probar los distintos modificadores de visibilidad:</a:t>
            </a:r>
          </a:p>
          <a:p>
            <a:pPr algn="just">
              <a:lnSpc>
                <a:spcPct val="170000"/>
              </a:lnSpc>
              <a:spcBef>
                <a:spcPts val="0"/>
              </a:spcBef>
              <a:buNone/>
            </a:pPr>
            <a:r>
              <a:rPr lang="es-ES" sz="2000" dirty="0" smtClean="0"/>
              <a:t>1º) Escribe en el método </a:t>
            </a:r>
            <a:r>
              <a:rPr lang="es-ES" sz="2000" dirty="0" err="1" smtClean="0"/>
              <a:t>main</a:t>
            </a:r>
            <a:r>
              <a:rPr lang="es-ES" sz="2000" dirty="0" smtClean="0"/>
              <a:t>: alum. y te saldrán todos los métodos que puedes usar de la clase Alumno. Verás que el único que puedes usar es </a:t>
            </a:r>
            <a:r>
              <a:rPr lang="es-ES" sz="2000" dirty="0" err="1" smtClean="0"/>
              <a:t>inicialDatos</a:t>
            </a:r>
            <a:r>
              <a:rPr lang="es-ES" sz="2000" dirty="0" smtClean="0"/>
              <a:t>(), ya que es el único que es público. Es decir, el único que puede usarse fuera del paquete donde está.</a:t>
            </a:r>
          </a:p>
          <a:p>
            <a:pPr algn="just">
              <a:lnSpc>
                <a:spcPct val="170000"/>
              </a:lnSpc>
              <a:spcBef>
                <a:spcPts val="0"/>
              </a:spcBef>
              <a:buNone/>
            </a:pPr>
            <a:endParaRPr lang="es-ES" sz="2000" dirty="0" smtClean="0"/>
          </a:p>
          <a:p>
            <a:pPr lvl="1" algn="just">
              <a:lnSpc>
                <a:spcPct val="170000"/>
              </a:lnSpc>
              <a:spcBef>
                <a:spcPts val="0"/>
              </a:spcBef>
              <a:buFont typeface="Wingdings" pitchFamily="2" charset="2"/>
              <a:buChar char="ü"/>
            </a:pPr>
            <a:endParaRPr lang="es-ES" sz="2000" b="1" dirty="0" smtClean="0"/>
          </a:p>
        </p:txBody>
      </p:sp>
      <p:sp>
        <p:nvSpPr>
          <p:cNvPr id="6" name="Título 1"/>
          <p:cNvSpPr>
            <a:spLocks noGrp="1"/>
          </p:cNvSpPr>
          <p:nvPr>
            <p:ph type="title"/>
          </p:nvPr>
        </p:nvSpPr>
        <p:spPr>
          <a:xfrm>
            <a:off x="827584" y="116632"/>
            <a:ext cx="7886700" cy="1325563"/>
          </a:xfrm>
        </p:spPr>
        <p:txBody>
          <a:bodyPr/>
          <a:lstStyle/>
          <a:p>
            <a:r>
              <a:rPr lang="es-ES" sz="3600" dirty="0"/>
              <a:t>3.1 Modificadores de visibilidad</a:t>
            </a:r>
            <a:r>
              <a:rPr lang="es-ES" sz="3600" dirty="0" smtClean="0"/>
              <a:t>.</a:t>
            </a:r>
            <a:r>
              <a:rPr lang="es-ES" sz="3600" u="sng" dirty="0" smtClean="0"/>
              <a:t/>
            </a:r>
            <a:br>
              <a:rPr lang="es-ES" sz="3600" u="sng" dirty="0" smtClean="0"/>
            </a:br>
            <a:endParaRPr lang="es-ES" dirty="0"/>
          </a:p>
        </p:txBody>
      </p:sp>
    </p:spTree>
    <p:extLst>
      <p:ext uri="{BB962C8B-B14F-4D97-AF65-F5344CB8AC3E}">
        <p14:creationId xmlns:p14="http://schemas.microsoft.com/office/powerpoint/2010/main" val="1891682531"/>
      </p:ext>
    </p:extLst>
  </p:cSld>
  <p:clrMapOvr>
    <a:masterClrMapping/>
  </p:clrMapOvr>
  <p:transition>
    <p:check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t>3.1 Modificadores de visibilidad.</a:t>
            </a:r>
          </a:p>
        </p:txBody>
      </p:sp>
      <p:sp>
        <p:nvSpPr>
          <p:cNvPr id="5125" name="Rectangle 5"/>
          <p:cNvSpPr>
            <a:spLocks noGrp="1" noChangeArrowheads="1"/>
          </p:cNvSpPr>
          <p:nvPr>
            <p:ph idx="1"/>
          </p:nvPr>
        </p:nvSpPr>
        <p:spPr/>
        <p:txBody>
          <a:bodyPr>
            <a:normAutofit fontScale="85000" lnSpcReduction="10000"/>
          </a:bodyPr>
          <a:lstStyle/>
          <a:p>
            <a:pPr algn="just">
              <a:lnSpc>
                <a:spcPct val="170000"/>
              </a:lnSpc>
              <a:spcBef>
                <a:spcPts val="0"/>
              </a:spcBef>
              <a:buNone/>
            </a:pPr>
            <a:r>
              <a:rPr lang="es-ES" sz="2000" dirty="0" smtClean="0"/>
              <a:t>2º)</a:t>
            </a:r>
            <a:r>
              <a:rPr lang="es-ES" sz="2000" b="1" dirty="0" smtClean="0"/>
              <a:t> </a:t>
            </a:r>
            <a:r>
              <a:rPr lang="es-ES" sz="2000" dirty="0" smtClean="0"/>
              <a:t>Dentro del método </a:t>
            </a:r>
            <a:r>
              <a:rPr lang="es-ES" sz="2000" dirty="0" err="1" smtClean="0"/>
              <a:t>pedirTodosDatos</a:t>
            </a:r>
            <a:r>
              <a:rPr lang="es-ES" sz="2000" dirty="0" smtClean="0"/>
              <a:t>() de la clase Profesor, añade este código: Alumno alum1=new Alumno();</a:t>
            </a:r>
          </a:p>
          <a:p>
            <a:pPr algn="just">
              <a:lnSpc>
                <a:spcPct val="170000"/>
              </a:lnSpc>
              <a:spcBef>
                <a:spcPts val="0"/>
              </a:spcBef>
              <a:buNone/>
            </a:pPr>
            <a:r>
              <a:rPr lang="es-ES" sz="2000" dirty="0" smtClean="0"/>
              <a:t>Posteriormente, escribe alum1. y verás todos los métodos que puedes usar de la clase Alumno. Estos son: </a:t>
            </a:r>
            <a:r>
              <a:rPr lang="es-ES" sz="2000" dirty="0" err="1" smtClean="0"/>
              <a:t>inicialDatos</a:t>
            </a:r>
            <a:r>
              <a:rPr lang="es-ES" sz="2000" dirty="0" smtClean="0"/>
              <a:t>(), </a:t>
            </a:r>
            <a:r>
              <a:rPr lang="es-ES" sz="2000" dirty="0" err="1" smtClean="0"/>
              <a:t>visualDatos</a:t>
            </a:r>
            <a:r>
              <a:rPr lang="es-ES" sz="2000" dirty="0" smtClean="0"/>
              <a:t>() e </a:t>
            </a:r>
            <a:r>
              <a:rPr lang="es-ES" sz="2000" dirty="0" err="1" smtClean="0"/>
              <a:t>modificarDatos</a:t>
            </a:r>
            <a:r>
              <a:rPr lang="es-ES" sz="2000" dirty="0" smtClean="0"/>
              <a:t>(), ya que son los métodos </a:t>
            </a:r>
            <a:r>
              <a:rPr lang="es-ES" sz="2000" dirty="0" err="1" smtClean="0"/>
              <a:t>protected</a:t>
            </a:r>
            <a:r>
              <a:rPr lang="es-ES" sz="2000" dirty="0" smtClean="0"/>
              <a:t>, </a:t>
            </a:r>
            <a:r>
              <a:rPr lang="es-ES" sz="2000" dirty="0" err="1" smtClean="0"/>
              <a:t>package</a:t>
            </a:r>
            <a:r>
              <a:rPr lang="es-ES" sz="2000" dirty="0" smtClean="0"/>
              <a:t> y </a:t>
            </a:r>
            <a:r>
              <a:rPr lang="es-ES" sz="2000" dirty="0" err="1" smtClean="0"/>
              <a:t>public</a:t>
            </a:r>
            <a:r>
              <a:rPr lang="es-ES" sz="2000" dirty="0" smtClean="0"/>
              <a:t>, lo cual permite que se puedan usar fuera de la clase. En el caso de </a:t>
            </a:r>
            <a:r>
              <a:rPr lang="es-ES" sz="2000" dirty="0" err="1" smtClean="0"/>
              <a:t>protected</a:t>
            </a:r>
            <a:r>
              <a:rPr lang="es-ES" sz="2000" dirty="0" smtClean="0"/>
              <a:t> o </a:t>
            </a:r>
            <a:r>
              <a:rPr lang="es-ES" sz="2000" dirty="0" err="1" smtClean="0"/>
              <a:t>package</a:t>
            </a:r>
            <a:r>
              <a:rPr lang="es-ES" sz="2000" dirty="0" smtClean="0"/>
              <a:t>, exige que estén en el mismo paquete o que lo herede (en el caso de </a:t>
            </a:r>
            <a:r>
              <a:rPr lang="es-ES" sz="2000" dirty="0" err="1" smtClean="0"/>
              <a:t>protected</a:t>
            </a:r>
            <a:r>
              <a:rPr lang="es-ES" sz="2000" dirty="0" smtClean="0"/>
              <a:t>), y como están en el mismo paquete, se puede acceder a dichos miembros.</a:t>
            </a:r>
          </a:p>
          <a:p>
            <a:pPr marL="274320" lvl="1" indent="-274320" algn="just">
              <a:lnSpc>
                <a:spcPct val="170000"/>
              </a:lnSpc>
              <a:spcBef>
                <a:spcPts val="0"/>
              </a:spcBef>
              <a:buClr>
                <a:schemeClr val="accent3"/>
              </a:buClr>
              <a:buSzPct val="95000"/>
              <a:buNone/>
            </a:pPr>
            <a:r>
              <a:rPr lang="es-ES" sz="2000" dirty="0" smtClean="0"/>
              <a:t>3º) </a:t>
            </a:r>
            <a:r>
              <a:rPr lang="es-ES" sz="2000" dirty="0"/>
              <a:t>Dentro de la </a:t>
            </a:r>
            <a:r>
              <a:rPr lang="es-ES" sz="2000" b="1" dirty="0"/>
              <a:t>clase</a:t>
            </a:r>
            <a:r>
              <a:rPr lang="es-ES" sz="2000" dirty="0"/>
              <a:t> «Alumno», puedo utilizar todos los </a:t>
            </a:r>
            <a:r>
              <a:rPr lang="es-ES" sz="2000" b="1" dirty="0"/>
              <a:t>métodos</a:t>
            </a:r>
            <a:r>
              <a:rPr lang="es-ES" sz="2000" dirty="0"/>
              <a:t> de la propia </a:t>
            </a:r>
            <a:r>
              <a:rPr lang="es-ES" sz="2000" b="1" dirty="0"/>
              <a:t>clase</a:t>
            </a:r>
            <a:r>
              <a:rPr lang="es-ES" sz="2000" dirty="0"/>
              <a:t>.</a:t>
            </a:r>
          </a:p>
          <a:p>
            <a:pPr algn="just">
              <a:lnSpc>
                <a:spcPct val="170000"/>
              </a:lnSpc>
              <a:spcBef>
                <a:spcPts val="0"/>
              </a:spcBef>
              <a:buNone/>
            </a:pPr>
            <a:endParaRPr lang="es-ES" sz="2000" dirty="0" smtClean="0"/>
          </a:p>
          <a:p>
            <a:pPr algn="just">
              <a:lnSpc>
                <a:spcPct val="170000"/>
              </a:lnSpc>
              <a:spcBef>
                <a:spcPts val="0"/>
              </a:spcBef>
              <a:buNone/>
            </a:pPr>
            <a:endParaRPr lang="es-ES" sz="2000" dirty="0" smtClean="0"/>
          </a:p>
          <a:p>
            <a:pPr lvl="1" algn="just">
              <a:lnSpc>
                <a:spcPct val="170000"/>
              </a:lnSpc>
              <a:spcBef>
                <a:spcPts val="0"/>
              </a:spcBef>
              <a:buFont typeface="Wingdings" pitchFamily="2" charset="2"/>
              <a:buChar char="ü"/>
            </a:pPr>
            <a:endParaRPr lang="es-ES" sz="2000" b="1" dirty="0" smtClean="0"/>
          </a:p>
        </p:txBody>
      </p:sp>
    </p:spTree>
    <p:extLst>
      <p:ext uri="{BB962C8B-B14F-4D97-AF65-F5344CB8AC3E}">
        <p14:creationId xmlns:p14="http://schemas.microsoft.com/office/powerpoint/2010/main" val="1158844061"/>
      </p:ext>
    </p:extLst>
  </p:cSld>
  <p:clrMapOvr>
    <a:masterClrMapping/>
  </p:clrMapOvr>
  <p:transition>
    <p:checke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847356" y="1124744"/>
            <a:ext cx="7886700" cy="4351338"/>
          </a:xfrm>
        </p:spPr>
        <p:txBody>
          <a:bodyPr>
            <a:normAutofit fontScale="47500" lnSpcReduction="20000"/>
          </a:bodyPr>
          <a:lstStyle/>
          <a:p>
            <a:pPr marL="393192" lvl="1" indent="0">
              <a:lnSpc>
                <a:spcPct val="170000"/>
              </a:lnSpc>
              <a:buNone/>
            </a:pPr>
            <a:r>
              <a:rPr lang="es-ES" sz="3300" u="sng" dirty="0">
                <a:solidFill>
                  <a:srgbClr val="FF0000"/>
                </a:solidFill>
              </a:rPr>
              <a:t>EJERCICIO </a:t>
            </a:r>
            <a:r>
              <a:rPr lang="es-ES" sz="3300" u="sng" dirty="0" smtClean="0">
                <a:solidFill>
                  <a:srgbClr val="FF0000"/>
                </a:solidFill>
              </a:rPr>
              <a:t>12.</a:t>
            </a:r>
            <a:r>
              <a:rPr lang="es-ES" sz="3300" dirty="0" smtClean="0"/>
              <a:t> </a:t>
            </a:r>
            <a:r>
              <a:rPr lang="es-ES" sz="2900" dirty="0" smtClean="0"/>
              <a:t>Partiendo del ejemplo 7 anterior, </a:t>
            </a:r>
            <a:r>
              <a:rPr lang="es-ES" sz="2900" dirty="0"/>
              <a:t>m</a:t>
            </a:r>
            <a:r>
              <a:rPr lang="es-ES" sz="2900" dirty="0" smtClean="0"/>
              <a:t>odifica </a:t>
            </a:r>
            <a:r>
              <a:rPr lang="es-ES" sz="2900" dirty="0"/>
              <a:t>las condiciones de visibilidad de la </a:t>
            </a:r>
            <a:r>
              <a:rPr lang="es-ES" sz="2900" b="1" dirty="0"/>
              <a:t>clase</a:t>
            </a:r>
            <a:r>
              <a:rPr lang="es-ES" sz="2900" dirty="0"/>
              <a:t> «Alumno».</a:t>
            </a:r>
          </a:p>
          <a:p>
            <a:pPr marL="850392" lvl="1" indent="-457200">
              <a:lnSpc>
                <a:spcPct val="170000"/>
              </a:lnSpc>
              <a:buAutoNum type="alphaLcParenR"/>
            </a:pPr>
            <a:r>
              <a:rPr lang="es-ES" sz="2900" dirty="0" smtClean="0"/>
              <a:t>La clase se puede usar fuera del paquete al que pertenece.</a:t>
            </a:r>
          </a:p>
          <a:p>
            <a:pPr marL="850392" lvl="1" indent="-457200">
              <a:lnSpc>
                <a:spcPct val="170000"/>
              </a:lnSpc>
              <a:buAutoNum type="alphaLcParenR"/>
            </a:pPr>
            <a:r>
              <a:rPr lang="es-ES" sz="2900" dirty="0" smtClean="0"/>
              <a:t>El </a:t>
            </a:r>
            <a:r>
              <a:rPr lang="es-ES" sz="2900" b="1" dirty="0"/>
              <a:t>método</a:t>
            </a:r>
            <a:r>
              <a:rPr lang="es-ES" sz="2900" dirty="0"/>
              <a:t> «</a:t>
            </a:r>
            <a:r>
              <a:rPr lang="es-ES" sz="2900" dirty="0" err="1"/>
              <a:t>inicializarDatos</a:t>
            </a:r>
            <a:r>
              <a:rPr lang="es-ES" sz="2900" dirty="0"/>
              <a:t>()» se podrá usar fuera de la </a:t>
            </a:r>
            <a:r>
              <a:rPr lang="es-ES" sz="2900" b="1" dirty="0"/>
              <a:t>clase</a:t>
            </a:r>
            <a:r>
              <a:rPr lang="es-ES" sz="2900" dirty="0"/>
              <a:t>, pero no del </a:t>
            </a:r>
            <a:r>
              <a:rPr lang="es-ES" sz="2900" b="1" dirty="0"/>
              <a:t>paquete</a:t>
            </a:r>
            <a:r>
              <a:rPr lang="es-ES" sz="2900" dirty="0"/>
              <a:t>, a menos que se trate de una </a:t>
            </a:r>
            <a:r>
              <a:rPr lang="es-ES" sz="2900" b="1" dirty="0"/>
              <a:t>clase</a:t>
            </a:r>
            <a:r>
              <a:rPr lang="es-ES" sz="2900" dirty="0"/>
              <a:t> que </a:t>
            </a:r>
            <a:r>
              <a:rPr lang="es-ES" sz="2900" b="1" dirty="0"/>
              <a:t>herede</a:t>
            </a:r>
            <a:r>
              <a:rPr lang="es-ES" sz="2900" dirty="0"/>
              <a:t> de «Alumno».</a:t>
            </a:r>
          </a:p>
          <a:p>
            <a:pPr marL="850392" lvl="1" indent="-457200">
              <a:lnSpc>
                <a:spcPct val="170000"/>
              </a:lnSpc>
              <a:buAutoNum type="alphaLcParenR"/>
            </a:pPr>
            <a:r>
              <a:rPr lang="es-ES" sz="2900" dirty="0"/>
              <a:t>El </a:t>
            </a:r>
            <a:r>
              <a:rPr lang="es-ES" sz="2900" b="1" dirty="0"/>
              <a:t>método</a:t>
            </a:r>
            <a:r>
              <a:rPr lang="es-ES" sz="2900" dirty="0"/>
              <a:t> «</a:t>
            </a:r>
            <a:r>
              <a:rPr lang="es-ES" sz="2900" dirty="0" err="1" smtClean="0"/>
              <a:t>visualDatos</a:t>
            </a:r>
            <a:r>
              <a:rPr lang="es-ES" sz="2900" dirty="0"/>
              <a:t>()» se podrá usar desde cualquier </a:t>
            </a:r>
            <a:r>
              <a:rPr lang="es-ES" sz="2900" b="1" dirty="0"/>
              <a:t>clase</a:t>
            </a:r>
            <a:r>
              <a:rPr lang="es-ES" sz="2900" dirty="0"/>
              <a:t> independientemente del </a:t>
            </a:r>
            <a:r>
              <a:rPr lang="es-ES" sz="2900" b="1" dirty="0"/>
              <a:t>paquete</a:t>
            </a:r>
            <a:r>
              <a:rPr lang="es-ES" sz="2900" dirty="0"/>
              <a:t> donde esté.</a:t>
            </a:r>
          </a:p>
          <a:p>
            <a:pPr marL="850392" lvl="1" indent="-457200">
              <a:lnSpc>
                <a:spcPct val="170000"/>
              </a:lnSpc>
              <a:buAutoNum type="alphaLcParenR"/>
            </a:pPr>
            <a:r>
              <a:rPr lang="es-ES" sz="2900" dirty="0"/>
              <a:t>El </a:t>
            </a:r>
            <a:r>
              <a:rPr lang="es-ES" sz="2900" b="1" dirty="0"/>
              <a:t>método</a:t>
            </a:r>
            <a:r>
              <a:rPr lang="es-ES" sz="2900" dirty="0"/>
              <a:t> «</a:t>
            </a:r>
            <a:r>
              <a:rPr lang="es-ES" sz="2900" dirty="0" err="1"/>
              <a:t>modificarDatos</a:t>
            </a:r>
            <a:r>
              <a:rPr lang="es-ES" sz="2900" dirty="0"/>
              <a:t>()» se podrá usar sólo dentro de las </a:t>
            </a:r>
            <a:r>
              <a:rPr lang="es-ES" sz="2900" b="1" dirty="0"/>
              <a:t>clases</a:t>
            </a:r>
            <a:r>
              <a:rPr lang="es-ES" sz="2900" dirty="0"/>
              <a:t> del mismo </a:t>
            </a:r>
            <a:r>
              <a:rPr lang="es-ES" sz="2900" b="1" dirty="0"/>
              <a:t>paquete</a:t>
            </a:r>
            <a:r>
              <a:rPr lang="es-ES" sz="2900" dirty="0"/>
              <a:t>.</a:t>
            </a:r>
          </a:p>
          <a:p>
            <a:pPr marL="850392" lvl="1" indent="-457200">
              <a:lnSpc>
                <a:spcPct val="170000"/>
              </a:lnSpc>
              <a:buAutoNum type="alphaLcParenR"/>
            </a:pPr>
            <a:r>
              <a:rPr lang="es-ES" sz="2900" dirty="0"/>
              <a:t>Los </a:t>
            </a:r>
            <a:r>
              <a:rPr lang="es-ES" sz="2900" b="1" dirty="0"/>
              <a:t>métodos</a:t>
            </a:r>
            <a:r>
              <a:rPr lang="es-ES" sz="2900" dirty="0"/>
              <a:t> «</a:t>
            </a:r>
            <a:r>
              <a:rPr lang="es-ES" sz="2900" dirty="0" err="1"/>
              <a:t>pedirNombre</a:t>
            </a:r>
            <a:r>
              <a:rPr lang="es-ES" sz="2900" dirty="0"/>
              <a:t>» y «</a:t>
            </a:r>
            <a:r>
              <a:rPr lang="es-ES" sz="2900" dirty="0" err="1"/>
              <a:t>pedirEdad</a:t>
            </a:r>
            <a:r>
              <a:rPr lang="es-ES" sz="2900" dirty="0"/>
              <a:t>» sólo se podrán usar dentro de la propia </a:t>
            </a:r>
            <a:r>
              <a:rPr lang="es-ES" sz="2900" b="1" dirty="0"/>
              <a:t>clase</a:t>
            </a:r>
            <a:r>
              <a:rPr lang="es-ES" sz="2900" dirty="0"/>
              <a:t> «Alumno».</a:t>
            </a:r>
          </a:p>
          <a:p>
            <a:pPr algn="just">
              <a:lnSpc>
                <a:spcPct val="170000"/>
              </a:lnSpc>
              <a:spcBef>
                <a:spcPts val="0"/>
              </a:spcBef>
              <a:buNone/>
            </a:pPr>
            <a:endParaRPr lang="es-ES" sz="2000" dirty="0" smtClean="0"/>
          </a:p>
          <a:p>
            <a:pPr lvl="1" algn="just">
              <a:lnSpc>
                <a:spcPct val="170000"/>
              </a:lnSpc>
              <a:spcBef>
                <a:spcPts val="0"/>
              </a:spcBef>
              <a:buFont typeface="Wingdings" pitchFamily="2" charset="2"/>
              <a:buChar char="ü"/>
            </a:pPr>
            <a:endParaRPr lang="es-ES" sz="2000" b="1" dirty="0" smtClean="0"/>
          </a:p>
        </p:txBody>
      </p:sp>
      <p:sp>
        <p:nvSpPr>
          <p:cNvPr id="2" name="Título 1"/>
          <p:cNvSpPr>
            <a:spLocks noGrp="1"/>
          </p:cNvSpPr>
          <p:nvPr>
            <p:ph type="title"/>
          </p:nvPr>
        </p:nvSpPr>
        <p:spPr/>
        <p:txBody>
          <a:bodyPr/>
          <a:lstStyle/>
          <a:p>
            <a:r>
              <a:rPr lang="es-ES" sz="3600" dirty="0"/>
              <a:t>3.1 Modificadores de visibilidad.</a:t>
            </a:r>
            <a:endParaRPr lang="es-ES" dirty="0"/>
          </a:p>
        </p:txBody>
      </p:sp>
    </p:spTree>
    <p:extLst>
      <p:ext uri="{BB962C8B-B14F-4D97-AF65-F5344CB8AC3E}">
        <p14:creationId xmlns:p14="http://schemas.microsoft.com/office/powerpoint/2010/main" val="892224389"/>
      </p:ext>
    </p:extLst>
  </p:cSld>
  <p:clrMapOvr>
    <a:masterClrMapping/>
  </p:clrMapOvr>
  <p:transition>
    <p:checke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dirty="0"/>
              <a:t>3.1 Modificadores de visibilidad.</a:t>
            </a:r>
          </a:p>
        </p:txBody>
      </p:sp>
      <p:sp>
        <p:nvSpPr>
          <p:cNvPr id="5125" name="Rectangle 5"/>
          <p:cNvSpPr>
            <a:spLocks noGrp="1" noChangeArrowheads="1"/>
          </p:cNvSpPr>
          <p:nvPr>
            <p:ph idx="1"/>
          </p:nvPr>
        </p:nvSpPr>
        <p:spPr/>
        <p:txBody>
          <a:bodyPr>
            <a:normAutofit/>
          </a:bodyPr>
          <a:lstStyle/>
          <a:p>
            <a:pPr marL="393192" lvl="1" indent="0">
              <a:lnSpc>
                <a:spcPct val="170000"/>
              </a:lnSpc>
              <a:buNone/>
            </a:pPr>
            <a:r>
              <a:rPr lang="es-ES" sz="1800" u="sng" dirty="0">
                <a:solidFill>
                  <a:srgbClr val="FF0000"/>
                </a:solidFill>
              </a:rPr>
              <a:t>EJERCICIO </a:t>
            </a:r>
            <a:r>
              <a:rPr lang="es-ES" sz="1800" u="sng" dirty="0" smtClean="0">
                <a:solidFill>
                  <a:srgbClr val="FF0000"/>
                </a:solidFill>
              </a:rPr>
              <a:t>13. </a:t>
            </a:r>
            <a:r>
              <a:rPr lang="es-ES" sz="1800" dirty="0" smtClean="0"/>
              <a:t>Partiendo del ejemplo 7, modifica </a:t>
            </a:r>
            <a:r>
              <a:rPr lang="es-ES" sz="1800" dirty="0"/>
              <a:t>las condiciones de visibilidad de la </a:t>
            </a:r>
            <a:r>
              <a:rPr lang="es-ES" sz="1800" b="1" dirty="0"/>
              <a:t>clase</a:t>
            </a:r>
            <a:r>
              <a:rPr lang="es-ES" sz="1800" dirty="0"/>
              <a:t> «Profesor».</a:t>
            </a:r>
          </a:p>
          <a:p>
            <a:pPr marL="850392" lvl="1" indent="-457200">
              <a:lnSpc>
                <a:spcPct val="170000"/>
              </a:lnSpc>
              <a:buAutoNum type="alphaLcParenR"/>
            </a:pPr>
            <a:r>
              <a:rPr lang="es-ES" sz="1800" dirty="0"/>
              <a:t>La </a:t>
            </a:r>
            <a:r>
              <a:rPr lang="es-ES" sz="1800" b="1" dirty="0"/>
              <a:t>clase</a:t>
            </a:r>
            <a:r>
              <a:rPr lang="es-ES" sz="1800" dirty="0"/>
              <a:t> sólo se podrá usar dentro del </a:t>
            </a:r>
            <a:r>
              <a:rPr lang="es-ES" sz="1800" b="1" dirty="0"/>
              <a:t>paquete</a:t>
            </a:r>
            <a:r>
              <a:rPr lang="es-ES" sz="1800" dirty="0"/>
              <a:t> al que pertenece.</a:t>
            </a:r>
          </a:p>
          <a:p>
            <a:pPr marL="850392" lvl="1" indent="-457200">
              <a:lnSpc>
                <a:spcPct val="170000"/>
              </a:lnSpc>
              <a:buAutoNum type="alphaLcParenR"/>
            </a:pPr>
            <a:r>
              <a:rPr lang="es-ES" sz="1800" dirty="0"/>
              <a:t>El </a:t>
            </a:r>
            <a:r>
              <a:rPr lang="es-ES" sz="1800" b="1" dirty="0"/>
              <a:t>método</a:t>
            </a:r>
            <a:r>
              <a:rPr lang="es-ES" sz="1800" dirty="0"/>
              <a:t> «</a:t>
            </a:r>
            <a:r>
              <a:rPr lang="es-ES" sz="1800" dirty="0" err="1"/>
              <a:t>pedirTodosDatos</a:t>
            </a:r>
            <a:r>
              <a:rPr lang="es-ES" sz="1800" dirty="0"/>
              <a:t>()» se podrá usar </a:t>
            </a:r>
            <a:r>
              <a:rPr lang="es-ES" sz="1800" dirty="0" smtClean="0"/>
              <a:t>fuera de la clase pero sólo </a:t>
            </a:r>
            <a:r>
              <a:rPr lang="es-ES" sz="1800" dirty="0"/>
              <a:t>por las </a:t>
            </a:r>
            <a:r>
              <a:rPr lang="es-ES" sz="1800" b="1" dirty="0" smtClean="0"/>
              <a:t>clases</a:t>
            </a:r>
            <a:r>
              <a:rPr lang="es-ES" sz="1800" dirty="0"/>
              <a:t> </a:t>
            </a:r>
            <a:r>
              <a:rPr lang="es-ES" sz="1800" dirty="0" smtClean="0"/>
              <a:t>que están dentro de su mismo </a:t>
            </a:r>
            <a:r>
              <a:rPr lang="es-ES" sz="1800" b="1" dirty="0" smtClean="0"/>
              <a:t>paquete</a:t>
            </a:r>
            <a:r>
              <a:rPr lang="es-ES" sz="1800" dirty="0"/>
              <a:t>.</a:t>
            </a:r>
          </a:p>
          <a:p>
            <a:pPr marL="850392" lvl="1" indent="-457200">
              <a:lnSpc>
                <a:spcPct val="170000"/>
              </a:lnSpc>
              <a:buAutoNum type="alphaLcParenR"/>
            </a:pPr>
            <a:r>
              <a:rPr lang="es-ES" sz="1800" dirty="0"/>
              <a:t>Los </a:t>
            </a:r>
            <a:r>
              <a:rPr lang="es-ES" sz="1800" b="1" dirty="0"/>
              <a:t>métodos</a:t>
            </a:r>
            <a:r>
              <a:rPr lang="es-ES" sz="1800" dirty="0"/>
              <a:t> «</a:t>
            </a:r>
            <a:r>
              <a:rPr lang="es-ES" sz="1800" dirty="0" err="1"/>
              <a:t>pedirNombre</a:t>
            </a:r>
            <a:r>
              <a:rPr lang="es-ES" sz="1800" dirty="0"/>
              <a:t>» y «</a:t>
            </a:r>
            <a:r>
              <a:rPr lang="es-ES" sz="1800" dirty="0" err="1"/>
              <a:t>pedirEspecialidad</a:t>
            </a:r>
            <a:r>
              <a:rPr lang="es-ES" sz="1800" dirty="0"/>
              <a:t>» se podrán usar sólo dentro de la propia </a:t>
            </a:r>
            <a:r>
              <a:rPr lang="es-ES" sz="1800" b="1" dirty="0"/>
              <a:t>clase</a:t>
            </a:r>
            <a:r>
              <a:rPr lang="es-ES" sz="1800" dirty="0"/>
              <a:t>.</a:t>
            </a:r>
          </a:p>
          <a:p>
            <a:pPr marL="393192" lvl="1" indent="0">
              <a:lnSpc>
                <a:spcPct val="170000"/>
              </a:lnSpc>
              <a:buNone/>
            </a:pPr>
            <a:endParaRPr lang="es-ES" sz="1800" b="1" dirty="0" smtClean="0"/>
          </a:p>
        </p:txBody>
      </p:sp>
    </p:spTree>
    <p:extLst>
      <p:ext uri="{BB962C8B-B14F-4D97-AF65-F5344CB8AC3E}">
        <p14:creationId xmlns:p14="http://schemas.microsoft.com/office/powerpoint/2010/main" val="2387017748"/>
      </p:ext>
    </p:extLst>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1. ¿Qué es la Programación Orientada a Objetos (POO)?</a:t>
            </a:r>
            <a:endParaRPr lang="es-ES" dirty="0"/>
          </a:p>
        </p:txBody>
      </p:sp>
      <p:sp>
        <p:nvSpPr>
          <p:cNvPr id="3" name="Marcador de contenido 2"/>
          <p:cNvSpPr>
            <a:spLocks noGrp="1"/>
          </p:cNvSpPr>
          <p:nvPr>
            <p:ph idx="1"/>
          </p:nvPr>
        </p:nvSpPr>
        <p:spPr>
          <a:xfrm>
            <a:off x="971600" y="1320912"/>
            <a:ext cx="7886700" cy="4351338"/>
          </a:xfrm>
        </p:spPr>
        <p:txBody>
          <a:bodyPr>
            <a:normAutofit/>
          </a:bodyPr>
          <a:lstStyle/>
          <a:p>
            <a:pPr marL="0" indent="0">
              <a:buNone/>
            </a:pPr>
            <a:r>
              <a:rPr lang="es-ES" sz="3200" b="1" dirty="0" smtClean="0"/>
              <a:t>¿</a:t>
            </a:r>
            <a:r>
              <a:rPr lang="es-ES" sz="3200" b="1" dirty="0"/>
              <a:t>Cuáles son las ventajas de un lenguaje orientado a objetos?</a:t>
            </a:r>
          </a:p>
          <a:p>
            <a:r>
              <a:rPr lang="es-ES" dirty="0"/>
              <a:t>Fomenta la reutilización y extensión del código.</a:t>
            </a:r>
          </a:p>
          <a:p>
            <a:r>
              <a:rPr lang="es-ES" dirty="0"/>
              <a:t>Permite crear sistemas más complejos.</a:t>
            </a:r>
          </a:p>
          <a:p>
            <a:r>
              <a:rPr lang="es-ES" dirty="0"/>
              <a:t>Relacionar el sistema al mundo real.</a:t>
            </a:r>
          </a:p>
          <a:p>
            <a:r>
              <a:rPr lang="es-ES" dirty="0"/>
              <a:t>Facilita la creación de programas visuales.</a:t>
            </a:r>
          </a:p>
          <a:p>
            <a:r>
              <a:rPr lang="es-ES" dirty="0"/>
              <a:t>Construcción de prototipos</a:t>
            </a:r>
          </a:p>
          <a:p>
            <a:r>
              <a:rPr lang="es-ES" dirty="0"/>
              <a:t>Agiliza el desarrollo de software</a:t>
            </a:r>
          </a:p>
          <a:p>
            <a:r>
              <a:rPr lang="es-ES" dirty="0"/>
              <a:t>Facilita el trabajo en equipo</a:t>
            </a:r>
          </a:p>
          <a:p>
            <a:r>
              <a:rPr lang="es-ES" dirty="0"/>
              <a:t>Facilita el mantenimiento del software</a:t>
            </a:r>
          </a:p>
          <a:p>
            <a:endParaRPr lang="es-ES" dirty="0"/>
          </a:p>
        </p:txBody>
      </p:sp>
    </p:spTree>
    <p:extLst>
      <p:ext uri="{BB962C8B-B14F-4D97-AF65-F5344CB8AC3E}">
        <p14:creationId xmlns:p14="http://schemas.microsoft.com/office/powerpoint/2010/main" val="5050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dirty="0" smtClean="0"/>
              <a:t>3.2 </a:t>
            </a:r>
            <a:r>
              <a:rPr lang="es-ES" dirty="0"/>
              <a:t>Sobrecarga de métodos</a:t>
            </a:r>
            <a:r>
              <a:rPr lang="es-ES" dirty="0" smtClean="0"/>
              <a:t>.</a:t>
            </a:r>
            <a:endParaRPr lang="es-ES"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Font typeface="Wingdings" pitchFamily="2" charset="2"/>
              <a:buChar char="q"/>
            </a:pPr>
            <a:r>
              <a:rPr lang="es-ES" sz="1800" dirty="0" smtClean="0"/>
              <a:t>En POO, la sobrecarga hace referencia a la posibilidad de que pueda haber en una misma clase dos o más métodos con el mismo nombre. </a:t>
            </a:r>
          </a:p>
          <a:p>
            <a:pPr algn="just">
              <a:lnSpc>
                <a:spcPct val="150000"/>
              </a:lnSpc>
              <a:spcBef>
                <a:spcPts val="0"/>
              </a:spcBef>
              <a:buFont typeface="Wingdings" pitchFamily="2" charset="2"/>
              <a:buChar char="q"/>
            </a:pPr>
            <a:r>
              <a:rPr lang="es-ES" sz="1800" dirty="0" smtClean="0"/>
              <a:t>La única condición es que cada método tenga diferentes parámetros con el fin de que el compilador sepa a qué método tiene que llamar en función de los argumentos que se envíen en la llamada.</a:t>
            </a:r>
          </a:p>
          <a:p>
            <a:pPr algn="just">
              <a:lnSpc>
                <a:spcPct val="150000"/>
              </a:lnSpc>
              <a:spcBef>
                <a:spcPts val="0"/>
              </a:spcBef>
              <a:buFont typeface="Wingdings" pitchFamily="2" charset="2"/>
              <a:buChar char="q"/>
            </a:pPr>
            <a:r>
              <a:rPr lang="es-ES" sz="1800" dirty="0" smtClean="0"/>
              <a:t>Si los métodos se diferencian solo en el tipo de valor devuelto, se producirá un error de codificación y por lo tanto el compilador no lo admitirá.</a:t>
            </a:r>
          </a:p>
          <a:p>
            <a:pPr algn="just">
              <a:lnSpc>
                <a:spcPct val="150000"/>
              </a:lnSpc>
              <a:spcBef>
                <a:spcPts val="0"/>
              </a:spcBef>
              <a:buFont typeface="Wingdings" pitchFamily="2" charset="2"/>
              <a:buChar char="q"/>
            </a:pPr>
            <a:r>
              <a:rPr lang="es-ES" sz="1800" dirty="0" smtClean="0"/>
              <a:t>El constructor es un método más, así que puede sobrecargarse.</a:t>
            </a: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4248084877"/>
      </p:ext>
    </p:extLst>
  </p:cSld>
  <p:clrMapOvr>
    <a:masterClrMapping/>
  </p:clrMapOvr>
  <p:transition>
    <p:checke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27584" y="-5288"/>
            <a:ext cx="7886700" cy="1325563"/>
          </a:xfrm>
        </p:spPr>
        <p:txBody>
          <a:bodyPr>
            <a:noAutofit/>
          </a:bodyPr>
          <a:lstStyle/>
          <a:p>
            <a:pPr marL="742950" indent="-742950"/>
            <a:r>
              <a:rPr lang="es-ES" dirty="0"/>
              <a:t>3.2 Sobrecarga de métodos</a:t>
            </a:r>
            <a:r>
              <a:rPr lang="es-ES" dirty="0" smtClean="0"/>
              <a:t>.</a:t>
            </a:r>
            <a:endParaRPr lang="es-ES" dirty="0"/>
          </a:p>
        </p:txBody>
      </p:sp>
      <p:sp>
        <p:nvSpPr>
          <p:cNvPr id="5125" name="Rectangle 5"/>
          <p:cNvSpPr>
            <a:spLocks noGrp="1" noChangeArrowheads="1"/>
          </p:cNvSpPr>
          <p:nvPr>
            <p:ph idx="1"/>
          </p:nvPr>
        </p:nvSpPr>
        <p:spPr>
          <a:xfrm>
            <a:off x="827584" y="980728"/>
            <a:ext cx="7886700" cy="4351338"/>
          </a:xfrm>
        </p:spPr>
        <p:txBody>
          <a:bodyPr>
            <a:noAutofit/>
          </a:bodyPr>
          <a:lstStyle/>
          <a:p>
            <a:pPr marL="0" indent="0" algn="just">
              <a:lnSpc>
                <a:spcPct val="150000"/>
              </a:lnSpc>
              <a:spcBef>
                <a:spcPts val="0"/>
              </a:spcBef>
              <a:buNone/>
            </a:pPr>
            <a:r>
              <a:rPr lang="es-ES" sz="1800" b="1" u="sng" dirty="0" smtClean="0"/>
              <a:t>EJEMPLO.</a:t>
            </a:r>
            <a:endParaRPr lang="es-ES" sz="1800" u="sng" dirty="0" smtClean="0">
              <a:solidFill>
                <a:srgbClr val="0070C0"/>
              </a:solidFill>
            </a:endParaRPr>
          </a:p>
          <a:p>
            <a:pPr lvl="1" algn="just">
              <a:lnSpc>
                <a:spcPct val="150000"/>
              </a:lnSpc>
              <a:spcBef>
                <a:spcPts val="0"/>
              </a:spcBef>
              <a:buNone/>
            </a:pPr>
            <a:r>
              <a:rPr lang="es-ES" sz="1400" b="1" dirty="0" err="1"/>
              <a:t>public</a:t>
            </a:r>
            <a:r>
              <a:rPr lang="es-ES" sz="1400" b="1" dirty="0"/>
              <a:t>  </a:t>
            </a:r>
            <a:r>
              <a:rPr lang="es-ES" sz="1400" b="1" dirty="0" err="1"/>
              <a:t>class</a:t>
            </a:r>
            <a:r>
              <a:rPr lang="es-ES" sz="1400" b="1" dirty="0"/>
              <a:t> </a:t>
            </a:r>
            <a:r>
              <a:rPr lang="es-ES" sz="1400" b="1" dirty="0" smtClean="0"/>
              <a:t>Alumno{</a:t>
            </a:r>
            <a:endParaRPr lang="es-ES" sz="1400" b="1" dirty="0"/>
          </a:p>
          <a:p>
            <a:pPr lvl="2" algn="just">
              <a:lnSpc>
                <a:spcPct val="150000"/>
              </a:lnSpc>
              <a:spcBef>
                <a:spcPts val="0"/>
              </a:spcBef>
              <a:buNone/>
            </a:pPr>
            <a:r>
              <a:rPr lang="es-ES" sz="1400" b="1" dirty="0" err="1"/>
              <a:t>private</a:t>
            </a:r>
            <a:r>
              <a:rPr lang="es-ES" sz="1400" b="1" dirty="0"/>
              <a:t> </a:t>
            </a:r>
            <a:r>
              <a:rPr lang="es-ES" sz="1400" b="1" dirty="0" err="1"/>
              <a:t>String</a:t>
            </a:r>
            <a:r>
              <a:rPr lang="es-ES" sz="1400" b="1" dirty="0"/>
              <a:t> nombre;</a:t>
            </a:r>
          </a:p>
          <a:p>
            <a:pPr lvl="2" algn="just">
              <a:lnSpc>
                <a:spcPct val="150000"/>
              </a:lnSpc>
              <a:spcBef>
                <a:spcPts val="0"/>
              </a:spcBef>
              <a:buNone/>
            </a:pPr>
            <a:r>
              <a:rPr lang="es-ES" sz="1400" b="1" dirty="0" err="1"/>
              <a:t>private</a:t>
            </a:r>
            <a:r>
              <a:rPr lang="es-ES" sz="1400" b="1" dirty="0"/>
              <a:t> </a:t>
            </a:r>
            <a:r>
              <a:rPr lang="es-ES" sz="1400" b="1" dirty="0" err="1"/>
              <a:t>int</a:t>
            </a:r>
            <a:r>
              <a:rPr lang="es-ES" sz="1400" b="1" dirty="0"/>
              <a:t> edad;</a:t>
            </a:r>
          </a:p>
          <a:p>
            <a:pPr lvl="2" algn="just">
              <a:lnSpc>
                <a:spcPct val="150000"/>
              </a:lnSpc>
              <a:spcBef>
                <a:spcPts val="0"/>
              </a:spcBef>
              <a:buNone/>
            </a:pPr>
            <a:r>
              <a:rPr lang="es-ES" sz="1400" b="1" dirty="0" err="1"/>
              <a:t>public</a:t>
            </a:r>
            <a:r>
              <a:rPr lang="es-ES" sz="1400" b="1" dirty="0"/>
              <a:t>  </a:t>
            </a:r>
            <a:r>
              <a:rPr lang="es-ES" sz="1400" b="1" dirty="0" err="1"/>
              <a:t>void</a:t>
            </a:r>
            <a:r>
              <a:rPr lang="es-ES" sz="1400" b="1" dirty="0"/>
              <a:t> </a:t>
            </a:r>
            <a:r>
              <a:rPr lang="es-ES" sz="1400" b="1" dirty="0" err="1"/>
              <a:t>inicDatos</a:t>
            </a:r>
            <a:r>
              <a:rPr lang="es-ES" sz="1400" b="1" dirty="0"/>
              <a:t>(</a:t>
            </a:r>
            <a:r>
              <a:rPr lang="es-ES" sz="1400" b="1" dirty="0" err="1"/>
              <a:t>String</a:t>
            </a:r>
            <a:r>
              <a:rPr lang="es-ES" sz="1400" b="1" dirty="0"/>
              <a:t> </a:t>
            </a:r>
            <a:r>
              <a:rPr lang="es-ES" sz="1400" b="1" dirty="0" err="1"/>
              <a:t>nom</a:t>
            </a:r>
            <a:r>
              <a:rPr lang="es-ES" sz="1400" b="1" dirty="0"/>
              <a:t>, </a:t>
            </a:r>
            <a:r>
              <a:rPr lang="es-ES" sz="1400" b="1" dirty="0" err="1"/>
              <a:t>int</a:t>
            </a:r>
            <a:r>
              <a:rPr lang="es-ES" sz="1400" b="1" dirty="0"/>
              <a:t> e</a:t>
            </a:r>
            <a:r>
              <a:rPr lang="es-ES" sz="1400" b="1" dirty="0" smtClean="0"/>
              <a:t>){</a:t>
            </a:r>
            <a:endParaRPr lang="es-ES" sz="1400" b="1" dirty="0"/>
          </a:p>
          <a:p>
            <a:pPr lvl="2" algn="just">
              <a:lnSpc>
                <a:spcPct val="150000"/>
              </a:lnSpc>
              <a:spcBef>
                <a:spcPts val="0"/>
              </a:spcBef>
              <a:buNone/>
            </a:pPr>
            <a:r>
              <a:rPr lang="es-ES" sz="1400" b="1" dirty="0"/>
              <a:t>	nombre=</a:t>
            </a:r>
            <a:r>
              <a:rPr lang="es-ES" sz="1400" b="1" dirty="0" err="1"/>
              <a:t>nom</a:t>
            </a:r>
            <a:r>
              <a:rPr lang="es-ES" sz="1400" b="1" dirty="0"/>
              <a:t>;</a:t>
            </a:r>
          </a:p>
          <a:p>
            <a:pPr lvl="2" algn="just">
              <a:lnSpc>
                <a:spcPct val="150000"/>
              </a:lnSpc>
              <a:spcBef>
                <a:spcPts val="0"/>
              </a:spcBef>
              <a:buNone/>
            </a:pPr>
            <a:r>
              <a:rPr lang="es-ES" sz="1400" b="1" dirty="0"/>
              <a:t>	edad=e;</a:t>
            </a:r>
          </a:p>
          <a:p>
            <a:pPr lvl="2" algn="just">
              <a:lnSpc>
                <a:spcPct val="150000"/>
              </a:lnSpc>
              <a:spcBef>
                <a:spcPts val="0"/>
              </a:spcBef>
              <a:buNone/>
            </a:pPr>
            <a:r>
              <a:rPr lang="es-ES" sz="1400" b="1" dirty="0"/>
              <a:t>}</a:t>
            </a:r>
          </a:p>
          <a:p>
            <a:pPr lvl="2" algn="just">
              <a:lnSpc>
                <a:spcPct val="150000"/>
              </a:lnSpc>
              <a:spcBef>
                <a:spcPts val="0"/>
              </a:spcBef>
              <a:buNone/>
            </a:pPr>
            <a:r>
              <a:rPr lang="es-ES" sz="1400" b="1" dirty="0" err="1"/>
              <a:t>public</a:t>
            </a:r>
            <a:r>
              <a:rPr lang="es-ES" sz="1400" b="1" dirty="0"/>
              <a:t>  </a:t>
            </a:r>
            <a:r>
              <a:rPr lang="es-ES" sz="1400" b="1" dirty="0" err="1"/>
              <a:t>void</a:t>
            </a:r>
            <a:r>
              <a:rPr lang="es-ES" sz="1400" b="1" dirty="0"/>
              <a:t> </a:t>
            </a:r>
            <a:r>
              <a:rPr lang="es-ES" sz="1400" b="1" dirty="0" err="1"/>
              <a:t>inicDatos</a:t>
            </a:r>
            <a:r>
              <a:rPr lang="es-ES" sz="1400" b="1" dirty="0"/>
              <a:t>(</a:t>
            </a:r>
            <a:r>
              <a:rPr lang="es-ES" sz="1400" b="1" dirty="0" err="1"/>
              <a:t>int</a:t>
            </a:r>
            <a:r>
              <a:rPr lang="es-ES" sz="1400" b="1" dirty="0"/>
              <a:t> e</a:t>
            </a:r>
            <a:r>
              <a:rPr lang="es-ES" sz="1400" b="1" dirty="0" smtClean="0"/>
              <a:t>){</a:t>
            </a:r>
            <a:endParaRPr lang="es-ES" sz="1400" b="1" dirty="0"/>
          </a:p>
          <a:p>
            <a:pPr lvl="2" algn="just">
              <a:lnSpc>
                <a:spcPct val="150000"/>
              </a:lnSpc>
              <a:spcBef>
                <a:spcPts val="0"/>
              </a:spcBef>
              <a:buNone/>
            </a:pPr>
            <a:r>
              <a:rPr lang="es-ES" sz="1400" b="1" dirty="0"/>
              <a:t>	edad=e;</a:t>
            </a:r>
          </a:p>
          <a:p>
            <a:pPr lvl="2" algn="just">
              <a:lnSpc>
                <a:spcPct val="150000"/>
              </a:lnSpc>
              <a:spcBef>
                <a:spcPts val="0"/>
              </a:spcBef>
              <a:buNone/>
            </a:pPr>
            <a:r>
              <a:rPr lang="es-ES" sz="1400" b="1" dirty="0"/>
              <a:t>}</a:t>
            </a:r>
          </a:p>
          <a:p>
            <a:pPr lvl="1" algn="just">
              <a:lnSpc>
                <a:spcPct val="150000"/>
              </a:lnSpc>
              <a:spcBef>
                <a:spcPts val="0"/>
              </a:spcBef>
              <a:buNone/>
            </a:pPr>
            <a:r>
              <a:rPr lang="es-ES" sz="1400" b="1" dirty="0"/>
              <a:t>}</a:t>
            </a:r>
          </a:p>
          <a:p>
            <a:pPr marL="274320" lvl="1" indent="-274320" algn="ctr">
              <a:lnSpc>
                <a:spcPct val="150000"/>
              </a:lnSpc>
              <a:spcBef>
                <a:spcPts val="0"/>
              </a:spcBef>
              <a:buClr>
                <a:schemeClr val="accent3"/>
              </a:buClr>
              <a:buSzPct val="95000"/>
              <a:buNone/>
            </a:pPr>
            <a:r>
              <a:rPr lang="es-ES" sz="1800" b="1" u="sng" dirty="0"/>
              <a:t>EJERCICIO 9 de la hoja de ejercicios.</a:t>
            </a:r>
          </a:p>
          <a:p>
            <a:pPr algn="just">
              <a:lnSpc>
                <a:spcPct val="150000"/>
              </a:lnSpc>
              <a:spcBef>
                <a:spcPts val="0"/>
              </a:spcBef>
              <a:buNone/>
            </a:pPr>
            <a:endParaRPr lang="es-ES" sz="2000" b="1" u="sng" dirty="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3187256228"/>
      </p:ext>
    </p:extLst>
  </p:cSld>
  <p:clrMapOvr>
    <a:masterClrMapping/>
  </p:clrMapOvr>
  <p:transition>
    <p:checke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683568" y="908720"/>
            <a:ext cx="7886700" cy="4351338"/>
          </a:xfrm>
        </p:spPr>
        <p:txBody>
          <a:bodyPr>
            <a:noAutofit/>
          </a:bodyPr>
          <a:lstStyle/>
          <a:p>
            <a:pPr marL="0" indent="0" algn="just">
              <a:lnSpc>
                <a:spcPct val="150000"/>
              </a:lnSpc>
              <a:spcBef>
                <a:spcPts val="0"/>
              </a:spcBef>
              <a:buNone/>
            </a:pPr>
            <a:r>
              <a:rPr lang="es-ES" sz="1800" u="sng" dirty="0" smtClean="0">
                <a:solidFill>
                  <a:srgbClr val="0070C0"/>
                </a:solidFill>
              </a:rPr>
              <a:t>Constructores. (ya visto pero lo repasamos).</a:t>
            </a:r>
            <a:endParaRPr lang="es-ES" sz="1800" dirty="0"/>
          </a:p>
          <a:p>
            <a:pPr lvl="1">
              <a:lnSpc>
                <a:spcPct val="150000"/>
              </a:lnSpc>
              <a:buFont typeface="Wingdings" pitchFamily="2" charset="2"/>
              <a:buChar char="q"/>
            </a:pPr>
            <a:r>
              <a:rPr lang="es-ES" sz="1600" dirty="0"/>
              <a:t>Los </a:t>
            </a:r>
            <a:r>
              <a:rPr lang="es-ES" sz="1600" b="1" dirty="0"/>
              <a:t>constructores</a:t>
            </a:r>
            <a:r>
              <a:rPr lang="es-ES" sz="1600" dirty="0"/>
              <a:t> son los </a:t>
            </a:r>
            <a:r>
              <a:rPr lang="es-ES" sz="1600" b="1" dirty="0"/>
              <a:t>métodos</a:t>
            </a:r>
            <a:r>
              <a:rPr lang="es-ES" sz="1600" dirty="0"/>
              <a:t> que nos permiten crear </a:t>
            </a:r>
            <a:r>
              <a:rPr lang="es-ES" sz="1600" b="1" dirty="0"/>
              <a:t>objetos</a:t>
            </a:r>
            <a:r>
              <a:rPr lang="es-ES" sz="1600" dirty="0"/>
              <a:t> de una </a:t>
            </a:r>
            <a:r>
              <a:rPr lang="es-ES" sz="1600" b="1" dirty="0"/>
              <a:t>clase</a:t>
            </a:r>
            <a:r>
              <a:rPr lang="es-ES" sz="1600" dirty="0"/>
              <a:t>.</a:t>
            </a:r>
          </a:p>
          <a:p>
            <a:pPr lvl="1">
              <a:lnSpc>
                <a:spcPct val="150000"/>
              </a:lnSpc>
              <a:buFont typeface="Wingdings" pitchFamily="2" charset="2"/>
              <a:buChar char="q"/>
            </a:pPr>
            <a:r>
              <a:rPr lang="es-ES" sz="1600" dirty="0"/>
              <a:t>Tienen el mismo nombre que la </a:t>
            </a:r>
            <a:r>
              <a:rPr lang="es-ES" sz="1600" b="1" dirty="0"/>
              <a:t>clase</a:t>
            </a:r>
            <a:r>
              <a:rPr lang="es-ES" sz="1600" dirty="0"/>
              <a:t> y no pueden devolver ningún valor, tampoco pueden ser </a:t>
            </a:r>
            <a:r>
              <a:rPr lang="es-ES" sz="1600" b="1" dirty="0" err="1"/>
              <a:t>void</a:t>
            </a:r>
            <a:r>
              <a:rPr lang="es-ES" sz="1600" dirty="0"/>
              <a:t>. </a:t>
            </a:r>
          </a:p>
          <a:p>
            <a:pPr lvl="1">
              <a:lnSpc>
                <a:spcPct val="150000"/>
              </a:lnSpc>
              <a:buFont typeface="Wingdings" pitchFamily="2" charset="2"/>
              <a:buChar char="q"/>
            </a:pPr>
            <a:r>
              <a:rPr lang="es-ES" sz="1600" dirty="0"/>
              <a:t>Sirven para dar valores iniciales a un </a:t>
            </a:r>
            <a:r>
              <a:rPr lang="es-ES" sz="1600" b="1" dirty="0"/>
              <a:t>objeto</a:t>
            </a:r>
            <a:r>
              <a:rPr lang="es-ES" sz="1600" dirty="0"/>
              <a:t> cuando se crea</a:t>
            </a:r>
            <a:r>
              <a:rPr lang="es-ES" sz="1600" dirty="0" smtClean="0"/>
              <a:t>.</a:t>
            </a:r>
          </a:p>
          <a:p>
            <a:pPr lvl="1">
              <a:lnSpc>
                <a:spcPct val="150000"/>
              </a:lnSpc>
              <a:buFont typeface="Wingdings" pitchFamily="2" charset="2"/>
              <a:buChar char="q"/>
            </a:pPr>
            <a:r>
              <a:rPr lang="es-ES" sz="1600" dirty="0"/>
              <a:t>Se declaran de la forma</a:t>
            </a:r>
          </a:p>
          <a:p>
            <a:pPr marL="667512" lvl="2" indent="0">
              <a:lnSpc>
                <a:spcPct val="150000"/>
              </a:lnSpc>
              <a:buNone/>
            </a:pPr>
            <a:r>
              <a:rPr lang="es-ES" sz="1600" dirty="0"/>
              <a:t>         </a:t>
            </a:r>
            <a:r>
              <a:rPr lang="es-ES" sz="1600" dirty="0" err="1"/>
              <a:t>Modificador_de_visibilidad</a:t>
            </a:r>
            <a:r>
              <a:rPr lang="es-ES" sz="1600" dirty="0"/>
              <a:t> </a:t>
            </a:r>
            <a:r>
              <a:rPr lang="es-ES" sz="1600" dirty="0" err="1"/>
              <a:t>nombre_clase</a:t>
            </a:r>
            <a:r>
              <a:rPr lang="es-ES" sz="1600" dirty="0"/>
              <a:t>(parámetros)</a:t>
            </a:r>
          </a:p>
          <a:p>
            <a:pPr lvl="1">
              <a:lnSpc>
                <a:spcPct val="150000"/>
              </a:lnSpc>
              <a:buFont typeface="Wingdings" pitchFamily="2" charset="2"/>
              <a:buChar char="q"/>
            </a:pPr>
            <a:r>
              <a:rPr lang="es-ES" sz="1600" dirty="0"/>
              <a:t>Cuando en una clase no hay definido un constructor, Java utiliza uno por defecto (que inicializa a 0 los atributos numéricos y a </a:t>
            </a:r>
            <a:r>
              <a:rPr lang="es-ES" sz="1600" b="1" dirty="0" err="1"/>
              <a:t>null</a:t>
            </a:r>
            <a:r>
              <a:rPr lang="es-ES" sz="1600" dirty="0"/>
              <a:t> las  referencias a objetos) con la cabecera </a:t>
            </a:r>
          </a:p>
          <a:p>
            <a:pPr marL="667512" lvl="2" indent="0">
              <a:lnSpc>
                <a:spcPct val="150000"/>
              </a:lnSpc>
              <a:buNone/>
            </a:pPr>
            <a:r>
              <a:rPr lang="es-ES" sz="1600" b="1" dirty="0"/>
              <a:t>                          </a:t>
            </a:r>
            <a:r>
              <a:rPr lang="es-ES" sz="1600" b="1" dirty="0" err="1"/>
              <a:t>public</a:t>
            </a:r>
            <a:r>
              <a:rPr lang="es-ES" sz="1600" dirty="0"/>
              <a:t> </a:t>
            </a:r>
            <a:r>
              <a:rPr lang="es-ES" sz="1600" dirty="0" err="1"/>
              <a:t>nombre_clase</a:t>
            </a:r>
            <a:r>
              <a:rPr lang="es-ES" sz="1600" dirty="0"/>
              <a:t>()</a:t>
            </a:r>
          </a:p>
          <a:p>
            <a:pPr lvl="1">
              <a:lnSpc>
                <a:spcPct val="150000"/>
              </a:lnSpc>
              <a:buFont typeface="Wingdings" pitchFamily="2" charset="2"/>
              <a:buChar char="q"/>
            </a:pPr>
            <a:r>
              <a:rPr lang="es-ES" sz="1600" dirty="0"/>
              <a:t>Cuando el programador define un </a:t>
            </a:r>
            <a:r>
              <a:rPr lang="es-ES" sz="1600" b="1" dirty="0"/>
              <a:t>constructor</a:t>
            </a:r>
            <a:r>
              <a:rPr lang="es-ES" sz="1600" dirty="0"/>
              <a:t>, el </a:t>
            </a:r>
            <a:r>
              <a:rPr lang="es-ES" sz="1600" b="1" dirty="0"/>
              <a:t>constructor</a:t>
            </a:r>
            <a:r>
              <a:rPr lang="es-ES" sz="1600" dirty="0"/>
              <a:t> por defecto se elimina.</a:t>
            </a:r>
          </a:p>
          <a:p>
            <a:pPr lvl="1">
              <a:lnSpc>
                <a:spcPct val="150000"/>
              </a:lnSpc>
              <a:buFont typeface="Wingdings" pitchFamily="2" charset="2"/>
              <a:buChar char="q"/>
            </a:pPr>
            <a:endParaRPr lang="es-ES" sz="1800" dirty="0"/>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p:txBody>
      </p:sp>
    </p:spTree>
    <p:extLst>
      <p:ext uri="{BB962C8B-B14F-4D97-AF65-F5344CB8AC3E}">
        <p14:creationId xmlns:p14="http://schemas.microsoft.com/office/powerpoint/2010/main" val="3505775049"/>
      </p:ext>
    </p:extLst>
  </p:cSld>
  <p:clrMapOvr>
    <a:masterClrMapping/>
  </p:clrMapOvr>
  <p:transition>
    <p:checke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345150"/>
            <a:ext cx="7886700" cy="4351338"/>
          </a:xfrm>
        </p:spPr>
        <p:txBody>
          <a:bodyPr>
            <a:noAutofit/>
          </a:bodyPr>
          <a:lstStyle/>
          <a:p>
            <a:pPr marL="393192" lvl="1" indent="0">
              <a:lnSpc>
                <a:spcPct val="170000"/>
              </a:lnSpc>
              <a:buNone/>
            </a:pPr>
            <a:r>
              <a:rPr lang="es-ES" sz="2000" u="sng" dirty="0">
                <a:solidFill>
                  <a:srgbClr val="FF0000"/>
                </a:solidFill>
              </a:rPr>
              <a:t>EJERCICIO </a:t>
            </a:r>
            <a:r>
              <a:rPr lang="es-ES" sz="2000" u="sng" dirty="0" smtClean="0">
                <a:solidFill>
                  <a:srgbClr val="FF0000"/>
                </a:solidFill>
              </a:rPr>
              <a:t>14. </a:t>
            </a:r>
            <a:r>
              <a:rPr lang="es-ES" sz="1800" dirty="0" smtClean="0"/>
              <a:t>¿</a:t>
            </a:r>
            <a:r>
              <a:rPr lang="es-ES" sz="1800" dirty="0"/>
              <a:t>P</a:t>
            </a:r>
            <a:r>
              <a:rPr lang="es-ES" sz="1800" dirty="0" smtClean="0"/>
              <a:t>uedo </a:t>
            </a:r>
            <a:r>
              <a:rPr lang="es-ES" sz="1800" dirty="0"/>
              <a:t>declarar estas dos versiones del </a:t>
            </a:r>
            <a:r>
              <a:rPr lang="es-ES" sz="1800" b="1" dirty="0"/>
              <a:t>método</a:t>
            </a:r>
            <a:r>
              <a:rPr lang="es-ES" sz="1800" dirty="0"/>
              <a:t> «cuadrado» en la misma </a:t>
            </a:r>
            <a:r>
              <a:rPr lang="es-ES" sz="1800" b="1" dirty="0"/>
              <a:t>clase</a:t>
            </a:r>
            <a:r>
              <a:rPr lang="es-ES" sz="1800" dirty="0"/>
              <a:t>?</a:t>
            </a:r>
          </a:p>
          <a:p>
            <a:pPr marL="393192" lvl="1" indent="0">
              <a:lnSpc>
                <a:spcPct val="170000"/>
              </a:lnSpc>
              <a:buNone/>
            </a:pPr>
            <a:r>
              <a:rPr lang="es-ES" sz="1800" b="1" dirty="0" err="1"/>
              <a:t>public</a:t>
            </a:r>
            <a:r>
              <a:rPr lang="es-ES" sz="1800" b="1" dirty="0"/>
              <a:t> </a:t>
            </a:r>
            <a:r>
              <a:rPr lang="es-ES" sz="1800" b="1" dirty="0" err="1"/>
              <a:t>void</a:t>
            </a:r>
            <a:r>
              <a:rPr lang="es-ES" sz="1800" b="1" dirty="0"/>
              <a:t> </a:t>
            </a:r>
            <a:r>
              <a:rPr lang="es-ES" sz="1800" dirty="0"/>
              <a:t>cuadrado(</a:t>
            </a:r>
            <a:r>
              <a:rPr lang="es-ES" sz="1800" b="1" dirty="0" err="1"/>
              <a:t>int</a:t>
            </a:r>
            <a:r>
              <a:rPr lang="es-ES" sz="1800" dirty="0"/>
              <a:t> n</a:t>
            </a:r>
            <a:r>
              <a:rPr lang="es-ES" sz="1800" dirty="0" smtClean="0"/>
              <a:t>){</a:t>
            </a:r>
            <a:endParaRPr lang="es-ES" sz="1800" dirty="0"/>
          </a:p>
          <a:p>
            <a:pPr marL="393192" lvl="1" indent="0">
              <a:lnSpc>
                <a:spcPct val="170000"/>
              </a:lnSpc>
              <a:buNone/>
            </a:pPr>
            <a:r>
              <a:rPr lang="es-ES" sz="1800" dirty="0"/>
              <a:t>	</a:t>
            </a:r>
            <a:r>
              <a:rPr lang="es-ES" sz="1800" b="1" dirty="0" err="1"/>
              <a:t>System.out.println</a:t>
            </a:r>
            <a:r>
              <a:rPr lang="es-ES" sz="1800" dirty="0"/>
              <a:t>("El cuadrado del número es : " + n*n );</a:t>
            </a:r>
          </a:p>
          <a:p>
            <a:pPr marL="393192" lvl="1" indent="0">
              <a:lnSpc>
                <a:spcPct val="170000"/>
              </a:lnSpc>
              <a:buNone/>
            </a:pPr>
            <a:r>
              <a:rPr lang="es-ES" sz="1800" dirty="0"/>
              <a:t>}</a:t>
            </a:r>
          </a:p>
          <a:p>
            <a:pPr marL="393192" lvl="1" indent="0">
              <a:lnSpc>
                <a:spcPct val="170000"/>
              </a:lnSpc>
              <a:buNone/>
            </a:pPr>
            <a:r>
              <a:rPr lang="es-ES" sz="1800" b="1" dirty="0" err="1"/>
              <a:t>public</a:t>
            </a:r>
            <a:r>
              <a:rPr lang="es-ES" sz="1800" b="1" dirty="0"/>
              <a:t> </a:t>
            </a:r>
            <a:r>
              <a:rPr lang="es-ES" sz="1800" b="1" dirty="0" err="1"/>
              <a:t>void</a:t>
            </a:r>
            <a:r>
              <a:rPr lang="es-ES" sz="1800" b="1" dirty="0"/>
              <a:t> </a:t>
            </a:r>
            <a:r>
              <a:rPr lang="es-ES" sz="1800" dirty="0"/>
              <a:t>cuadrado(</a:t>
            </a:r>
            <a:r>
              <a:rPr lang="es-ES" sz="1800" b="1" dirty="0" err="1"/>
              <a:t>float</a:t>
            </a:r>
            <a:r>
              <a:rPr lang="es-ES" sz="1800" dirty="0"/>
              <a:t> n</a:t>
            </a:r>
            <a:r>
              <a:rPr lang="es-ES" sz="1800" dirty="0" smtClean="0"/>
              <a:t>){</a:t>
            </a:r>
            <a:endParaRPr lang="es-ES" sz="1800" dirty="0"/>
          </a:p>
          <a:p>
            <a:pPr marL="393192" lvl="1" indent="0">
              <a:lnSpc>
                <a:spcPct val="170000"/>
              </a:lnSpc>
              <a:buNone/>
            </a:pPr>
            <a:r>
              <a:rPr lang="es-ES" sz="1800" dirty="0"/>
              <a:t>	</a:t>
            </a:r>
            <a:r>
              <a:rPr lang="es-ES" sz="1800" b="1" dirty="0" err="1"/>
              <a:t>System.out.println</a:t>
            </a:r>
            <a:r>
              <a:rPr lang="es-ES" sz="1800" dirty="0"/>
              <a:t>("El cuadrado del número es : " + n*n );</a:t>
            </a:r>
          </a:p>
          <a:p>
            <a:pPr marL="393192" lvl="1" indent="0">
              <a:lnSpc>
                <a:spcPct val="170000"/>
              </a:lnSpc>
              <a:buNone/>
            </a:pPr>
            <a:r>
              <a:rPr lang="es-ES" sz="1800" dirty="0"/>
              <a:t>}</a:t>
            </a:r>
          </a:p>
          <a:p>
            <a:pPr algn="just">
              <a:lnSpc>
                <a:spcPct val="150000"/>
              </a:lnSpc>
              <a:spcBef>
                <a:spcPts val="0"/>
              </a:spcBef>
              <a:buNone/>
            </a:pPr>
            <a:endParaRPr lang="es-ES" sz="20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677574260"/>
      </p:ext>
    </p:extLst>
  </p:cSld>
  <p:clrMapOvr>
    <a:masterClrMapping/>
  </p:clrMapOvr>
  <p:transition>
    <p:checke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p:txBody>
          <a:bodyPr>
            <a:noAutofit/>
          </a:bodyPr>
          <a:lstStyle/>
          <a:p>
            <a:pPr marL="393192" lvl="1" indent="0">
              <a:lnSpc>
                <a:spcPct val="150000"/>
              </a:lnSpc>
              <a:buNone/>
            </a:pPr>
            <a:r>
              <a:rPr lang="es-ES" sz="2000" u="sng" dirty="0">
                <a:solidFill>
                  <a:srgbClr val="FF0000"/>
                </a:solidFill>
              </a:rPr>
              <a:t>EJERCICIO </a:t>
            </a:r>
            <a:r>
              <a:rPr lang="es-ES" sz="2000" u="sng" dirty="0" smtClean="0">
                <a:solidFill>
                  <a:srgbClr val="FF0000"/>
                </a:solidFill>
              </a:rPr>
              <a:t>15. </a:t>
            </a:r>
            <a:r>
              <a:rPr lang="es-ES" sz="1800" dirty="0" smtClean="0"/>
              <a:t>¿Puedo </a:t>
            </a:r>
            <a:r>
              <a:rPr lang="es-ES" sz="1800" dirty="0"/>
              <a:t>declarar estas dos versiones del </a:t>
            </a:r>
            <a:r>
              <a:rPr lang="es-ES" sz="1800" b="1" dirty="0"/>
              <a:t>método</a:t>
            </a:r>
            <a:r>
              <a:rPr lang="es-ES" sz="1800" dirty="0"/>
              <a:t> «cuadrado» en la misma </a:t>
            </a:r>
            <a:r>
              <a:rPr lang="es-ES" sz="1800" b="1" dirty="0"/>
              <a:t>clase</a:t>
            </a:r>
            <a:r>
              <a:rPr lang="es-ES" sz="1800" dirty="0"/>
              <a:t>?</a:t>
            </a:r>
          </a:p>
          <a:p>
            <a:pPr marL="393192" lvl="1" indent="0">
              <a:lnSpc>
                <a:spcPct val="150000"/>
              </a:lnSpc>
              <a:buNone/>
            </a:pPr>
            <a:r>
              <a:rPr lang="es-ES" sz="1800" b="1" dirty="0" err="1"/>
              <a:t>public</a:t>
            </a:r>
            <a:r>
              <a:rPr lang="es-ES" sz="1800" b="1" dirty="0"/>
              <a:t> </a:t>
            </a:r>
            <a:r>
              <a:rPr lang="es-ES" sz="1800" b="1" dirty="0" err="1"/>
              <a:t>void</a:t>
            </a:r>
            <a:r>
              <a:rPr lang="es-ES" sz="1800" b="1" dirty="0"/>
              <a:t> </a:t>
            </a:r>
            <a:r>
              <a:rPr lang="es-ES" sz="1800" dirty="0"/>
              <a:t>cuadrado(</a:t>
            </a:r>
            <a:r>
              <a:rPr lang="es-ES" sz="1800" b="1" dirty="0" err="1"/>
              <a:t>int</a:t>
            </a:r>
            <a:r>
              <a:rPr lang="es-ES" sz="1800" dirty="0"/>
              <a:t> n</a:t>
            </a:r>
            <a:r>
              <a:rPr lang="es-ES" sz="1800" dirty="0" smtClean="0"/>
              <a:t>){</a:t>
            </a:r>
            <a:endParaRPr lang="es-ES" sz="1800" dirty="0"/>
          </a:p>
          <a:p>
            <a:pPr marL="393192" lvl="1" indent="0">
              <a:lnSpc>
                <a:spcPct val="150000"/>
              </a:lnSpc>
              <a:buNone/>
            </a:pPr>
            <a:r>
              <a:rPr lang="es-ES" sz="1800" dirty="0"/>
              <a:t>	</a:t>
            </a:r>
            <a:r>
              <a:rPr lang="es-ES" sz="1800" b="1" dirty="0" err="1"/>
              <a:t>System.out.println</a:t>
            </a:r>
            <a:r>
              <a:rPr lang="es-ES" sz="1800" dirty="0"/>
              <a:t>("El cuadrado del número es : " + n*n );</a:t>
            </a:r>
          </a:p>
          <a:p>
            <a:pPr marL="393192" lvl="1" indent="0">
              <a:lnSpc>
                <a:spcPct val="150000"/>
              </a:lnSpc>
              <a:buNone/>
            </a:pPr>
            <a:r>
              <a:rPr lang="es-ES" sz="1800" dirty="0"/>
              <a:t>}</a:t>
            </a:r>
          </a:p>
          <a:p>
            <a:pPr marL="393192" lvl="1" indent="0">
              <a:lnSpc>
                <a:spcPct val="150000"/>
              </a:lnSpc>
              <a:buNone/>
            </a:pPr>
            <a:r>
              <a:rPr lang="es-ES" sz="1800" b="1" dirty="0" err="1"/>
              <a:t>public</a:t>
            </a:r>
            <a:r>
              <a:rPr lang="es-ES" sz="1800" b="1" dirty="0"/>
              <a:t> </a:t>
            </a:r>
            <a:r>
              <a:rPr lang="es-ES" sz="1800" b="1" dirty="0" err="1"/>
              <a:t>float</a:t>
            </a:r>
            <a:r>
              <a:rPr lang="es-ES" sz="1800" b="1" dirty="0"/>
              <a:t> </a:t>
            </a:r>
            <a:r>
              <a:rPr lang="es-ES" sz="1800" dirty="0"/>
              <a:t>cuadrado(</a:t>
            </a:r>
            <a:r>
              <a:rPr lang="es-ES" sz="1800" b="1" dirty="0" err="1"/>
              <a:t>int</a:t>
            </a:r>
            <a:r>
              <a:rPr lang="es-ES" sz="1800" dirty="0"/>
              <a:t> n</a:t>
            </a:r>
            <a:r>
              <a:rPr lang="es-ES" sz="1800" dirty="0" smtClean="0"/>
              <a:t>){</a:t>
            </a:r>
            <a:endParaRPr lang="es-ES" sz="1800" dirty="0"/>
          </a:p>
          <a:p>
            <a:pPr marL="393192" lvl="1" indent="0">
              <a:lnSpc>
                <a:spcPct val="150000"/>
              </a:lnSpc>
              <a:buNone/>
            </a:pPr>
            <a:r>
              <a:rPr lang="es-ES" sz="1800" dirty="0"/>
              <a:t>	</a:t>
            </a:r>
            <a:r>
              <a:rPr lang="es-ES" sz="1800" b="1" dirty="0" err="1"/>
              <a:t>return</a:t>
            </a:r>
            <a:r>
              <a:rPr lang="es-ES" sz="1800" dirty="0"/>
              <a:t> n*n;</a:t>
            </a:r>
          </a:p>
          <a:p>
            <a:pPr marL="393192" lvl="1" indent="0">
              <a:lnSpc>
                <a:spcPct val="150000"/>
              </a:lnSpc>
              <a:buNone/>
            </a:pPr>
            <a:r>
              <a:rPr lang="es-ES" sz="1800" dirty="0"/>
              <a:t>}</a:t>
            </a: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674733581"/>
      </p:ext>
    </p:extLst>
  </p:cSld>
  <p:clrMapOvr>
    <a:masterClrMapping/>
  </p:clrMapOvr>
  <p:transition>
    <p:checke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196752"/>
            <a:ext cx="7886700" cy="4351338"/>
          </a:xfrm>
        </p:spPr>
        <p:txBody>
          <a:bodyPr>
            <a:noAutofit/>
          </a:bodyPr>
          <a:lstStyle/>
          <a:p>
            <a:pPr marL="393192" lvl="1" indent="0">
              <a:lnSpc>
                <a:spcPct val="170000"/>
              </a:lnSpc>
              <a:buNone/>
            </a:pPr>
            <a:r>
              <a:rPr lang="es-ES" sz="2000" u="sng" dirty="0">
                <a:solidFill>
                  <a:srgbClr val="FF0000"/>
                </a:solidFill>
              </a:rPr>
              <a:t>EJERCICIO </a:t>
            </a:r>
            <a:r>
              <a:rPr lang="es-ES" sz="2000" u="sng" dirty="0" smtClean="0">
                <a:solidFill>
                  <a:srgbClr val="FF0000"/>
                </a:solidFill>
              </a:rPr>
              <a:t>16. </a:t>
            </a:r>
            <a:r>
              <a:rPr lang="es-ES" sz="1800" dirty="0"/>
              <a:t>dada la </a:t>
            </a:r>
            <a:r>
              <a:rPr lang="es-ES" sz="1800" b="1" dirty="0"/>
              <a:t>clase</a:t>
            </a:r>
            <a:r>
              <a:rPr lang="es-ES" sz="1800" dirty="0"/>
              <a:t> «Bombilla» que tiene como </a:t>
            </a:r>
            <a:r>
              <a:rPr lang="es-ES" sz="1800" b="1" dirty="0"/>
              <a:t>atributos</a:t>
            </a:r>
            <a:r>
              <a:rPr lang="es-ES" sz="1800" dirty="0"/>
              <a:t> «potencia» (de tipo </a:t>
            </a:r>
            <a:r>
              <a:rPr lang="es-ES" sz="1800" b="1" dirty="0"/>
              <a:t>entero</a:t>
            </a:r>
            <a:r>
              <a:rPr lang="es-ES" sz="1800" dirty="0"/>
              <a:t>) y «encendida» (de tipo </a:t>
            </a:r>
            <a:r>
              <a:rPr lang="es-ES" sz="1800" b="1" dirty="0"/>
              <a:t>booleano</a:t>
            </a:r>
            <a:r>
              <a:rPr lang="es-ES" sz="1800" dirty="0"/>
              <a:t>) añádele los siguientes constructores:</a:t>
            </a:r>
          </a:p>
          <a:p>
            <a:pPr marL="907542" lvl="1" indent="-514350">
              <a:lnSpc>
                <a:spcPct val="170000"/>
              </a:lnSpc>
              <a:buAutoNum type="alphaLcParenR"/>
            </a:pPr>
            <a:r>
              <a:rPr lang="es-ES" sz="1800" dirty="0"/>
              <a:t>Uno sin </a:t>
            </a:r>
            <a:r>
              <a:rPr lang="es-ES" sz="1800" b="1" dirty="0"/>
              <a:t>argumentos</a:t>
            </a:r>
            <a:r>
              <a:rPr lang="es-ES" sz="1800" dirty="0"/>
              <a:t>.</a:t>
            </a:r>
          </a:p>
          <a:p>
            <a:pPr marL="907542" lvl="1" indent="-514350">
              <a:lnSpc>
                <a:spcPct val="170000"/>
              </a:lnSpc>
              <a:buAutoNum type="alphaLcParenR"/>
            </a:pPr>
            <a:r>
              <a:rPr lang="es-ES" sz="1800" dirty="0"/>
              <a:t>Uno que reciba como único </a:t>
            </a:r>
            <a:r>
              <a:rPr lang="es-ES" sz="1800" b="1" dirty="0"/>
              <a:t>parámetro</a:t>
            </a:r>
            <a:r>
              <a:rPr lang="es-ES" sz="1800" dirty="0"/>
              <a:t> la potencia.</a:t>
            </a:r>
          </a:p>
          <a:p>
            <a:pPr marL="907542" lvl="1" indent="-514350">
              <a:lnSpc>
                <a:spcPct val="170000"/>
              </a:lnSpc>
              <a:buAutoNum type="alphaLcParenR"/>
            </a:pPr>
            <a:r>
              <a:rPr lang="es-ES" sz="1800" dirty="0"/>
              <a:t>Uno que reciba como único </a:t>
            </a:r>
            <a:r>
              <a:rPr lang="es-ES" sz="1800" b="1" dirty="0"/>
              <a:t>parámetro</a:t>
            </a:r>
            <a:r>
              <a:rPr lang="es-ES" sz="1800" dirty="0"/>
              <a:t> si está encendida o no.</a:t>
            </a:r>
          </a:p>
          <a:p>
            <a:pPr marL="907542" lvl="1" indent="-514350">
              <a:lnSpc>
                <a:spcPct val="170000"/>
              </a:lnSpc>
              <a:buAutoNum type="alphaLcParenR"/>
            </a:pPr>
            <a:r>
              <a:rPr lang="es-ES" sz="1800" dirty="0"/>
              <a:t>Uno que reciba como </a:t>
            </a:r>
            <a:r>
              <a:rPr lang="es-ES" sz="1800" b="1" dirty="0"/>
              <a:t>parámetros</a:t>
            </a:r>
            <a:r>
              <a:rPr lang="es-ES" sz="1800" dirty="0"/>
              <a:t> la potencia y si está encendida o no.</a:t>
            </a: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3783507700"/>
      </p:ext>
    </p:extLst>
  </p:cSld>
  <p:clrMapOvr>
    <a:masterClrMapping/>
  </p:clrMapOvr>
  <p:transition>
    <p:checke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 </a:t>
            </a:r>
            <a:r>
              <a:rPr lang="es-ES" sz="2800" dirty="0"/>
              <a:t>La palabra reservada </a:t>
            </a:r>
            <a:r>
              <a:rPr lang="es-ES" sz="2800" b="1" dirty="0" err="1"/>
              <a:t>this</a:t>
            </a:r>
            <a:r>
              <a:rPr lang="es-ES" sz="2800" dirty="0" smtClean="0"/>
              <a:t>.</a:t>
            </a:r>
            <a:endParaRPr lang="es-ES" sz="2800" dirty="0"/>
          </a:p>
        </p:txBody>
      </p:sp>
      <p:sp>
        <p:nvSpPr>
          <p:cNvPr id="5125" name="Rectangle 5"/>
          <p:cNvSpPr>
            <a:spLocks noGrp="1" noChangeArrowheads="1"/>
          </p:cNvSpPr>
          <p:nvPr>
            <p:ph idx="1"/>
          </p:nvPr>
        </p:nvSpPr>
        <p:spPr>
          <a:xfrm>
            <a:off x="1043608" y="1390870"/>
            <a:ext cx="7886700" cy="4351338"/>
          </a:xfrm>
        </p:spPr>
        <p:txBody>
          <a:bodyPr>
            <a:noAutofit/>
          </a:bodyPr>
          <a:lstStyle/>
          <a:p>
            <a:pPr lvl="1">
              <a:lnSpc>
                <a:spcPct val="150000"/>
              </a:lnSpc>
              <a:buFont typeface="Wingdings" pitchFamily="2" charset="2"/>
              <a:buChar char="q"/>
            </a:pPr>
            <a:r>
              <a:rPr lang="es-ES" sz="1800" dirty="0" smtClean="0"/>
              <a:t>Hay </a:t>
            </a:r>
            <a:r>
              <a:rPr lang="es-ES" sz="1800" dirty="0"/>
              <a:t>ocasiones en las que resulta útil referirse al </a:t>
            </a:r>
            <a:r>
              <a:rPr lang="es-ES" sz="1800" b="1" dirty="0"/>
              <a:t>objeto</a:t>
            </a:r>
            <a:r>
              <a:rPr lang="es-ES" sz="1800" dirty="0"/>
              <a:t> desde el que se está ejecutando un </a:t>
            </a:r>
            <a:r>
              <a:rPr lang="es-ES" sz="1800" b="1" dirty="0"/>
              <a:t>método</a:t>
            </a:r>
            <a:r>
              <a:rPr lang="es-ES" sz="1800" dirty="0"/>
              <a:t>. </a:t>
            </a:r>
          </a:p>
          <a:p>
            <a:pPr lvl="1">
              <a:lnSpc>
                <a:spcPct val="150000"/>
              </a:lnSpc>
              <a:buFont typeface="Wingdings" pitchFamily="2" charset="2"/>
              <a:buChar char="q"/>
            </a:pPr>
            <a:r>
              <a:rPr lang="es-ES" sz="1800" dirty="0"/>
              <a:t>En esas ocasiones se puede usar la </a:t>
            </a:r>
            <a:r>
              <a:rPr lang="es-ES" sz="1800" b="1" dirty="0"/>
              <a:t>referencia</a:t>
            </a:r>
            <a:r>
              <a:rPr lang="es-ES" sz="1800" dirty="0"/>
              <a:t> especial de </a:t>
            </a:r>
            <a:r>
              <a:rPr lang="es-ES" sz="1800" b="1" dirty="0"/>
              <a:t>objeto</a:t>
            </a:r>
            <a:r>
              <a:rPr lang="es-ES" sz="1800" dirty="0"/>
              <a:t> </a:t>
            </a:r>
            <a:r>
              <a:rPr lang="es-ES" sz="1800" b="1" dirty="0" err="1"/>
              <a:t>this</a:t>
            </a:r>
            <a:r>
              <a:rPr lang="es-ES" sz="1800" dirty="0"/>
              <a:t>, siempre dentro de un </a:t>
            </a:r>
            <a:r>
              <a:rPr lang="es-ES" sz="1800" b="1" dirty="0"/>
              <a:t>método</a:t>
            </a:r>
            <a:r>
              <a:rPr lang="es-ES" sz="1800" dirty="0"/>
              <a:t> no </a:t>
            </a:r>
            <a:r>
              <a:rPr lang="es-ES" sz="1800" b="1" dirty="0"/>
              <a:t>estático</a:t>
            </a:r>
            <a:r>
              <a:rPr lang="es-ES" sz="1800" dirty="0"/>
              <a:t>.</a:t>
            </a:r>
          </a:p>
          <a:p>
            <a:pPr lvl="1">
              <a:lnSpc>
                <a:spcPct val="150000"/>
              </a:lnSpc>
              <a:buFont typeface="Wingdings" pitchFamily="2" charset="2"/>
              <a:buChar char="q"/>
            </a:pPr>
            <a:r>
              <a:rPr lang="es-ES" sz="1800" dirty="0"/>
              <a:t>Su uso más frecuente en </a:t>
            </a:r>
            <a:r>
              <a:rPr lang="es-ES" sz="1800" b="1" dirty="0"/>
              <a:t>Java</a:t>
            </a:r>
            <a:r>
              <a:rPr lang="es-ES" sz="1800" dirty="0"/>
              <a:t> tiene lugar cuando existe </a:t>
            </a:r>
            <a:r>
              <a:rPr lang="es-ES" sz="1800" b="1" dirty="0"/>
              <a:t>sobrecarga</a:t>
            </a:r>
            <a:r>
              <a:rPr lang="es-ES" sz="1800" dirty="0"/>
              <a:t> de nombres. </a:t>
            </a:r>
          </a:p>
          <a:p>
            <a:pPr algn="just">
              <a:lnSpc>
                <a:spcPct val="150000"/>
              </a:lnSpc>
              <a:spcBef>
                <a:spcPts val="0"/>
              </a:spcBef>
              <a:buFont typeface="Wingdings" pitchFamily="2" charset="2"/>
              <a:buChar char="q"/>
            </a:pPr>
            <a:endParaRPr lang="es-ES" sz="1800" dirty="0" smtClean="0"/>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3518369099"/>
      </p:ext>
    </p:extLst>
  </p:cSld>
  <p:clrMapOvr>
    <a:masterClrMapping/>
  </p:clrMapOvr>
  <p:transition>
    <p:checke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052736"/>
            <a:ext cx="7886700" cy="4351338"/>
          </a:xfrm>
        </p:spPr>
        <p:txBody>
          <a:bodyPr>
            <a:noAutofit/>
          </a:bodyPr>
          <a:lstStyle/>
          <a:p>
            <a:pPr>
              <a:lnSpc>
                <a:spcPct val="150000"/>
              </a:lnSpc>
              <a:buFont typeface="Wingdings" pitchFamily="2" charset="2"/>
              <a:buChar char="q"/>
            </a:pPr>
            <a:r>
              <a:rPr lang="es-ES" sz="2000" dirty="0" smtClean="0"/>
              <a:t>La </a:t>
            </a:r>
            <a:r>
              <a:rPr lang="es-ES" sz="2000" b="1" dirty="0"/>
              <a:t>sobrecarga</a:t>
            </a:r>
            <a:r>
              <a:rPr lang="es-ES" sz="2000" dirty="0"/>
              <a:t> de nombres se da cuando tenemos una </a:t>
            </a:r>
            <a:r>
              <a:rPr lang="es-ES" sz="2000" b="1" dirty="0"/>
              <a:t>variable local </a:t>
            </a:r>
            <a:r>
              <a:rPr lang="es-ES" sz="2000" dirty="0"/>
              <a:t>de un </a:t>
            </a:r>
            <a:r>
              <a:rPr lang="es-ES" sz="2000" b="1" dirty="0"/>
              <a:t>método</a:t>
            </a:r>
            <a:r>
              <a:rPr lang="es-ES" sz="2000" dirty="0"/>
              <a:t> o </a:t>
            </a:r>
            <a:r>
              <a:rPr lang="es-ES" sz="2000" b="1" dirty="0"/>
              <a:t>constructor</a:t>
            </a:r>
            <a:r>
              <a:rPr lang="es-ES" sz="2000" dirty="0"/>
              <a:t>, o un </a:t>
            </a:r>
            <a:r>
              <a:rPr lang="es-ES" sz="2000" b="1" dirty="0"/>
              <a:t>parámetro formal </a:t>
            </a:r>
            <a:r>
              <a:rPr lang="es-ES" sz="2000" dirty="0"/>
              <a:t>de un </a:t>
            </a:r>
            <a:r>
              <a:rPr lang="es-ES" sz="2000" b="1" dirty="0"/>
              <a:t>método </a:t>
            </a:r>
            <a:r>
              <a:rPr lang="es-ES" sz="2000" dirty="0"/>
              <a:t>o </a:t>
            </a:r>
            <a:r>
              <a:rPr lang="es-ES" sz="2000" b="1" dirty="0"/>
              <a:t>constructor</a:t>
            </a:r>
            <a:r>
              <a:rPr lang="es-ES" sz="2000" dirty="0"/>
              <a:t>, con un nombre idéntico al de un atributo de la </a:t>
            </a:r>
            <a:r>
              <a:rPr lang="es-ES" sz="2000" b="1" dirty="0"/>
              <a:t>clase</a:t>
            </a:r>
            <a:r>
              <a:rPr lang="es-ES" sz="2000" dirty="0"/>
              <a:t>.</a:t>
            </a:r>
          </a:p>
          <a:p>
            <a:pPr marL="0" indent="0" algn="just">
              <a:lnSpc>
                <a:spcPct val="150000"/>
              </a:lnSpc>
              <a:spcBef>
                <a:spcPts val="0"/>
              </a:spcBef>
              <a:buNone/>
            </a:pPr>
            <a:r>
              <a:rPr lang="es-ES" sz="2000" b="1" u="sng" dirty="0"/>
              <a:t>EJEMPLO</a:t>
            </a:r>
            <a:r>
              <a:rPr lang="es-ES" sz="2000" b="1" u="sng" dirty="0" smtClean="0"/>
              <a:t>.</a:t>
            </a:r>
            <a:r>
              <a:rPr lang="es-ES" sz="2000" b="1" dirty="0" smtClean="0"/>
              <a:t> </a:t>
            </a:r>
            <a:r>
              <a:rPr lang="es-ES" sz="2000" dirty="0" smtClean="0"/>
              <a:t>Supongamos una clase Persona con atributos nombre, apellidos y teléfono. Este sería, por ejemplo, un constructor:</a:t>
            </a:r>
            <a:endParaRPr lang="es-ES" sz="2000" dirty="0">
              <a:solidFill>
                <a:srgbClr val="0070C0"/>
              </a:solidFill>
            </a:endParaRPr>
          </a:p>
          <a:p>
            <a:pPr marL="393192" lvl="1" indent="0">
              <a:lnSpc>
                <a:spcPct val="150000"/>
              </a:lnSpc>
              <a:buNone/>
            </a:pPr>
            <a:r>
              <a:rPr lang="pt-BR" sz="1800" dirty="0"/>
              <a:t>	</a:t>
            </a:r>
            <a:r>
              <a:rPr lang="pt-BR" sz="1800" dirty="0" err="1"/>
              <a:t>public</a:t>
            </a:r>
            <a:r>
              <a:rPr lang="pt-BR" sz="1800" dirty="0"/>
              <a:t> Persona (</a:t>
            </a:r>
            <a:r>
              <a:rPr lang="pt-BR" sz="1800" b="1" dirty="0" err="1"/>
              <a:t>String</a:t>
            </a:r>
            <a:r>
              <a:rPr lang="pt-BR" sz="1800" dirty="0"/>
              <a:t> </a:t>
            </a:r>
            <a:r>
              <a:rPr lang="pt-BR" sz="1800" dirty="0" err="1"/>
              <a:t>nombre</a:t>
            </a:r>
            <a:r>
              <a:rPr lang="pt-BR" sz="1800" dirty="0"/>
              <a:t> , </a:t>
            </a:r>
            <a:r>
              <a:rPr lang="pt-BR" sz="1800" b="1" dirty="0" err="1"/>
              <a:t>String</a:t>
            </a:r>
            <a:r>
              <a:rPr lang="pt-BR" sz="1800" dirty="0"/>
              <a:t> </a:t>
            </a:r>
            <a:r>
              <a:rPr lang="pt-BR" sz="1800" dirty="0" err="1"/>
              <a:t>apellidos</a:t>
            </a:r>
            <a:r>
              <a:rPr lang="pt-BR" sz="1800" dirty="0"/>
              <a:t> , </a:t>
            </a:r>
            <a:r>
              <a:rPr lang="pt-BR" sz="1800" b="1" dirty="0" err="1"/>
              <a:t>String</a:t>
            </a:r>
            <a:r>
              <a:rPr lang="pt-BR" sz="1800" dirty="0"/>
              <a:t> telefono</a:t>
            </a:r>
            <a:r>
              <a:rPr lang="pt-BR" sz="1800" dirty="0" smtClean="0"/>
              <a:t>)</a:t>
            </a:r>
            <a:r>
              <a:rPr lang="pt-BR" sz="1800" dirty="0"/>
              <a:t>	{</a:t>
            </a:r>
          </a:p>
          <a:p>
            <a:pPr marL="393192" lvl="1" indent="0">
              <a:lnSpc>
                <a:spcPct val="150000"/>
              </a:lnSpc>
              <a:buNone/>
            </a:pPr>
            <a:r>
              <a:rPr lang="pt-BR" sz="1800" b="1" dirty="0"/>
              <a:t>		</a:t>
            </a:r>
            <a:r>
              <a:rPr lang="pt-BR" sz="1800" b="1" dirty="0" err="1"/>
              <a:t>this</a:t>
            </a:r>
            <a:r>
              <a:rPr lang="pt-BR" sz="1800" dirty="0" err="1"/>
              <a:t>.nombre</a:t>
            </a:r>
            <a:r>
              <a:rPr lang="pt-BR" sz="1800" dirty="0"/>
              <a:t> = </a:t>
            </a:r>
            <a:r>
              <a:rPr lang="pt-BR" sz="1800" dirty="0" err="1"/>
              <a:t>nombre</a:t>
            </a:r>
            <a:r>
              <a:rPr lang="pt-BR" sz="1800" dirty="0"/>
              <a:t>;</a:t>
            </a:r>
          </a:p>
          <a:p>
            <a:pPr marL="393192" lvl="1" indent="0">
              <a:lnSpc>
                <a:spcPct val="150000"/>
              </a:lnSpc>
              <a:buNone/>
            </a:pPr>
            <a:r>
              <a:rPr lang="pt-BR" sz="1800" b="1" dirty="0"/>
              <a:t>		</a:t>
            </a:r>
            <a:r>
              <a:rPr lang="pt-BR" sz="1800" b="1" dirty="0" err="1"/>
              <a:t>this</a:t>
            </a:r>
            <a:r>
              <a:rPr lang="pt-BR" sz="1800" dirty="0" err="1"/>
              <a:t>.apellidos</a:t>
            </a:r>
            <a:r>
              <a:rPr lang="pt-BR" sz="1800" dirty="0"/>
              <a:t> = </a:t>
            </a:r>
            <a:r>
              <a:rPr lang="pt-BR" sz="1800" dirty="0" err="1"/>
              <a:t>apellidos</a:t>
            </a:r>
            <a:r>
              <a:rPr lang="pt-BR" sz="1800" dirty="0"/>
              <a:t>;</a:t>
            </a:r>
          </a:p>
          <a:p>
            <a:pPr marL="393192" lvl="1" indent="0">
              <a:lnSpc>
                <a:spcPct val="150000"/>
              </a:lnSpc>
              <a:buNone/>
            </a:pPr>
            <a:r>
              <a:rPr lang="pt-BR" sz="1800" b="1" dirty="0"/>
              <a:t>		</a:t>
            </a:r>
            <a:r>
              <a:rPr lang="pt-BR" sz="1800" b="1" dirty="0" err="1"/>
              <a:t>this</a:t>
            </a:r>
            <a:r>
              <a:rPr lang="pt-BR" sz="1800" dirty="0" err="1"/>
              <a:t>.telefono</a:t>
            </a:r>
            <a:r>
              <a:rPr lang="pt-BR" sz="1800" dirty="0"/>
              <a:t> = telefono;</a:t>
            </a:r>
          </a:p>
          <a:p>
            <a:pPr marL="393192" lvl="1" indent="0">
              <a:lnSpc>
                <a:spcPct val="150000"/>
              </a:lnSpc>
              <a:buNone/>
            </a:pPr>
            <a:r>
              <a:rPr lang="es-ES" sz="1800" dirty="0"/>
              <a:t>	}</a:t>
            </a:r>
          </a:p>
          <a:p>
            <a:pPr algn="just">
              <a:lnSpc>
                <a:spcPct val="150000"/>
              </a:lnSpc>
              <a:spcBef>
                <a:spcPts val="0"/>
              </a:spcBef>
              <a:buFont typeface="Wingdings" pitchFamily="2" charset="2"/>
              <a:buChar char="q"/>
            </a:pPr>
            <a:endParaRPr lang="es-ES" sz="1800" dirty="0" smtClean="0"/>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4125573563"/>
      </p:ext>
    </p:extLst>
  </p:cSld>
  <p:clrMapOvr>
    <a:masterClrMapping/>
  </p:clrMapOvr>
  <p:transition>
    <p:check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p:txBody>
          <a:bodyPr>
            <a:noAutofit/>
          </a:bodyPr>
          <a:lstStyle/>
          <a:p>
            <a:pPr>
              <a:lnSpc>
                <a:spcPct val="150000"/>
              </a:lnSpc>
              <a:buFont typeface="Wingdings" pitchFamily="2" charset="2"/>
              <a:buChar char="q"/>
            </a:pPr>
            <a:r>
              <a:rPr lang="es-ES" sz="2000" dirty="0" smtClean="0"/>
              <a:t>Los </a:t>
            </a:r>
            <a:r>
              <a:rPr lang="es-ES" sz="2000" dirty="0"/>
              <a:t>nombres de los tres </a:t>
            </a:r>
            <a:r>
              <a:rPr lang="es-ES" sz="2000" b="1" dirty="0"/>
              <a:t>argumentos</a:t>
            </a:r>
            <a:r>
              <a:rPr lang="es-ES" sz="2000" dirty="0"/>
              <a:t> coinciden con los nombres de los </a:t>
            </a:r>
            <a:r>
              <a:rPr lang="es-ES" sz="2000" b="1" dirty="0"/>
              <a:t>atributos</a:t>
            </a:r>
            <a:r>
              <a:rPr lang="es-ES" sz="2000" dirty="0"/>
              <a:t>, ¿cómo resolvemos la ambigüedad entre el nombre del </a:t>
            </a:r>
            <a:r>
              <a:rPr lang="es-ES" sz="2000" b="1" dirty="0"/>
              <a:t>atributo</a:t>
            </a:r>
            <a:r>
              <a:rPr lang="es-ES" sz="2000" dirty="0"/>
              <a:t> y el nombre del </a:t>
            </a:r>
            <a:r>
              <a:rPr lang="es-ES" sz="2000" b="1" dirty="0"/>
              <a:t>argumento</a:t>
            </a:r>
            <a:r>
              <a:rPr lang="es-ES" sz="2000" dirty="0"/>
              <a:t>?</a:t>
            </a:r>
          </a:p>
          <a:p>
            <a:pPr>
              <a:lnSpc>
                <a:spcPct val="150000"/>
              </a:lnSpc>
              <a:buFont typeface="Wingdings" pitchFamily="2" charset="2"/>
              <a:buChar char="q"/>
            </a:pPr>
            <a:r>
              <a:rPr lang="es-ES" sz="2000" dirty="0"/>
              <a:t>Respuesta: utilizando la palabra reservada </a:t>
            </a:r>
            <a:r>
              <a:rPr lang="es-ES" sz="2000" b="1" dirty="0" err="1"/>
              <a:t>this</a:t>
            </a:r>
            <a:r>
              <a:rPr lang="es-ES" sz="2000" dirty="0"/>
              <a:t>.  Si escribimos «</a:t>
            </a:r>
            <a:r>
              <a:rPr lang="es-ES" sz="2000" b="1" dirty="0" err="1"/>
              <a:t>this</a:t>
            </a:r>
            <a:r>
              <a:rPr lang="es-ES" sz="2000" dirty="0" err="1"/>
              <a:t>.nombre</a:t>
            </a:r>
            <a:r>
              <a:rPr lang="es-ES" sz="2000" dirty="0"/>
              <a:t>» estamos haciendo referencia al </a:t>
            </a:r>
            <a:r>
              <a:rPr lang="es-ES" sz="2000" b="1" dirty="0"/>
              <a:t>atributo</a:t>
            </a:r>
            <a:r>
              <a:rPr lang="es-ES" sz="2000" dirty="0"/>
              <a:t>, si sólo escribimos «nombre», estamos haciendo referencia al </a:t>
            </a:r>
            <a:r>
              <a:rPr lang="es-ES" sz="2000" b="1" dirty="0"/>
              <a:t>argumento</a:t>
            </a:r>
            <a:r>
              <a:rPr lang="es-ES" sz="2000" dirty="0"/>
              <a:t> del </a:t>
            </a:r>
            <a:r>
              <a:rPr lang="es-ES" sz="2000" b="1" dirty="0"/>
              <a:t>método</a:t>
            </a:r>
            <a:r>
              <a:rPr lang="es-ES" sz="2000" dirty="0"/>
              <a:t>.</a:t>
            </a:r>
          </a:p>
          <a:p>
            <a:pPr marL="0" indent="0" algn="just">
              <a:lnSpc>
                <a:spcPct val="150000"/>
              </a:lnSpc>
              <a:spcBef>
                <a:spcPts val="0"/>
              </a:spcBef>
              <a:buNone/>
            </a:pPr>
            <a:endParaRPr lang="es-ES" sz="1800" dirty="0" smtClean="0"/>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8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a:p>
            <a:pPr lvl="1" algn="just">
              <a:lnSpc>
                <a:spcPct val="150000"/>
              </a:lnSpc>
              <a:spcBef>
                <a:spcPts val="0"/>
              </a:spcBef>
              <a:buNone/>
            </a:pPr>
            <a:endParaRPr lang="es-ES" sz="1000" b="1" u="sng" dirty="0" smtClean="0">
              <a:solidFill>
                <a:srgbClr val="0070C0"/>
              </a:solidFill>
            </a:endParaRPr>
          </a:p>
        </p:txBody>
      </p:sp>
    </p:spTree>
    <p:extLst>
      <p:ext uri="{BB962C8B-B14F-4D97-AF65-F5344CB8AC3E}">
        <p14:creationId xmlns:p14="http://schemas.microsoft.com/office/powerpoint/2010/main" val="242339971"/>
      </p:ext>
    </p:extLst>
  </p:cSld>
  <p:clrMapOvr>
    <a:masterClrMapping/>
  </p:clrMapOvr>
  <p:transition>
    <p:checke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51992" y="1124744"/>
            <a:ext cx="7886700" cy="4351338"/>
          </a:xfrm>
        </p:spPr>
        <p:txBody>
          <a:bodyPr>
            <a:noAutofit/>
          </a:bodyPr>
          <a:lstStyle/>
          <a:p>
            <a:pPr marL="0" indent="0">
              <a:lnSpc>
                <a:spcPct val="150000"/>
              </a:lnSpc>
              <a:spcBef>
                <a:spcPts val="0"/>
              </a:spcBef>
              <a:buNone/>
            </a:pPr>
            <a:r>
              <a:rPr lang="es-ES" sz="2000" u="sng" dirty="0" smtClean="0">
                <a:solidFill>
                  <a:srgbClr val="0070C0"/>
                </a:solidFill>
              </a:rPr>
              <a:t>Librerías.</a:t>
            </a:r>
            <a:endParaRPr lang="es-ES" sz="2000" u="sng" dirty="0">
              <a:solidFill>
                <a:srgbClr val="0070C0"/>
              </a:solidFill>
            </a:endParaRPr>
          </a:p>
          <a:p>
            <a:pPr algn="just">
              <a:lnSpc>
                <a:spcPct val="150000"/>
              </a:lnSpc>
              <a:spcBef>
                <a:spcPts val="0"/>
              </a:spcBef>
              <a:buFont typeface="Wingdings" pitchFamily="2" charset="2"/>
              <a:buChar char="q"/>
            </a:pPr>
            <a:r>
              <a:rPr lang="es-ES" sz="1800" dirty="0" smtClean="0"/>
              <a:t>Según vayamos creando diferentes proyectos, veremos que las clases creadas en proyectos anteriores pueden servir para utilizarlas en el proyecto que vamos a comenzar. El poder reutilizar dichas clases se consigue mediante el uso de LIBRERÍAS.</a:t>
            </a:r>
          </a:p>
          <a:p>
            <a:pPr marL="0" indent="0" algn="just">
              <a:lnSpc>
                <a:spcPct val="150000"/>
              </a:lnSpc>
              <a:spcBef>
                <a:spcPts val="0"/>
              </a:spcBef>
              <a:buNone/>
            </a:pPr>
            <a:r>
              <a:rPr lang="es-ES" sz="1800" u="sng" dirty="0" smtClean="0"/>
              <a:t>CÓMO AGREGAR UN PROYECTO DONDE ESTÁ UNA CLASE QUE QUEREMOS UTILIZAR A MI PROYECTO ACTUAL:</a:t>
            </a:r>
          </a:p>
          <a:p>
            <a:pPr marL="342900" lvl="1" indent="-342900" algn="just">
              <a:lnSpc>
                <a:spcPct val="150000"/>
              </a:lnSpc>
              <a:spcBef>
                <a:spcPts val="0"/>
              </a:spcBef>
              <a:buClr>
                <a:schemeClr val="accent3"/>
              </a:buClr>
              <a:buSzPct val="95000"/>
              <a:buFont typeface="Wingdings" pitchFamily="2" charset="2"/>
              <a:buChar char="q"/>
            </a:pPr>
            <a:r>
              <a:rPr lang="es-ES" sz="2000" dirty="0" smtClean="0"/>
              <a:t>Para </a:t>
            </a:r>
            <a:r>
              <a:rPr lang="es-ES" sz="2000" dirty="0"/>
              <a:t>agregarlos, haríamos clic con el botón derecho del ratón en el icono «</a:t>
            </a:r>
            <a:r>
              <a:rPr lang="es-ES" sz="2000" b="1" dirty="0" err="1"/>
              <a:t>Libraries</a:t>
            </a:r>
            <a:r>
              <a:rPr lang="es-ES" sz="2000" dirty="0"/>
              <a:t>» de nuestro </a:t>
            </a:r>
            <a:r>
              <a:rPr lang="es-ES" sz="2000" b="1" dirty="0"/>
              <a:t>proyecto</a:t>
            </a:r>
            <a:r>
              <a:rPr lang="es-ES" sz="2000" dirty="0"/>
              <a:t> en </a:t>
            </a:r>
            <a:r>
              <a:rPr lang="es-ES" sz="2000" b="1" dirty="0" err="1"/>
              <a:t>Netbeans</a:t>
            </a:r>
            <a:r>
              <a:rPr lang="es-ES" sz="2000" b="1" dirty="0"/>
              <a:t> </a:t>
            </a:r>
            <a:r>
              <a:rPr lang="es-ES" sz="2000" dirty="0"/>
              <a:t>y elegiríamos «</a:t>
            </a:r>
            <a:r>
              <a:rPr lang="es-ES" sz="2000" b="1" dirty="0"/>
              <a:t>Agregar proyecto</a:t>
            </a:r>
            <a:r>
              <a:rPr lang="es-ES" sz="2000" dirty="0" smtClean="0"/>
              <a:t>».</a:t>
            </a:r>
            <a:endParaRPr lang="es-ES" sz="2000" b="1" dirty="0"/>
          </a:p>
          <a:p>
            <a:pPr algn="just">
              <a:lnSpc>
                <a:spcPct val="150000"/>
              </a:lnSpc>
              <a:spcBef>
                <a:spcPts val="0"/>
              </a:spcBef>
              <a:buFont typeface="Wingdings" pitchFamily="2" charset="2"/>
              <a:buChar char="q"/>
            </a:pPr>
            <a:endParaRPr lang="es-ES" sz="1800" dirty="0" smtClean="0"/>
          </a:p>
          <a:p>
            <a:pPr algn="just">
              <a:lnSpc>
                <a:spcPct val="150000"/>
              </a:lnSpc>
              <a:spcBef>
                <a:spcPts val="0"/>
              </a:spcBef>
              <a:buFont typeface="Wingdings" pitchFamily="2" charset="2"/>
              <a:buChar char="q"/>
            </a:pPr>
            <a:endParaRPr lang="es-ES" sz="1800" dirty="0" smtClean="0"/>
          </a:p>
        </p:txBody>
      </p:sp>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Objetos</a:t>
            </a:r>
            <a:endParaRPr lang="es-ES" dirty="0"/>
          </a:p>
        </p:txBody>
      </p:sp>
      <p:sp>
        <p:nvSpPr>
          <p:cNvPr id="3" name="Marcador de contenido 2"/>
          <p:cNvSpPr>
            <a:spLocks noGrp="1"/>
          </p:cNvSpPr>
          <p:nvPr>
            <p:ph idx="1"/>
          </p:nvPr>
        </p:nvSpPr>
        <p:spPr>
          <a:xfrm>
            <a:off x="899592" y="1320912"/>
            <a:ext cx="7886700" cy="4351338"/>
          </a:xfrm>
        </p:spPr>
        <p:txBody>
          <a:bodyPr/>
          <a:lstStyle/>
          <a:p>
            <a:r>
              <a:rPr lang="es-ES" dirty="0" smtClean="0"/>
              <a:t>Primero </a:t>
            </a:r>
            <a:r>
              <a:rPr lang="es-ES" dirty="0"/>
              <a:t>empecemos entendiendo que es un </a:t>
            </a:r>
            <a:r>
              <a:rPr lang="es-ES" i="1" dirty="0"/>
              <a:t>objeto</a:t>
            </a:r>
            <a:r>
              <a:rPr lang="es-ES" dirty="0"/>
              <a:t> del mundo real. Un </a:t>
            </a:r>
            <a:r>
              <a:rPr lang="es-ES" b="1" i="1" dirty="0"/>
              <a:t>objeto del mundo real</a:t>
            </a:r>
            <a:r>
              <a:rPr lang="es-ES" dirty="0"/>
              <a:t> es cualquier cosa que vemos a nuestro alrededor. </a:t>
            </a:r>
            <a:endParaRPr lang="es-ES" dirty="0" smtClean="0"/>
          </a:p>
          <a:p>
            <a:r>
              <a:rPr lang="es-ES" dirty="0" smtClean="0"/>
              <a:t>Digamos </a:t>
            </a:r>
            <a:r>
              <a:rPr lang="es-ES" dirty="0"/>
              <a:t>que </a:t>
            </a:r>
            <a:r>
              <a:rPr lang="es-ES" dirty="0" smtClean="0"/>
              <a:t>un monitor </a:t>
            </a:r>
            <a:r>
              <a:rPr lang="es-ES" dirty="0"/>
              <a:t>y </a:t>
            </a:r>
            <a:r>
              <a:rPr lang="es-ES" dirty="0" smtClean="0"/>
              <a:t>un ordenador, </a:t>
            </a:r>
            <a:r>
              <a:rPr lang="es-ES" dirty="0"/>
              <a:t>ambos son </a:t>
            </a:r>
            <a:r>
              <a:rPr lang="es-ES" i="1" dirty="0"/>
              <a:t>objetos</a:t>
            </a:r>
            <a:r>
              <a:rPr lang="es-ES" dirty="0"/>
              <a:t>, al igual que nuestro teléfono </a:t>
            </a:r>
            <a:r>
              <a:rPr lang="es-ES" dirty="0" smtClean="0"/>
              <a:t>móvil, </a:t>
            </a:r>
            <a:r>
              <a:rPr lang="es-ES" dirty="0"/>
              <a:t>un árbol o un automóvil</a:t>
            </a:r>
            <a:r>
              <a:rPr lang="es-ES" dirty="0" smtClean="0"/>
              <a:t>.</a:t>
            </a:r>
          </a:p>
        </p:txBody>
      </p:sp>
    </p:spTree>
    <p:extLst>
      <p:ext uri="{BB962C8B-B14F-4D97-AF65-F5344CB8AC3E}">
        <p14:creationId xmlns:p14="http://schemas.microsoft.com/office/powerpoint/2010/main" val="1146329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p:txBody>
          <a:bodyPr>
            <a:normAutofit fontScale="92500" lnSpcReduction="10000"/>
          </a:bodyPr>
          <a:lstStyle/>
          <a:p>
            <a:pPr lvl="1">
              <a:lnSpc>
                <a:spcPct val="150000"/>
              </a:lnSpc>
              <a:buFont typeface="Wingdings" pitchFamily="2" charset="2"/>
              <a:buChar char="q"/>
            </a:pPr>
            <a:r>
              <a:rPr lang="es-ES" sz="1800" dirty="0"/>
              <a:t>El fichero «</a:t>
            </a:r>
            <a:r>
              <a:rPr lang="es-ES" sz="1800" b="1" dirty="0" err="1"/>
              <a:t>jar</a:t>
            </a:r>
            <a:r>
              <a:rPr lang="es-ES" sz="1800" dirty="0"/>
              <a:t>» es un archivo comprimido que incluye toda la estructura del </a:t>
            </a:r>
            <a:r>
              <a:rPr lang="es-ES" sz="1800" b="1" dirty="0"/>
              <a:t>proyecto</a:t>
            </a:r>
            <a:r>
              <a:rPr lang="es-ES" sz="1800" dirty="0"/>
              <a:t>.</a:t>
            </a:r>
            <a:r>
              <a:rPr lang="es-ES" sz="1800" b="1" dirty="0"/>
              <a:t> </a:t>
            </a:r>
            <a:endParaRPr lang="es-ES" sz="1800" dirty="0"/>
          </a:p>
          <a:p>
            <a:pPr lvl="1">
              <a:lnSpc>
                <a:spcPct val="150000"/>
              </a:lnSpc>
              <a:buFont typeface="Wingdings" pitchFamily="2" charset="2"/>
              <a:buChar char="q"/>
            </a:pPr>
            <a:r>
              <a:rPr lang="es-ES" sz="1800" dirty="0"/>
              <a:t>Dentro de la carpeta del </a:t>
            </a:r>
            <a:r>
              <a:rPr lang="es-ES" sz="1800" b="1" dirty="0"/>
              <a:t>proyecto</a:t>
            </a:r>
            <a:r>
              <a:rPr lang="es-ES" sz="1800" dirty="0"/>
              <a:t>, se genera una carpeta de nombre «</a:t>
            </a:r>
            <a:r>
              <a:rPr lang="es-ES" sz="1800" b="1" dirty="0" err="1"/>
              <a:t>dist</a:t>
            </a:r>
            <a:r>
              <a:rPr lang="es-ES" sz="1800" dirty="0"/>
              <a:t>» donde se encuentra el fichero «</a:t>
            </a:r>
            <a:r>
              <a:rPr lang="es-ES" sz="1800" b="1" dirty="0" err="1"/>
              <a:t>jar</a:t>
            </a:r>
            <a:r>
              <a:rPr lang="es-ES" sz="1800" dirty="0"/>
              <a:t>».</a:t>
            </a:r>
          </a:p>
          <a:p>
            <a:pPr algn="just">
              <a:lnSpc>
                <a:spcPct val="150000"/>
              </a:lnSpc>
              <a:spcBef>
                <a:spcPts val="0"/>
              </a:spcBef>
              <a:buFont typeface="Wingdings" pitchFamily="2" charset="2"/>
              <a:buChar char="Ø"/>
            </a:pPr>
            <a:endParaRPr lang="es-ES" sz="1800" dirty="0" smtClean="0"/>
          </a:p>
          <a:p>
            <a:pPr algn="just">
              <a:lnSpc>
                <a:spcPct val="150000"/>
              </a:lnSpc>
              <a:spcBef>
                <a:spcPts val="0"/>
              </a:spcBef>
              <a:buFont typeface="Wingdings" pitchFamily="2" charset="2"/>
              <a:buChar char="q"/>
            </a:pPr>
            <a:r>
              <a:rPr lang="es-ES" sz="1800" dirty="0" smtClean="0"/>
              <a:t>Una </a:t>
            </a:r>
            <a:r>
              <a:rPr lang="es-ES" sz="1800" dirty="0"/>
              <a:t>vez agregado el proyecto, ya podemos usar sus clases solo con poner en la clase donde las vamos a usar la siguiente instrucción:</a:t>
            </a:r>
          </a:p>
          <a:p>
            <a:pPr algn="ctr">
              <a:lnSpc>
                <a:spcPct val="150000"/>
              </a:lnSpc>
              <a:spcBef>
                <a:spcPts val="0"/>
              </a:spcBef>
              <a:buNone/>
            </a:pPr>
            <a:r>
              <a:rPr lang="es-ES" sz="1800" b="1" dirty="0" err="1"/>
              <a:t>import</a:t>
            </a:r>
            <a:r>
              <a:rPr lang="es-ES" sz="1800" b="1" dirty="0"/>
              <a:t> </a:t>
            </a:r>
            <a:r>
              <a:rPr lang="es-ES" sz="1800" b="1" dirty="0" err="1"/>
              <a:t>NombrePaquete</a:t>
            </a:r>
            <a:r>
              <a:rPr lang="es-ES" sz="1800" b="1" dirty="0"/>
              <a:t> (del proyecto donde está la clase que queremos usar).</a:t>
            </a:r>
            <a:r>
              <a:rPr lang="es-ES" sz="1800" b="1" dirty="0" err="1"/>
              <a:t>nombreClase</a:t>
            </a:r>
            <a:r>
              <a:rPr lang="es-ES" sz="1800" b="1" dirty="0"/>
              <a:t>;</a:t>
            </a:r>
          </a:p>
          <a:p>
            <a:pPr algn="just">
              <a:lnSpc>
                <a:spcPct val="150000"/>
              </a:lnSpc>
              <a:spcBef>
                <a:spcPts val="0"/>
              </a:spcBef>
              <a:buFont typeface="Wingdings" pitchFamily="2" charset="2"/>
              <a:buChar char="q"/>
            </a:pPr>
            <a:r>
              <a:rPr lang="es-ES" sz="1800" dirty="0"/>
              <a:t>Si queremos usar todas las clases de ese proyecto:</a:t>
            </a:r>
          </a:p>
          <a:p>
            <a:pPr algn="ctr">
              <a:lnSpc>
                <a:spcPct val="150000"/>
              </a:lnSpc>
              <a:spcBef>
                <a:spcPts val="0"/>
              </a:spcBef>
              <a:buNone/>
            </a:pPr>
            <a:r>
              <a:rPr lang="es-ES" sz="1800" b="1" dirty="0" err="1"/>
              <a:t>import</a:t>
            </a:r>
            <a:r>
              <a:rPr lang="es-ES" sz="1800" b="1" dirty="0"/>
              <a:t> </a:t>
            </a:r>
            <a:r>
              <a:rPr lang="es-ES" sz="1800" b="1" dirty="0" err="1"/>
              <a:t>NombrePaquete</a:t>
            </a:r>
            <a:r>
              <a:rPr lang="es-ES" sz="1800" b="1" dirty="0"/>
              <a:t>.*;</a:t>
            </a:r>
          </a:p>
          <a:p>
            <a:pPr algn="just">
              <a:lnSpc>
                <a:spcPct val="150000"/>
              </a:lnSpc>
              <a:spcBef>
                <a:spcPts val="0"/>
              </a:spcBef>
              <a:buFont typeface="Wingdings" pitchFamily="2" charset="2"/>
              <a:buChar char="Ø"/>
            </a:pPr>
            <a:endParaRPr lang="es-ES" sz="1800" dirty="0" smtClean="0"/>
          </a:p>
          <a:p>
            <a:pPr algn="just">
              <a:lnSpc>
                <a:spcPct val="150000"/>
              </a:lnSpc>
              <a:spcBef>
                <a:spcPts val="0"/>
              </a:spcBef>
              <a:buFont typeface="Wingdings" pitchFamily="2" charset="2"/>
              <a:buChar char="Ø"/>
            </a:pPr>
            <a:endParaRPr lang="es-ES" sz="1800" dirty="0" smtClean="0"/>
          </a:p>
        </p:txBody>
      </p:sp>
    </p:spTree>
    <p:extLst>
      <p:ext uri="{BB962C8B-B14F-4D97-AF65-F5344CB8AC3E}">
        <p14:creationId xmlns:p14="http://schemas.microsoft.com/office/powerpoint/2010/main" val="730873051"/>
      </p:ext>
    </p:extLst>
  </p:cSld>
  <p:clrMapOvr>
    <a:masterClrMapping/>
  </p:clrMapOvr>
  <p:transition>
    <p:check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196752"/>
            <a:ext cx="7886700" cy="4351338"/>
          </a:xfrm>
        </p:spPr>
        <p:txBody>
          <a:bodyPr>
            <a:normAutofit fontScale="92500" lnSpcReduction="20000"/>
          </a:bodyPr>
          <a:lstStyle/>
          <a:p>
            <a:pPr marL="285750" lvl="1" indent="-285750" algn="just">
              <a:lnSpc>
                <a:spcPct val="160000"/>
              </a:lnSpc>
              <a:spcBef>
                <a:spcPts val="0"/>
              </a:spcBef>
              <a:buClr>
                <a:schemeClr val="accent3"/>
              </a:buClr>
              <a:buSzPct val="95000"/>
              <a:buFont typeface="Wingdings" pitchFamily="2" charset="2"/>
              <a:buChar char="q"/>
            </a:pPr>
            <a:r>
              <a:rPr lang="es-ES" sz="1900" dirty="0" smtClean="0"/>
              <a:t>En </a:t>
            </a:r>
            <a:r>
              <a:rPr lang="es-ES" sz="1900" b="1" dirty="0"/>
              <a:t>Java</a:t>
            </a:r>
            <a:r>
              <a:rPr lang="es-ES" sz="1900" dirty="0"/>
              <a:t>, todas las </a:t>
            </a:r>
            <a:r>
              <a:rPr lang="es-ES" sz="1900" b="1" dirty="0"/>
              <a:t>clases</a:t>
            </a:r>
            <a:r>
              <a:rPr lang="es-ES" sz="1900" dirty="0"/>
              <a:t> que están en el </a:t>
            </a:r>
            <a:r>
              <a:rPr lang="es-ES" sz="1900" b="1" dirty="0"/>
              <a:t>paquete</a:t>
            </a:r>
            <a:r>
              <a:rPr lang="es-ES" sz="1900" dirty="0"/>
              <a:t> </a:t>
            </a:r>
            <a:r>
              <a:rPr lang="es-ES" sz="1900" b="1" dirty="0" err="1"/>
              <a:t>java.lang</a:t>
            </a:r>
            <a:r>
              <a:rPr lang="es-ES" sz="1900" dirty="0"/>
              <a:t>, se pueden usar sin necesidad de importarse porque se agregan por defecto. Pero, por ejemplo, la clase </a:t>
            </a:r>
            <a:r>
              <a:rPr lang="es-ES" sz="1900" b="1" dirty="0" err="1"/>
              <a:t>java.util.Scanner</a:t>
            </a:r>
            <a:r>
              <a:rPr lang="es-ES" sz="1900" dirty="0"/>
              <a:t>, hemos tenido que importarla para la lectura de datos por teclado</a:t>
            </a:r>
            <a:r>
              <a:rPr lang="es-ES" sz="1900" dirty="0" smtClean="0"/>
              <a:t>.</a:t>
            </a:r>
          </a:p>
          <a:p>
            <a:pPr algn="just">
              <a:lnSpc>
                <a:spcPct val="160000"/>
              </a:lnSpc>
              <a:spcBef>
                <a:spcPts val="0"/>
              </a:spcBef>
              <a:buFont typeface="Wingdings" pitchFamily="2" charset="2"/>
              <a:buChar char="q"/>
            </a:pPr>
            <a:r>
              <a:rPr lang="es-ES" sz="1900" dirty="0" smtClean="0"/>
              <a:t>La creación de paquetes dentro de un proyecto es como crear carpetas con el fin de que todas las clases estén bien organizadas. Normalmente, en un paquete se guardan todas las clases que tienen una finalidad relacionada.</a:t>
            </a:r>
          </a:p>
          <a:p>
            <a:pPr algn="just">
              <a:lnSpc>
                <a:spcPct val="160000"/>
              </a:lnSpc>
              <a:spcBef>
                <a:spcPts val="0"/>
              </a:spcBef>
              <a:buFont typeface="Wingdings" pitchFamily="2" charset="2"/>
              <a:buChar char="q"/>
            </a:pPr>
            <a:r>
              <a:rPr lang="es-ES" sz="1900" dirty="0" smtClean="0"/>
              <a:t>Si queremos usar dentro de un paquete las clases que hay en otro paquete (dentro del mismo proyecto), no hay que agregarlas dentro de la librería pero sí que hay que poner el </a:t>
            </a:r>
            <a:r>
              <a:rPr lang="es-ES" sz="1900" dirty="0" err="1" smtClean="0"/>
              <a:t>import</a:t>
            </a:r>
            <a:r>
              <a:rPr lang="es-ES" sz="1900" dirty="0" smtClean="0"/>
              <a:t>.</a:t>
            </a:r>
          </a:p>
          <a:p>
            <a:pPr marL="0" indent="0" algn="just">
              <a:lnSpc>
                <a:spcPct val="160000"/>
              </a:lnSpc>
              <a:spcBef>
                <a:spcPts val="0"/>
              </a:spcBef>
              <a:buNone/>
            </a:pPr>
            <a:endParaRPr lang="es-ES" sz="1900" dirty="0" smtClean="0"/>
          </a:p>
          <a:p>
            <a:pPr algn="just">
              <a:lnSpc>
                <a:spcPct val="150000"/>
              </a:lnSpc>
              <a:spcBef>
                <a:spcPts val="0"/>
              </a:spcBef>
              <a:buFont typeface="Wingdings" pitchFamily="2" charset="2"/>
              <a:buChar char="Ø"/>
            </a:pPr>
            <a:endParaRPr lang="es-ES" sz="1600" dirty="0" smtClean="0"/>
          </a:p>
        </p:txBody>
      </p:sp>
    </p:spTree>
    <p:extLst>
      <p:ext uri="{BB962C8B-B14F-4D97-AF65-F5344CB8AC3E}">
        <p14:creationId xmlns:p14="http://schemas.microsoft.com/office/powerpoint/2010/main" val="2306097787"/>
      </p:ext>
    </p:extLst>
  </p:cSld>
  <p:clrMapOvr>
    <a:masterClrMapping/>
  </p:clrMapOvr>
  <p:transition>
    <p:checke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47408" y="1268760"/>
            <a:ext cx="7886700" cy="4351338"/>
          </a:xfrm>
        </p:spPr>
        <p:txBody>
          <a:bodyPr>
            <a:normAutofit fontScale="85000" lnSpcReduction="10000"/>
          </a:bodyPr>
          <a:lstStyle/>
          <a:p>
            <a:pPr marL="0" indent="0">
              <a:lnSpc>
                <a:spcPct val="150000"/>
              </a:lnSpc>
              <a:spcBef>
                <a:spcPts val="0"/>
              </a:spcBef>
              <a:buNone/>
            </a:pPr>
            <a:r>
              <a:rPr lang="es-ES" sz="1600" u="sng" dirty="0" smtClean="0">
                <a:solidFill>
                  <a:srgbClr val="0070C0"/>
                </a:solidFill>
              </a:rPr>
              <a:t>Documentación de librerías</a:t>
            </a:r>
            <a:r>
              <a:rPr lang="es-ES" sz="1600" u="sng" dirty="0">
                <a:solidFill>
                  <a:srgbClr val="0070C0"/>
                </a:solidFill>
              </a:rPr>
              <a:t>.</a:t>
            </a:r>
          </a:p>
          <a:p>
            <a:pPr algn="just">
              <a:lnSpc>
                <a:spcPct val="150000"/>
              </a:lnSpc>
              <a:spcBef>
                <a:spcPts val="0"/>
              </a:spcBef>
              <a:buFont typeface="Wingdings" pitchFamily="2" charset="2"/>
              <a:buChar char="Ø"/>
            </a:pPr>
            <a:r>
              <a:rPr lang="es-ES" sz="1800" dirty="0" smtClean="0"/>
              <a:t>Todo compilador de Java tiene una herramienta llamada “</a:t>
            </a:r>
            <a:r>
              <a:rPr lang="es-ES" sz="1800" dirty="0" err="1" smtClean="0"/>
              <a:t>javadoc</a:t>
            </a:r>
            <a:r>
              <a:rPr lang="es-ES" sz="1800" dirty="0" smtClean="0"/>
              <a:t>”. Es un programa encargado de generar un documento HTML con información muy útil del proyecto, como es:</a:t>
            </a:r>
          </a:p>
          <a:p>
            <a:pPr lvl="1" algn="just">
              <a:lnSpc>
                <a:spcPct val="150000"/>
              </a:lnSpc>
              <a:spcBef>
                <a:spcPts val="0"/>
              </a:spcBef>
              <a:buFont typeface="Wingdings" pitchFamily="2" charset="2"/>
              <a:buChar char="q"/>
            </a:pPr>
            <a:r>
              <a:rPr lang="es-ES" sz="1800" dirty="0" smtClean="0"/>
              <a:t>Paquetes que lo forman.</a:t>
            </a:r>
          </a:p>
          <a:p>
            <a:pPr lvl="1" algn="just">
              <a:lnSpc>
                <a:spcPct val="150000"/>
              </a:lnSpc>
              <a:spcBef>
                <a:spcPts val="0"/>
              </a:spcBef>
              <a:buFont typeface="Wingdings" pitchFamily="2" charset="2"/>
              <a:buChar char="q"/>
            </a:pPr>
            <a:r>
              <a:rPr lang="es-ES" sz="1800" dirty="0" smtClean="0"/>
              <a:t>Clases que hay en cada paquete e indican el tipo de visibilidad de cada clase.</a:t>
            </a:r>
          </a:p>
          <a:p>
            <a:pPr lvl="1" algn="just">
              <a:lnSpc>
                <a:spcPct val="150000"/>
              </a:lnSpc>
              <a:spcBef>
                <a:spcPts val="0"/>
              </a:spcBef>
              <a:buFont typeface="Wingdings" pitchFamily="2" charset="2"/>
              <a:buChar char="q"/>
            </a:pPr>
            <a:r>
              <a:rPr lang="es-ES" sz="1800" dirty="0" smtClean="0"/>
              <a:t>Cabecera de todos los métodos que forman la clase con todos sus modificadores.</a:t>
            </a:r>
          </a:p>
          <a:p>
            <a:pPr lvl="1" algn="just">
              <a:lnSpc>
                <a:spcPct val="150000"/>
              </a:lnSpc>
              <a:spcBef>
                <a:spcPts val="0"/>
              </a:spcBef>
              <a:buFont typeface="Wingdings" pitchFamily="2" charset="2"/>
              <a:buChar char="q"/>
            </a:pPr>
            <a:r>
              <a:rPr lang="es-ES" sz="1800" dirty="0" smtClean="0"/>
              <a:t>Información de los atributos que forman cada clase.</a:t>
            </a:r>
          </a:p>
          <a:p>
            <a:pPr algn="just">
              <a:lnSpc>
                <a:spcPct val="150000"/>
              </a:lnSpc>
              <a:spcBef>
                <a:spcPts val="0"/>
              </a:spcBef>
              <a:buFont typeface="Wingdings" pitchFamily="2" charset="2"/>
              <a:buChar char="Ø"/>
            </a:pPr>
            <a:r>
              <a:rPr lang="es-ES" sz="1800" dirty="0" smtClean="0"/>
              <a:t>Genera un fichero </a:t>
            </a:r>
            <a:r>
              <a:rPr lang="es-ES" sz="1800" dirty="0" err="1" smtClean="0"/>
              <a:t>html</a:t>
            </a:r>
            <a:r>
              <a:rPr lang="es-ES" sz="1800" dirty="0" smtClean="0"/>
              <a:t> por cada fichero java. También informa de la jerarquía de clases.</a:t>
            </a:r>
          </a:p>
          <a:p>
            <a:pPr algn="just">
              <a:lnSpc>
                <a:spcPct val="150000"/>
              </a:lnSpc>
              <a:spcBef>
                <a:spcPts val="0"/>
              </a:spcBef>
              <a:buFont typeface="Wingdings" pitchFamily="2" charset="2"/>
              <a:buChar char="Ø"/>
            </a:pPr>
            <a:r>
              <a:rPr lang="es-ES" sz="1800" dirty="0" smtClean="0"/>
              <a:t>Solo da información de los atributos y métodos públicos o </a:t>
            </a:r>
            <a:r>
              <a:rPr lang="es-ES" sz="1800" dirty="0" err="1" smtClean="0"/>
              <a:t>protected</a:t>
            </a:r>
            <a:r>
              <a:rPr lang="es-ES" sz="1800" dirty="0" smtClean="0"/>
              <a:t>.</a:t>
            </a:r>
          </a:p>
          <a:p>
            <a:pPr algn="ctr">
              <a:lnSpc>
                <a:spcPct val="150000"/>
              </a:lnSpc>
              <a:spcBef>
                <a:spcPts val="0"/>
              </a:spcBef>
              <a:buNone/>
            </a:pPr>
            <a:r>
              <a:rPr lang="es-ES" sz="1800" b="1" dirty="0" smtClean="0"/>
              <a:t>Botón derecho sobre el nombre del proyecto -&gt; </a:t>
            </a:r>
            <a:r>
              <a:rPr lang="es-ES" sz="1800" b="1" dirty="0" err="1" smtClean="0"/>
              <a:t>Generate</a:t>
            </a:r>
            <a:r>
              <a:rPr lang="es-ES" sz="1800" b="1" dirty="0" smtClean="0"/>
              <a:t> </a:t>
            </a:r>
            <a:r>
              <a:rPr lang="es-ES" sz="1800" b="1" dirty="0" err="1" smtClean="0"/>
              <a:t>javadoc</a:t>
            </a:r>
            <a:endParaRPr lang="es-ES" sz="1800" b="1" dirty="0" smtClean="0"/>
          </a:p>
          <a:p>
            <a:pPr algn="just">
              <a:lnSpc>
                <a:spcPct val="150000"/>
              </a:lnSpc>
              <a:spcBef>
                <a:spcPts val="0"/>
              </a:spcBef>
              <a:buNone/>
            </a:pPr>
            <a:endParaRPr lang="es-ES" sz="1600" b="1" u="sng" dirty="0" smtClean="0"/>
          </a:p>
          <a:p>
            <a:pPr algn="just">
              <a:lnSpc>
                <a:spcPct val="150000"/>
              </a:lnSpc>
              <a:spcBef>
                <a:spcPts val="0"/>
              </a:spcBef>
              <a:buNone/>
            </a:pPr>
            <a:endParaRPr lang="es-ES" sz="1600" b="1" u="sng" dirty="0" smtClean="0"/>
          </a:p>
          <a:p>
            <a:pPr algn="just">
              <a:lnSpc>
                <a:spcPct val="150000"/>
              </a:lnSpc>
              <a:spcBef>
                <a:spcPts val="0"/>
              </a:spcBef>
              <a:buNone/>
            </a:pPr>
            <a:endParaRPr lang="es-ES" sz="1600" dirty="0" smtClean="0"/>
          </a:p>
        </p:txBody>
      </p:sp>
    </p:spTree>
  </p:cSld>
  <p:clrMapOvr>
    <a:masterClrMapping/>
  </p:clrMapOvr>
  <p:transition>
    <p:checke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340768"/>
            <a:ext cx="7886700" cy="4351338"/>
          </a:xfrm>
        </p:spPr>
        <p:txBody>
          <a:bodyPr>
            <a:normAutofit fontScale="92500" lnSpcReduction="20000"/>
          </a:bodyPr>
          <a:lstStyle/>
          <a:p>
            <a:pPr marL="27432" indent="0">
              <a:lnSpc>
                <a:spcPct val="170000"/>
              </a:lnSpc>
              <a:buNone/>
            </a:pPr>
            <a:r>
              <a:rPr lang="es-ES" sz="2000" b="1" u="sng" dirty="0">
                <a:solidFill>
                  <a:srgbClr val="FF0000"/>
                </a:solidFill>
              </a:rPr>
              <a:t>EJERCICIO </a:t>
            </a:r>
            <a:r>
              <a:rPr lang="es-ES" sz="2000" b="1" u="sng" dirty="0" smtClean="0">
                <a:solidFill>
                  <a:srgbClr val="FF0000"/>
                </a:solidFill>
              </a:rPr>
              <a:t>17. </a:t>
            </a:r>
            <a:r>
              <a:rPr lang="es-ES" sz="2200" dirty="0" smtClean="0"/>
              <a:t>Crea un proyecto nuevo con una </a:t>
            </a:r>
            <a:r>
              <a:rPr lang="es-ES" sz="2200" b="1" dirty="0"/>
              <a:t>clase</a:t>
            </a:r>
            <a:r>
              <a:rPr lang="es-ES" sz="2200" dirty="0"/>
              <a:t> «Alumno» </a:t>
            </a:r>
            <a:r>
              <a:rPr lang="es-ES" sz="2200" dirty="0" smtClean="0"/>
              <a:t>que:</a:t>
            </a:r>
            <a:endParaRPr lang="es-ES" sz="2200" dirty="0"/>
          </a:p>
          <a:p>
            <a:pPr marL="850392" lvl="1" indent="-457200">
              <a:lnSpc>
                <a:spcPct val="170000"/>
              </a:lnSpc>
              <a:buAutoNum type="alphaLcParenR"/>
            </a:pPr>
            <a:r>
              <a:rPr lang="es-ES" sz="2000" dirty="0"/>
              <a:t>Guarde como datos su nombre, el grupo en el que está matriculado y las notas de los cinco módulos (son números enteros) en los que se ha matriculado</a:t>
            </a:r>
            <a:r>
              <a:rPr lang="es-ES" sz="2000" dirty="0" smtClean="0"/>
              <a:t>.</a:t>
            </a:r>
          </a:p>
          <a:p>
            <a:pPr marL="850392" lvl="1" indent="-457200">
              <a:lnSpc>
                <a:spcPct val="170000"/>
              </a:lnSpc>
              <a:buFont typeface="Wingdings 2"/>
              <a:buAutoNum type="alphaLcParenR"/>
            </a:pPr>
            <a:r>
              <a:rPr lang="es-ES" sz="2000" dirty="0"/>
              <a:t>Tenga cuatro </a:t>
            </a:r>
            <a:r>
              <a:rPr lang="es-ES" sz="2000" b="1" dirty="0"/>
              <a:t>constructores</a:t>
            </a:r>
            <a:r>
              <a:rPr lang="es-ES" sz="2000" dirty="0"/>
              <a:t>: uno sin </a:t>
            </a:r>
            <a:r>
              <a:rPr lang="es-ES" sz="2000" b="1" dirty="0"/>
              <a:t>argumentos</a:t>
            </a:r>
            <a:r>
              <a:rPr lang="es-ES" sz="2000" dirty="0"/>
              <a:t>, otro cuyo </a:t>
            </a:r>
            <a:r>
              <a:rPr lang="es-ES" sz="2000" b="1" dirty="0"/>
              <a:t>argumento</a:t>
            </a:r>
            <a:r>
              <a:rPr lang="es-ES" sz="2000" dirty="0"/>
              <a:t> sea el nombre del alumno, otro cuyos </a:t>
            </a:r>
            <a:r>
              <a:rPr lang="es-ES" sz="2000" b="1" dirty="0"/>
              <a:t>argumentos</a:t>
            </a:r>
            <a:r>
              <a:rPr lang="es-ES" sz="2000" dirty="0"/>
              <a:t> sean el nombre y el grupo en el que se matricula y uno cuyos argumentos sean el nombre, el grupo y las calificaciones.</a:t>
            </a:r>
          </a:p>
          <a:p>
            <a:pPr marL="850392" lvl="1" indent="-457200">
              <a:lnSpc>
                <a:spcPct val="170000"/>
              </a:lnSpc>
              <a:buAutoNum type="alphaLcParenR"/>
            </a:pPr>
            <a:endParaRPr lang="es-ES" sz="2000" dirty="0"/>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1960878766"/>
      </p:ext>
    </p:extLst>
  </p:cSld>
  <p:clrMapOvr>
    <a:masterClrMapping/>
  </p:clrMapOvr>
  <p:transition>
    <p:checke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36360" y="1124744"/>
            <a:ext cx="7886700" cy="4351338"/>
          </a:xfrm>
        </p:spPr>
        <p:txBody>
          <a:bodyPr>
            <a:normAutofit fontScale="92500"/>
          </a:bodyPr>
          <a:lstStyle/>
          <a:p>
            <a:pPr marL="393192" lvl="1" indent="0">
              <a:lnSpc>
                <a:spcPct val="170000"/>
              </a:lnSpc>
              <a:buNone/>
            </a:pPr>
            <a:endParaRPr lang="es-ES" sz="2000" dirty="0" smtClean="0"/>
          </a:p>
          <a:p>
            <a:pPr marL="850392" lvl="1" indent="-457200">
              <a:lnSpc>
                <a:spcPct val="170000"/>
              </a:lnSpc>
              <a:buFont typeface="+mj-lt"/>
              <a:buAutoNum type="alphaLcParenR" startAt="3"/>
            </a:pPr>
            <a:r>
              <a:rPr lang="es-ES" sz="2000" dirty="0" smtClean="0"/>
              <a:t>Incluya </a:t>
            </a:r>
            <a:r>
              <a:rPr lang="es-ES" sz="2000" dirty="0"/>
              <a:t>un </a:t>
            </a:r>
            <a:r>
              <a:rPr lang="es-ES" sz="2000" b="1" dirty="0"/>
              <a:t>método</a:t>
            </a:r>
            <a:r>
              <a:rPr lang="es-ES" sz="2000" dirty="0"/>
              <a:t> para pedir los datos del alumno: nombre, grupo y su calificación en los cinco módulos.</a:t>
            </a:r>
          </a:p>
          <a:p>
            <a:pPr marL="850392" lvl="1" indent="-457200">
              <a:lnSpc>
                <a:spcPct val="170000"/>
              </a:lnSpc>
              <a:buFont typeface="+mj-lt"/>
              <a:buAutoNum type="alphaLcParenR" startAt="3"/>
            </a:pPr>
            <a:r>
              <a:rPr lang="es-ES" sz="2000" dirty="0"/>
              <a:t>Incluya un </a:t>
            </a:r>
            <a:r>
              <a:rPr lang="es-ES" sz="2000" b="1" dirty="0"/>
              <a:t>método</a:t>
            </a:r>
            <a:r>
              <a:rPr lang="es-ES" sz="2000" dirty="0"/>
              <a:t> para visualizar los datos de un alumno: nombre, grupo y calificaciones.</a:t>
            </a:r>
          </a:p>
          <a:p>
            <a:pPr marL="850392" lvl="1" indent="-457200">
              <a:lnSpc>
                <a:spcPct val="170000"/>
              </a:lnSpc>
              <a:buFont typeface="+mj-lt"/>
              <a:buAutoNum type="alphaLcParenR" startAt="3"/>
            </a:pPr>
            <a:r>
              <a:rPr lang="es-ES" sz="2000" dirty="0"/>
              <a:t>Implemente un </a:t>
            </a:r>
            <a:r>
              <a:rPr lang="es-ES" sz="2000" b="1" dirty="0"/>
              <a:t>método</a:t>
            </a:r>
            <a:r>
              <a:rPr lang="es-ES" sz="2000" dirty="0"/>
              <a:t> para calcular la nota media del alumno.</a:t>
            </a:r>
          </a:p>
          <a:p>
            <a:pPr marL="850392" lvl="1" indent="-457200">
              <a:lnSpc>
                <a:spcPct val="170000"/>
              </a:lnSpc>
              <a:buFont typeface="+mj-lt"/>
              <a:buAutoNum type="alphaLcParenR" startAt="3"/>
            </a:pPr>
            <a:r>
              <a:rPr lang="es-ES" sz="2000" dirty="0"/>
              <a:t>Implemente un </a:t>
            </a:r>
            <a:r>
              <a:rPr lang="es-ES" sz="2000" b="1" dirty="0"/>
              <a:t>método</a:t>
            </a:r>
            <a:r>
              <a:rPr lang="es-ES" sz="2000" dirty="0"/>
              <a:t> que visualice el número de suspensos de un alumno</a:t>
            </a:r>
            <a:r>
              <a:rPr lang="es-ES" sz="2000" dirty="0" smtClean="0"/>
              <a:t>.</a:t>
            </a:r>
            <a:endParaRPr lang="es-ES" sz="2000" dirty="0"/>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353721951"/>
      </p:ext>
    </p:extLst>
  </p:cSld>
  <p:clrMapOvr>
    <a:masterClrMapping/>
  </p:clrMapOvr>
  <p:transition>
    <p:check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360390"/>
            <a:ext cx="7886700" cy="4351338"/>
          </a:xfrm>
        </p:spPr>
        <p:txBody>
          <a:bodyPr>
            <a:normAutofit fontScale="85000" lnSpcReduction="10000"/>
          </a:bodyPr>
          <a:lstStyle/>
          <a:p>
            <a:pPr marL="27432" indent="0">
              <a:lnSpc>
                <a:spcPct val="170000"/>
              </a:lnSpc>
              <a:buNone/>
            </a:pPr>
            <a:r>
              <a:rPr lang="es-ES" sz="2000" b="1" u="sng" dirty="0">
                <a:solidFill>
                  <a:srgbClr val="FF0000"/>
                </a:solidFill>
              </a:rPr>
              <a:t>EJERCICIO </a:t>
            </a:r>
            <a:r>
              <a:rPr lang="es-ES" sz="2000" b="1" u="sng" dirty="0" smtClean="0">
                <a:solidFill>
                  <a:srgbClr val="FF0000"/>
                </a:solidFill>
              </a:rPr>
              <a:t>18</a:t>
            </a:r>
            <a:r>
              <a:rPr lang="es-ES" sz="1800" b="1" u="sng" dirty="0" smtClean="0">
                <a:solidFill>
                  <a:srgbClr val="FF0000"/>
                </a:solidFill>
              </a:rPr>
              <a:t>. </a:t>
            </a:r>
            <a:r>
              <a:rPr lang="es-ES" sz="1800" dirty="0" smtClean="0"/>
              <a:t>Escribe </a:t>
            </a:r>
            <a:r>
              <a:rPr lang="es-ES" sz="1800" dirty="0"/>
              <a:t>un programa haciendo uso de la </a:t>
            </a:r>
            <a:r>
              <a:rPr lang="es-ES" sz="1800" b="1" dirty="0"/>
              <a:t>clase</a:t>
            </a:r>
            <a:r>
              <a:rPr lang="es-ES" sz="1800" dirty="0"/>
              <a:t> «Alumno» de la actividad anterior en el </a:t>
            </a:r>
            <a:r>
              <a:rPr lang="es-ES" sz="1800" dirty="0" smtClean="0"/>
              <a:t>que:</a:t>
            </a:r>
            <a:endParaRPr lang="es-ES" sz="1800" dirty="0"/>
          </a:p>
          <a:p>
            <a:pPr marL="850392" lvl="1" indent="-457200">
              <a:lnSpc>
                <a:spcPct val="170000"/>
              </a:lnSpc>
              <a:buAutoNum type="alphaLcParenR"/>
            </a:pPr>
            <a:r>
              <a:rPr lang="es-ES" sz="1800" dirty="0"/>
              <a:t>Se creen dos </a:t>
            </a:r>
            <a:r>
              <a:rPr lang="es-ES" sz="1800" b="1" dirty="0"/>
              <a:t>objetos</a:t>
            </a:r>
            <a:r>
              <a:rPr lang="es-ES" sz="1800" dirty="0"/>
              <a:t> de la </a:t>
            </a:r>
            <a:r>
              <a:rPr lang="es-ES" sz="1800" b="1" dirty="0"/>
              <a:t>clase</a:t>
            </a:r>
            <a:r>
              <a:rPr lang="es-ES" sz="1800" dirty="0"/>
              <a:t> «Alumno».</a:t>
            </a:r>
          </a:p>
          <a:p>
            <a:pPr marL="850392" lvl="1" indent="-457200">
              <a:lnSpc>
                <a:spcPct val="170000"/>
              </a:lnSpc>
              <a:buAutoNum type="alphaLcParenR"/>
            </a:pPr>
            <a:r>
              <a:rPr lang="es-ES" sz="1800" dirty="0"/>
              <a:t>Se pidan los datos para un alumno, para el otro se pasarán como parámetros. </a:t>
            </a:r>
          </a:p>
          <a:p>
            <a:pPr marL="850392" lvl="1" indent="-457200">
              <a:lnSpc>
                <a:spcPct val="170000"/>
              </a:lnSpc>
              <a:buFont typeface="+mj-lt"/>
              <a:buAutoNum type="alphaLcParenR" startAt="3"/>
            </a:pPr>
            <a:r>
              <a:rPr lang="es-ES" sz="1800" dirty="0"/>
              <a:t>Se visualice el número de suspensos del primer alumno.</a:t>
            </a:r>
          </a:p>
          <a:p>
            <a:pPr marL="850392" lvl="1" indent="-457200">
              <a:lnSpc>
                <a:spcPct val="170000"/>
              </a:lnSpc>
              <a:buFont typeface="+mj-lt"/>
              <a:buAutoNum type="alphaLcParenR" startAt="3"/>
            </a:pPr>
            <a:r>
              <a:rPr lang="es-ES" sz="1800" dirty="0"/>
              <a:t>Se visualice el número de aprobados del segundo alumno.</a:t>
            </a:r>
          </a:p>
          <a:p>
            <a:pPr marL="850392" lvl="1" indent="-457200">
              <a:lnSpc>
                <a:spcPct val="170000"/>
              </a:lnSpc>
              <a:buFont typeface="+mj-lt"/>
              <a:buAutoNum type="alphaLcParenR" startAt="3"/>
            </a:pPr>
            <a:r>
              <a:rPr lang="es-ES" sz="1800" dirty="0"/>
              <a:t>Se visualicen los datos del/los alumno/s cuya nota media sea mayor o igual a 5</a:t>
            </a:r>
            <a:r>
              <a:rPr lang="es-ES" sz="1800" dirty="0" smtClean="0"/>
              <a:t>.</a:t>
            </a:r>
          </a:p>
          <a:p>
            <a:pPr marL="27432" indent="0">
              <a:lnSpc>
                <a:spcPct val="170000"/>
              </a:lnSpc>
              <a:buNone/>
            </a:pPr>
            <a:r>
              <a:rPr lang="es-ES" sz="2000" dirty="0"/>
              <a:t>NOTA: hay que importar la clase del proyecto </a:t>
            </a:r>
            <a:r>
              <a:rPr lang="es-ES" sz="2000" dirty="0" smtClean="0"/>
              <a:t>17.</a:t>
            </a:r>
          </a:p>
          <a:p>
            <a:pPr marL="27432" indent="0">
              <a:lnSpc>
                <a:spcPct val="170000"/>
              </a:lnSpc>
              <a:buNone/>
            </a:pPr>
            <a:endParaRPr lang="es-ES" sz="2000" dirty="0"/>
          </a:p>
          <a:p>
            <a:pPr marL="27432" indent="0">
              <a:lnSpc>
                <a:spcPct val="170000"/>
              </a:lnSpc>
              <a:buNone/>
            </a:pPr>
            <a:endParaRPr lang="es-ES" sz="2000" dirty="0"/>
          </a:p>
          <a:p>
            <a:pPr marL="850392" lvl="1" indent="-457200">
              <a:lnSpc>
                <a:spcPct val="170000"/>
              </a:lnSpc>
              <a:buAutoNum type="alphaLcParenR"/>
            </a:pPr>
            <a:endParaRPr lang="es-ES" sz="1800" dirty="0"/>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4257886341"/>
      </p:ext>
    </p:extLst>
  </p:cSld>
  <p:clrMapOvr>
    <a:masterClrMapping/>
  </p:clrMapOvr>
  <p:transition>
    <p:checke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1196752"/>
            <a:ext cx="7886700" cy="4351338"/>
          </a:xfrm>
        </p:spPr>
        <p:txBody>
          <a:bodyPr>
            <a:normAutofit fontScale="85000" lnSpcReduction="10000"/>
          </a:bodyPr>
          <a:lstStyle/>
          <a:p>
            <a:pPr marL="27432" indent="0">
              <a:lnSpc>
                <a:spcPct val="170000"/>
              </a:lnSpc>
              <a:buNone/>
            </a:pPr>
            <a:r>
              <a:rPr lang="es-ES" sz="2200" b="1" u="sng" dirty="0">
                <a:solidFill>
                  <a:srgbClr val="FF0000"/>
                </a:solidFill>
              </a:rPr>
              <a:t>EJERCICIO </a:t>
            </a:r>
            <a:r>
              <a:rPr lang="es-ES" sz="2200" b="1" u="sng" dirty="0" smtClean="0">
                <a:solidFill>
                  <a:srgbClr val="FF0000"/>
                </a:solidFill>
              </a:rPr>
              <a:t>19. </a:t>
            </a:r>
            <a:r>
              <a:rPr lang="es-ES" sz="1800" dirty="0" smtClean="0"/>
              <a:t>Escribe un programa haciendo uso de la </a:t>
            </a:r>
            <a:r>
              <a:rPr lang="es-ES" sz="1800" b="1" dirty="0" smtClean="0"/>
              <a:t>clase</a:t>
            </a:r>
            <a:r>
              <a:rPr lang="es-ES" sz="1800" dirty="0" smtClean="0"/>
              <a:t> «Alumno» de la actividad anterior en el que:</a:t>
            </a:r>
          </a:p>
          <a:p>
            <a:pPr marL="850392" lvl="1" indent="-457200">
              <a:lnSpc>
                <a:spcPct val="170000"/>
              </a:lnSpc>
              <a:buAutoNum type="alphaLcParenR"/>
            </a:pPr>
            <a:r>
              <a:rPr lang="es-ES" sz="1800" dirty="0" smtClean="0"/>
              <a:t>Se pidan los datos para un alumno. </a:t>
            </a:r>
          </a:p>
          <a:p>
            <a:pPr marL="850392" lvl="1" indent="-457200">
              <a:lnSpc>
                <a:spcPct val="170000"/>
              </a:lnSpc>
              <a:buFont typeface="+mj-lt"/>
              <a:buAutoNum type="alphaLcParenR" startAt="3"/>
            </a:pPr>
            <a:r>
              <a:rPr lang="es-ES" sz="1800" dirty="0" smtClean="0"/>
              <a:t>Se ofrezca al usuario la opción de modificar la nota en uno de los módulos. </a:t>
            </a:r>
          </a:p>
          <a:p>
            <a:pPr marL="850392" lvl="1" indent="-457200">
              <a:lnSpc>
                <a:spcPct val="170000"/>
              </a:lnSpc>
              <a:buFont typeface="+mj-lt"/>
              <a:buAutoNum type="alphaLcParenR" startAt="3"/>
            </a:pPr>
            <a:r>
              <a:rPr lang="es-ES" sz="1800" dirty="0" smtClean="0"/>
              <a:t>Se visualicen las notas del alumno después de la modificación.</a:t>
            </a:r>
          </a:p>
          <a:p>
            <a:pPr marL="850392" lvl="1" indent="-457200">
              <a:lnSpc>
                <a:spcPct val="170000"/>
              </a:lnSpc>
              <a:buFont typeface="+mj-lt"/>
              <a:buAutoNum type="alphaLcParenR" startAt="3"/>
            </a:pPr>
            <a:r>
              <a:rPr lang="es-ES" sz="1800" dirty="0" smtClean="0"/>
              <a:t>Se visualice si tiene que repetir (tiene más de un suspenso).</a:t>
            </a:r>
          </a:p>
          <a:p>
            <a:pPr marL="850392" lvl="1" indent="-457200">
              <a:lnSpc>
                <a:spcPct val="170000"/>
              </a:lnSpc>
              <a:buFont typeface="+mj-lt"/>
              <a:buAutoNum type="alphaLcParenR" startAt="3"/>
            </a:pPr>
            <a:r>
              <a:rPr lang="es-ES" sz="1800" dirty="0" smtClean="0"/>
              <a:t>Se visualice si se le concede una beca (la nota media del alumno debe superar el 7).</a:t>
            </a:r>
          </a:p>
          <a:p>
            <a:pPr marL="27432" indent="0">
              <a:lnSpc>
                <a:spcPct val="170000"/>
              </a:lnSpc>
              <a:buNone/>
            </a:pPr>
            <a:r>
              <a:rPr lang="es-ES" sz="2000" u="sng" dirty="0" smtClean="0"/>
              <a:t>NOTA:</a:t>
            </a:r>
            <a:r>
              <a:rPr lang="es-ES" sz="2000" dirty="0" smtClean="0"/>
              <a:t> hay que importar la clase del proyecto 17, si hace falta algún método nuevo para este ejercicio.</a:t>
            </a:r>
          </a:p>
          <a:p>
            <a:pPr marL="850392" lvl="1" indent="-457200">
              <a:lnSpc>
                <a:spcPct val="170000"/>
              </a:lnSpc>
              <a:buAutoNum type="alphaLcParenR"/>
            </a:pPr>
            <a:endParaRPr lang="es-ES" sz="1800" dirty="0"/>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4271960746"/>
      </p:ext>
    </p:extLst>
  </p:cSld>
  <p:clrMapOvr>
    <a:masterClrMapping/>
  </p:clrMapOvr>
  <p:transition>
    <p:checke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p:txBody>
          <a:bodyPr>
            <a:normAutofit fontScale="70000" lnSpcReduction="20000"/>
          </a:bodyPr>
          <a:lstStyle/>
          <a:p>
            <a:pPr marL="27432" indent="0">
              <a:lnSpc>
                <a:spcPct val="170000"/>
              </a:lnSpc>
              <a:buNone/>
            </a:pPr>
            <a:r>
              <a:rPr lang="es-ES" sz="2000" b="1" u="sng" dirty="0">
                <a:solidFill>
                  <a:srgbClr val="FF0000"/>
                </a:solidFill>
              </a:rPr>
              <a:t>EJERCICIO </a:t>
            </a:r>
            <a:r>
              <a:rPr lang="es-ES" sz="2000" b="1" u="sng" dirty="0" smtClean="0">
                <a:solidFill>
                  <a:srgbClr val="FF0000"/>
                </a:solidFill>
              </a:rPr>
              <a:t>20. </a:t>
            </a:r>
            <a:r>
              <a:rPr lang="es-ES" sz="2000" dirty="0" smtClean="0"/>
              <a:t>Escribe </a:t>
            </a:r>
            <a:r>
              <a:rPr lang="es-ES" sz="2000" dirty="0"/>
              <a:t>un programa haciendo uso de la </a:t>
            </a:r>
            <a:r>
              <a:rPr lang="es-ES" sz="2000" b="1" dirty="0"/>
              <a:t>clase</a:t>
            </a:r>
            <a:r>
              <a:rPr lang="es-ES" sz="2000" dirty="0"/>
              <a:t> «Alumno» de la actividad anterior en el </a:t>
            </a:r>
            <a:r>
              <a:rPr lang="es-ES" sz="2000" dirty="0" smtClean="0"/>
              <a:t>que:</a:t>
            </a:r>
            <a:endParaRPr lang="es-ES" sz="2000" dirty="0"/>
          </a:p>
          <a:p>
            <a:pPr marL="850392" lvl="1" indent="-457200">
              <a:lnSpc>
                <a:spcPct val="170000"/>
              </a:lnSpc>
              <a:buAutoNum type="alphaLcParenR"/>
            </a:pPr>
            <a:r>
              <a:rPr lang="es-ES" sz="2000" dirty="0"/>
              <a:t>Se pidan los datos para un alumno. </a:t>
            </a:r>
          </a:p>
          <a:p>
            <a:pPr marL="850392" lvl="1" indent="-457200">
              <a:lnSpc>
                <a:spcPct val="170000"/>
              </a:lnSpc>
              <a:buFont typeface="+mj-lt"/>
              <a:buAutoNum type="alphaLcParenR" startAt="3"/>
            </a:pPr>
            <a:r>
              <a:rPr lang="es-ES" sz="2000" dirty="0"/>
              <a:t>Se muestre el número de matrículas de honor del alumno (módulos </a:t>
            </a:r>
            <a:r>
              <a:rPr lang="es-ES" sz="2000" dirty="0" smtClean="0"/>
              <a:t>                                            donde </a:t>
            </a:r>
            <a:r>
              <a:rPr lang="es-ES" sz="2000" dirty="0"/>
              <a:t>la nota sea 10). </a:t>
            </a:r>
          </a:p>
          <a:p>
            <a:pPr marL="850392" lvl="1" indent="-457200">
              <a:lnSpc>
                <a:spcPct val="170000"/>
              </a:lnSpc>
              <a:buFont typeface="+mj-lt"/>
              <a:buAutoNum type="alphaLcParenR" startAt="3"/>
            </a:pPr>
            <a:r>
              <a:rPr lang="es-ES" sz="2000" dirty="0"/>
              <a:t>Se muestre el número de sobresalientes del alumno (módulos donde la nota sea 9). </a:t>
            </a:r>
          </a:p>
          <a:p>
            <a:pPr marL="850392" lvl="1" indent="-457200">
              <a:lnSpc>
                <a:spcPct val="170000"/>
              </a:lnSpc>
              <a:buFont typeface="+mj-lt"/>
              <a:buAutoNum type="alphaLcParenR" startAt="3"/>
            </a:pPr>
            <a:r>
              <a:rPr lang="es-ES" sz="2000" dirty="0"/>
              <a:t>Se muestre el número de notables del alumno (módulos donde la nota sea 7 u 8). </a:t>
            </a:r>
            <a:endParaRPr lang="es-ES" sz="2000" dirty="0" smtClean="0"/>
          </a:p>
          <a:p>
            <a:pPr marL="850392" lvl="1" indent="-457200">
              <a:lnSpc>
                <a:spcPct val="170000"/>
              </a:lnSpc>
              <a:buNone/>
            </a:pPr>
            <a:r>
              <a:rPr lang="es-ES" sz="2000" u="sng" dirty="0" smtClean="0"/>
              <a:t>NOTA:</a:t>
            </a:r>
            <a:r>
              <a:rPr lang="es-ES" sz="2000" dirty="0" smtClean="0"/>
              <a:t> hay que importar la clase del proyecto 17, si hace falta algún método nuevo para este ejercicio.</a:t>
            </a:r>
          </a:p>
          <a:p>
            <a:pPr marL="850392" lvl="1" indent="-457200">
              <a:lnSpc>
                <a:spcPct val="170000"/>
              </a:lnSpc>
              <a:buNone/>
            </a:pPr>
            <a:endParaRPr lang="es-ES" sz="2000" dirty="0"/>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2651827051"/>
      </p:ext>
    </p:extLst>
  </p:cSld>
  <p:clrMapOvr>
    <a:masterClrMapping/>
  </p:clrMapOvr>
  <p:transition>
    <p:checke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p:txBody>
          <a:bodyPr>
            <a:normAutofit fontScale="85000" lnSpcReduction="10000"/>
          </a:bodyPr>
          <a:lstStyle/>
          <a:p>
            <a:pPr marL="27432" indent="0">
              <a:lnSpc>
                <a:spcPct val="170000"/>
              </a:lnSpc>
              <a:buNone/>
            </a:pPr>
            <a:r>
              <a:rPr lang="es-ES" sz="2200" b="1" u="sng" dirty="0">
                <a:solidFill>
                  <a:srgbClr val="FF0000"/>
                </a:solidFill>
              </a:rPr>
              <a:t>EJERCICIO </a:t>
            </a:r>
            <a:r>
              <a:rPr lang="es-ES" sz="2200" b="1" u="sng" dirty="0" smtClean="0">
                <a:solidFill>
                  <a:srgbClr val="FF0000"/>
                </a:solidFill>
              </a:rPr>
              <a:t>21. </a:t>
            </a:r>
            <a:r>
              <a:rPr lang="es-ES" sz="2200" dirty="0" smtClean="0"/>
              <a:t>En el proyecto del ejercicio 17, crea un nuevo paquete y diseña en él una </a:t>
            </a:r>
            <a:r>
              <a:rPr lang="es-ES" sz="2200" b="1" dirty="0"/>
              <a:t>clase</a:t>
            </a:r>
            <a:r>
              <a:rPr lang="es-ES" sz="2200" dirty="0"/>
              <a:t> «Profesor» </a:t>
            </a:r>
            <a:r>
              <a:rPr lang="es-ES" sz="2200" dirty="0" smtClean="0"/>
              <a:t>que:</a:t>
            </a:r>
            <a:endParaRPr lang="es-ES" sz="2200" dirty="0"/>
          </a:p>
          <a:p>
            <a:pPr marL="850392" lvl="1" indent="-457200">
              <a:lnSpc>
                <a:spcPct val="170000"/>
              </a:lnSpc>
              <a:buAutoNum type="alphaLcParenR"/>
            </a:pPr>
            <a:r>
              <a:rPr lang="es-ES" sz="2000" dirty="0"/>
              <a:t>Guarde como datos su nombre, su especialidad y los módulos que imparte (tres módulos máximo, con códigos de cuatro letras).</a:t>
            </a:r>
          </a:p>
          <a:p>
            <a:pPr marL="850392" lvl="1" indent="-457200">
              <a:lnSpc>
                <a:spcPct val="170000"/>
              </a:lnSpc>
              <a:buAutoNum type="alphaLcParenR"/>
            </a:pPr>
            <a:r>
              <a:rPr lang="es-ES" sz="2000" dirty="0"/>
              <a:t>Tenga dos </a:t>
            </a:r>
            <a:r>
              <a:rPr lang="es-ES" sz="2000" b="1" dirty="0"/>
              <a:t>constructores</a:t>
            </a:r>
            <a:r>
              <a:rPr lang="es-ES" sz="2000" dirty="0"/>
              <a:t>: uno sin </a:t>
            </a:r>
            <a:r>
              <a:rPr lang="es-ES" sz="2000" b="1" dirty="0"/>
              <a:t>argumentos</a:t>
            </a:r>
            <a:r>
              <a:rPr lang="es-ES" sz="2000" dirty="0"/>
              <a:t> y otro cuyos </a:t>
            </a:r>
            <a:r>
              <a:rPr lang="es-ES" sz="2000" b="1" dirty="0"/>
              <a:t>argumentos</a:t>
            </a:r>
            <a:r>
              <a:rPr lang="es-ES" sz="2000" dirty="0"/>
              <a:t> sean el nombre del profesor, su especialidad y los módulos que imparte.</a:t>
            </a:r>
          </a:p>
          <a:p>
            <a:pPr marL="850392" lvl="1" indent="-457200">
              <a:lnSpc>
                <a:spcPct val="170000"/>
              </a:lnSpc>
              <a:buFont typeface="Wingdings 2"/>
              <a:buAutoNum type="alphaLcParenR"/>
            </a:pPr>
            <a:r>
              <a:rPr lang="es-ES" sz="2000" dirty="0"/>
              <a:t>Incluya un </a:t>
            </a:r>
            <a:r>
              <a:rPr lang="es-ES" sz="2000" b="1" dirty="0"/>
              <a:t>método</a:t>
            </a:r>
            <a:r>
              <a:rPr lang="es-ES" sz="2000" dirty="0"/>
              <a:t> para pedir los datos del profesor: nombre, especialidad y módulos que imparte.</a:t>
            </a:r>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1862636386"/>
      </p:ext>
    </p:extLst>
  </p:cSld>
  <p:clrMapOvr>
    <a:masterClrMapping/>
  </p:clrMapOvr>
  <p:transition>
    <p:checke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t>3</a:t>
            </a:r>
            <a:r>
              <a:rPr lang="es-ES" sz="2800" dirty="0" smtClean="0"/>
              <a:t>. Clases.</a:t>
            </a:r>
            <a:endParaRPr lang="es-ES" sz="2800" dirty="0"/>
          </a:p>
        </p:txBody>
      </p:sp>
      <p:sp>
        <p:nvSpPr>
          <p:cNvPr id="5125" name="Rectangle 5"/>
          <p:cNvSpPr>
            <a:spLocks noGrp="1" noChangeArrowheads="1"/>
          </p:cNvSpPr>
          <p:nvPr>
            <p:ph idx="1"/>
          </p:nvPr>
        </p:nvSpPr>
        <p:spPr>
          <a:xfrm>
            <a:off x="827584" y="980728"/>
            <a:ext cx="7886700" cy="4351338"/>
          </a:xfrm>
        </p:spPr>
        <p:txBody>
          <a:bodyPr>
            <a:normAutofit/>
          </a:bodyPr>
          <a:lstStyle/>
          <a:p>
            <a:pPr marL="393192" lvl="1" indent="0">
              <a:lnSpc>
                <a:spcPct val="170000"/>
              </a:lnSpc>
              <a:buNone/>
            </a:pPr>
            <a:endParaRPr lang="es-ES" sz="2000" dirty="0" smtClean="0"/>
          </a:p>
          <a:p>
            <a:pPr marL="850392" lvl="1" indent="-457200">
              <a:lnSpc>
                <a:spcPct val="170000"/>
              </a:lnSpc>
              <a:buFont typeface="+mj-lt"/>
              <a:buAutoNum type="alphaLcParenR" startAt="4"/>
            </a:pPr>
            <a:r>
              <a:rPr lang="es-ES" sz="2000" dirty="0" smtClean="0"/>
              <a:t>Implemente </a:t>
            </a:r>
            <a:r>
              <a:rPr lang="es-ES" sz="2000" dirty="0"/>
              <a:t>un </a:t>
            </a:r>
            <a:r>
              <a:rPr lang="es-ES" sz="2000" b="1" dirty="0"/>
              <a:t>método</a:t>
            </a:r>
            <a:r>
              <a:rPr lang="es-ES" sz="2000" dirty="0"/>
              <a:t> que devuelva el nombre de un profesor y otro que lo modifique.</a:t>
            </a:r>
          </a:p>
          <a:p>
            <a:pPr marL="850392" lvl="1" indent="-457200">
              <a:lnSpc>
                <a:spcPct val="170000"/>
              </a:lnSpc>
              <a:buFont typeface="+mj-lt"/>
              <a:buAutoNum type="alphaLcParenR" startAt="4"/>
            </a:pPr>
            <a:r>
              <a:rPr lang="es-ES" sz="2000" dirty="0"/>
              <a:t>Implemente un </a:t>
            </a:r>
            <a:r>
              <a:rPr lang="es-ES" sz="2000" b="1" dirty="0"/>
              <a:t>método</a:t>
            </a:r>
            <a:r>
              <a:rPr lang="es-ES" sz="2000" dirty="0"/>
              <a:t> que devuelva la especialidad de un profesor y otro que la modifique.</a:t>
            </a:r>
          </a:p>
          <a:p>
            <a:pPr marL="850392" lvl="1" indent="-457200">
              <a:lnSpc>
                <a:spcPct val="170000"/>
              </a:lnSpc>
              <a:buFont typeface="+mj-lt"/>
              <a:buAutoNum type="alphaLcParenR" startAt="4"/>
            </a:pPr>
            <a:r>
              <a:rPr lang="es-ES" sz="2000" dirty="0"/>
              <a:t>Implemente un </a:t>
            </a:r>
            <a:r>
              <a:rPr lang="es-ES" sz="2000" b="1" dirty="0"/>
              <a:t>método</a:t>
            </a:r>
            <a:r>
              <a:rPr lang="es-ES" sz="2000" dirty="0"/>
              <a:t> que devuelva los módulos que imparte un profesor y otro que los modifique.</a:t>
            </a:r>
          </a:p>
          <a:p>
            <a:pPr algn="just">
              <a:lnSpc>
                <a:spcPct val="150000"/>
              </a:lnSpc>
              <a:spcBef>
                <a:spcPts val="0"/>
              </a:spcBef>
              <a:buNone/>
            </a:pPr>
            <a:endParaRPr lang="es-ES" sz="1600" dirty="0" smtClean="0"/>
          </a:p>
        </p:txBody>
      </p:sp>
    </p:spTree>
    <p:extLst>
      <p:ext uri="{BB962C8B-B14F-4D97-AF65-F5344CB8AC3E}">
        <p14:creationId xmlns:p14="http://schemas.microsoft.com/office/powerpoint/2010/main" val="686454485"/>
      </p:ext>
    </p:extLst>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SantaCatal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taCatalina" id="{07EFEF9E-8454-451E-8CDA-3250DCFB7F5A}" vid="{0DCFAB2D-0954-4D97-8DC0-3BC3FC007243}"/>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SantaCatalina</Template>
  <TotalTime>9180</TotalTime>
  <Words>6624</Words>
  <Application>Microsoft Office PowerPoint</Application>
  <PresentationFormat>Presentación en pantalla (4:3)</PresentationFormat>
  <Paragraphs>694</Paragraphs>
  <Slides>100</Slides>
  <Notes>78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100</vt:i4>
      </vt:variant>
    </vt:vector>
  </HeadingPairs>
  <TitlesOfParts>
    <vt:vector size="106" baseType="lpstr">
      <vt:lpstr>Arial</vt:lpstr>
      <vt:lpstr>Consolas</vt:lpstr>
      <vt:lpstr>Times New Roman</vt:lpstr>
      <vt:lpstr>Wingdings</vt:lpstr>
      <vt:lpstr>Wingdings 2</vt:lpstr>
      <vt:lpstr>SantaCatalina</vt:lpstr>
      <vt:lpstr>DESARROLLO DE APLICACIONES MULTIPLATAFORMA</vt:lpstr>
      <vt:lpstr>UT6.  Programación Orientada a Objetos: características, objetos y clases.</vt:lpstr>
      <vt:lpstr>Presentación de PowerPoint</vt:lpstr>
      <vt:lpstr>1. ¿Qué es la Programación Orientada a Objetos (POO)?</vt:lpstr>
      <vt:lpstr>1. ¿Qué es la Programación Orientada a Objetos (POO)?</vt:lpstr>
      <vt:lpstr>1. ¿Qué es la Programación Orientada a Objetos (POO)?</vt:lpstr>
      <vt:lpstr>1. ¿Qué es la Programación Orientada a Objetos (POO)?</vt:lpstr>
      <vt:lpstr>1. ¿Qué es la Programación Orientada a Objetos (POO)?</vt:lpstr>
      <vt:lpstr>1.1 Objetos</vt:lpstr>
      <vt:lpstr>1.1 Objetos</vt:lpstr>
      <vt:lpstr>1.1 Objetos</vt:lpstr>
      <vt:lpstr>1.1 Objetos</vt:lpstr>
      <vt:lpstr>1.2 Clases</vt:lpstr>
      <vt:lpstr>1.2 Clases</vt:lpstr>
      <vt:lpstr>1.2 Clases</vt:lpstr>
      <vt:lpstr>1.2 Clases</vt:lpstr>
      <vt:lpstr>1.2 Clases</vt:lpstr>
      <vt:lpstr>1.2 Clases</vt:lpstr>
      <vt:lpstr>1.3 ¿Qué es la Programación Orientada a Objetos (POO)?</vt:lpstr>
      <vt:lpstr>1.3 ¿Qué es la Programación Orientada a Objetos (POO)?</vt:lpstr>
      <vt:lpstr>1.3 ¿Qué es la Programación Orientada a Objetos (POO)?</vt:lpstr>
      <vt:lpstr>1.3 ¿Qué es la Programación Orientada a Objetos (POO)?</vt:lpstr>
      <vt:lpstr>2. Objetos </vt:lpstr>
      <vt:lpstr>2. Objetos.</vt:lpstr>
      <vt:lpstr>2. Objetos.</vt:lpstr>
      <vt:lpstr>2. Objetos.</vt:lpstr>
      <vt:lpstr>2. Objetos.</vt:lpstr>
      <vt:lpstr>2.1. Instanciación</vt:lpstr>
      <vt:lpstr>2.1. Instanciación</vt:lpstr>
      <vt:lpstr>2.1. Instanciación</vt:lpstr>
      <vt:lpstr>2.2 Utilización de los métodos.</vt:lpstr>
      <vt:lpstr>2.2 Utilización de los métodos.</vt:lpstr>
      <vt:lpstr>Presentación de PowerPoint</vt:lpstr>
      <vt:lpstr>2.2 Utilización de los métodos.</vt:lpstr>
      <vt:lpstr>2.2.1 Parámetros y argumentos en los métodos.</vt:lpstr>
      <vt:lpstr>2.2.1 Parámetros y argumentos en los métodos.</vt:lpstr>
      <vt:lpstr>2.2.1 Parámetros y argumentos en los métodos..</vt:lpstr>
      <vt:lpstr>2.2.1 Parámetros y argumentos en los métodos.</vt:lpstr>
      <vt:lpstr>2.2.1 Parámetros y argumentos en los métodos.</vt:lpstr>
      <vt:lpstr>2.2.2 Acceso a los atributos.</vt:lpstr>
      <vt:lpstr>2.2.2 Acceso a los atributos.</vt:lpstr>
      <vt:lpstr>2.2.2 Acceso a los atributos.</vt:lpstr>
      <vt:lpstr>2.2.2 Acceso a los atributos.</vt:lpstr>
      <vt:lpstr>2.2.2 Acceso a los atributos.</vt:lpstr>
      <vt:lpstr>2.2.2 Acceso a los atributos.</vt:lpstr>
      <vt:lpstr>2.2.2 Acceso a los atributos.</vt:lpstr>
      <vt:lpstr>2.2.2 Acceso a los atributos.</vt:lpstr>
      <vt:lpstr>Arrays de objetos.</vt:lpstr>
      <vt:lpstr>Arrays de objetos.</vt:lpstr>
      <vt:lpstr>2.4 Almacenamiento  en memoria. Tipos básicos y objetos.</vt:lpstr>
      <vt:lpstr>2.4 Almacenamiento  en memoria. Tipos básicos y objetos.</vt:lpstr>
      <vt:lpstr>2.4 Almacenamiento  en memoria. Tipos básicos y objetos.</vt:lpstr>
      <vt:lpstr>2.5 Recolector de Basura</vt:lpstr>
      <vt:lpstr>Modificador static</vt:lpstr>
      <vt:lpstr>Modificador static - Atributos </vt:lpstr>
      <vt:lpstr>Modificador static - Atributos</vt:lpstr>
      <vt:lpstr>Modificador static - Atributos</vt:lpstr>
      <vt:lpstr>Modificador static - Atributos</vt:lpstr>
      <vt:lpstr>Modificador static - Atributos</vt:lpstr>
      <vt:lpstr>Modificador static - Métodos</vt:lpstr>
      <vt:lpstr>Modificador static - Métodos</vt:lpstr>
      <vt:lpstr>Modificador static - Métodos</vt:lpstr>
      <vt:lpstr>Modificador static - Métodos</vt:lpstr>
      <vt:lpstr>3. Clases.</vt:lpstr>
      <vt:lpstr>3.1 Constructores</vt:lpstr>
      <vt:lpstr>Presentación de PowerPoint</vt:lpstr>
      <vt:lpstr>3.1 Constructores</vt:lpstr>
      <vt:lpstr>3.1 Constructores</vt:lpstr>
      <vt:lpstr>3.1 Constructores</vt:lpstr>
      <vt:lpstr>3.1 Constructores</vt:lpstr>
      <vt:lpstr>3.1 Constructores</vt:lpstr>
      <vt:lpstr>3.2 Modificadores de visibilidad.</vt:lpstr>
      <vt:lpstr>3.1 Modificadores de visibilidad.</vt:lpstr>
      <vt:lpstr>3.1 Modificadores de visibilidad.</vt:lpstr>
      <vt:lpstr>3.1 Modificadores de visibilidad.</vt:lpstr>
      <vt:lpstr>3.1 Modificadores de visibilidad. </vt:lpstr>
      <vt:lpstr>3.1 Modificadores de visibilidad.</vt:lpstr>
      <vt:lpstr>3.1 Modificadores de visibilidad.</vt:lpstr>
      <vt:lpstr>3.1 Modificadores de visibilidad.</vt:lpstr>
      <vt:lpstr>3.2 Sobrecarga de métodos.</vt:lpstr>
      <vt:lpstr>3.2 Sobrecarga de métodos.</vt:lpstr>
      <vt:lpstr>3. Clases.</vt:lpstr>
      <vt:lpstr>3. Clases.</vt:lpstr>
      <vt:lpstr>3. Clases.</vt:lpstr>
      <vt:lpstr>3. Clases.</vt:lpstr>
      <vt:lpstr>3. Clases. La palabra reservada this.</vt:lpstr>
      <vt:lpstr>3. Clases.</vt:lpstr>
      <vt:lpstr>3. Clases.</vt:lpstr>
      <vt:lpstr>3. Clases.</vt:lpstr>
      <vt:lpstr>3. Clases.</vt:lpstr>
      <vt:lpstr>3. Clases.</vt:lpstr>
      <vt:lpstr>3. Clases.</vt:lpstr>
      <vt:lpstr>3. Clases.</vt:lpstr>
      <vt:lpstr>3. Clases.</vt:lpstr>
      <vt:lpstr>3. Clases.</vt:lpstr>
      <vt:lpstr>3. Clases.</vt:lpstr>
      <vt:lpstr>3. Clases.</vt:lpstr>
      <vt:lpstr>3. Clases.</vt:lpstr>
      <vt:lpstr>3. Clases.</vt:lpstr>
      <vt:lpstr>3. Clases.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dc:creator>
  <cp:lastModifiedBy>Usuario de Windows</cp:lastModifiedBy>
  <cp:revision>1682</cp:revision>
  <cp:lastPrinted>1601-01-01T00:00:00Z</cp:lastPrinted>
  <dcterms:created xsi:type="dcterms:W3CDTF">1601-01-01T00:00:00Z</dcterms:created>
  <dcterms:modified xsi:type="dcterms:W3CDTF">2019-02-05T07:52:30Z</dcterms:modified>
</cp:coreProperties>
</file>