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6"/>
  </p:notesMasterIdLst>
  <p:handoutMasterIdLst>
    <p:handoutMasterId r:id="rId37"/>
  </p:handoutMasterIdLst>
  <p:sldIdLst>
    <p:sldId id="306" r:id="rId2"/>
    <p:sldId id="273" r:id="rId3"/>
    <p:sldId id="413" r:id="rId4"/>
    <p:sldId id="414" r:id="rId5"/>
    <p:sldId id="415" r:id="rId6"/>
    <p:sldId id="428" r:id="rId7"/>
    <p:sldId id="452" r:id="rId8"/>
    <p:sldId id="277" r:id="rId9"/>
    <p:sldId id="317" r:id="rId10"/>
    <p:sldId id="429" r:id="rId11"/>
    <p:sldId id="453" r:id="rId12"/>
    <p:sldId id="278" r:id="rId13"/>
    <p:sldId id="318" r:id="rId14"/>
    <p:sldId id="426" r:id="rId15"/>
    <p:sldId id="319" r:id="rId16"/>
    <p:sldId id="283" r:id="rId17"/>
    <p:sldId id="322" r:id="rId18"/>
    <p:sldId id="323" r:id="rId19"/>
    <p:sldId id="430" r:id="rId20"/>
    <p:sldId id="325" r:id="rId21"/>
    <p:sldId id="326" r:id="rId22"/>
    <p:sldId id="327" r:id="rId23"/>
    <p:sldId id="328" r:id="rId24"/>
    <p:sldId id="329" r:id="rId25"/>
    <p:sldId id="330" r:id="rId26"/>
    <p:sldId id="331" r:id="rId27"/>
    <p:sldId id="332" r:id="rId28"/>
    <p:sldId id="441" r:id="rId29"/>
    <p:sldId id="450" r:id="rId30"/>
    <p:sldId id="451" r:id="rId31"/>
    <p:sldId id="438" r:id="rId32"/>
    <p:sldId id="439" r:id="rId33"/>
    <p:sldId id="440" r:id="rId34"/>
    <p:sldId id="339" r:id="rId35"/>
  </p:sldIdLst>
  <p:sldSz cx="12192000" cy="6858000"/>
  <p:notesSz cx="7086600" cy="10220325"/>
  <p:defaultTextStyle>
    <a:defPPr>
      <a:defRPr lang="en-US"/>
    </a:defPPr>
    <a:lvl1pPr algn="l" rtl="0" fontAlgn="base">
      <a:spcBef>
        <a:spcPct val="0"/>
      </a:spcBef>
      <a:spcAft>
        <a:spcPct val="0"/>
      </a:spcAft>
      <a:defRPr sz="2400" kern="1200">
        <a:solidFill>
          <a:schemeClr val="tx1"/>
        </a:solidFill>
        <a:latin typeface="Times New Roman" charset="0"/>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70" autoAdjust="0"/>
    <p:restoredTop sz="90929"/>
  </p:normalViewPr>
  <p:slideViewPr>
    <p:cSldViewPr>
      <p:cViewPr varScale="1">
        <p:scale>
          <a:sx n="100" d="100"/>
          <a:sy n="100" d="100"/>
        </p:scale>
        <p:origin x="486" y="10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defTabSz="989013" eaLnBrk="0" hangingPunct="0">
              <a:defRPr sz="1300"/>
            </a:lvl1pPr>
          </a:lstStyle>
          <a:p>
            <a:endParaRPr lang="es-ES"/>
          </a:p>
        </p:txBody>
      </p:sp>
      <p:sp>
        <p:nvSpPr>
          <p:cNvPr id="15363" name="Rectangle 3"/>
          <p:cNvSpPr>
            <a:spLocks noGrp="1" noChangeArrowheads="1"/>
          </p:cNvSpPr>
          <p:nvPr>
            <p:ph type="dt" sz="quarter" idx="1"/>
          </p:nvPr>
        </p:nvSpPr>
        <p:spPr bwMode="auto">
          <a:xfrm>
            <a:off x="4016375"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algn="r" defTabSz="989013" eaLnBrk="0" hangingPunct="0">
              <a:defRPr sz="1300"/>
            </a:lvl1pPr>
          </a:lstStyle>
          <a:p>
            <a:endParaRPr lang="es-ES"/>
          </a:p>
        </p:txBody>
      </p:sp>
      <p:sp>
        <p:nvSpPr>
          <p:cNvPr id="15364" name="Rectangle 4"/>
          <p:cNvSpPr>
            <a:spLocks noGrp="1" noChangeArrowheads="1"/>
          </p:cNvSpPr>
          <p:nvPr>
            <p:ph type="ftr" sz="quarter" idx="2"/>
          </p:nvPr>
        </p:nvSpPr>
        <p:spPr bwMode="auto">
          <a:xfrm>
            <a:off x="0"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defTabSz="989013" eaLnBrk="0" hangingPunct="0">
              <a:defRPr sz="1300"/>
            </a:lvl1pPr>
          </a:lstStyle>
          <a:p>
            <a:r>
              <a:rPr lang="es-ES"/>
              <a:t>UT 2. Legislación sobre seguridad informártica y protección de datos.</a:t>
            </a:r>
          </a:p>
        </p:txBody>
      </p:sp>
      <p:sp>
        <p:nvSpPr>
          <p:cNvPr id="15365" name="Rectangle 5"/>
          <p:cNvSpPr>
            <a:spLocks noGrp="1" noChangeArrowheads="1"/>
          </p:cNvSpPr>
          <p:nvPr>
            <p:ph type="sldNum" sz="quarter" idx="3"/>
          </p:nvPr>
        </p:nvSpPr>
        <p:spPr bwMode="auto">
          <a:xfrm>
            <a:off x="4016375"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algn="r" defTabSz="989013" eaLnBrk="0" hangingPunct="0">
              <a:defRPr sz="1300"/>
            </a:lvl1pPr>
          </a:lstStyle>
          <a:p>
            <a:fld id="{2F2A732D-6807-494E-A061-0906A16C602A}" type="slidenum">
              <a:rPr lang="es-ES"/>
              <a:pPr/>
              <a:t>‹Nº›</a:t>
            </a:fld>
            <a:endParaRPr lang="es-ES"/>
          </a:p>
        </p:txBody>
      </p:sp>
    </p:spTree>
    <p:extLst>
      <p:ext uri="{BB962C8B-B14F-4D97-AF65-F5344CB8AC3E}">
        <p14:creationId xmlns:p14="http://schemas.microsoft.com/office/powerpoint/2010/main" val="1760526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defTabSz="989013" eaLnBrk="0" hangingPunct="0">
              <a:defRPr sz="1300"/>
            </a:lvl1pPr>
          </a:lstStyle>
          <a:p>
            <a:endParaRPr lang="es-ES"/>
          </a:p>
        </p:txBody>
      </p:sp>
      <p:sp>
        <p:nvSpPr>
          <p:cNvPr id="17411" name="Rectangle 3"/>
          <p:cNvSpPr>
            <a:spLocks noGrp="1" noChangeArrowheads="1"/>
          </p:cNvSpPr>
          <p:nvPr>
            <p:ph type="dt" idx="1"/>
          </p:nvPr>
        </p:nvSpPr>
        <p:spPr bwMode="auto">
          <a:xfrm>
            <a:off x="4016375"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algn="r" defTabSz="989013" eaLnBrk="0" hangingPunct="0">
              <a:defRPr sz="1300"/>
            </a:lvl1pPr>
          </a:lstStyle>
          <a:p>
            <a:endParaRPr lang="es-ES"/>
          </a:p>
        </p:txBody>
      </p:sp>
      <p:sp>
        <p:nvSpPr>
          <p:cNvPr id="17412" name="Rectangle 4"/>
          <p:cNvSpPr>
            <a:spLocks noGrp="1" noRot="1" noChangeAspect="1" noChangeArrowheads="1" noTextEdit="1"/>
          </p:cNvSpPr>
          <p:nvPr>
            <p:ph type="sldImg" idx="2"/>
          </p:nvPr>
        </p:nvSpPr>
        <p:spPr bwMode="auto">
          <a:xfrm>
            <a:off x="138113" y="766763"/>
            <a:ext cx="6811962" cy="3832225"/>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944563" y="4854575"/>
            <a:ext cx="5197475" cy="4598988"/>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7414" name="Rectangle 6"/>
          <p:cNvSpPr>
            <a:spLocks noGrp="1" noChangeArrowheads="1"/>
          </p:cNvSpPr>
          <p:nvPr>
            <p:ph type="ftr" sz="quarter" idx="4"/>
          </p:nvPr>
        </p:nvSpPr>
        <p:spPr bwMode="auto">
          <a:xfrm>
            <a:off x="0"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defTabSz="989013" eaLnBrk="0" hangingPunct="0">
              <a:defRPr sz="1300"/>
            </a:lvl1pPr>
          </a:lstStyle>
          <a:p>
            <a:endParaRPr lang="es-ES"/>
          </a:p>
        </p:txBody>
      </p:sp>
      <p:sp>
        <p:nvSpPr>
          <p:cNvPr id="17415" name="Rectangle 7"/>
          <p:cNvSpPr>
            <a:spLocks noGrp="1" noChangeArrowheads="1"/>
          </p:cNvSpPr>
          <p:nvPr>
            <p:ph type="sldNum" sz="quarter" idx="5"/>
          </p:nvPr>
        </p:nvSpPr>
        <p:spPr bwMode="auto">
          <a:xfrm>
            <a:off x="4016375"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algn="r" defTabSz="989013" eaLnBrk="0" hangingPunct="0">
              <a:defRPr sz="1300"/>
            </a:lvl1pPr>
          </a:lstStyle>
          <a:p>
            <a:fld id="{37CE8FD4-4DDE-4739-8739-0BA9AE0AD9BE}" type="slidenum">
              <a:rPr lang="es-ES"/>
              <a:pPr/>
              <a:t>‹Nº›</a:t>
            </a:fld>
            <a:endParaRPr lang="es-ES"/>
          </a:p>
        </p:txBody>
      </p:sp>
    </p:spTree>
    <p:extLst>
      <p:ext uri="{BB962C8B-B14F-4D97-AF65-F5344CB8AC3E}">
        <p14:creationId xmlns:p14="http://schemas.microsoft.com/office/powerpoint/2010/main" val="13921505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8EE14-46A0-460E-82DA-3177EF1A8FA4}" type="slidenum">
              <a:rPr lang="es-ES"/>
              <a:pPr/>
              <a:t>1</a:t>
            </a:fld>
            <a:endParaRPr lang="es-ES"/>
          </a:p>
        </p:txBody>
      </p:sp>
      <p:sp>
        <p:nvSpPr>
          <p:cNvPr id="23554" name="Rectangle 2"/>
          <p:cNvSpPr>
            <a:spLocks noGrp="1" noRot="1" noChangeAspect="1" noChangeArrowheads="1" noTextEdit="1"/>
          </p:cNvSpPr>
          <p:nvPr>
            <p:ph type="sldImg"/>
          </p:nvPr>
        </p:nvSpPr>
        <p:spPr>
          <a:xfrm>
            <a:off x="138113" y="766763"/>
            <a:ext cx="6811962" cy="3832225"/>
          </a:xfrm>
          <a:ln/>
        </p:spPr>
      </p:sp>
      <p:sp>
        <p:nvSpPr>
          <p:cNvPr id="23555"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2926791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505577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53941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03897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7236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315440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266501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92550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25856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2939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25941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8EE14-46A0-460E-82DA-3177EF1A8FA4}" type="slidenum">
              <a:rPr lang="es-ES"/>
              <a:pPr/>
              <a:t>2</a:t>
            </a:fld>
            <a:endParaRPr lang="es-ES"/>
          </a:p>
        </p:txBody>
      </p:sp>
      <p:sp>
        <p:nvSpPr>
          <p:cNvPr id="23554" name="Rectangle 2"/>
          <p:cNvSpPr>
            <a:spLocks noGrp="1" noRot="1" noChangeAspect="1" noChangeArrowheads="1" noTextEdit="1"/>
          </p:cNvSpPr>
          <p:nvPr>
            <p:ph type="sldImg"/>
          </p:nvPr>
        </p:nvSpPr>
        <p:spPr>
          <a:xfrm>
            <a:off x="138113" y="766763"/>
            <a:ext cx="6811962" cy="3832225"/>
          </a:xfrm>
          <a:ln/>
        </p:spPr>
      </p:sp>
      <p:sp>
        <p:nvSpPr>
          <p:cNvPr id="2355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36791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40627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93760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11152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625147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521077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644678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77102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65257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441318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19008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12149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994172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38589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370331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736002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347153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37329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103445" y="116633"/>
            <a:ext cx="10515600" cy="1325563"/>
          </a:xfrm>
        </p:spPr>
        <p:txBody>
          <a:bodyPr>
            <a:normAutofit/>
          </a:bodyPr>
          <a:lstStyle>
            <a:lvl1pPr>
              <a:defRPr sz="3600"/>
            </a:lvl1pPr>
          </a:lstStyle>
          <a:p>
            <a:r>
              <a:rPr lang="es-ES" dirty="0"/>
              <a:t>Haga clic para modificar el estilo de título del patrón</a:t>
            </a:r>
          </a:p>
        </p:txBody>
      </p:sp>
      <p:sp>
        <p:nvSpPr>
          <p:cNvPr id="3" name="Marcador de contenido 2"/>
          <p:cNvSpPr>
            <a:spLocks noGrp="1"/>
          </p:cNvSpPr>
          <p:nvPr>
            <p:ph idx="1"/>
          </p:nvPr>
        </p:nvSpPr>
        <p:spPr>
          <a:xfrm>
            <a:off x="1103445" y="1556792"/>
            <a:ext cx="10515600" cy="4351338"/>
          </a:xfrm>
        </p:spPr>
        <p:txBody>
          <a:bodyPr/>
          <a:lstStyle>
            <a:lvl1pPr>
              <a:buClrTx/>
              <a:defRPr/>
            </a:lvl1pPr>
            <a:lvl2pPr>
              <a:buClrTx/>
              <a:defRPr/>
            </a:lvl2pPr>
            <a:lvl3pPr>
              <a:buClrTx/>
              <a:defRPr/>
            </a:lvl3pPr>
            <a:lvl4pPr>
              <a:buClrTx/>
              <a:defRPr/>
            </a:lvl4pPr>
            <a:lvl5pPr>
              <a:buClrTx/>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7" name="CuadroTexto 6"/>
          <p:cNvSpPr txBox="1"/>
          <p:nvPr/>
        </p:nvSpPr>
        <p:spPr>
          <a:xfrm>
            <a:off x="8904312" y="6309320"/>
            <a:ext cx="2376264" cy="369332"/>
          </a:xfrm>
          <a:prstGeom prst="rect">
            <a:avLst/>
          </a:prstGeom>
          <a:noFill/>
        </p:spPr>
        <p:txBody>
          <a:bodyPr wrap="square" rtlCol="0">
            <a:spAutoFit/>
          </a:bodyPr>
          <a:lstStyle/>
          <a:p>
            <a:r>
              <a:rPr lang="es-ES" sz="1800" dirty="0"/>
              <a:t>Abraham Pérez Barrera</a:t>
            </a:r>
          </a:p>
        </p:txBody>
      </p:sp>
    </p:spTree>
    <p:extLst>
      <p:ext uri="{BB962C8B-B14F-4D97-AF65-F5344CB8AC3E}">
        <p14:creationId xmlns:p14="http://schemas.microsoft.com/office/powerpoint/2010/main" val="2307482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506ECA58-A5CC-47D2-B155-15945A56D11C}" type="datetime1">
              <a:rPr lang="es-ES" smtClean="0"/>
              <a:pPr/>
              <a:t>06/02/2020</a:t>
            </a:fld>
            <a:endParaRPr lang="es-ES"/>
          </a:p>
        </p:txBody>
      </p:sp>
      <p:sp>
        <p:nvSpPr>
          <p:cNvPr id="5" name="Marcador de pie de página 4"/>
          <p:cNvSpPr>
            <a:spLocks noGrp="1"/>
          </p:cNvSpPr>
          <p:nvPr>
            <p:ph type="ftr" sz="quarter" idx="11"/>
          </p:nvPr>
        </p:nvSpPr>
        <p:spPr/>
        <p:txBody>
          <a:bodyPr/>
          <a:lstStyle/>
          <a:p>
            <a:r>
              <a:rPr lang="es-ES"/>
              <a:t>DAR - CIFP Santa Catalina.</a:t>
            </a:r>
          </a:p>
        </p:txBody>
      </p:sp>
      <p:sp>
        <p:nvSpPr>
          <p:cNvPr id="6" name="Marcador de número de diapositiva 5"/>
          <p:cNvSpPr>
            <a:spLocks noGrp="1"/>
          </p:cNvSpPr>
          <p:nvPr>
            <p:ph type="sldNum" sz="quarter" idx="12"/>
          </p:nvPr>
        </p:nvSpPr>
        <p:spPr/>
        <p:txBody>
          <a:bodyPr/>
          <a:lstStyle/>
          <a:p>
            <a:fld id="{9BECECFA-AD57-4298-ACA8-1556E4670ED0}" type="slidenum">
              <a:rPr lang="es-ES" smtClean="0"/>
              <a:pPr/>
              <a:t>‹Nº›</a:t>
            </a:fld>
            <a:endParaRPr lang="es-ES"/>
          </a:p>
        </p:txBody>
      </p:sp>
    </p:spTree>
    <p:extLst>
      <p:ext uri="{BB962C8B-B14F-4D97-AF65-F5344CB8AC3E}">
        <p14:creationId xmlns:p14="http://schemas.microsoft.com/office/powerpoint/2010/main" val="3125398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1"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AC761949-144B-48DA-9382-B88C3A80BCF6}" type="datetime1">
              <a:rPr lang="es-ES" smtClean="0"/>
              <a:pPr/>
              <a:t>06/02/2020</a:t>
            </a:fld>
            <a:endParaRPr lang="es-ES"/>
          </a:p>
        </p:txBody>
      </p:sp>
      <p:sp>
        <p:nvSpPr>
          <p:cNvPr id="5" name="Marcador de pie de página 4"/>
          <p:cNvSpPr>
            <a:spLocks noGrp="1"/>
          </p:cNvSpPr>
          <p:nvPr>
            <p:ph type="ftr" sz="quarter" idx="11"/>
          </p:nvPr>
        </p:nvSpPr>
        <p:spPr/>
        <p:txBody>
          <a:bodyPr/>
          <a:lstStyle/>
          <a:p>
            <a:r>
              <a:rPr lang="es-ES"/>
              <a:t>DAR - CIFP Santa Catalina.</a:t>
            </a:r>
          </a:p>
        </p:txBody>
      </p:sp>
      <p:sp>
        <p:nvSpPr>
          <p:cNvPr id="6" name="Marcador de número de diapositiva 5"/>
          <p:cNvSpPr>
            <a:spLocks noGrp="1"/>
          </p:cNvSpPr>
          <p:nvPr>
            <p:ph type="sldNum" sz="quarter" idx="12"/>
          </p:nvPr>
        </p:nvSpPr>
        <p:spPr/>
        <p:txBody>
          <a:bodyPr/>
          <a:lstStyle/>
          <a:p>
            <a:fld id="{D7BEB378-05EB-449B-9E4A-DBC9BF469AC6}" type="slidenum">
              <a:rPr lang="es-ES" smtClean="0"/>
              <a:pPr/>
              <a:t>‹Nº›</a:t>
            </a:fld>
            <a:endParaRPr lang="es-ES"/>
          </a:p>
        </p:txBody>
      </p:sp>
    </p:spTree>
    <p:extLst>
      <p:ext uri="{BB962C8B-B14F-4D97-AF65-F5344CB8AC3E}">
        <p14:creationId xmlns:p14="http://schemas.microsoft.com/office/powerpoint/2010/main" val="2389346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B629AF15-0487-4C64-AA4A-273F16A1E8EB}" type="datetime1">
              <a:rPr lang="es-ES" smtClean="0"/>
              <a:pPr/>
              <a:t>06/02/2020</a:t>
            </a:fld>
            <a:endParaRPr lang="es-ES"/>
          </a:p>
        </p:txBody>
      </p:sp>
      <p:sp>
        <p:nvSpPr>
          <p:cNvPr id="6" name="Marcador de número de diapositiva 5"/>
          <p:cNvSpPr>
            <a:spLocks noGrp="1"/>
          </p:cNvSpPr>
          <p:nvPr>
            <p:ph type="sldNum" sz="quarter" idx="12"/>
          </p:nvPr>
        </p:nvSpPr>
        <p:spPr/>
        <p:txBody>
          <a:bodyPr/>
          <a:lstStyle/>
          <a:p>
            <a:fld id="{4A5659E8-2CB2-46E2-AD6E-83F740D533C0}" type="slidenum">
              <a:rPr lang="es-ES" smtClean="0"/>
              <a:pPr/>
              <a:t>‹Nº›</a:t>
            </a:fld>
            <a:endParaRPr lang="es-ES"/>
          </a:p>
        </p:txBody>
      </p:sp>
    </p:spTree>
    <p:extLst>
      <p:ext uri="{BB962C8B-B14F-4D97-AF65-F5344CB8AC3E}">
        <p14:creationId xmlns:p14="http://schemas.microsoft.com/office/powerpoint/2010/main" val="340905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99456" y="1736728"/>
            <a:ext cx="10515600" cy="2852737"/>
          </a:xfrm>
        </p:spPr>
        <p:txBody>
          <a:bodyPr anchor="b"/>
          <a:lstStyle>
            <a:lvl1pPr>
              <a:defRPr sz="4500"/>
            </a:lvl1pPr>
          </a:lstStyle>
          <a:p>
            <a:r>
              <a:rPr lang="es-ES"/>
              <a:t>Haga clic para modificar el estilo de título del patrón</a:t>
            </a:r>
          </a:p>
        </p:txBody>
      </p:sp>
      <p:sp>
        <p:nvSpPr>
          <p:cNvPr id="3" name="Marcador de texto 2"/>
          <p:cNvSpPr>
            <a:spLocks noGrp="1"/>
          </p:cNvSpPr>
          <p:nvPr>
            <p:ph type="body" idx="1"/>
          </p:nvPr>
        </p:nvSpPr>
        <p:spPr>
          <a:xfrm>
            <a:off x="1199456"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5E022226-E6AB-42EC-8D45-DDE3051437E3}" type="datetime1">
              <a:rPr lang="es-ES" smtClean="0"/>
              <a:pPr/>
              <a:t>06/02/2020</a:t>
            </a:fld>
            <a:endParaRPr lang="es-ES"/>
          </a:p>
        </p:txBody>
      </p:sp>
      <p:sp>
        <p:nvSpPr>
          <p:cNvPr id="5" name="Marcador de pie de página 4"/>
          <p:cNvSpPr>
            <a:spLocks noGrp="1"/>
          </p:cNvSpPr>
          <p:nvPr>
            <p:ph type="ftr" sz="quarter" idx="11"/>
          </p:nvPr>
        </p:nvSpPr>
        <p:spPr/>
        <p:txBody>
          <a:bodyPr/>
          <a:lstStyle/>
          <a:p>
            <a:r>
              <a:rPr lang="es-ES"/>
              <a:t>DAR - CIFP Santa Catalina.</a:t>
            </a:r>
          </a:p>
        </p:txBody>
      </p:sp>
      <p:sp>
        <p:nvSpPr>
          <p:cNvPr id="6" name="Marcador de número de diapositiva 5"/>
          <p:cNvSpPr>
            <a:spLocks noGrp="1"/>
          </p:cNvSpPr>
          <p:nvPr>
            <p:ph type="sldNum" sz="quarter" idx="12"/>
          </p:nvPr>
        </p:nvSpPr>
        <p:spPr/>
        <p:txBody>
          <a:bodyPr/>
          <a:lstStyle/>
          <a:p>
            <a:fld id="{E62916B5-D2C3-4909-9B0A-4F0E340A5563}" type="slidenum">
              <a:rPr lang="es-ES" smtClean="0"/>
              <a:pPr/>
              <a:t>‹Nº›</a:t>
            </a:fld>
            <a:endParaRPr lang="es-ES"/>
          </a:p>
        </p:txBody>
      </p:sp>
    </p:spTree>
    <p:extLst>
      <p:ext uri="{BB962C8B-B14F-4D97-AF65-F5344CB8AC3E}">
        <p14:creationId xmlns:p14="http://schemas.microsoft.com/office/powerpoint/2010/main" val="117765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AA5B1918-475D-4E63-9A82-72E0FF2E0FA7}" type="datetime1">
              <a:rPr lang="es-ES" smtClean="0"/>
              <a:pPr/>
              <a:t>06/02/2020</a:t>
            </a:fld>
            <a:endParaRPr lang="es-ES"/>
          </a:p>
        </p:txBody>
      </p:sp>
      <p:sp>
        <p:nvSpPr>
          <p:cNvPr id="6" name="Marcador de pie de página 5"/>
          <p:cNvSpPr>
            <a:spLocks noGrp="1"/>
          </p:cNvSpPr>
          <p:nvPr>
            <p:ph type="ftr" sz="quarter" idx="11"/>
          </p:nvPr>
        </p:nvSpPr>
        <p:spPr/>
        <p:txBody>
          <a:bodyPr/>
          <a:lstStyle/>
          <a:p>
            <a:r>
              <a:rPr lang="es-ES"/>
              <a:t>DAR - CIFP Santa Catalina.</a:t>
            </a:r>
          </a:p>
        </p:txBody>
      </p:sp>
      <p:sp>
        <p:nvSpPr>
          <p:cNvPr id="7" name="Marcador de número de diapositiva 6"/>
          <p:cNvSpPr>
            <a:spLocks noGrp="1"/>
          </p:cNvSpPr>
          <p:nvPr>
            <p:ph type="sldNum" sz="quarter" idx="12"/>
          </p:nvPr>
        </p:nvSpPr>
        <p:spPr/>
        <p:txBody>
          <a:bodyPr/>
          <a:lstStyle/>
          <a:p>
            <a:fld id="{EB4E5017-25F9-4173-BCEF-E1B8492CCDDC}" type="slidenum">
              <a:rPr lang="es-ES" smtClean="0"/>
              <a:pPr/>
              <a:t>‹Nº›</a:t>
            </a:fld>
            <a:endParaRPr lang="es-ES"/>
          </a:p>
        </p:txBody>
      </p:sp>
    </p:spTree>
    <p:extLst>
      <p:ext uri="{BB962C8B-B14F-4D97-AF65-F5344CB8AC3E}">
        <p14:creationId xmlns:p14="http://schemas.microsoft.com/office/powerpoint/2010/main" val="341635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7"/>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6172201"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18636D32-CB72-49E5-AE7B-47494F7C68D8}" type="datetime1">
              <a:rPr lang="es-ES" smtClean="0"/>
              <a:pPr/>
              <a:t>06/02/2020</a:t>
            </a:fld>
            <a:endParaRPr lang="es-ES"/>
          </a:p>
        </p:txBody>
      </p:sp>
      <p:sp>
        <p:nvSpPr>
          <p:cNvPr id="8" name="Marcador de pie de página 7"/>
          <p:cNvSpPr>
            <a:spLocks noGrp="1"/>
          </p:cNvSpPr>
          <p:nvPr>
            <p:ph type="ftr" sz="quarter" idx="11"/>
          </p:nvPr>
        </p:nvSpPr>
        <p:spPr/>
        <p:txBody>
          <a:bodyPr/>
          <a:lstStyle/>
          <a:p>
            <a:r>
              <a:rPr lang="es-ES"/>
              <a:t>DAR - CIFP Santa Catalina.</a:t>
            </a:r>
          </a:p>
        </p:txBody>
      </p:sp>
      <p:sp>
        <p:nvSpPr>
          <p:cNvPr id="9" name="Marcador de número de diapositiva 8"/>
          <p:cNvSpPr>
            <a:spLocks noGrp="1"/>
          </p:cNvSpPr>
          <p:nvPr>
            <p:ph type="sldNum" sz="quarter" idx="12"/>
          </p:nvPr>
        </p:nvSpPr>
        <p:spPr/>
        <p:txBody>
          <a:bodyPr/>
          <a:lstStyle/>
          <a:p>
            <a:fld id="{AD53E815-8398-4751-9906-2DC6F4F93D13}" type="slidenum">
              <a:rPr lang="es-ES" smtClean="0"/>
              <a:pPr/>
              <a:t>‹Nº›</a:t>
            </a:fld>
            <a:endParaRPr lang="es-ES"/>
          </a:p>
        </p:txBody>
      </p:sp>
    </p:spTree>
    <p:extLst>
      <p:ext uri="{BB962C8B-B14F-4D97-AF65-F5344CB8AC3E}">
        <p14:creationId xmlns:p14="http://schemas.microsoft.com/office/powerpoint/2010/main" val="27759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C18417A1-62BC-479D-89D1-518BD953F542}" type="datetime1">
              <a:rPr lang="es-ES" smtClean="0"/>
              <a:pPr/>
              <a:t>06/02/2020</a:t>
            </a:fld>
            <a:endParaRPr lang="es-ES"/>
          </a:p>
        </p:txBody>
      </p:sp>
      <p:sp>
        <p:nvSpPr>
          <p:cNvPr id="4" name="Marcador de pie de página 3"/>
          <p:cNvSpPr>
            <a:spLocks noGrp="1"/>
          </p:cNvSpPr>
          <p:nvPr>
            <p:ph type="ftr" sz="quarter" idx="11"/>
          </p:nvPr>
        </p:nvSpPr>
        <p:spPr/>
        <p:txBody>
          <a:bodyPr/>
          <a:lstStyle/>
          <a:p>
            <a:r>
              <a:rPr lang="es-ES"/>
              <a:t>DAR - CIFP Santa Catalina.</a:t>
            </a:r>
          </a:p>
        </p:txBody>
      </p:sp>
      <p:sp>
        <p:nvSpPr>
          <p:cNvPr id="5" name="Marcador de número de diapositiva 4"/>
          <p:cNvSpPr>
            <a:spLocks noGrp="1"/>
          </p:cNvSpPr>
          <p:nvPr>
            <p:ph type="sldNum" sz="quarter" idx="12"/>
          </p:nvPr>
        </p:nvSpPr>
        <p:spPr/>
        <p:txBody>
          <a:bodyPr/>
          <a:lstStyle/>
          <a:p>
            <a:fld id="{5C7374FA-AF05-4F0E-844D-F9D1D8047F7F}" type="slidenum">
              <a:rPr lang="es-ES" smtClean="0"/>
              <a:pPr/>
              <a:t>‹Nº›</a:t>
            </a:fld>
            <a:endParaRPr lang="es-ES"/>
          </a:p>
        </p:txBody>
      </p:sp>
    </p:spTree>
    <p:extLst>
      <p:ext uri="{BB962C8B-B14F-4D97-AF65-F5344CB8AC3E}">
        <p14:creationId xmlns:p14="http://schemas.microsoft.com/office/powerpoint/2010/main" val="269776423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037F630-E0C9-4950-BE96-11E10739B388}" type="datetime1">
              <a:rPr lang="es-ES" smtClean="0"/>
              <a:pPr/>
              <a:t>06/02/2020</a:t>
            </a:fld>
            <a:endParaRPr lang="es-ES"/>
          </a:p>
        </p:txBody>
      </p:sp>
      <p:sp>
        <p:nvSpPr>
          <p:cNvPr id="3" name="Marcador de pie de página 2"/>
          <p:cNvSpPr>
            <a:spLocks noGrp="1"/>
          </p:cNvSpPr>
          <p:nvPr>
            <p:ph type="ftr" sz="quarter" idx="11"/>
          </p:nvPr>
        </p:nvSpPr>
        <p:spPr/>
        <p:txBody>
          <a:bodyPr/>
          <a:lstStyle/>
          <a:p>
            <a:r>
              <a:rPr lang="es-ES"/>
              <a:t>DAR - CIFP Santa Catalina.</a:t>
            </a:r>
          </a:p>
        </p:txBody>
      </p:sp>
      <p:sp>
        <p:nvSpPr>
          <p:cNvPr id="4" name="Marcador de número de diapositiva 3"/>
          <p:cNvSpPr>
            <a:spLocks noGrp="1"/>
          </p:cNvSpPr>
          <p:nvPr>
            <p:ph type="sldNum" sz="quarter" idx="12"/>
          </p:nvPr>
        </p:nvSpPr>
        <p:spPr/>
        <p:txBody>
          <a:bodyPr/>
          <a:lstStyle/>
          <a:p>
            <a:fld id="{2915F7FB-6C4E-4E9F-AFBF-DF0325674668}" type="slidenum">
              <a:rPr lang="es-ES" smtClean="0"/>
              <a:pPr/>
              <a:t>‹Nº›</a:t>
            </a:fld>
            <a:endParaRPr lang="es-ES"/>
          </a:p>
        </p:txBody>
      </p:sp>
    </p:spTree>
    <p:extLst>
      <p:ext uri="{BB962C8B-B14F-4D97-AF65-F5344CB8AC3E}">
        <p14:creationId xmlns:p14="http://schemas.microsoft.com/office/powerpoint/2010/main" val="785117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B36C7F63-3C96-418A-85BB-1442977B888E}" type="datetime1">
              <a:rPr lang="es-ES" smtClean="0"/>
              <a:pPr/>
              <a:t>06/02/2020</a:t>
            </a:fld>
            <a:endParaRPr lang="es-ES"/>
          </a:p>
        </p:txBody>
      </p:sp>
      <p:sp>
        <p:nvSpPr>
          <p:cNvPr id="6" name="Marcador de pie de página 5"/>
          <p:cNvSpPr>
            <a:spLocks noGrp="1"/>
          </p:cNvSpPr>
          <p:nvPr>
            <p:ph type="ftr" sz="quarter" idx="11"/>
          </p:nvPr>
        </p:nvSpPr>
        <p:spPr/>
        <p:txBody>
          <a:bodyPr/>
          <a:lstStyle/>
          <a:p>
            <a:r>
              <a:rPr lang="es-ES"/>
              <a:t>DAR - CIFP Santa Catalina.</a:t>
            </a:r>
          </a:p>
        </p:txBody>
      </p:sp>
      <p:sp>
        <p:nvSpPr>
          <p:cNvPr id="7" name="Marcador de número de diapositiva 6"/>
          <p:cNvSpPr>
            <a:spLocks noGrp="1"/>
          </p:cNvSpPr>
          <p:nvPr>
            <p:ph type="sldNum" sz="quarter" idx="12"/>
          </p:nvPr>
        </p:nvSpPr>
        <p:spPr/>
        <p:txBody>
          <a:bodyPr/>
          <a:lstStyle/>
          <a:p>
            <a:fld id="{4D333169-E52F-4D6C-9046-E24FEF9F71EA}" type="slidenum">
              <a:rPr lang="es-ES" smtClean="0"/>
              <a:pPr/>
              <a:t>‹Nº›</a:t>
            </a:fld>
            <a:endParaRPr lang="es-ES"/>
          </a:p>
        </p:txBody>
      </p:sp>
    </p:spTree>
    <p:extLst>
      <p:ext uri="{BB962C8B-B14F-4D97-AF65-F5344CB8AC3E}">
        <p14:creationId xmlns:p14="http://schemas.microsoft.com/office/powerpoint/2010/main" val="3739422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40E615F5-5CE2-43CA-A9E1-15ECB4D28F55}" type="datetime1">
              <a:rPr lang="es-ES" smtClean="0"/>
              <a:pPr/>
              <a:t>06/02/2020</a:t>
            </a:fld>
            <a:endParaRPr lang="es-ES"/>
          </a:p>
        </p:txBody>
      </p:sp>
      <p:sp>
        <p:nvSpPr>
          <p:cNvPr id="6" name="Marcador de pie de página 5"/>
          <p:cNvSpPr>
            <a:spLocks noGrp="1"/>
          </p:cNvSpPr>
          <p:nvPr>
            <p:ph type="ftr" sz="quarter" idx="11"/>
          </p:nvPr>
        </p:nvSpPr>
        <p:spPr/>
        <p:txBody>
          <a:bodyPr/>
          <a:lstStyle/>
          <a:p>
            <a:r>
              <a:rPr lang="es-ES"/>
              <a:t>DAR - CIFP Santa Catalina.</a:t>
            </a:r>
          </a:p>
        </p:txBody>
      </p:sp>
      <p:sp>
        <p:nvSpPr>
          <p:cNvPr id="7" name="Marcador de número de diapositiva 6"/>
          <p:cNvSpPr>
            <a:spLocks noGrp="1"/>
          </p:cNvSpPr>
          <p:nvPr>
            <p:ph type="sldNum" sz="quarter" idx="12"/>
          </p:nvPr>
        </p:nvSpPr>
        <p:spPr/>
        <p:txBody>
          <a:bodyPr/>
          <a:lstStyle/>
          <a:p>
            <a:fld id="{6C406B0D-560D-454C-AAD9-E40E8877E13F}" type="slidenum">
              <a:rPr lang="es-ES" smtClean="0"/>
              <a:pPr/>
              <a:t>‹Nº›</a:t>
            </a:fld>
            <a:endParaRPr lang="es-ES"/>
          </a:p>
        </p:txBody>
      </p:sp>
    </p:spTree>
    <p:extLst>
      <p:ext uri="{BB962C8B-B14F-4D97-AF65-F5344CB8AC3E}">
        <p14:creationId xmlns:p14="http://schemas.microsoft.com/office/powerpoint/2010/main" val="61058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r="-7000" b="-1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28977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18417A1-62BC-479D-89D1-518BD953F542}" type="datetime1">
              <a:rPr lang="es-ES" smtClean="0"/>
              <a:pPr/>
              <a:t>06/02/2020</a:t>
            </a:fld>
            <a:endParaRPr lang="es-ES"/>
          </a:p>
        </p:txBody>
      </p:sp>
      <p:sp>
        <p:nvSpPr>
          <p:cNvPr id="5" name="Marcador de pie de página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s-ES"/>
              <a:t>DAR - CIFP Santa Catalina.</a:t>
            </a:r>
          </a:p>
        </p:txBody>
      </p:sp>
      <p:sp>
        <p:nvSpPr>
          <p:cNvPr id="6" name="Marcador de número de diapositiva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7374FA-AF05-4F0E-844D-F9D1D8047F7F}" type="slidenum">
              <a:rPr lang="es-ES" smtClean="0"/>
              <a:pPr/>
              <a:t>‹Nº›</a:t>
            </a:fld>
            <a:endParaRPr lang="es-ES"/>
          </a:p>
        </p:txBody>
      </p:sp>
    </p:spTree>
    <p:extLst>
      <p:ext uri="{BB962C8B-B14F-4D97-AF65-F5344CB8AC3E}">
        <p14:creationId xmlns:p14="http://schemas.microsoft.com/office/powerpoint/2010/main" val="1736306947"/>
      </p:ext>
    </p:extLst>
  </p:cSld>
  <p:clrMap bg1="lt1" tx1="dk1" bg2="lt2" tx2="dk2" accent1="accent1" accent2="accent2" accent3="accent3" accent4="accent4" accent5="accent5" accent6="accent6" hlink="hlink" folHlink="folHlink"/>
  <p:sldLayoutIdLst>
    <p:sldLayoutId id="2147483714" r:id="rId1"/>
    <p:sldLayoutId id="2147483713"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p:txStyles>
    <p:title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Clr>
          <a:srgbClr val="FFC000"/>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rgbClr val="FFC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rgbClr val="FFC000"/>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rgbClr val="FFC000"/>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rgbClr val="FFC000"/>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9 Título"/>
          <p:cNvSpPr>
            <a:spLocks noGrp="1"/>
          </p:cNvSpPr>
          <p:nvPr>
            <p:ph type="ctrTitle"/>
          </p:nvPr>
        </p:nvSpPr>
        <p:spPr>
          <a:xfrm>
            <a:off x="2351584" y="764704"/>
            <a:ext cx="7851648" cy="1656184"/>
          </a:xfrm>
        </p:spPr>
        <p:txBody>
          <a:bodyPr>
            <a:noAutofit/>
          </a:bodyPr>
          <a:lstStyle/>
          <a:p>
            <a:pPr algn="ctr"/>
            <a:r>
              <a:rPr lang="es-ES" sz="3600" dirty="0"/>
              <a:t>DESARROLLO DE APLICACIONES MULTIPLATAFORMA</a:t>
            </a:r>
          </a:p>
        </p:txBody>
      </p:sp>
      <p:sp>
        <p:nvSpPr>
          <p:cNvPr id="11" name="9 Título"/>
          <p:cNvSpPr txBox="1">
            <a:spLocks/>
          </p:cNvSpPr>
          <p:nvPr/>
        </p:nvSpPr>
        <p:spPr>
          <a:xfrm>
            <a:off x="2135560" y="3140968"/>
            <a:ext cx="7851648" cy="936104"/>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fontAlgn="auto">
              <a:spcAft>
                <a:spcPts val="0"/>
              </a:spcAft>
              <a:defRPr/>
            </a:pPr>
            <a:r>
              <a:rPr lang="es-ES" sz="3600" b="1" dirty="0">
                <a:solidFill>
                  <a:schemeClr val="accent3">
                    <a:tint val="90000"/>
                    <a:satMod val="120000"/>
                  </a:schemeClr>
                </a:solidFill>
                <a:effectLst>
                  <a:outerShdw blurRad="38100" dist="25400" dir="5400000" algn="tl" rotWithShape="0">
                    <a:srgbClr val="000000">
                      <a:alpha val="43000"/>
                    </a:srgbClr>
                  </a:outerShdw>
                </a:effectLst>
                <a:latin typeface="Arial" pitchFamily="34" charset="0"/>
                <a:ea typeface="+mj-ea"/>
                <a:cs typeface="Arial" pitchFamily="34" charset="0"/>
              </a:rPr>
              <a:t>PROGRAMACIÓN</a:t>
            </a:r>
          </a:p>
        </p:txBody>
      </p:sp>
    </p:spTree>
    <p:extLst>
      <p:ext uri="{BB962C8B-B14F-4D97-AF65-F5344CB8AC3E}">
        <p14:creationId xmlns:p14="http://schemas.microsoft.com/office/powerpoint/2010/main" val="4096598109"/>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noAutofit/>
          </a:bodyPr>
          <a:lstStyle/>
          <a:p>
            <a:pPr marL="742950" indent="-742950"/>
            <a:r>
              <a:rPr lang="es-ES" sz="4000" dirty="0"/>
              <a:t>1. Instanciación</a:t>
            </a:r>
          </a:p>
        </p:txBody>
      </p:sp>
      <p:sp>
        <p:nvSpPr>
          <p:cNvPr id="5125" name="Rectangle 5"/>
          <p:cNvSpPr>
            <a:spLocks noGrp="1" noChangeArrowheads="1"/>
          </p:cNvSpPr>
          <p:nvPr>
            <p:ph idx="1"/>
          </p:nvPr>
        </p:nvSpPr>
        <p:spPr/>
        <p:txBody>
          <a:bodyPr>
            <a:normAutofit/>
          </a:bodyPr>
          <a:lstStyle/>
          <a:p>
            <a:pPr lvl="1" algn="just">
              <a:lnSpc>
                <a:spcPct val="170000"/>
              </a:lnSpc>
              <a:spcBef>
                <a:spcPts val="0"/>
              </a:spcBef>
              <a:buNone/>
            </a:pPr>
            <a:r>
              <a:rPr lang="es-ES" sz="2000" b="1" u="sng" dirty="0"/>
              <a:t>2º) Creación del objeto:</a:t>
            </a:r>
            <a:r>
              <a:rPr lang="es-ES" sz="2000" b="1" dirty="0"/>
              <a:t>  </a:t>
            </a:r>
            <a:r>
              <a:rPr lang="es-ES" sz="2000" dirty="0"/>
              <a:t>se hace una instanciación del objeto. Aquí es donde se crea el objeto, es decir, lo ponemos en memoria para guardar los datos de dicho objeto.</a:t>
            </a:r>
          </a:p>
          <a:p>
            <a:pPr lvl="1" algn="just">
              <a:lnSpc>
                <a:spcPct val="170000"/>
              </a:lnSpc>
              <a:spcBef>
                <a:spcPts val="0"/>
              </a:spcBef>
              <a:buNone/>
            </a:pPr>
            <a:r>
              <a:rPr lang="es-ES" sz="2000" dirty="0"/>
              <a:t>			</a:t>
            </a:r>
            <a:r>
              <a:rPr lang="es-ES" sz="2000" u="sng" dirty="0"/>
              <a:t>Sintaxis:</a:t>
            </a:r>
            <a:r>
              <a:rPr lang="es-ES" sz="2000" dirty="0"/>
              <a:t> </a:t>
            </a:r>
            <a:r>
              <a:rPr lang="es-ES" sz="2000" b="1" dirty="0" err="1"/>
              <a:t>NombreObjeto</a:t>
            </a:r>
            <a:r>
              <a:rPr lang="es-ES" sz="2000" b="1" dirty="0"/>
              <a:t>=new </a:t>
            </a:r>
            <a:r>
              <a:rPr lang="es-ES" sz="2000" b="1" dirty="0" err="1"/>
              <a:t>NombreClase</a:t>
            </a:r>
            <a:r>
              <a:rPr lang="es-ES" sz="2000" b="1" dirty="0"/>
              <a:t>();</a:t>
            </a:r>
          </a:p>
          <a:p>
            <a:pPr lvl="1" algn="just">
              <a:lnSpc>
                <a:spcPct val="170000"/>
              </a:lnSpc>
              <a:spcBef>
                <a:spcPts val="0"/>
              </a:spcBef>
              <a:buNone/>
            </a:pPr>
            <a:r>
              <a:rPr lang="es-ES" sz="2000" u="sng" dirty="0"/>
              <a:t>Ejemplo:</a:t>
            </a:r>
            <a:r>
              <a:rPr lang="es-ES" sz="2000" dirty="0"/>
              <a:t> 	</a:t>
            </a:r>
          </a:p>
          <a:p>
            <a:pPr lvl="1" algn="just">
              <a:lnSpc>
                <a:spcPct val="170000"/>
              </a:lnSpc>
              <a:spcBef>
                <a:spcPts val="0"/>
              </a:spcBef>
              <a:buNone/>
            </a:pPr>
            <a:r>
              <a:rPr lang="es-ES" sz="2000" dirty="0"/>
              <a:t>				</a:t>
            </a:r>
            <a:r>
              <a:rPr lang="es-ES" sz="2000" i="1" dirty="0"/>
              <a:t>alumno1=new Alumno();</a:t>
            </a:r>
          </a:p>
          <a:p>
            <a:pPr lvl="1" algn="just">
              <a:lnSpc>
                <a:spcPct val="170000"/>
              </a:lnSpc>
              <a:spcBef>
                <a:spcPts val="0"/>
              </a:spcBef>
              <a:buNone/>
            </a:pPr>
            <a:r>
              <a:rPr lang="es-ES" sz="2000" dirty="0"/>
              <a:t>Es más usual realizar las dos acciones anteriores en un solo paso: </a:t>
            </a:r>
          </a:p>
          <a:p>
            <a:pPr lvl="1" algn="ctr">
              <a:lnSpc>
                <a:spcPct val="170000"/>
              </a:lnSpc>
              <a:spcBef>
                <a:spcPts val="0"/>
              </a:spcBef>
              <a:buNone/>
            </a:pPr>
            <a:r>
              <a:rPr lang="es-ES" sz="2000" i="1" dirty="0"/>
              <a:t>Alumno alumno1=new Alumno();</a:t>
            </a:r>
          </a:p>
          <a:p>
            <a:pPr lvl="1" algn="just">
              <a:lnSpc>
                <a:spcPct val="170000"/>
              </a:lnSpc>
              <a:spcBef>
                <a:spcPts val="0"/>
              </a:spcBef>
              <a:buNone/>
            </a:pPr>
            <a:endParaRPr lang="es-ES" sz="1400" dirty="0"/>
          </a:p>
        </p:txBody>
      </p:sp>
    </p:spTree>
    <p:extLst>
      <p:ext uri="{BB962C8B-B14F-4D97-AF65-F5344CB8AC3E}">
        <p14:creationId xmlns:p14="http://schemas.microsoft.com/office/powerpoint/2010/main" val="3866202961"/>
      </p:ext>
    </p:extLst>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5A0AC-9441-4CC0-9FEE-140C9C5BED83}"/>
              </a:ext>
            </a:extLst>
          </p:cNvPr>
          <p:cNvSpPr>
            <a:spLocks noGrp="1"/>
          </p:cNvSpPr>
          <p:nvPr>
            <p:ph type="title"/>
          </p:nvPr>
        </p:nvSpPr>
        <p:spPr/>
        <p:txBody>
          <a:bodyPr/>
          <a:lstStyle/>
          <a:p>
            <a:r>
              <a:rPr lang="es-ES" dirty="0"/>
              <a:t>Utilización de métodos</a:t>
            </a:r>
          </a:p>
        </p:txBody>
      </p:sp>
      <p:sp>
        <p:nvSpPr>
          <p:cNvPr id="3" name="Marcador de texto 2">
            <a:extLst>
              <a:ext uri="{FF2B5EF4-FFF2-40B4-BE49-F238E27FC236}">
                <a16:creationId xmlns:a16="http://schemas.microsoft.com/office/drawing/2014/main" id="{453B6299-12F8-4C66-9202-463BFCDAE8D7}"/>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B74D1203-FA74-458B-8A59-9E41BB0EAE2F}"/>
              </a:ext>
            </a:extLst>
          </p:cNvPr>
          <p:cNvSpPr>
            <a:spLocks noGrp="1"/>
          </p:cNvSpPr>
          <p:nvPr>
            <p:ph type="dt" sz="half" idx="10"/>
          </p:nvPr>
        </p:nvSpPr>
        <p:spPr/>
        <p:txBody>
          <a:bodyPr/>
          <a:lstStyle/>
          <a:p>
            <a:fld id="{5E022226-E6AB-42EC-8D45-DDE3051437E3}" type="datetime1">
              <a:rPr lang="es-ES" smtClean="0"/>
              <a:pPr/>
              <a:t>06/02/2020</a:t>
            </a:fld>
            <a:endParaRPr lang="es-ES"/>
          </a:p>
        </p:txBody>
      </p:sp>
      <p:sp>
        <p:nvSpPr>
          <p:cNvPr id="5" name="Marcador de pie de página 4">
            <a:extLst>
              <a:ext uri="{FF2B5EF4-FFF2-40B4-BE49-F238E27FC236}">
                <a16:creationId xmlns:a16="http://schemas.microsoft.com/office/drawing/2014/main" id="{47A7EA9D-F5BA-4346-9852-C6BB4A63D526}"/>
              </a:ext>
            </a:extLst>
          </p:cNvPr>
          <p:cNvSpPr>
            <a:spLocks noGrp="1"/>
          </p:cNvSpPr>
          <p:nvPr>
            <p:ph type="ftr" sz="quarter" idx="11"/>
          </p:nvPr>
        </p:nvSpPr>
        <p:spPr/>
        <p:txBody>
          <a:bodyPr/>
          <a:lstStyle/>
          <a:p>
            <a:r>
              <a:rPr lang="es-ES"/>
              <a:t>DAR - CIFP Santa Catalina.</a:t>
            </a:r>
          </a:p>
        </p:txBody>
      </p:sp>
      <p:sp>
        <p:nvSpPr>
          <p:cNvPr id="6" name="Marcador de número de diapositiva 5">
            <a:extLst>
              <a:ext uri="{FF2B5EF4-FFF2-40B4-BE49-F238E27FC236}">
                <a16:creationId xmlns:a16="http://schemas.microsoft.com/office/drawing/2014/main" id="{BFABBF39-2EEE-422F-82E7-0F5281A29B3F}"/>
              </a:ext>
            </a:extLst>
          </p:cNvPr>
          <p:cNvSpPr>
            <a:spLocks noGrp="1"/>
          </p:cNvSpPr>
          <p:nvPr>
            <p:ph type="sldNum" sz="quarter" idx="12"/>
          </p:nvPr>
        </p:nvSpPr>
        <p:spPr/>
        <p:txBody>
          <a:bodyPr/>
          <a:lstStyle/>
          <a:p>
            <a:fld id="{E62916B5-D2C3-4909-9B0A-4F0E340A5563}" type="slidenum">
              <a:rPr lang="es-ES" smtClean="0"/>
              <a:pPr/>
              <a:t>11</a:t>
            </a:fld>
            <a:endParaRPr lang="es-ES"/>
          </a:p>
        </p:txBody>
      </p:sp>
    </p:spTree>
    <p:extLst>
      <p:ext uri="{BB962C8B-B14F-4D97-AF65-F5344CB8AC3E}">
        <p14:creationId xmlns:p14="http://schemas.microsoft.com/office/powerpoint/2010/main" val="315881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4000" dirty="0"/>
              <a:t>2.2 Utilización de los métodos.</a:t>
            </a:r>
          </a:p>
        </p:txBody>
      </p:sp>
      <p:sp>
        <p:nvSpPr>
          <p:cNvPr id="5125" name="Rectangle 5"/>
          <p:cNvSpPr>
            <a:spLocks noGrp="1" noChangeArrowheads="1"/>
          </p:cNvSpPr>
          <p:nvPr>
            <p:ph idx="1"/>
          </p:nvPr>
        </p:nvSpPr>
        <p:spPr/>
        <p:txBody>
          <a:bodyPr>
            <a:normAutofit fontScale="92500"/>
          </a:bodyPr>
          <a:lstStyle/>
          <a:p>
            <a:pPr algn="just">
              <a:lnSpc>
                <a:spcPct val="170000"/>
              </a:lnSpc>
              <a:spcBef>
                <a:spcPts val="0"/>
              </a:spcBef>
              <a:buFont typeface="Wingdings" pitchFamily="2" charset="2"/>
              <a:buChar char="q"/>
            </a:pPr>
            <a:r>
              <a:rPr lang="es-ES" dirty="0"/>
              <a:t>Los MÉTODOS son las operaciones (funciones) que puede realizar la clase. Definen el comportamiento de la clase y pueden cambiar los valores de los atributos que forman la clase.</a:t>
            </a:r>
          </a:p>
          <a:p>
            <a:pPr>
              <a:lnSpc>
                <a:spcPct val="170000"/>
              </a:lnSpc>
              <a:buFont typeface="Wingdings" pitchFamily="2" charset="2"/>
              <a:buChar char="q"/>
            </a:pPr>
            <a:r>
              <a:rPr lang="es-ES" dirty="0"/>
              <a:t>Una vez creado el </a:t>
            </a:r>
            <a:r>
              <a:rPr lang="es-ES" b="1" dirty="0"/>
              <a:t>objeto</a:t>
            </a:r>
            <a:r>
              <a:rPr lang="es-ES" dirty="0"/>
              <a:t>, ¿cómo llamamos a los </a:t>
            </a:r>
            <a:r>
              <a:rPr lang="es-ES" b="1" dirty="0"/>
              <a:t>métodos</a:t>
            </a:r>
            <a:r>
              <a:rPr lang="es-ES" dirty="0"/>
              <a:t> que pueden actuar sobre el mismo? Para poder utilizar los métodos de una clase hay que distinguir si se quiere hacer uso de ellos fuera o dentro de la clase:</a:t>
            </a:r>
          </a:p>
          <a:p>
            <a:pPr lvl="1" algn="just">
              <a:lnSpc>
                <a:spcPct val="170000"/>
              </a:lnSpc>
              <a:spcBef>
                <a:spcPts val="0"/>
              </a:spcBef>
              <a:buFont typeface="Wingdings" pitchFamily="2" charset="2"/>
              <a:buChar char="q"/>
            </a:pPr>
            <a:r>
              <a:rPr lang="es-ES" u="sng" dirty="0"/>
              <a:t>Dentro de la clase: </a:t>
            </a:r>
            <a:r>
              <a:rPr lang="es-ES" dirty="0"/>
              <a:t>se indica el nombre del método sin indicar el nombre del objeto.</a:t>
            </a:r>
          </a:p>
          <a:p>
            <a:pPr lvl="1" algn="just">
              <a:lnSpc>
                <a:spcPct val="170000"/>
              </a:lnSpc>
              <a:spcBef>
                <a:spcPts val="0"/>
              </a:spcBef>
              <a:buFont typeface="Wingdings" pitchFamily="2" charset="2"/>
              <a:buChar char="q"/>
            </a:pPr>
            <a:r>
              <a:rPr lang="es-ES" u="sng" dirty="0"/>
              <a:t>Fuera de la clase:</a:t>
            </a:r>
            <a:r>
              <a:rPr lang="es-ES" dirty="0"/>
              <a:t> </a:t>
            </a:r>
          </a:p>
          <a:p>
            <a:pPr marL="393192" lvl="1" indent="0" algn="ctr">
              <a:lnSpc>
                <a:spcPct val="170000"/>
              </a:lnSpc>
              <a:spcBef>
                <a:spcPts val="0"/>
              </a:spcBef>
              <a:buNone/>
            </a:pPr>
            <a:r>
              <a:rPr lang="es-ES" b="1" u="sng" dirty="0"/>
              <a:t>Sintaxis</a:t>
            </a:r>
            <a:r>
              <a:rPr lang="es-ES" b="1" dirty="0"/>
              <a:t>: </a:t>
            </a:r>
            <a:r>
              <a:rPr lang="es-ES" b="1" dirty="0" err="1"/>
              <a:t>NombreObjeto.NombreMétodo</a:t>
            </a:r>
            <a:r>
              <a:rPr lang="es-ES" b="1" dirty="0"/>
              <a:t>(argumentos si los hay)</a:t>
            </a:r>
          </a:p>
        </p:txBody>
      </p:sp>
    </p:spTree>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4000" dirty="0"/>
              <a:t>2.2 Utilización de los métodos.</a:t>
            </a:r>
          </a:p>
        </p:txBody>
      </p:sp>
      <p:sp>
        <p:nvSpPr>
          <p:cNvPr id="5125" name="Rectangle 5"/>
          <p:cNvSpPr>
            <a:spLocks noGrp="1" noChangeArrowheads="1"/>
          </p:cNvSpPr>
          <p:nvPr>
            <p:ph idx="1"/>
          </p:nvPr>
        </p:nvSpPr>
        <p:spPr/>
        <p:txBody>
          <a:bodyPr>
            <a:normAutofit/>
          </a:bodyPr>
          <a:lstStyle/>
          <a:p>
            <a:pPr marL="27432" indent="0">
              <a:lnSpc>
                <a:spcPct val="170000"/>
              </a:lnSpc>
              <a:buNone/>
            </a:pPr>
            <a:r>
              <a:rPr lang="es-ES" u="sng" dirty="0"/>
              <a:t>EJEMPLO 1.</a:t>
            </a:r>
            <a:r>
              <a:rPr lang="es-ES" dirty="0"/>
              <a:t> Proyecto con dos </a:t>
            </a:r>
            <a:r>
              <a:rPr lang="es-ES" b="1" dirty="0"/>
              <a:t>clases</a:t>
            </a:r>
            <a:r>
              <a:rPr lang="es-ES" dirty="0"/>
              <a:t> dentro del mismo </a:t>
            </a:r>
            <a:r>
              <a:rPr lang="es-ES" b="1" dirty="0"/>
              <a:t>paquete</a:t>
            </a:r>
            <a:r>
              <a:rPr lang="es-ES" dirty="0"/>
              <a:t>:</a:t>
            </a:r>
          </a:p>
          <a:p>
            <a:pPr lvl="1">
              <a:lnSpc>
                <a:spcPct val="170000"/>
              </a:lnSpc>
              <a:buFont typeface="Wingdings" pitchFamily="2" charset="2"/>
              <a:buChar char="q"/>
            </a:pPr>
            <a:r>
              <a:rPr lang="es-ES" dirty="0"/>
              <a:t>Clase </a:t>
            </a:r>
            <a:r>
              <a:rPr lang="es-ES" b="1" dirty="0"/>
              <a:t>PRINCIPAL</a:t>
            </a:r>
            <a:r>
              <a:rPr lang="es-ES" dirty="0"/>
              <a:t>: desde donde se ejecuta el programa y donde se crearán </a:t>
            </a:r>
            <a:r>
              <a:rPr lang="es-ES" b="1" dirty="0"/>
              <a:t>objetos</a:t>
            </a:r>
            <a:r>
              <a:rPr lang="es-ES" dirty="0"/>
              <a:t> de la otra </a:t>
            </a:r>
            <a:r>
              <a:rPr lang="es-ES" b="1" dirty="0"/>
              <a:t>clase (Clase1)</a:t>
            </a:r>
            <a:r>
              <a:rPr lang="es-ES" dirty="0"/>
              <a:t> y se llamarán a sus </a:t>
            </a:r>
            <a:r>
              <a:rPr lang="es-ES" b="1" dirty="0"/>
              <a:t>métodos</a:t>
            </a:r>
            <a:r>
              <a:rPr lang="es-ES" dirty="0"/>
              <a:t>.</a:t>
            </a:r>
          </a:p>
          <a:p>
            <a:pPr lvl="1">
              <a:lnSpc>
                <a:spcPct val="170000"/>
              </a:lnSpc>
              <a:buFont typeface="Wingdings" pitchFamily="2" charset="2"/>
              <a:buChar char="q"/>
            </a:pPr>
            <a:r>
              <a:rPr lang="es-ES" dirty="0"/>
              <a:t>Clase </a:t>
            </a:r>
            <a:r>
              <a:rPr lang="es-ES" b="1" dirty="0"/>
              <a:t>Clase1:</a:t>
            </a:r>
            <a:r>
              <a:rPr lang="es-ES" dirty="0"/>
              <a:t> donde se crearán los métodos.</a:t>
            </a:r>
          </a:p>
          <a:p>
            <a:pPr>
              <a:buFont typeface="Wingdings" pitchFamily="2" charset="2"/>
              <a:buNone/>
            </a:pPr>
            <a:endParaRPr lang="es-ES" dirty="0"/>
          </a:p>
        </p:txBody>
      </p:sp>
    </p:spTree>
    <p:extLst>
      <p:ext uri="{BB962C8B-B14F-4D97-AF65-F5344CB8AC3E}">
        <p14:creationId xmlns:p14="http://schemas.microsoft.com/office/powerpoint/2010/main" val="1713341795"/>
      </p:ext>
    </p:extLst>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E2693F-6D32-4299-BE7D-80DE0267914E}"/>
              </a:ext>
            </a:extLst>
          </p:cNvPr>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fontScale="85000" lnSpcReduction="20000"/>
          </a:bodyPr>
          <a:lstStyle/>
          <a:p>
            <a:pPr marL="0" indent="0">
              <a:buNone/>
            </a:pPr>
            <a:r>
              <a:rPr lang="es-ES" sz="2400" b="1" dirty="0" err="1">
                <a:solidFill>
                  <a:srgbClr val="7F0055"/>
                </a:solidFill>
                <a:latin typeface="Consolas" panose="020B0609020204030204" pitchFamily="49" charset="0"/>
              </a:rPr>
              <a:t>package</a:t>
            </a:r>
            <a:r>
              <a:rPr lang="es-ES" sz="2400" b="1" dirty="0">
                <a:solidFill>
                  <a:srgbClr val="000000"/>
                </a:solidFill>
                <a:latin typeface="Consolas" panose="020B0609020204030204" pitchFamily="49" charset="0"/>
              </a:rPr>
              <a:t> </a:t>
            </a:r>
            <a:r>
              <a:rPr lang="es-ES" sz="2400" b="1" dirty="0" err="1">
                <a:solidFill>
                  <a:srgbClr val="000000"/>
                </a:solidFill>
                <a:latin typeface="Consolas" panose="020B0609020204030204" pitchFamily="49" charset="0"/>
              </a:rPr>
              <a:t>UsoObjetos</a:t>
            </a:r>
            <a:r>
              <a:rPr lang="es-ES" sz="2400" b="1" dirty="0">
                <a:solidFill>
                  <a:srgbClr val="000000"/>
                </a:solidFill>
                <a:latin typeface="Consolas" panose="020B0609020204030204" pitchFamily="49" charset="0"/>
              </a:rPr>
              <a:t>;</a:t>
            </a:r>
          </a:p>
          <a:p>
            <a:pPr marL="0" indent="0">
              <a:buNone/>
            </a:pPr>
            <a:endParaRPr lang="es-ES" sz="2400" dirty="0">
              <a:latin typeface="Consolas" panose="020B0609020204030204" pitchFamily="49" charset="0"/>
            </a:endParaRPr>
          </a:p>
          <a:p>
            <a:pPr marL="0" indent="0">
              <a:buNone/>
            </a:pPr>
            <a:r>
              <a:rPr lang="es-ES" sz="2400" b="1" dirty="0" err="1">
                <a:solidFill>
                  <a:srgbClr val="7F0055"/>
                </a:solidFill>
                <a:latin typeface="Consolas" panose="020B0609020204030204" pitchFamily="49" charset="0"/>
              </a:rPr>
              <a:t>public</a:t>
            </a:r>
            <a:r>
              <a:rPr lang="es-ES" sz="2400" b="1" dirty="0">
                <a:solidFill>
                  <a:srgbClr val="000000"/>
                </a:solidFill>
                <a:latin typeface="Consolas" panose="020B0609020204030204" pitchFamily="49" charset="0"/>
              </a:rPr>
              <a:t> </a:t>
            </a:r>
            <a:r>
              <a:rPr lang="es-ES" sz="2400" b="1" dirty="0" err="1">
                <a:solidFill>
                  <a:srgbClr val="7F0055"/>
                </a:solidFill>
                <a:latin typeface="Consolas" panose="020B0609020204030204" pitchFamily="49" charset="0"/>
              </a:rPr>
              <a:t>class</a:t>
            </a:r>
            <a:r>
              <a:rPr lang="es-ES" sz="2400" b="1" dirty="0">
                <a:solidFill>
                  <a:srgbClr val="000000"/>
                </a:solidFill>
                <a:latin typeface="Consolas" panose="020B0609020204030204" pitchFamily="49" charset="0"/>
              </a:rPr>
              <a:t> Ejemplo1UT7 {</a:t>
            </a:r>
          </a:p>
          <a:p>
            <a:pPr marL="0" indent="0">
              <a:buNone/>
            </a:pPr>
            <a:endParaRPr lang="es-ES" sz="2400" dirty="0">
              <a:latin typeface="Consolas" panose="020B0609020204030204" pitchFamily="49" charset="0"/>
            </a:endParaRPr>
          </a:p>
          <a:p>
            <a:pPr marL="0" indent="0">
              <a:buNone/>
            </a:pPr>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static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main(String[] </a:t>
            </a:r>
            <a:r>
              <a:rPr lang="en-US" sz="2400" b="1" dirty="0" err="1">
                <a:solidFill>
                  <a:srgbClr val="6A3E3E"/>
                </a:solidFill>
                <a:latin typeface="Consolas" panose="020B0609020204030204" pitchFamily="49" charset="0"/>
              </a:rPr>
              <a:t>args</a:t>
            </a:r>
            <a:r>
              <a:rPr lang="en-US" sz="2400" b="1" dirty="0">
                <a:solidFill>
                  <a:srgbClr val="000000"/>
                </a:solidFill>
                <a:latin typeface="Consolas" panose="020B0609020204030204" pitchFamily="49" charset="0"/>
              </a:rPr>
              <a:t>) {</a:t>
            </a:r>
          </a:p>
          <a:p>
            <a:pPr marL="0" indent="0">
              <a:buNone/>
            </a:pPr>
            <a:r>
              <a:rPr lang="es-ES" sz="2400" dirty="0">
                <a:solidFill>
                  <a:srgbClr val="000000"/>
                </a:solidFill>
                <a:latin typeface="Consolas" panose="020B0609020204030204" pitchFamily="49" charset="0"/>
              </a:rPr>
              <a:t>AuxEjemplo1 </a:t>
            </a:r>
            <a:r>
              <a:rPr lang="es-ES" sz="2400" dirty="0">
                <a:solidFill>
                  <a:srgbClr val="6A3E3E"/>
                </a:solidFill>
                <a:latin typeface="Consolas" panose="020B0609020204030204" pitchFamily="49" charset="0"/>
              </a:rPr>
              <a:t>obj1</a:t>
            </a:r>
            <a:r>
              <a:rPr lang="es-ES" sz="2400" dirty="0">
                <a:solidFill>
                  <a:srgbClr val="000000"/>
                </a:solidFill>
                <a:latin typeface="Consolas" panose="020B0609020204030204" pitchFamily="49" charset="0"/>
              </a:rPr>
              <a:t>;</a:t>
            </a:r>
          </a:p>
          <a:p>
            <a:pPr marL="0" indent="0">
              <a:buNone/>
            </a:pPr>
            <a:r>
              <a:rPr lang="es-ES" sz="2400" dirty="0">
                <a:solidFill>
                  <a:srgbClr val="6A3E3E"/>
                </a:solidFill>
                <a:latin typeface="Consolas" panose="020B0609020204030204" pitchFamily="49" charset="0"/>
              </a:rPr>
              <a:t>obj1</a:t>
            </a:r>
            <a:r>
              <a:rPr lang="es-ES" sz="2400" dirty="0">
                <a:solidFill>
                  <a:srgbClr val="000000"/>
                </a:solidFill>
                <a:latin typeface="Consolas" panose="020B0609020204030204" pitchFamily="49" charset="0"/>
              </a:rPr>
              <a:t>=</a:t>
            </a:r>
            <a:r>
              <a:rPr lang="es-ES" sz="2400" b="1" dirty="0">
                <a:solidFill>
                  <a:srgbClr val="7F0055"/>
                </a:solidFill>
                <a:latin typeface="Consolas" panose="020B0609020204030204" pitchFamily="49" charset="0"/>
              </a:rPr>
              <a:t>new</a:t>
            </a:r>
            <a:r>
              <a:rPr lang="es-ES" sz="2400" b="1" dirty="0">
                <a:solidFill>
                  <a:srgbClr val="000000"/>
                </a:solidFill>
                <a:latin typeface="Consolas" panose="020B0609020204030204" pitchFamily="49" charset="0"/>
              </a:rPr>
              <a:t> AuxEjemplo1();</a:t>
            </a:r>
          </a:p>
          <a:p>
            <a:pPr marL="0" indent="0">
              <a:buNone/>
            </a:pPr>
            <a:r>
              <a:rPr lang="es-ES" sz="2400" dirty="0">
                <a:solidFill>
                  <a:srgbClr val="6A3E3E"/>
                </a:solidFill>
                <a:latin typeface="Consolas" panose="020B0609020204030204" pitchFamily="49" charset="0"/>
              </a:rPr>
              <a:t>obj1</a:t>
            </a:r>
            <a:r>
              <a:rPr lang="es-ES" sz="2400" dirty="0">
                <a:solidFill>
                  <a:srgbClr val="000000"/>
                </a:solidFill>
                <a:latin typeface="Consolas" panose="020B0609020204030204" pitchFamily="49" charset="0"/>
              </a:rPr>
              <a:t>.metodoSaludo1();</a:t>
            </a:r>
          </a:p>
          <a:p>
            <a:pPr marL="0" indent="0">
              <a:buNone/>
            </a:pPr>
            <a:r>
              <a:rPr lang="es-ES" sz="2400" dirty="0">
                <a:solidFill>
                  <a:srgbClr val="6A3E3E"/>
                </a:solidFill>
                <a:latin typeface="Consolas" panose="020B0609020204030204" pitchFamily="49" charset="0"/>
              </a:rPr>
              <a:t>obj1</a:t>
            </a:r>
            <a:r>
              <a:rPr lang="es-ES" sz="2400" dirty="0">
                <a:solidFill>
                  <a:srgbClr val="000000"/>
                </a:solidFill>
                <a:latin typeface="Consolas" panose="020B0609020204030204" pitchFamily="49" charset="0"/>
              </a:rPr>
              <a:t>.metodoSaludo2();</a:t>
            </a:r>
          </a:p>
          <a:p>
            <a:pPr marL="0" indent="0">
              <a:buNone/>
            </a:pPr>
            <a:endParaRPr lang="es-ES" sz="2400" dirty="0">
              <a:latin typeface="Consolas" panose="020B0609020204030204" pitchFamily="49" charset="0"/>
            </a:endParaRPr>
          </a:p>
          <a:p>
            <a:pPr marL="0" indent="0">
              <a:buNone/>
            </a:pPr>
            <a:r>
              <a:rPr lang="es-ES" sz="2400" dirty="0">
                <a:solidFill>
                  <a:srgbClr val="000000"/>
                </a:solidFill>
                <a:latin typeface="Consolas" panose="020B0609020204030204" pitchFamily="49" charset="0"/>
              </a:rPr>
              <a:t>}</a:t>
            </a:r>
          </a:p>
          <a:p>
            <a:pPr marL="0" indent="0">
              <a:buNone/>
            </a:pPr>
            <a:endParaRPr lang="es-ES" sz="2400" dirty="0">
              <a:latin typeface="Consolas" panose="020B0609020204030204" pitchFamily="49" charset="0"/>
            </a:endParaRPr>
          </a:p>
          <a:p>
            <a:pPr marL="0" indent="0">
              <a:buNone/>
            </a:pPr>
            <a:r>
              <a:rPr lang="es-ES" sz="2400" dirty="0">
                <a:solidFill>
                  <a:srgbClr val="000000"/>
                </a:solidFill>
                <a:latin typeface="Consolas" panose="020B0609020204030204" pitchFamily="49" charset="0"/>
              </a:rPr>
              <a:t>}</a:t>
            </a:r>
            <a:endParaRPr lang="es-ES" dirty="0"/>
          </a:p>
        </p:txBody>
      </p:sp>
      <p:sp>
        <p:nvSpPr>
          <p:cNvPr id="4" name="Marcador de contenido 3"/>
          <p:cNvSpPr>
            <a:spLocks noGrp="1"/>
          </p:cNvSpPr>
          <p:nvPr>
            <p:ph sz="half" idx="4294967295"/>
          </p:nvPr>
        </p:nvSpPr>
        <p:spPr>
          <a:xfrm>
            <a:off x="8305800" y="1484313"/>
            <a:ext cx="3886200" cy="4351337"/>
          </a:xfrm>
        </p:spPr>
        <p:txBody>
          <a:bodyPr>
            <a:normAutofit fontScale="77500" lnSpcReduction="20000"/>
          </a:bodyPr>
          <a:lstStyle/>
          <a:p>
            <a:pPr marL="0" indent="0">
              <a:buNone/>
            </a:pPr>
            <a:r>
              <a:rPr lang="es-ES" sz="2400" b="1" dirty="0" err="1">
                <a:solidFill>
                  <a:srgbClr val="7F0055"/>
                </a:solidFill>
                <a:latin typeface="Consolas" panose="020B0609020204030204" pitchFamily="49" charset="0"/>
              </a:rPr>
              <a:t>package</a:t>
            </a:r>
            <a:r>
              <a:rPr lang="es-ES" sz="2400" b="1" dirty="0">
                <a:solidFill>
                  <a:srgbClr val="000000"/>
                </a:solidFill>
                <a:latin typeface="Consolas" panose="020B0609020204030204" pitchFamily="49" charset="0"/>
              </a:rPr>
              <a:t> </a:t>
            </a:r>
            <a:r>
              <a:rPr lang="es-ES" sz="2400" b="1" dirty="0" err="1">
                <a:solidFill>
                  <a:srgbClr val="000000"/>
                </a:solidFill>
                <a:latin typeface="Consolas" panose="020B0609020204030204" pitchFamily="49" charset="0"/>
              </a:rPr>
              <a:t>UsoObjetos</a:t>
            </a:r>
            <a:r>
              <a:rPr lang="es-ES" sz="2400" b="1" dirty="0">
                <a:solidFill>
                  <a:srgbClr val="000000"/>
                </a:solidFill>
                <a:latin typeface="Consolas" panose="020B0609020204030204" pitchFamily="49" charset="0"/>
              </a:rPr>
              <a:t>;</a:t>
            </a:r>
          </a:p>
          <a:p>
            <a:pPr marL="0" indent="0">
              <a:buNone/>
            </a:pPr>
            <a:endParaRPr lang="es-ES" sz="2400" dirty="0">
              <a:latin typeface="Consolas" panose="020B0609020204030204" pitchFamily="49" charset="0"/>
            </a:endParaRPr>
          </a:p>
          <a:p>
            <a:pPr marL="0" indent="0">
              <a:buNone/>
            </a:pPr>
            <a:r>
              <a:rPr lang="es-ES" sz="2400" b="1" dirty="0" err="1">
                <a:solidFill>
                  <a:srgbClr val="7F0055"/>
                </a:solidFill>
                <a:latin typeface="Consolas" panose="020B0609020204030204" pitchFamily="49" charset="0"/>
              </a:rPr>
              <a:t>public</a:t>
            </a:r>
            <a:r>
              <a:rPr lang="es-ES" sz="2400" b="1" dirty="0">
                <a:solidFill>
                  <a:srgbClr val="000000"/>
                </a:solidFill>
                <a:latin typeface="Consolas" panose="020B0609020204030204" pitchFamily="49" charset="0"/>
              </a:rPr>
              <a:t> </a:t>
            </a:r>
            <a:r>
              <a:rPr lang="es-ES" sz="2400" b="1" dirty="0" err="1">
                <a:solidFill>
                  <a:srgbClr val="7F0055"/>
                </a:solidFill>
                <a:latin typeface="Consolas" panose="020B0609020204030204" pitchFamily="49" charset="0"/>
              </a:rPr>
              <a:t>class</a:t>
            </a:r>
            <a:r>
              <a:rPr lang="es-ES" sz="2400" b="1" dirty="0">
                <a:solidFill>
                  <a:srgbClr val="000000"/>
                </a:solidFill>
                <a:latin typeface="Consolas" panose="020B0609020204030204" pitchFamily="49" charset="0"/>
              </a:rPr>
              <a:t> AuxEjemplo1{</a:t>
            </a:r>
          </a:p>
          <a:p>
            <a:pPr marL="0" indent="0">
              <a:buNone/>
            </a:pPr>
            <a:r>
              <a:rPr lang="es-ES" sz="2400" dirty="0">
                <a:solidFill>
                  <a:srgbClr val="000000"/>
                </a:solidFill>
                <a:latin typeface="Consolas" panose="020B0609020204030204" pitchFamily="49" charset="0"/>
              </a:rPr>
              <a:t>  </a:t>
            </a:r>
            <a:r>
              <a:rPr lang="es-ES" sz="2400" b="1" dirty="0" err="1">
                <a:solidFill>
                  <a:srgbClr val="7F0055"/>
                </a:solidFill>
                <a:latin typeface="Consolas" panose="020B0609020204030204" pitchFamily="49" charset="0"/>
              </a:rPr>
              <a:t>void</a:t>
            </a:r>
            <a:r>
              <a:rPr lang="es-ES" sz="2400" b="1" dirty="0">
                <a:solidFill>
                  <a:srgbClr val="000000"/>
                </a:solidFill>
                <a:latin typeface="Consolas" panose="020B0609020204030204" pitchFamily="49" charset="0"/>
              </a:rPr>
              <a:t> metodoSaludo1(){</a:t>
            </a:r>
          </a:p>
          <a:p>
            <a:pPr marL="0" indent="0">
              <a:buNone/>
            </a:pPr>
            <a:r>
              <a:rPr lang="es-ES" sz="2400" dirty="0">
                <a:solidFill>
                  <a:srgbClr val="000000"/>
                </a:solidFill>
                <a:latin typeface="Consolas" panose="020B0609020204030204" pitchFamily="49" charset="0"/>
              </a:rPr>
              <a:t>  </a:t>
            </a:r>
            <a:r>
              <a:rPr lang="es-ES" sz="2400" dirty="0" err="1">
                <a:solidFill>
                  <a:srgbClr val="000000"/>
                </a:solidFill>
                <a:latin typeface="Consolas" panose="020B0609020204030204" pitchFamily="49" charset="0"/>
              </a:rPr>
              <a:t>System.</a:t>
            </a:r>
            <a:r>
              <a:rPr lang="es-ES" sz="2400" b="1" i="1" dirty="0" err="1">
                <a:solidFill>
                  <a:srgbClr val="0000C0"/>
                </a:solidFill>
                <a:latin typeface="Consolas" panose="020B0609020204030204" pitchFamily="49" charset="0"/>
              </a:rPr>
              <a:t>out</a:t>
            </a:r>
            <a:r>
              <a:rPr lang="es-ES" sz="2400" b="1" i="1" dirty="0" err="1">
                <a:solidFill>
                  <a:srgbClr val="000000"/>
                </a:solidFill>
                <a:latin typeface="Consolas" panose="020B0609020204030204" pitchFamily="49" charset="0"/>
              </a:rPr>
              <a:t>.println</a:t>
            </a:r>
            <a:r>
              <a:rPr lang="es-ES" sz="2400" b="1" i="1" dirty="0">
                <a:solidFill>
                  <a:srgbClr val="000000"/>
                </a:solidFill>
                <a:latin typeface="Consolas" panose="020B0609020204030204" pitchFamily="49" charset="0"/>
              </a:rPr>
              <a:t>(</a:t>
            </a:r>
            <a:r>
              <a:rPr lang="es-ES" sz="2400" b="1" i="1" dirty="0">
                <a:solidFill>
                  <a:srgbClr val="2A00FF"/>
                </a:solidFill>
                <a:latin typeface="Consolas" panose="020B0609020204030204" pitchFamily="49" charset="0"/>
              </a:rPr>
              <a:t>"Has entrado en el método metodoSaludo1 de la Clase1"</a:t>
            </a:r>
            <a:r>
              <a:rPr lang="es-ES" sz="2400" b="1" i="1" dirty="0">
                <a:solidFill>
                  <a:srgbClr val="000000"/>
                </a:solidFill>
                <a:latin typeface="Consolas" panose="020B0609020204030204" pitchFamily="49" charset="0"/>
              </a:rPr>
              <a:t>);</a:t>
            </a:r>
          </a:p>
          <a:p>
            <a:pPr marL="0" indent="0">
              <a:buNone/>
            </a:pPr>
            <a:r>
              <a:rPr lang="es-ES" sz="2400" dirty="0">
                <a:solidFill>
                  <a:srgbClr val="000000"/>
                </a:solidFill>
                <a:latin typeface="Consolas" panose="020B0609020204030204" pitchFamily="49" charset="0"/>
              </a:rPr>
              <a:t>  }</a:t>
            </a:r>
          </a:p>
          <a:p>
            <a:pPr marL="0" indent="0">
              <a:buNone/>
            </a:pPr>
            <a:r>
              <a:rPr lang="es-ES" sz="2400" dirty="0">
                <a:solidFill>
                  <a:srgbClr val="000000"/>
                </a:solidFill>
                <a:latin typeface="Consolas" panose="020B0609020204030204" pitchFamily="49" charset="0"/>
              </a:rPr>
              <a:t>  </a:t>
            </a:r>
            <a:r>
              <a:rPr lang="es-ES" sz="2400" b="1" dirty="0" err="1">
                <a:solidFill>
                  <a:srgbClr val="7F0055"/>
                </a:solidFill>
                <a:latin typeface="Consolas" panose="020B0609020204030204" pitchFamily="49" charset="0"/>
              </a:rPr>
              <a:t>void</a:t>
            </a:r>
            <a:r>
              <a:rPr lang="es-ES" sz="2400" b="1" dirty="0">
                <a:solidFill>
                  <a:srgbClr val="000000"/>
                </a:solidFill>
                <a:latin typeface="Consolas" panose="020B0609020204030204" pitchFamily="49" charset="0"/>
              </a:rPr>
              <a:t> metodoSaludo2(){</a:t>
            </a:r>
          </a:p>
          <a:p>
            <a:pPr marL="0" indent="0">
              <a:buNone/>
            </a:pPr>
            <a:r>
              <a:rPr lang="es-ES" sz="2400" dirty="0">
                <a:solidFill>
                  <a:srgbClr val="000000"/>
                </a:solidFill>
                <a:latin typeface="Consolas" panose="020B0609020204030204" pitchFamily="49" charset="0"/>
              </a:rPr>
              <a:t>  </a:t>
            </a:r>
            <a:r>
              <a:rPr lang="es-ES" sz="2400" dirty="0" err="1">
                <a:solidFill>
                  <a:srgbClr val="000000"/>
                </a:solidFill>
                <a:latin typeface="Consolas" panose="020B0609020204030204" pitchFamily="49" charset="0"/>
              </a:rPr>
              <a:t>System.</a:t>
            </a:r>
            <a:r>
              <a:rPr lang="es-ES" sz="2400" b="1" i="1" dirty="0" err="1">
                <a:solidFill>
                  <a:srgbClr val="0000C0"/>
                </a:solidFill>
                <a:latin typeface="Consolas" panose="020B0609020204030204" pitchFamily="49" charset="0"/>
              </a:rPr>
              <a:t>out</a:t>
            </a:r>
            <a:r>
              <a:rPr lang="es-ES" sz="2400" b="1" i="1" dirty="0" err="1">
                <a:solidFill>
                  <a:srgbClr val="000000"/>
                </a:solidFill>
                <a:latin typeface="Consolas" panose="020B0609020204030204" pitchFamily="49" charset="0"/>
              </a:rPr>
              <a:t>.println</a:t>
            </a:r>
            <a:r>
              <a:rPr lang="es-ES" sz="2400" b="1" i="1" dirty="0">
                <a:solidFill>
                  <a:srgbClr val="000000"/>
                </a:solidFill>
                <a:latin typeface="Consolas" panose="020B0609020204030204" pitchFamily="49" charset="0"/>
              </a:rPr>
              <a:t>(</a:t>
            </a:r>
            <a:r>
              <a:rPr lang="es-ES" sz="2400" b="1" i="1" dirty="0">
                <a:solidFill>
                  <a:srgbClr val="2A00FF"/>
                </a:solidFill>
                <a:latin typeface="Consolas" panose="020B0609020204030204" pitchFamily="49" charset="0"/>
              </a:rPr>
              <a:t>"Has entrado en el método metodoSaludo2 de la Clase1"</a:t>
            </a:r>
            <a:r>
              <a:rPr lang="es-ES" sz="2400" b="1" i="1" dirty="0">
                <a:solidFill>
                  <a:srgbClr val="000000"/>
                </a:solidFill>
                <a:latin typeface="Consolas" panose="020B0609020204030204" pitchFamily="49" charset="0"/>
              </a:rPr>
              <a:t>);</a:t>
            </a:r>
          </a:p>
          <a:p>
            <a:pPr marL="0" indent="0">
              <a:buNone/>
            </a:pPr>
            <a:r>
              <a:rPr lang="es-ES" sz="2400" dirty="0">
                <a:solidFill>
                  <a:srgbClr val="000000"/>
                </a:solidFill>
                <a:latin typeface="Consolas" panose="020B0609020204030204" pitchFamily="49" charset="0"/>
              </a:rPr>
              <a:t>  }</a:t>
            </a:r>
          </a:p>
          <a:p>
            <a:pPr marL="0" indent="0">
              <a:buNone/>
            </a:pPr>
            <a:r>
              <a:rPr lang="es-ES" sz="2400" dirty="0">
                <a:solidFill>
                  <a:srgbClr val="000000"/>
                </a:solidFill>
                <a:latin typeface="Consolas" panose="020B0609020204030204" pitchFamily="49" charset="0"/>
              </a:rPr>
              <a:t>}</a:t>
            </a:r>
          </a:p>
          <a:p>
            <a:endParaRPr lang="es-ES" dirty="0"/>
          </a:p>
        </p:txBody>
      </p:sp>
      <p:sp>
        <p:nvSpPr>
          <p:cNvPr id="5" name="Marcador de fecha 4"/>
          <p:cNvSpPr>
            <a:spLocks noGrp="1"/>
          </p:cNvSpPr>
          <p:nvPr>
            <p:ph type="dt" sz="half" idx="4294967295"/>
          </p:nvPr>
        </p:nvSpPr>
        <p:spPr>
          <a:xfrm>
            <a:off x="0" y="6356350"/>
            <a:ext cx="2743200" cy="365125"/>
          </a:xfrm>
        </p:spPr>
        <p:txBody>
          <a:bodyPr/>
          <a:lstStyle/>
          <a:p>
            <a:fld id="{AA5B1918-475D-4E63-9A82-72E0FF2E0FA7}" type="datetime1">
              <a:rPr lang="es-ES" smtClean="0"/>
              <a:pPr/>
              <a:t>06/02/2020</a:t>
            </a:fld>
            <a:endParaRPr lang="es-ES"/>
          </a:p>
        </p:txBody>
      </p:sp>
      <p:sp>
        <p:nvSpPr>
          <p:cNvPr id="6" name="Marcador de pie de página 5"/>
          <p:cNvSpPr>
            <a:spLocks noGrp="1"/>
          </p:cNvSpPr>
          <p:nvPr>
            <p:ph type="ftr" sz="quarter" idx="4294967295"/>
          </p:nvPr>
        </p:nvSpPr>
        <p:spPr>
          <a:xfrm>
            <a:off x="0" y="6356350"/>
            <a:ext cx="4114800" cy="365125"/>
          </a:xfrm>
        </p:spPr>
        <p:txBody>
          <a:bodyPr/>
          <a:lstStyle/>
          <a:p>
            <a:r>
              <a:rPr lang="es-ES"/>
              <a:t>DAR - CIFP Santa Catalina.</a:t>
            </a:r>
          </a:p>
        </p:txBody>
      </p:sp>
      <p:sp>
        <p:nvSpPr>
          <p:cNvPr id="7" name="Marcador de número de diapositiva 6"/>
          <p:cNvSpPr>
            <a:spLocks noGrp="1"/>
          </p:cNvSpPr>
          <p:nvPr>
            <p:ph type="sldNum" sz="quarter" idx="4294967295"/>
          </p:nvPr>
        </p:nvSpPr>
        <p:spPr>
          <a:xfrm>
            <a:off x="9448800" y="6356350"/>
            <a:ext cx="2743200" cy="365125"/>
          </a:xfrm>
        </p:spPr>
        <p:txBody>
          <a:bodyPr/>
          <a:lstStyle/>
          <a:p>
            <a:fld id="{EB4E5017-25F9-4173-BCEF-E1B8492CCDDC}" type="slidenum">
              <a:rPr lang="es-ES" smtClean="0"/>
              <a:pPr/>
              <a:t>14</a:t>
            </a:fld>
            <a:endParaRPr lang="es-ES"/>
          </a:p>
        </p:txBody>
      </p:sp>
      <p:sp>
        <p:nvSpPr>
          <p:cNvPr id="8" name="Rectangle 4"/>
          <p:cNvSpPr txBox="1">
            <a:spLocks noChangeArrowheads="1"/>
          </p:cNvSpPr>
          <p:nvPr/>
        </p:nvSpPr>
        <p:spPr>
          <a:xfrm>
            <a:off x="2382224" y="260648"/>
            <a:ext cx="7992888" cy="86409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a:lstStyle>
          <a:p>
            <a:pPr marL="742950" indent="-742950" fontAlgn="auto">
              <a:spcAft>
                <a:spcPts val="0"/>
              </a:spcAft>
            </a:pPr>
            <a:r>
              <a:rPr lang="es-ES" sz="4000"/>
              <a:t>2.2 Utilización de los métodos.</a:t>
            </a:r>
            <a:endParaRPr lang="es-ES" sz="4000" dirty="0"/>
          </a:p>
        </p:txBody>
      </p:sp>
    </p:spTree>
    <p:extLst>
      <p:ext uri="{BB962C8B-B14F-4D97-AF65-F5344CB8AC3E}">
        <p14:creationId xmlns:p14="http://schemas.microsoft.com/office/powerpoint/2010/main" val="42227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p:txBody>
          <a:bodyPr>
            <a:noAutofit/>
          </a:bodyPr>
          <a:lstStyle/>
          <a:p>
            <a:pPr marL="742950" indent="-742950"/>
            <a:r>
              <a:rPr lang="es-ES" sz="4000" dirty="0"/>
              <a:t>2.2 Utilización de los métodos.</a:t>
            </a:r>
          </a:p>
        </p:txBody>
      </p:sp>
      <p:sp>
        <p:nvSpPr>
          <p:cNvPr id="5125" name="Rectangle 5"/>
          <p:cNvSpPr>
            <a:spLocks noGrp="1" noChangeArrowheads="1"/>
          </p:cNvSpPr>
          <p:nvPr>
            <p:ph idx="1"/>
          </p:nvPr>
        </p:nvSpPr>
        <p:spPr/>
        <p:txBody>
          <a:bodyPr>
            <a:normAutofit/>
          </a:bodyPr>
          <a:lstStyle/>
          <a:p>
            <a:pPr marL="274320" lvl="1" indent="-274320">
              <a:lnSpc>
                <a:spcPct val="150000"/>
              </a:lnSpc>
              <a:spcBef>
                <a:spcPts val="0"/>
              </a:spcBef>
              <a:buClr>
                <a:schemeClr val="accent3"/>
              </a:buClr>
              <a:buSzPct val="95000"/>
              <a:buNone/>
            </a:pPr>
            <a:r>
              <a:rPr lang="es-ES" sz="2400" u="sng" dirty="0">
                <a:solidFill>
                  <a:srgbClr val="FF0000"/>
                </a:solidFill>
              </a:rPr>
              <a:t>EJERCICIO1. </a:t>
            </a:r>
            <a:r>
              <a:rPr lang="es-ES" sz="2400" dirty="0"/>
              <a:t>crea un </a:t>
            </a:r>
            <a:r>
              <a:rPr lang="es-ES" sz="2400" b="1" dirty="0"/>
              <a:t>objeto</a:t>
            </a:r>
            <a:r>
              <a:rPr lang="es-ES" sz="2400" dirty="0"/>
              <a:t> de nombre objeto2 e invoca al método métodoSaludo1 con él.</a:t>
            </a:r>
          </a:p>
          <a:p>
            <a:pPr>
              <a:lnSpc>
                <a:spcPct val="150000"/>
              </a:lnSpc>
              <a:spcBef>
                <a:spcPts val="0"/>
              </a:spcBef>
              <a:buNone/>
            </a:pPr>
            <a:r>
              <a:rPr lang="es-ES" sz="2400" u="sng" dirty="0">
                <a:solidFill>
                  <a:srgbClr val="FF0000"/>
                </a:solidFill>
              </a:rPr>
              <a:t>EJERCICIO2.</a:t>
            </a:r>
            <a:r>
              <a:rPr lang="es-ES" sz="2400" dirty="0"/>
              <a:t> Cambia el ejemplo anterior para que el método metodoSaludo2() no se llame desde el </a:t>
            </a:r>
            <a:r>
              <a:rPr lang="es-ES" sz="2400" dirty="0" err="1"/>
              <a:t>main</a:t>
            </a:r>
            <a:r>
              <a:rPr lang="es-ES" sz="2400" dirty="0"/>
              <a:t>, sino que el método metodoSaludo1() llame a dicho método.</a:t>
            </a:r>
          </a:p>
          <a:p>
            <a:pPr>
              <a:lnSpc>
                <a:spcPct val="150000"/>
              </a:lnSpc>
              <a:spcBef>
                <a:spcPts val="0"/>
              </a:spcBef>
              <a:buNone/>
            </a:pPr>
            <a:r>
              <a:rPr lang="es-ES" sz="2400" dirty="0"/>
              <a:t>¿Dentro del método mensajeSaludo1() puedo poner obj1.metodoSaludo2()? ¿Por qué?</a:t>
            </a:r>
          </a:p>
          <a:p>
            <a:pPr>
              <a:buFont typeface="Wingdings" pitchFamily="2" charset="2"/>
              <a:buNone/>
            </a:pPr>
            <a:endParaRPr lang="es-ES" dirty="0"/>
          </a:p>
        </p:txBody>
      </p:sp>
    </p:spTree>
    <p:extLst>
      <p:ext uri="{BB962C8B-B14F-4D97-AF65-F5344CB8AC3E}">
        <p14:creationId xmlns:p14="http://schemas.microsoft.com/office/powerpoint/2010/main" val="4218810584"/>
      </p:ext>
    </p:extLst>
  </p:cSld>
  <p:clrMapOvr>
    <a:masterClrMapping/>
  </p:clrMapOvr>
  <p:transition>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p:txBody>
          <a:bodyPr>
            <a:noAutofit/>
          </a:bodyPr>
          <a:lstStyle/>
          <a:p>
            <a:pPr marL="742950" indent="-742950"/>
            <a:r>
              <a:rPr lang="es-ES" sz="4000" dirty="0"/>
              <a:t>2.2.1 Parámetros y argumentos en los métodos.</a:t>
            </a:r>
          </a:p>
        </p:txBody>
      </p:sp>
      <p:sp>
        <p:nvSpPr>
          <p:cNvPr id="5125" name="Rectangle 5"/>
          <p:cNvSpPr>
            <a:spLocks noGrp="1" noChangeArrowheads="1"/>
          </p:cNvSpPr>
          <p:nvPr>
            <p:ph idx="1"/>
          </p:nvPr>
        </p:nvSpPr>
        <p:spPr/>
        <p:txBody>
          <a:bodyPr>
            <a:normAutofit/>
          </a:bodyPr>
          <a:lstStyle/>
          <a:p>
            <a:pPr marL="0" indent="0">
              <a:lnSpc>
                <a:spcPct val="170000"/>
              </a:lnSpc>
              <a:buNone/>
            </a:pPr>
            <a:r>
              <a:rPr lang="es-ES" sz="2000" b="1" dirty="0">
                <a:solidFill>
                  <a:srgbClr val="FF0000"/>
                </a:solidFill>
              </a:rPr>
              <a:t>Para la creación y utilización de los métodos nos sirve todo lo dado en la Unidad de Trabajo 6. Métodos.</a:t>
            </a:r>
          </a:p>
          <a:p>
            <a:pPr>
              <a:lnSpc>
                <a:spcPct val="170000"/>
              </a:lnSpc>
              <a:buFont typeface="Wingdings" pitchFamily="2" charset="2"/>
              <a:buChar char="q"/>
            </a:pPr>
            <a:r>
              <a:rPr lang="es-ES" sz="2000" dirty="0"/>
              <a:t>La llamada a algunos </a:t>
            </a:r>
            <a:r>
              <a:rPr lang="es-ES" sz="2000" b="1" dirty="0"/>
              <a:t>métodos</a:t>
            </a:r>
            <a:r>
              <a:rPr lang="es-ES" sz="2000" dirty="0"/>
              <a:t> requiere que se les invoque pasándoles </a:t>
            </a:r>
            <a:r>
              <a:rPr lang="es-ES" sz="2000" b="1" dirty="0"/>
              <a:t>parámetros</a:t>
            </a:r>
            <a:r>
              <a:rPr lang="es-ES" sz="2000" dirty="0"/>
              <a:t>.</a:t>
            </a:r>
          </a:p>
          <a:p>
            <a:pPr>
              <a:lnSpc>
                <a:spcPct val="170000"/>
              </a:lnSpc>
              <a:buFont typeface="Wingdings" pitchFamily="2" charset="2"/>
              <a:buChar char="q"/>
            </a:pPr>
            <a:r>
              <a:rPr lang="es-ES" sz="2000" dirty="0"/>
              <a:t> A estos </a:t>
            </a:r>
            <a:r>
              <a:rPr lang="es-ES" sz="2000" b="1" dirty="0"/>
              <a:t>parámetros</a:t>
            </a:r>
            <a:r>
              <a:rPr lang="es-ES" sz="2000" dirty="0"/>
              <a:t> se les denomina </a:t>
            </a:r>
            <a:r>
              <a:rPr lang="es-ES" sz="2000" b="1" dirty="0"/>
              <a:t>argumentos </a:t>
            </a:r>
            <a:r>
              <a:rPr lang="es-ES" sz="2000" dirty="0"/>
              <a:t>del </a:t>
            </a:r>
            <a:r>
              <a:rPr lang="es-ES" sz="2000" b="1" dirty="0"/>
              <a:t>método</a:t>
            </a:r>
            <a:r>
              <a:rPr lang="es-ES" sz="2000" dirty="0"/>
              <a:t>. </a:t>
            </a:r>
          </a:p>
          <a:p>
            <a:pPr>
              <a:lnSpc>
                <a:spcPct val="170000"/>
              </a:lnSpc>
              <a:buFont typeface="Wingdings" pitchFamily="2" charset="2"/>
              <a:buChar char="q"/>
            </a:pPr>
            <a:r>
              <a:rPr lang="es-ES" sz="2000" dirty="0"/>
              <a:t>La lista de los </a:t>
            </a:r>
            <a:r>
              <a:rPr lang="es-ES" sz="2000" b="1" dirty="0"/>
              <a:t>argumentos</a:t>
            </a:r>
            <a:r>
              <a:rPr lang="es-ES" sz="2000" dirty="0"/>
              <a:t> va separada por comas.</a:t>
            </a:r>
          </a:p>
          <a:p>
            <a:pPr>
              <a:lnSpc>
                <a:spcPct val="170000"/>
              </a:lnSpc>
              <a:buFont typeface="Wingdings" pitchFamily="2" charset="2"/>
              <a:buChar char="q"/>
            </a:pPr>
            <a:r>
              <a:rPr lang="es-ES" sz="2000" dirty="0"/>
              <a:t>Los </a:t>
            </a:r>
            <a:r>
              <a:rPr lang="es-ES" sz="2000" b="1" dirty="0"/>
              <a:t>parámetros</a:t>
            </a:r>
            <a:r>
              <a:rPr lang="es-ES" sz="2000" dirty="0"/>
              <a:t> que recibe el </a:t>
            </a:r>
            <a:r>
              <a:rPr lang="es-ES" sz="2000" b="1" dirty="0"/>
              <a:t>método</a:t>
            </a:r>
            <a:r>
              <a:rPr lang="es-ES" sz="2000" dirty="0"/>
              <a:t>, tienen que coincidir en tipo y posición con los que se han declarado en el mismo.</a:t>
            </a:r>
          </a:p>
          <a:p>
            <a:pPr algn="just">
              <a:lnSpc>
                <a:spcPct val="150000"/>
              </a:lnSpc>
              <a:spcBef>
                <a:spcPts val="0"/>
              </a:spcBef>
              <a:buNone/>
            </a:pPr>
            <a:endParaRPr lang="es-ES" u="sng" dirty="0"/>
          </a:p>
        </p:txBody>
      </p:sp>
    </p:spTree>
  </p:cSld>
  <p:clrMapOvr>
    <a:masterClrMapping/>
  </p:clrMapOvr>
  <p:transition>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4000" dirty="0">
                <a:solidFill>
                  <a:prstClr val="black"/>
                </a:solidFill>
              </a:rPr>
              <a:t>2.2.1 Parámetros y argumentos en los métodos.</a:t>
            </a:r>
            <a:endParaRPr lang="es-ES" sz="2800" dirty="0"/>
          </a:p>
        </p:txBody>
      </p:sp>
      <p:sp>
        <p:nvSpPr>
          <p:cNvPr id="5125" name="Rectangle 5"/>
          <p:cNvSpPr>
            <a:spLocks noGrp="1" noChangeArrowheads="1"/>
          </p:cNvSpPr>
          <p:nvPr>
            <p:ph idx="1"/>
          </p:nvPr>
        </p:nvSpPr>
        <p:spPr/>
        <p:txBody>
          <a:bodyPr>
            <a:normAutofit/>
          </a:bodyPr>
          <a:lstStyle/>
          <a:p>
            <a:pPr lvl="1">
              <a:lnSpc>
                <a:spcPct val="170000"/>
              </a:lnSpc>
              <a:buFont typeface="Wingdings" pitchFamily="2" charset="2"/>
              <a:buChar char="q"/>
            </a:pPr>
            <a:r>
              <a:rPr lang="es-ES" sz="2400" u="sng" dirty="0"/>
              <a:t>Ejemplo</a:t>
            </a:r>
            <a:r>
              <a:rPr lang="es-ES" sz="2400" dirty="0"/>
              <a:t>: para un </a:t>
            </a:r>
            <a:r>
              <a:rPr lang="es-ES" sz="2400" b="1" dirty="0"/>
              <a:t>método</a:t>
            </a:r>
            <a:r>
              <a:rPr lang="es-ES" sz="2400" dirty="0"/>
              <a:t> cuya cabecera fuese</a:t>
            </a:r>
          </a:p>
          <a:p>
            <a:pPr marL="393192" lvl="1" indent="0">
              <a:lnSpc>
                <a:spcPct val="170000"/>
              </a:lnSpc>
              <a:buNone/>
            </a:pPr>
            <a:r>
              <a:rPr lang="es-ES" sz="2400" dirty="0"/>
              <a:t>	</a:t>
            </a:r>
            <a:r>
              <a:rPr lang="es-ES" sz="2400" b="1" dirty="0" err="1"/>
              <a:t>void</a:t>
            </a:r>
            <a:r>
              <a:rPr lang="es-ES" sz="2400" dirty="0"/>
              <a:t> </a:t>
            </a:r>
            <a:r>
              <a:rPr lang="es-ES" sz="2400" dirty="0" err="1"/>
              <a:t>métodoPersona</a:t>
            </a:r>
            <a:r>
              <a:rPr lang="es-ES" sz="2400" dirty="0"/>
              <a:t>(</a:t>
            </a:r>
            <a:r>
              <a:rPr lang="es-ES" sz="2400" b="1" dirty="0" err="1"/>
              <a:t>String</a:t>
            </a:r>
            <a:r>
              <a:rPr lang="es-ES" sz="2400" dirty="0"/>
              <a:t> nombre, </a:t>
            </a:r>
            <a:r>
              <a:rPr lang="es-ES" sz="2400" b="1" dirty="0" err="1"/>
              <a:t>int</a:t>
            </a:r>
            <a:r>
              <a:rPr lang="es-ES" sz="2400" dirty="0"/>
              <a:t> edad)</a:t>
            </a:r>
          </a:p>
          <a:p>
            <a:pPr marL="393192" lvl="1" indent="0">
              <a:lnSpc>
                <a:spcPct val="170000"/>
              </a:lnSpc>
              <a:buNone/>
            </a:pPr>
            <a:r>
              <a:rPr lang="es-ES" sz="2400" dirty="0"/>
              <a:t>Se usaría una llamada de la forma</a:t>
            </a:r>
          </a:p>
          <a:p>
            <a:pPr marL="393192" lvl="1" indent="0">
              <a:lnSpc>
                <a:spcPct val="170000"/>
              </a:lnSpc>
              <a:buNone/>
            </a:pPr>
            <a:r>
              <a:rPr lang="es-ES" sz="2400" dirty="0"/>
              <a:t>	</a:t>
            </a:r>
            <a:r>
              <a:rPr lang="es-ES" sz="2400" dirty="0" err="1"/>
              <a:t>objeto.métodoPersona</a:t>
            </a:r>
            <a:r>
              <a:rPr lang="es-ES" sz="2400" dirty="0"/>
              <a:t>("Juan", 22);</a:t>
            </a:r>
          </a:p>
          <a:p>
            <a:pPr lvl="1">
              <a:lnSpc>
                <a:spcPct val="170000"/>
              </a:lnSpc>
              <a:buFont typeface="Wingdings" pitchFamily="2" charset="2"/>
              <a:buChar char="q"/>
            </a:pPr>
            <a:r>
              <a:rPr lang="es-ES" sz="2400" dirty="0"/>
              <a:t>Los </a:t>
            </a:r>
            <a:r>
              <a:rPr lang="es-ES" sz="2400" b="1" dirty="0"/>
              <a:t>métodos</a:t>
            </a:r>
            <a:r>
              <a:rPr lang="es-ES" sz="2400" dirty="0"/>
              <a:t> que han sido declarados con un tipo, tienen que devolver un valor. Esto se hace a través de la instrucción </a:t>
            </a:r>
            <a:r>
              <a:rPr lang="es-ES" sz="2400" b="1" dirty="0" err="1"/>
              <a:t>return</a:t>
            </a:r>
            <a:r>
              <a:rPr lang="es-ES" sz="2400" dirty="0"/>
              <a:t>.</a:t>
            </a:r>
          </a:p>
          <a:p>
            <a:pPr algn="just">
              <a:lnSpc>
                <a:spcPct val="150000"/>
              </a:lnSpc>
              <a:spcBef>
                <a:spcPts val="0"/>
              </a:spcBef>
              <a:buNone/>
            </a:pPr>
            <a:endParaRPr lang="es-ES" u="sng" dirty="0"/>
          </a:p>
        </p:txBody>
      </p:sp>
    </p:spTree>
    <p:extLst>
      <p:ext uri="{BB962C8B-B14F-4D97-AF65-F5344CB8AC3E}">
        <p14:creationId xmlns:p14="http://schemas.microsoft.com/office/powerpoint/2010/main" val="1558346157"/>
      </p:ext>
    </p:extLst>
  </p:cSld>
  <p:clrMapOvr>
    <a:masterClrMapping/>
  </p:clrMapOvr>
  <p:transition>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4000" dirty="0">
                <a:solidFill>
                  <a:prstClr val="black"/>
                </a:solidFill>
              </a:rPr>
              <a:t>2.2.1 Parámetros y argumentos en los métodos.</a:t>
            </a:r>
            <a:r>
              <a:rPr lang="es-ES" sz="2800" dirty="0"/>
              <a:t>.</a:t>
            </a:r>
          </a:p>
        </p:txBody>
      </p:sp>
      <p:sp>
        <p:nvSpPr>
          <p:cNvPr id="5125" name="Rectangle 5"/>
          <p:cNvSpPr>
            <a:spLocks noGrp="1" noChangeArrowheads="1"/>
          </p:cNvSpPr>
          <p:nvPr>
            <p:ph idx="1"/>
          </p:nvPr>
        </p:nvSpPr>
        <p:spPr/>
        <p:txBody>
          <a:bodyPr>
            <a:normAutofit fontScale="92500" lnSpcReduction="20000"/>
          </a:bodyPr>
          <a:lstStyle/>
          <a:p>
            <a:pPr lvl="1">
              <a:lnSpc>
                <a:spcPct val="170000"/>
              </a:lnSpc>
              <a:buFont typeface="Wingdings" pitchFamily="2" charset="2"/>
              <a:buChar char="q"/>
            </a:pPr>
            <a:r>
              <a:rPr lang="es-ES" sz="2000" u="sng" dirty="0"/>
              <a:t>Ejemplo</a:t>
            </a:r>
            <a:r>
              <a:rPr lang="es-ES" sz="2000" dirty="0"/>
              <a:t>: el </a:t>
            </a:r>
            <a:r>
              <a:rPr lang="es-ES" sz="2000" b="1" dirty="0"/>
              <a:t>método</a:t>
            </a:r>
            <a:r>
              <a:rPr lang="es-ES" sz="2000" dirty="0"/>
              <a:t> cuya cabecera es</a:t>
            </a:r>
          </a:p>
          <a:p>
            <a:pPr marL="393192" lvl="1" indent="0">
              <a:lnSpc>
                <a:spcPct val="170000"/>
              </a:lnSpc>
              <a:buNone/>
            </a:pPr>
            <a:r>
              <a:rPr lang="es-ES" sz="2000" dirty="0"/>
              <a:t>	</a:t>
            </a:r>
            <a:r>
              <a:rPr lang="es-ES" sz="2000" b="1" dirty="0" err="1"/>
              <a:t>double</a:t>
            </a:r>
            <a:r>
              <a:rPr lang="es-ES" sz="2000" b="1" dirty="0"/>
              <a:t> </a:t>
            </a:r>
            <a:r>
              <a:rPr lang="es-ES" sz="2000" dirty="0" err="1"/>
              <a:t>sumaReales</a:t>
            </a:r>
            <a:r>
              <a:rPr lang="es-ES" sz="2000" dirty="0"/>
              <a:t>(</a:t>
            </a:r>
            <a:r>
              <a:rPr lang="es-ES" sz="2000" dirty="0" err="1"/>
              <a:t>double</a:t>
            </a:r>
            <a:r>
              <a:rPr lang="es-ES" sz="2000" dirty="0"/>
              <a:t> x, </a:t>
            </a:r>
            <a:r>
              <a:rPr lang="es-ES" sz="2000" dirty="0" err="1"/>
              <a:t>double</a:t>
            </a:r>
            <a:r>
              <a:rPr lang="es-ES" sz="2000" dirty="0"/>
              <a:t> y)</a:t>
            </a:r>
          </a:p>
          <a:p>
            <a:pPr marL="393192" lvl="1" indent="0">
              <a:lnSpc>
                <a:spcPct val="170000"/>
              </a:lnSpc>
              <a:buNone/>
            </a:pPr>
            <a:r>
              <a:rPr lang="es-ES" sz="2000" dirty="0"/>
              <a:t>Devolvería el resultado obtenido al realizar las operaciones dentro del </a:t>
            </a:r>
            <a:r>
              <a:rPr lang="es-ES" sz="2000" b="1" dirty="0"/>
              <a:t>método</a:t>
            </a:r>
            <a:r>
              <a:rPr lang="es-ES" sz="2000" dirty="0"/>
              <a:t> con una instrucción del tipo</a:t>
            </a:r>
          </a:p>
          <a:p>
            <a:pPr marL="393192" lvl="1" indent="0">
              <a:lnSpc>
                <a:spcPct val="170000"/>
              </a:lnSpc>
              <a:buNone/>
            </a:pPr>
            <a:r>
              <a:rPr lang="es-ES" sz="2000" b="1" dirty="0"/>
              <a:t>	</a:t>
            </a:r>
            <a:r>
              <a:rPr lang="es-ES" sz="2000" b="1" dirty="0" err="1"/>
              <a:t>return</a:t>
            </a:r>
            <a:r>
              <a:rPr lang="es-ES" sz="2000" dirty="0"/>
              <a:t> suma;</a:t>
            </a:r>
          </a:p>
          <a:p>
            <a:pPr lvl="1">
              <a:lnSpc>
                <a:spcPct val="170000"/>
              </a:lnSpc>
              <a:buFont typeface="Wingdings" pitchFamily="2" charset="2"/>
              <a:buChar char="q"/>
            </a:pPr>
            <a:r>
              <a:rPr lang="es-ES" sz="2000" dirty="0"/>
              <a:t>En la llamada al </a:t>
            </a:r>
            <a:r>
              <a:rPr lang="es-ES" sz="2000" b="1" dirty="0"/>
              <a:t>método</a:t>
            </a:r>
            <a:r>
              <a:rPr lang="es-ES" sz="2000" dirty="0"/>
              <a:t>, hay que colocar una instrucción que recoja el valor devuelto. Siguiendo con el ejemplo: tendríamos una variable, declarada del mismo tipo que el </a:t>
            </a:r>
            <a:r>
              <a:rPr lang="es-ES" sz="2000" b="1" dirty="0"/>
              <a:t>método,</a:t>
            </a:r>
            <a:r>
              <a:rPr lang="es-ES" sz="2000" dirty="0"/>
              <a:t> que recoja el valor que éste devuelva.</a:t>
            </a:r>
          </a:p>
          <a:p>
            <a:pPr marL="393192" lvl="1" indent="0">
              <a:lnSpc>
                <a:spcPct val="170000"/>
              </a:lnSpc>
              <a:buNone/>
            </a:pPr>
            <a:r>
              <a:rPr lang="es-ES" sz="2000" dirty="0"/>
              <a:t>	variable=</a:t>
            </a:r>
            <a:r>
              <a:rPr lang="es-ES" sz="2000" dirty="0" err="1"/>
              <a:t>sumaReales</a:t>
            </a:r>
            <a:r>
              <a:rPr lang="es-ES" sz="2000" dirty="0"/>
              <a:t>(8.8,7.8);</a:t>
            </a:r>
          </a:p>
          <a:p>
            <a:pPr algn="just">
              <a:lnSpc>
                <a:spcPct val="150000"/>
              </a:lnSpc>
              <a:spcBef>
                <a:spcPts val="0"/>
              </a:spcBef>
              <a:buNone/>
            </a:pPr>
            <a:endParaRPr lang="es-ES" u="sng" dirty="0"/>
          </a:p>
        </p:txBody>
      </p:sp>
    </p:spTree>
    <p:extLst>
      <p:ext uri="{BB962C8B-B14F-4D97-AF65-F5344CB8AC3E}">
        <p14:creationId xmlns:p14="http://schemas.microsoft.com/office/powerpoint/2010/main" val="1945279300"/>
      </p:ext>
    </p:extLst>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sz="3600" dirty="0">
                <a:solidFill>
                  <a:prstClr val="black"/>
                </a:solidFill>
              </a:rPr>
              <a:t>2.2.1 Parámetros y argumentos en los métodos.</a:t>
            </a:r>
            <a:endParaRPr lang="es-ES" dirty="0"/>
          </a:p>
        </p:txBody>
      </p:sp>
      <p:sp>
        <p:nvSpPr>
          <p:cNvPr id="7" name="Marcador de contenido 6"/>
          <p:cNvSpPr>
            <a:spLocks noGrp="1"/>
          </p:cNvSpPr>
          <p:nvPr>
            <p:ph idx="1"/>
          </p:nvPr>
        </p:nvSpPr>
        <p:spPr/>
        <p:txBody>
          <a:bodyPr>
            <a:normAutofit fontScale="92500" lnSpcReduction="10000"/>
          </a:bodyPr>
          <a:lstStyle/>
          <a:p>
            <a:pPr marL="0" indent="0">
              <a:buNone/>
            </a:pPr>
            <a:r>
              <a:rPr lang="es-ES" sz="2400" b="1" dirty="0" err="1">
                <a:solidFill>
                  <a:srgbClr val="7F0055"/>
                </a:solidFill>
                <a:latin typeface="Consolas" panose="020B0609020204030204" pitchFamily="49" charset="0"/>
              </a:rPr>
              <a:t>package</a:t>
            </a:r>
            <a:r>
              <a:rPr lang="es-ES" sz="2400" b="1" dirty="0">
                <a:solidFill>
                  <a:srgbClr val="000000"/>
                </a:solidFill>
                <a:latin typeface="Consolas" panose="020B0609020204030204" pitchFamily="49" charset="0"/>
              </a:rPr>
              <a:t> </a:t>
            </a:r>
            <a:r>
              <a:rPr lang="es-ES" sz="2400" b="1" dirty="0" err="1">
                <a:solidFill>
                  <a:srgbClr val="000000"/>
                </a:solidFill>
                <a:latin typeface="Consolas" panose="020B0609020204030204" pitchFamily="49" charset="0"/>
              </a:rPr>
              <a:t>UsoObjetos</a:t>
            </a:r>
            <a:r>
              <a:rPr lang="es-ES" sz="2400" b="1" dirty="0">
                <a:solidFill>
                  <a:srgbClr val="000000"/>
                </a:solidFill>
                <a:latin typeface="Consolas" panose="020B0609020204030204" pitchFamily="49" charset="0"/>
              </a:rPr>
              <a:t>;</a:t>
            </a:r>
          </a:p>
          <a:p>
            <a:pPr marL="0" indent="0">
              <a:buNone/>
            </a:pPr>
            <a:endParaRPr lang="es-ES" sz="2400" dirty="0">
              <a:latin typeface="Consolas" panose="020B0609020204030204" pitchFamily="49" charset="0"/>
            </a:endParaRPr>
          </a:p>
          <a:p>
            <a:pPr marL="0" indent="0">
              <a:buNone/>
            </a:pPr>
            <a:r>
              <a:rPr lang="es-ES" sz="2400" b="1" dirty="0" err="1">
                <a:solidFill>
                  <a:srgbClr val="7F0055"/>
                </a:solidFill>
                <a:latin typeface="Consolas" panose="020B0609020204030204" pitchFamily="49" charset="0"/>
              </a:rPr>
              <a:t>public</a:t>
            </a:r>
            <a:r>
              <a:rPr lang="es-ES" sz="2400" b="1" dirty="0">
                <a:solidFill>
                  <a:srgbClr val="000000"/>
                </a:solidFill>
                <a:latin typeface="Consolas" panose="020B0609020204030204" pitchFamily="49" charset="0"/>
              </a:rPr>
              <a:t> </a:t>
            </a:r>
            <a:r>
              <a:rPr lang="es-ES" sz="2400" b="1" dirty="0" err="1">
                <a:solidFill>
                  <a:srgbClr val="7F0055"/>
                </a:solidFill>
                <a:latin typeface="Consolas" panose="020B0609020204030204" pitchFamily="49" charset="0"/>
              </a:rPr>
              <a:t>class</a:t>
            </a:r>
            <a:r>
              <a:rPr lang="es-ES" sz="2400" b="1" dirty="0">
                <a:solidFill>
                  <a:srgbClr val="000000"/>
                </a:solidFill>
                <a:latin typeface="Consolas" panose="020B0609020204030204" pitchFamily="49" charset="0"/>
              </a:rPr>
              <a:t> Ejemplo2UT7 {</a:t>
            </a:r>
          </a:p>
          <a:p>
            <a:pPr marL="0" indent="0">
              <a:buNone/>
            </a:pPr>
            <a:endParaRPr lang="es-ES" sz="2400" dirty="0">
              <a:latin typeface="Consolas" panose="020B0609020204030204" pitchFamily="49" charset="0"/>
            </a:endParaRPr>
          </a:p>
          <a:p>
            <a:pPr marL="0" indent="0">
              <a:buNone/>
            </a:pPr>
            <a:r>
              <a:rPr lang="en-US" sz="2400" b="1" dirty="0">
                <a:solidFill>
                  <a:srgbClr val="7F0055"/>
                </a:solidFill>
                <a:latin typeface="Consolas" panose="020B0609020204030204" pitchFamily="49" charset="0"/>
              </a:rPr>
              <a:t>  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static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main(String[] </a:t>
            </a:r>
            <a:r>
              <a:rPr lang="en-US" sz="2400" b="1" dirty="0" err="1">
                <a:solidFill>
                  <a:srgbClr val="6A3E3E"/>
                </a:solidFill>
                <a:latin typeface="Consolas" panose="020B0609020204030204" pitchFamily="49" charset="0"/>
              </a:rPr>
              <a:t>args</a:t>
            </a:r>
            <a:r>
              <a:rPr lang="en-US" sz="2400" b="1" dirty="0">
                <a:solidFill>
                  <a:srgbClr val="000000"/>
                </a:solidFill>
                <a:latin typeface="Consolas" panose="020B0609020204030204" pitchFamily="49" charset="0"/>
              </a:rPr>
              <a:t>) {</a:t>
            </a:r>
          </a:p>
          <a:p>
            <a:pPr marL="0" indent="0">
              <a:buNone/>
            </a:pPr>
            <a:r>
              <a:rPr lang="es-ES" sz="2400" dirty="0">
                <a:solidFill>
                  <a:srgbClr val="000000"/>
                </a:solidFill>
                <a:latin typeface="Consolas" panose="020B0609020204030204" pitchFamily="49" charset="0"/>
              </a:rPr>
              <a:t>    AuxEjemplo2 </a:t>
            </a:r>
            <a:r>
              <a:rPr lang="es-ES" sz="2400" dirty="0">
                <a:solidFill>
                  <a:srgbClr val="6A3E3E"/>
                </a:solidFill>
                <a:latin typeface="Consolas" panose="020B0609020204030204" pitchFamily="49" charset="0"/>
              </a:rPr>
              <a:t>obj1</a:t>
            </a:r>
            <a:r>
              <a:rPr lang="es-ES" sz="2400" dirty="0">
                <a:solidFill>
                  <a:srgbClr val="000000"/>
                </a:solidFill>
                <a:latin typeface="Consolas" panose="020B0609020204030204" pitchFamily="49" charset="0"/>
              </a:rPr>
              <a:t>;</a:t>
            </a:r>
          </a:p>
          <a:p>
            <a:pPr marL="0" indent="0">
              <a:buNone/>
            </a:pPr>
            <a:r>
              <a:rPr lang="es-ES" sz="2400" dirty="0">
                <a:solidFill>
                  <a:srgbClr val="6A3E3E"/>
                </a:solidFill>
                <a:latin typeface="Consolas" panose="020B0609020204030204" pitchFamily="49" charset="0"/>
              </a:rPr>
              <a:t>    obj1</a:t>
            </a:r>
            <a:r>
              <a:rPr lang="es-ES" sz="2400" dirty="0">
                <a:solidFill>
                  <a:srgbClr val="000000"/>
                </a:solidFill>
                <a:latin typeface="Consolas" panose="020B0609020204030204" pitchFamily="49" charset="0"/>
              </a:rPr>
              <a:t>=</a:t>
            </a:r>
            <a:r>
              <a:rPr lang="es-ES" sz="2400" b="1" dirty="0">
                <a:solidFill>
                  <a:srgbClr val="7F0055"/>
                </a:solidFill>
                <a:latin typeface="Consolas" panose="020B0609020204030204" pitchFamily="49" charset="0"/>
              </a:rPr>
              <a:t>new</a:t>
            </a:r>
            <a:r>
              <a:rPr lang="es-ES" sz="2400" b="1" dirty="0">
                <a:solidFill>
                  <a:srgbClr val="000000"/>
                </a:solidFill>
                <a:latin typeface="Consolas" panose="020B0609020204030204" pitchFamily="49" charset="0"/>
              </a:rPr>
              <a:t> AuxEjemplo2();</a:t>
            </a:r>
          </a:p>
          <a:p>
            <a:pPr marL="0" indent="0">
              <a:buNone/>
            </a:pPr>
            <a:r>
              <a:rPr lang="es-ES" sz="2400" dirty="0">
                <a:solidFill>
                  <a:srgbClr val="6A3E3E"/>
                </a:solidFill>
                <a:latin typeface="Consolas" panose="020B0609020204030204" pitchFamily="49" charset="0"/>
              </a:rPr>
              <a:t>    obj1</a:t>
            </a:r>
            <a:r>
              <a:rPr lang="es-ES" sz="2400" dirty="0">
                <a:solidFill>
                  <a:srgbClr val="000000"/>
                </a:solidFill>
                <a:latin typeface="Consolas" panose="020B0609020204030204" pitchFamily="49" charset="0"/>
              </a:rPr>
              <a:t>.metodoSaludo1();</a:t>
            </a:r>
          </a:p>
          <a:p>
            <a:pPr marL="0" indent="0">
              <a:buNone/>
            </a:pPr>
            <a:r>
              <a:rPr lang="es-ES" sz="2400" dirty="0">
                <a:solidFill>
                  <a:srgbClr val="6A3E3E"/>
                </a:solidFill>
                <a:latin typeface="Consolas" panose="020B0609020204030204" pitchFamily="49" charset="0"/>
              </a:rPr>
              <a:t>    obj1</a:t>
            </a:r>
            <a:r>
              <a:rPr lang="es-ES" sz="2400" dirty="0">
                <a:solidFill>
                  <a:srgbClr val="000000"/>
                </a:solidFill>
                <a:latin typeface="Consolas" panose="020B0609020204030204" pitchFamily="49" charset="0"/>
              </a:rPr>
              <a:t>.metodoSaludo2(“Hola”);</a:t>
            </a:r>
          </a:p>
          <a:p>
            <a:pPr marL="0" indent="0">
              <a:buNone/>
            </a:pPr>
            <a:r>
              <a:rPr lang="es-ES" sz="2400" dirty="0">
                <a:solidFill>
                  <a:srgbClr val="000000"/>
                </a:solidFill>
                <a:latin typeface="Consolas" panose="020B0609020204030204" pitchFamily="49" charset="0"/>
              </a:rPr>
              <a:t>  }</a:t>
            </a:r>
          </a:p>
          <a:p>
            <a:pPr marL="0" indent="0">
              <a:buNone/>
            </a:pPr>
            <a:r>
              <a:rPr lang="es-ES" sz="2400" dirty="0">
                <a:solidFill>
                  <a:srgbClr val="000000"/>
                </a:solidFill>
                <a:latin typeface="Consolas" panose="020B0609020204030204" pitchFamily="49" charset="0"/>
              </a:rPr>
              <a:t>}</a:t>
            </a:r>
            <a:endParaRPr lang="es-ES" dirty="0"/>
          </a:p>
        </p:txBody>
      </p:sp>
      <p:sp>
        <p:nvSpPr>
          <p:cNvPr id="8" name="Marcador de contenido 7"/>
          <p:cNvSpPr>
            <a:spLocks noGrp="1"/>
          </p:cNvSpPr>
          <p:nvPr>
            <p:ph sz="half" idx="4294967295"/>
          </p:nvPr>
        </p:nvSpPr>
        <p:spPr>
          <a:xfrm>
            <a:off x="7010400" y="1825625"/>
            <a:ext cx="5181600" cy="4351338"/>
          </a:xfrm>
        </p:spPr>
        <p:txBody>
          <a:bodyPr>
            <a:normAutofit fontScale="92500" lnSpcReduction="20000"/>
          </a:bodyPr>
          <a:lstStyle/>
          <a:p>
            <a:pPr marL="0" indent="0">
              <a:buNone/>
            </a:pPr>
            <a:r>
              <a:rPr lang="es-ES" sz="2400" b="1" dirty="0" err="1">
                <a:solidFill>
                  <a:srgbClr val="7F0055"/>
                </a:solidFill>
                <a:latin typeface="Consolas" panose="020B0609020204030204" pitchFamily="49" charset="0"/>
              </a:rPr>
              <a:t>package</a:t>
            </a:r>
            <a:r>
              <a:rPr lang="es-ES" sz="2400" b="1" dirty="0">
                <a:solidFill>
                  <a:srgbClr val="000000"/>
                </a:solidFill>
                <a:latin typeface="Consolas" panose="020B0609020204030204" pitchFamily="49" charset="0"/>
              </a:rPr>
              <a:t> </a:t>
            </a:r>
            <a:r>
              <a:rPr lang="es-ES" sz="2400" b="1" dirty="0" err="1">
                <a:solidFill>
                  <a:srgbClr val="000000"/>
                </a:solidFill>
                <a:latin typeface="Consolas" panose="020B0609020204030204" pitchFamily="49" charset="0"/>
              </a:rPr>
              <a:t>UsoObjetos</a:t>
            </a:r>
            <a:r>
              <a:rPr lang="es-ES" sz="2400" b="1" dirty="0">
                <a:solidFill>
                  <a:srgbClr val="000000"/>
                </a:solidFill>
                <a:latin typeface="Consolas" panose="020B0609020204030204" pitchFamily="49" charset="0"/>
              </a:rPr>
              <a:t>;</a:t>
            </a:r>
          </a:p>
          <a:p>
            <a:pPr marL="0" indent="0">
              <a:buNone/>
            </a:pPr>
            <a:endParaRPr lang="es-ES" sz="2400" dirty="0">
              <a:latin typeface="Consolas" panose="020B0609020204030204" pitchFamily="49" charset="0"/>
            </a:endParaRPr>
          </a:p>
          <a:p>
            <a:pPr marL="0" indent="0">
              <a:buNone/>
            </a:pPr>
            <a:r>
              <a:rPr lang="es-ES" sz="2400" b="1" dirty="0" err="1">
                <a:solidFill>
                  <a:srgbClr val="7F0055"/>
                </a:solidFill>
                <a:latin typeface="Consolas" panose="020B0609020204030204" pitchFamily="49" charset="0"/>
              </a:rPr>
              <a:t>public</a:t>
            </a:r>
            <a:r>
              <a:rPr lang="es-ES" sz="2400" b="1" dirty="0">
                <a:solidFill>
                  <a:srgbClr val="000000"/>
                </a:solidFill>
                <a:latin typeface="Consolas" panose="020B0609020204030204" pitchFamily="49" charset="0"/>
              </a:rPr>
              <a:t> </a:t>
            </a:r>
            <a:r>
              <a:rPr lang="es-ES" sz="2400" b="1" dirty="0" err="1">
                <a:solidFill>
                  <a:srgbClr val="7F0055"/>
                </a:solidFill>
                <a:latin typeface="Consolas" panose="020B0609020204030204" pitchFamily="49" charset="0"/>
              </a:rPr>
              <a:t>class</a:t>
            </a:r>
            <a:r>
              <a:rPr lang="es-ES" sz="2400" b="1" dirty="0">
                <a:solidFill>
                  <a:srgbClr val="000000"/>
                </a:solidFill>
                <a:latin typeface="Consolas" panose="020B0609020204030204" pitchFamily="49" charset="0"/>
              </a:rPr>
              <a:t> AuxEjemplo2{</a:t>
            </a:r>
          </a:p>
          <a:p>
            <a:pPr marL="0" indent="0">
              <a:buNone/>
            </a:pPr>
            <a:r>
              <a:rPr lang="es-ES" sz="2400" dirty="0">
                <a:solidFill>
                  <a:srgbClr val="000000"/>
                </a:solidFill>
                <a:latin typeface="Consolas" panose="020B0609020204030204" pitchFamily="49" charset="0"/>
              </a:rPr>
              <a:t>  </a:t>
            </a:r>
            <a:r>
              <a:rPr lang="es-ES" sz="2400" b="1" dirty="0" err="1">
                <a:solidFill>
                  <a:srgbClr val="7F0055"/>
                </a:solidFill>
                <a:latin typeface="Consolas" panose="020B0609020204030204" pitchFamily="49" charset="0"/>
              </a:rPr>
              <a:t>void</a:t>
            </a:r>
            <a:r>
              <a:rPr lang="es-ES" sz="2400" b="1" dirty="0">
                <a:solidFill>
                  <a:srgbClr val="000000"/>
                </a:solidFill>
                <a:latin typeface="Consolas" panose="020B0609020204030204" pitchFamily="49" charset="0"/>
              </a:rPr>
              <a:t> </a:t>
            </a:r>
            <a:r>
              <a:rPr lang="es-ES" sz="2400" b="1" dirty="0" err="1">
                <a:solidFill>
                  <a:srgbClr val="000000"/>
                </a:solidFill>
                <a:latin typeface="Consolas" panose="020B0609020204030204" pitchFamily="49" charset="0"/>
              </a:rPr>
              <a:t>metodoSaludo</a:t>
            </a:r>
            <a:r>
              <a:rPr lang="es-ES" sz="2400" b="1" dirty="0">
                <a:solidFill>
                  <a:srgbClr val="000000"/>
                </a:solidFill>
                <a:latin typeface="Consolas" panose="020B0609020204030204" pitchFamily="49" charset="0"/>
              </a:rPr>
              <a:t>(){</a:t>
            </a:r>
          </a:p>
          <a:p>
            <a:pPr marL="0" indent="0">
              <a:buNone/>
            </a:pPr>
            <a:r>
              <a:rPr lang="es-ES" sz="2400" dirty="0">
                <a:solidFill>
                  <a:srgbClr val="000000"/>
                </a:solidFill>
                <a:latin typeface="Consolas" panose="020B0609020204030204" pitchFamily="49" charset="0"/>
              </a:rPr>
              <a:t>  </a:t>
            </a:r>
            <a:r>
              <a:rPr lang="es-ES" sz="2400" dirty="0" err="1">
                <a:solidFill>
                  <a:srgbClr val="000000"/>
                </a:solidFill>
                <a:latin typeface="Consolas" panose="020B0609020204030204" pitchFamily="49" charset="0"/>
              </a:rPr>
              <a:t>System.</a:t>
            </a:r>
            <a:r>
              <a:rPr lang="es-ES" sz="2400" b="1" i="1" dirty="0" err="1">
                <a:solidFill>
                  <a:srgbClr val="0000C0"/>
                </a:solidFill>
                <a:latin typeface="Consolas" panose="020B0609020204030204" pitchFamily="49" charset="0"/>
              </a:rPr>
              <a:t>out</a:t>
            </a:r>
            <a:r>
              <a:rPr lang="es-ES" sz="2400" b="1" i="1" dirty="0" err="1">
                <a:solidFill>
                  <a:srgbClr val="000000"/>
                </a:solidFill>
                <a:latin typeface="Consolas" panose="020B0609020204030204" pitchFamily="49" charset="0"/>
              </a:rPr>
              <a:t>.println</a:t>
            </a:r>
            <a:r>
              <a:rPr lang="es-ES" sz="2400" b="1" i="1" dirty="0">
                <a:solidFill>
                  <a:srgbClr val="000000"/>
                </a:solidFill>
                <a:latin typeface="Consolas" panose="020B0609020204030204" pitchFamily="49" charset="0"/>
              </a:rPr>
              <a:t>(</a:t>
            </a:r>
            <a:r>
              <a:rPr lang="es-ES" sz="2400" b="1" i="1" dirty="0">
                <a:solidFill>
                  <a:srgbClr val="2A00FF"/>
                </a:solidFill>
                <a:latin typeface="Consolas" panose="020B0609020204030204" pitchFamily="49" charset="0"/>
              </a:rPr>
              <a:t>"Has entrado en el método metodoSaludo1 de la Clase1"</a:t>
            </a:r>
            <a:r>
              <a:rPr lang="es-ES" sz="2400" b="1" i="1" dirty="0">
                <a:solidFill>
                  <a:srgbClr val="000000"/>
                </a:solidFill>
                <a:latin typeface="Consolas" panose="020B0609020204030204" pitchFamily="49" charset="0"/>
              </a:rPr>
              <a:t>);</a:t>
            </a:r>
          </a:p>
          <a:p>
            <a:pPr marL="0" indent="0">
              <a:buNone/>
            </a:pPr>
            <a:r>
              <a:rPr lang="es-ES" sz="2400" dirty="0">
                <a:solidFill>
                  <a:srgbClr val="000000"/>
                </a:solidFill>
                <a:latin typeface="Consolas" panose="020B0609020204030204" pitchFamily="49" charset="0"/>
              </a:rPr>
              <a:t>  }</a:t>
            </a:r>
          </a:p>
          <a:p>
            <a:pPr marL="0" indent="0">
              <a:buNone/>
            </a:pPr>
            <a:r>
              <a:rPr lang="es-ES" sz="2400" dirty="0">
                <a:solidFill>
                  <a:srgbClr val="000000"/>
                </a:solidFill>
                <a:latin typeface="Consolas" panose="020B0609020204030204" pitchFamily="49" charset="0"/>
              </a:rPr>
              <a:t>  </a:t>
            </a:r>
            <a:r>
              <a:rPr lang="es-ES" sz="2400" b="1" dirty="0" err="1">
                <a:solidFill>
                  <a:srgbClr val="7F0055"/>
                </a:solidFill>
                <a:latin typeface="Consolas" panose="020B0609020204030204" pitchFamily="49" charset="0"/>
              </a:rPr>
              <a:t>void</a:t>
            </a:r>
            <a:r>
              <a:rPr lang="es-ES" sz="2400" b="1" dirty="0">
                <a:solidFill>
                  <a:srgbClr val="000000"/>
                </a:solidFill>
                <a:latin typeface="Consolas" panose="020B0609020204030204" pitchFamily="49" charset="0"/>
              </a:rPr>
              <a:t> </a:t>
            </a:r>
            <a:r>
              <a:rPr lang="es-ES" sz="2400" b="1" dirty="0" err="1">
                <a:solidFill>
                  <a:srgbClr val="000000"/>
                </a:solidFill>
                <a:latin typeface="Consolas" panose="020B0609020204030204" pitchFamily="49" charset="0"/>
              </a:rPr>
              <a:t>metodoConParametros</a:t>
            </a:r>
            <a:r>
              <a:rPr lang="es-ES" sz="2400" b="1" dirty="0">
                <a:solidFill>
                  <a:srgbClr val="000000"/>
                </a:solidFill>
                <a:latin typeface="Consolas" panose="020B0609020204030204" pitchFamily="49" charset="0"/>
              </a:rPr>
              <a:t> (</a:t>
            </a:r>
            <a:r>
              <a:rPr lang="es-ES" sz="2400" b="1" dirty="0" err="1">
                <a:solidFill>
                  <a:srgbClr val="000000"/>
                </a:solidFill>
                <a:latin typeface="Consolas" panose="020B0609020204030204" pitchFamily="49" charset="0"/>
              </a:rPr>
              <a:t>String</a:t>
            </a:r>
            <a:r>
              <a:rPr lang="es-ES" sz="2400" b="1" dirty="0">
                <a:solidFill>
                  <a:srgbClr val="000000"/>
                </a:solidFill>
                <a:latin typeface="Consolas" panose="020B0609020204030204" pitchFamily="49" charset="0"/>
              </a:rPr>
              <a:t> </a:t>
            </a:r>
            <a:r>
              <a:rPr lang="es-ES" sz="2400" b="1" dirty="0">
                <a:solidFill>
                  <a:srgbClr val="6A3E3E"/>
                </a:solidFill>
                <a:highlight>
                  <a:srgbClr val="F0D8A8"/>
                </a:highlight>
                <a:latin typeface="Consolas" panose="020B0609020204030204" pitchFamily="49" charset="0"/>
              </a:rPr>
              <a:t>cadena</a:t>
            </a:r>
            <a:r>
              <a:rPr lang="es-ES" sz="2400" b="1" dirty="0">
                <a:solidFill>
                  <a:srgbClr val="000000"/>
                </a:solidFill>
                <a:highlight>
                  <a:srgbClr val="F0D8A8"/>
                </a:highlight>
                <a:latin typeface="Consolas" panose="020B0609020204030204" pitchFamily="49" charset="0"/>
              </a:rPr>
              <a:t>){</a:t>
            </a:r>
          </a:p>
          <a:p>
            <a:pPr marL="0" indent="0">
              <a:buNone/>
            </a:pPr>
            <a:r>
              <a:rPr lang="es-ES" sz="2400" dirty="0">
                <a:solidFill>
                  <a:srgbClr val="000000"/>
                </a:solidFill>
                <a:latin typeface="Consolas" panose="020B0609020204030204" pitchFamily="49" charset="0"/>
              </a:rPr>
              <a:t>   </a:t>
            </a:r>
            <a:r>
              <a:rPr lang="es-ES" sz="2400" dirty="0" err="1">
                <a:solidFill>
                  <a:srgbClr val="000000"/>
                </a:solidFill>
                <a:latin typeface="Consolas" panose="020B0609020204030204" pitchFamily="49" charset="0"/>
              </a:rPr>
              <a:t>System.</a:t>
            </a:r>
            <a:r>
              <a:rPr lang="es-ES" sz="2400" b="1" i="1" dirty="0" err="1">
                <a:solidFill>
                  <a:srgbClr val="0000C0"/>
                </a:solidFill>
                <a:latin typeface="Consolas" panose="020B0609020204030204" pitchFamily="49" charset="0"/>
              </a:rPr>
              <a:t>out</a:t>
            </a:r>
            <a:r>
              <a:rPr lang="es-ES" sz="2400" b="1" i="1" dirty="0" err="1">
                <a:solidFill>
                  <a:srgbClr val="000000"/>
                </a:solidFill>
                <a:latin typeface="Consolas" panose="020B0609020204030204" pitchFamily="49" charset="0"/>
              </a:rPr>
              <a:t>.println</a:t>
            </a:r>
            <a:r>
              <a:rPr lang="es-ES" sz="2400" b="1" i="1" dirty="0">
                <a:solidFill>
                  <a:srgbClr val="000000"/>
                </a:solidFill>
                <a:latin typeface="Consolas" panose="020B0609020204030204" pitchFamily="49" charset="0"/>
              </a:rPr>
              <a:t>(</a:t>
            </a:r>
            <a:r>
              <a:rPr lang="es-ES" sz="2400" b="1" i="1" dirty="0">
                <a:solidFill>
                  <a:srgbClr val="6A3E3E"/>
                </a:solidFill>
                <a:highlight>
                  <a:srgbClr val="D4D4D4"/>
                </a:highlight>
                <a:latin typeface="Consolas" panose="020B0609020204030204" pitchFamily="49" charset="0"/>
              </a:rPr>
              <a:t>cadena</a:t>
            </a:r>
            <a:r>
              <a:rPr lang="es-ES" sz="2400" b="1" i="1" dirty="0">
                <a:solidFill>
                  <a:srgbClr val="000000"/>
                </a:solidFill>
                <a:highlight>
                  <a:srgbClr val="D4D4D4"/>
                </a:highlight>
                <a:latin typeface="Consolas" panose="020B0609020204030204" pitchFamily="49" charset="0"/>
              </a:rPr>
              <a:t>);</a:t>
            </a:r>
          </a:p>
          <a:p>
            <a:pPr marL="0" indent="0">
              <a:buNone/>
            </a:pPr>
            <a:r>
              <a:rPr lang="es-ES" sz="2400" dirty="0">
                <a:solidFill>
                  <a:srgbClr val="000000"/>
                </a:solidFill>
                <a:latin typeface="Consolas" panose="020B0609020204030204" pitchFamily="49" charset="0"/>
              </a:rPr>
              <a:t>  }</a:t>
            </a:r>
          </a:p>
          <a:p>
            <a:pPr marL="0" indent="0">
              <a:buNone/>
            </a:pPr>
            <a:r>
              <a:rPr lang="es-ES" sz="2400" dirty="0">
                <a:solidFill>
                  <a:srgbClr val="000000"/>
                </a:solidFill>
                <a:latin typeface="Consolas" panose="020B0609020204030204" pitchFamily="49" charset="0"/>
              </a:rPr>
              <a:t>}</a:t>
            </a:r>
            <a:endParaRPr lang="es-ES" dirty="0"/>
          </a:p>
        </p:txBody>
      </p:sp>
      <p:sp>
        <p:nvSpPr>
          <p:cNvPr id="4" name="Marcador de fecha 3"/>
          <p:cNvSpPr>
            <a:spLocks noGrp="1"/>
          </p:cNvSpPr>
          <p:nvPr>
            <p:ph type="dt" sz="half" idx="4294967295"/>
          </p:nvPr>
        </p:nvSpPr>
        <p:spPr>
          <a:xfrm>
            <a:off x="0" y="6356350"/>
            <a:ext cx="2743200" cy="365125"/>
          </a:xfrm>
        </p:spPr>
        <p:txBody>
          <a:bodyPr/>
          <a:lstStyle/>
          <a:p>
            <a:fld id="{B629AF15-0487-4C64-AA4A-273F16A1E8EB}" type="datetime1">
              <a:rPr lang="es-ES" smtClean="0"/>
              <a:pPr/>
              <a:t>06/02/2020</a:t>
            </a:fld>
            <a:endParaRPr lang="es-ES"/>
          </a:p>
        </p:txBody>
      </p:sp>
      <p:sp>
        <p:nvSpPr>
          <p:cNvPr id="5" name="Marcador de número de diapositiva 4"/>
          <p:cNvSpPr>
            <a:spLocks noGrp="1"/>
          </p:cNvSpPr>
          <p:nvPr>
            <p:ph type="sldNum" sz="quarter" idx="4294967295"/>
          </p:nvPr>
        </p:nvSpPr>
        <p:spPr>
          <a:xfrm>
            <a:off x="9448800" y="6356350"/>
            <a:ext cx="2743200" cy="365125"/>
          </a:xfrm>
        </p:spPr>
        <p:txBody>
          <a:bodyPr/>
          <a:lstStyle/>
          <a:p>
            <a:fld id="{4A5659E8-2CB2-46E2-AD6E-83F740D533C0}" type="slidenum">
              <a:rPr lang="es-ES" smtClean="0"/>
              <a:pPr/>
              <a:t>19</a:t>
            </a:fld>
            <a:endParaRPr lang="es-ES"/>
          </a:p>
        </p:txBody>
      </p:sp>
    </p:spTree>
    <p:extLst>
      <p:ext uri="{BB962C8B-B14F-4D97-AF65-F5344CB8AC3E}">
        <p14:creationId xmlns:p14="http://schemas.microsoft.com/office/powerpoint/2010/main" val="1455384040"/>
      </p:ext>
    </p:extLst>
  </p:cSld>
  <p:clrMapOvr>
    <a:masterClrMapping/>
  </p:clrMapOvr>
  <p:transition spd="med">
    <p:checke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7 Título"/>
          <p:cNvSpPr>
            <a:spLocks noGrp="1"/>
          </p:cNvSpPr>
          <p:nvPr>
            <p:ph type="ctrTitle"/>
          </p:nvPr>
        </p:nvSpPr>
        <p:spPr/>
        <p:txBody>
          <a:bodyPr>
            <a:noAutofit/>
          </a:bodyPr>
          <a:lstStyle/>
          <a:p>
            <a:pPr algn="ctr"/>
            <a:r>
              <a:rPr lang="es-ES" sz="6600" dirty="0"/>
              <a:t>Objetos</a:t>
            </a:r>
            <a:endParaRPr lang="es-ES" sz="6600" u="sng" dirty="0"/>
          </a:p>
        </p:txBody>
      </p:sp>
      <p:sp>
        <p:nvSpPr>
          <p:cNvPr id="2" name="Subtítulo 1"/>
          <p:cNvSpPr>
            <a:spLocks noGrp="1"/>
          </p:cNvSpPr>
          <p:nvPr>
            <p:ph type="subTitle" idx="1"/>
          </p:nvPr>
        </p:nvSpPr>
        <p:spPr>
          <a:xfrm>
            <a:off x="1524000" y="3602038"/>
            <a:ext cx="9144000" cy="1915194"/>
          </a:xfrm>
        </p:spPr>
        <p:txBody>
          <a:bodyPr>
            <a:normAutofit fontScale="92500" lnSpcReduction="10000"/>
          </a:bodyPr>
          <a:lstStyle/>
          <a:p>
            <a:pPr marL="342900" indent="-342900" algn="l">
              <a:buClrTx/>
              <a:buFont typeface="+mj-lt"/>
              <a:buAutoNum type="arabicPeriod"/>
            </a:pPr>
            <a:r>
              <a:rPr lang="es-ES" dirty="0"/>
              <a:t>Definiciones</a:t>
            </a:r>
          </a:p>
          <a:p>
            <a:pPr marL="342900" indent="-342900" algn="l">
              <a:buClrTx/>
              <a:buFont typeface="+mj-lt"/>
              <a:buAutoNum type="arabicPeriod"/>
            </a:pPr>
            <a:r>
              <a:rPr lang="es-ES" dirty="0"/>
              <a:t>Instanciación</a:t>
            </a:r>
          </a:p>
          <a:p>
            <a:pPr marL="342900" indent="-342900" algn="l">
              <a:buClrTx/>
              <a:buFont typeface="+mj-lt"/>
              <a:buAutoNum type="arabicPeriod"/>
            </a:pPr>
            <a:r>
              <a:rPr lang="es-ES" dirty="0"/>
              <a:t>Utilización de Métodos</a:t>
            </a:r>
          </a:p>
          <a:p>
            <a:pPr marL="342900" indent="-342900" algn="l">
              <a:buClrTx/>
              <a:buFont typeface="+mj-lt"/>
              <a:buAutoNum type="arabicPeriod"/>
            </a:pPr>
            <a:r>
              <a:rPr lang="es-ES" dirty="0" err="1"/>
              <a:t>Arrays</a:t>
            </a:r>
            <a:r>
              <a:rPr lang="es-ES" dirty="0"/>
              <a:t> de objetos</a:t>
            </a:r>
          </a:p>
          <a:p>
            <a:pPr marL="342900" indent="-342900" algn="l">
              <a:buClrTx/>
              <a:buFont typeface="+mj-lt"/>
              <a:buAutoNum type="arabicPeriod"/>
            </a:pPr>
            <a:r>
              <a:rPr lang="es-ES" dirty="0"/>
              <a:t>Espacio en Memoria</a:t>
            </a:r>
          </a:p>
          <a:p>
            <a:pPr marL="342900" indent="-342900" algn="l">
              <a:buClrTx/>
              <a:buFont typeface="+mj-lt"/>
              <a:buAutoNum type="arabicPeriod"/>
            </a:pPr>
            <a:r>
              <a:rPr lang="es-ES" dirty="0"/>
              <a:t>Recolector de Basura</a:t>
            </a:r>
          </a:p>
          <a:p>
            <a:endParaRPr lang="es-ES" dirty="0"/>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4000" dirty="0">
                <a:solidFill>
                  <a:prstClr val="black"/>
                </a:solidFill>
              </a:rPr>
              <a:t>2.2.1 Parámetros y argumentos en los métodos.</a:t>
            </a:r>
            <a:endParaRPr lang="es-ES" sz="2800" dirty="0"/>
          </a:p>
        </p:txBody>
      </p:sp>
      <p:sp>
        <p:nvSpPr>
          <p:cNvPr id="5125" name="Rectangle 5"/>
          <p:cNvSpPr>
            <a:spLocks noGrp="1" noChangeArrowheads="1"/>
          </p:cNvSpPr>
          <p:nvPr>
            <p:ph idx="1"/>
          </p:nvPr>
        </p:nvSpPr>
        <p:spPr/>
        <p:txBody>
          <a:bodyPr>
            <a:normAutofit/>
          </a:bodyPr>
          <a:lstStyle/>
          <a:p>
            <a:pPr marL="274320" lvl="1" indent="-274320" algn="just">
              <a:lnSpc>
                <a:spcPct val="150000"/>
              </a:lnSpc>
              <a:spcBef>
                <a:spcPts val="0"/>
              </a:spcBef>
              <a:buClr>
                <a:schemeClr val="accent3"/>
              </a:buClr>
              <a:buSzPct val="95000"/>
              <a:buNone/>
            </a:pPr>
            <a:r>
              <a:rPr lang="es-ES" sz="2100" u="sng" dirty="0">
                <a:solidFill>
                  <a:srgbClr val="FF0000"/>
                </a:solidFill>
              </a:rPr>
              <a:t>EJERCICIO3</a:t>
            </a:r>
            <a:r>
              <a:rPr lang="es-ES" sz="2100" dirty="0"/>
              <a:t>. crea un objeto de nombre objeto2 e invoca al método </a:t>
            </a:r>
            <a:r>
              <a:rPr lang="es-ES" sz="2100" dirty="0" err="1"/>
              <a:t>métodoConParametros</a:t>
            </a:r>
            <a:r>
              <a:rPr lang="es-ES" sz="2100" dirty="0"/>
              <a:t> con el parámetro que quieras.</a:t>
            </a:r>
          </a:p>
          <a:p>
            <a:pPr algn="just">
              <a:lnSpc>
                <a:spcPct val="150000"/>
              </a:lnSpc>
              <a:spcBef>
                <a:spcPts val="0"/>
              </a:spcBef>
              <a:buNone/>
            </a:pPr>
            <a:r>
              <a:rPr lang="es-ES" u="sng" dirty="0">
                <a:solidFill>
                  <a:srgbClr val="FF0000"/>
                </a:solidFill>
              </a:rPr>
              <a:t>EJERCICIO4.</a:t>
            </a:r>
            <a:r>
              <a:rPr lang="es-ES" dirty="0"/>
              <a:t> Cambia el ejemplo anterior para que el método </a:t>
            </a:r>
            <a:r>
              <a:rPr lang="es-ES" dirty="0" err="1"/>
              <a:t>metodoConParametros</a:t>
            </a:r>
            <a:r>
              <a:rPr lang="es-ES" dirty="0"/>
              <a:t>() no se llame desde el </a:t>
            </a:r>
            <a:r>
              <a:rPr lang="es-ES" dirty="0" err="1"/>
              <a:t>main</a:t>
            </a:r>
            <a:r>
              <a:rPr lang="es-ES" dirty="0"/>
              <a:t>, sino que el método </a:t>
            </a:r>
            <a:r>
              <a:rPr lang="es-ES" dirty="0" err="1"/>
              <a:t>metodoSaludo</a:t>
            </a:r>
            <a:r>
              <a:rPr lang="es-ES" dirty="0"/>
              <a:t>() llame a dicho método.</a:t>
            </a:r>
          </a:p>
          <a:p>
            <a:pPr algn="just">
              <a:lnSpc>
                <a:spcPct val="150000"/>
              </a:lnSpc>
              <a:spcBef>
                <a:spcPts val="0"/>
              </a:spcBef>
              <a:buNone/>
            </a:pPr>
            <a:endParaRPr lang="es-ES" dirty="0"/>
          </a:p>
          <a:p>
            <a:pPr>
              <a:buFont typeface="Wingdings" pitchFamily="2" charset="2"/>
              <a:buNone/>
            </a:pPr>
            <a:endParaRPr lang="es-ES" dirty="0"/>
          </a:p>
        </p:txBody>
      </p:sp>
    </p:spTree>
    <p:extLst>
      <p:ext uri="{BB962C8B-B14F-4D97-AF65-F5344CB8AC3E}">
        <p14:creationId xmlns:p14="http://schemas.microsoft.com/office/powerpoint/2010/main" val="4045761139"/>
      </p:ext>
    </p:extLst>
  </p:cSld>
  <p:clrMapOvr>
    <a:masterClrMapping/>
  </p:clrMapOvr>
  <p:transition>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4000" dirty="0">
                <a:solidFill>
                  <a:prstClr val="black"/>
                </a:solidFill>
              </a:rPr>
              <a:t>2.2.2 Acceso a los atributos.</a:t>
            </a:r>
            <a:endParaRPr lang="es-ES" sz="2800" dirty="0"/>
          </a:p>
        </p:txBody>
      </p:sp>
      <p:sp>
        <p:nvSpPr>
          <p:cNvPr id="5125" name="Rectangle 5"/>
          <p:cNvSpPr>
            <a:spLocks noGrp="1" noChangeArrowheads="1"/>
          </p:cNvSpPr>
          <p:nvPr>
            <p:ph idx="1"/>
          </p:nvPr>
        </p:nvSpPr>
        <p:spPr/>
        <p:txBody>
          <a:bodyPr>
            <a:normAutofit fontScale="92500"/>
          </a:bodyPr>
          <a:lstStyle/>
          <a:p>
            <a:pPr marL="342900" lvl="1" indent="0">
              <a:lnSpc>
                <a:spcPct val="170000"/>
              </a:lnSpc>
              <a:buNone/>
            </a:pPr>
            <a:r>
              <a:rPr lang="es-ES" sz="2600" dirty="0"/>
              <a:t>Los </a:t>
            </a:r>
            <a:r>
              <a:rPr lang="es-ES" sz="2600" b="1" dirty="0"/>
              <a:t>atributos</a:t>
            </a:r>
            <a:r>
              <a:rPr lang="es-ES" sz="2600" dirty="0"/>
              <a:t> son los datos que almacena el </a:t>
            </a:r>
            <a:r>
              <a:rPr lang="es-ES" sz="2600" b="1" dirty="0"/>
              <a:t>objeto</a:t>
            </a:r>
            <a:r>
              <a:rPr lang="es-ES" sz="2600" dirty="0"/>
              <a:t>.</a:t>
            </a:r>
          </a:p>
          <a:p>
            <a:pPr lvl="1">
              <a:lnSpc>
                <a:spcPct val="170000"/>
              </a:lnSpc>
              <a:buFont typeface="Wingdings" pitchFamily="2" charset="2"/>
              <a:buChar char="q"/>
            </a:pPr>
            <a:r>
              <a:rPr lang="es-ES" sz="2600" u="sng" dirty="0"/>
              <a:t>Para poder acceder a las propiedades desde fuera de la clase a la que pertenece el </a:t>
            </a:r>
            <a:r>
              <a:rPr lang="es-ES" sz="2600" b="1" u="sng" dirty="0"/>
              <a:t>objeto</a:t>
            </a:r>
            <a:r>
              <a:rPr lang="es-ES" sz="2600" dirty="0"/>
              <a:t>, primero hay que declarar y crear un </a:t>
            </a:r>
            <a:r>
              <a:rPr lang="es-ES" sz="2600" b="1" dirty="0"/>
              <a:t>objeto</a:t>
            </a:r>
            <a:r>
              <a:rPr lang="es-ES" sz="2600" dirty="0"/>
              <a:t>. Después, accederíamos con una instrucción del tipo </a:t>
            </a:r>
            <a:r>
              <a:rPr lang="es-ES" sz="2600" dirty="0" err="1"/>
              <a:t>objeto.atributo</a:t>
            </a:r>
            <a:r>
              <a:rPr lang="es-ES" sz="2600" dirty="0"/>
              <a:t>.</a:t>
            </a:r>
          </a:p>
          <a:p>
            <a:pPr lvl="1">
              <a:lnSpc>
                <a:spcPct val="170000"/>
              </a:lnSpc>
              <a:buFont typeface="Wingdings" pitchFamily="2" charset="2"/>
              <a:buChar char="q"/>
            </a:pPr>
            <a:r>
              <a:rPr lang="es-ES" sz="2600" u="sng" dirty="0"/>
              <a:t>Para acceder desde dentro de la propia clase</a:t>
            </a:r>
            <a:r>
              <a:rPr lang="es-ES" sz="2600" dirty="0"/>
              <a:t>, basta con escribir el nombre del </a:t>
            </a:r>
            <a:r>
              <a:rPr lang="es-ES" sz="2600" b="1" dirty="0"/>
              <a:t>atributo</a:t>
            </a:r>
            <a:r>
              <a:rPr lang="es-ES" sz="2500" dirty="0"/>
              <a:t>.</a:t>
            </a:r>
          </a:p>
        </p:txBody>
      </p:sp>
    </p:spTree>
    <p:extLst>
      <p:ext uri="{BB962C8B-B14F-4D97-AF65-F5344CB8AC3E}">
        <p14:creationId xmlns:p14="http://schemas.microsoft.com/office/powerpoint/2010/main" val="2625581924"/>
      </p:ext>
    </p:extLst>
  </p:cSld>
  <p:clrMapOvr>
    <a:masterClrMapping/>
  </p:clrMapOvr>
  <p:transition>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4000" dirty="0">
                <a:solidFill>
                  <a:prstClr val="black"/>
                </a:solidFill>
              </a:rPr>
              <a:t>2.2.2 Acceso a los atributos.</a:t>
            </a:r>
            <a:endParaRPr lang="es-ES" sz="2800" dirty="0"/>
          </a:p>
        </p:txBody>
      </p:sp>
      <p:sp>
        <p:nvSpPr>
          <p:cNvPr id="5125" name="Rectangle 5"/>
          <p:cNvSpPr>
            <a:spLocks noGrp="1" noChangeArrowheads="1"/>
          </p:cNvSpPr>
          <p:nvPr>
            <p:ph idx="1"/>
          </p:nvPr>
        </p:nvSpPr>
        <p:spPr/>
        <p:txBody>
          <a:bodyPr>
            <a:normAutofit fontScale="77500" lnSpcReduction="20000"/>
          </a:bodyPr>
          <a:lstStyle/>
          <a:p>
            <a:pPr marL="0" indent="0">
              <a:lnSpc>
                <a:spcPct val="170000"/>
              </a:lnSpc>
              <a:buNone/>
            </a:pPr>
            <a:r>
              <a:rPr lang="es-ES" sz="3200" u="sng" dirty="0"/>
              <a:t>EJEMPLO 3:</a:t>
            </a:r>
            <a:r>
              <a:rPr lang="es-ES" sz="3200" dirty="0"/>
              <a:t> </a:t>
            </a:r>
            <a:r>
              <a:rPr lang="es-ES" sz="3000" dirty="0"/>
              <a:t> vamos a crear una </a:t>
            </a:r>
            <a:r>
              <a:rPr lang="es-ES" sz="3000" b="1" dirty="0"/>
              <a:t>clase</a:t>
            </a:r>
            <a:r>
              <a:rPr lang="es-ES" sz="3000" dirty="0"/>
              <a:t> «Empleado» que va a guardar el nombre y el salario de empleados. Los atributos a considerar serán, por tanto, «nombre» y «sueldo».</a:t>
            </a:r>
          </a:p>
          <a:p>
            <a:pPr>
              <a:lnSpc>
                <a:spcPct val="170000"/>
              </a:lnSpc>
              <a:buFont typeface="Wingdings" pitchFamily="2" charset="2"/>
              <a:buChar char="q"/>
            </a:pPr>
            <a:r>
              <a:rPr lang="es-ES" sz="3000" dirty="0"/>
              <a:t>Usaremos un </a:t>
            </a:r>
            <a:r>
              <a:rPr lang="es-ES" sz="3000" b="1" dirty="0"/>
              <a:t>método</a:t>
            </a:r>
            <a:r>
              <a:rPr lang="es-ES" sz="3000" dirty="0"/>
              <a:t> (</a:t>
            </a:r>
            <a:r>
              <a:rPr lang="es-ES" sz="3000" dirty="0" err="1"/>
              <a:t>pedirDatosEmpleado</a:t>
            </a:r>
            <a:r>
              <a:rPr lang="es-ES" sz="3000" dirty="0"/>
              <a:t>) para pedir los datos de un empleado y otro para visualizarlo (</a:t>
            </a:r>
            <a:r>
              <a:rPr lang="es-ES" sz="3000" dirty="0" err="1"/>
              <a:t>visualizarDatosEmpleado</a:t>
            </a:r>
            <a:r>
              <a:rPr lang="es-ES" sz="3000" dirty="0"/>
              <a:t>).</a:t>
            </a:r>
          </a:p>
          <a:p>
            <a:pPr>
              <a:lnSpc>
                <a:spcPct val="170000"/>
              </a:lnSpc>
              <a:buFont typeface="Wingdings" pitchFamily="2" charset="2"/>
              <a:buChar char="q"/>
            </a:pPr>
            <a:r>
              <a:rPr lang="es-ES" sz="3000" dirty="0"/>
              <a:t>Para consultar el salario de un empleado, usaremos el </a:t>
            </a:r>
            <a:r>
              <a:rPr lang="es-ES" sz="3000" b="1" dirty="0"/>
              <a:t>método</a:t>
            </a:r>
            <a:r>
              <a:rPr lang="es-ES" sz="3000" dirty="0"/>
              <a:t> «</a:t>
            </a:r>
            <a:r>
              <a:rPr lang="es-ES" sz="3000" dirty="0" err="1"/>
              <a:t>getSueldo</a:t>
            </a:r>
            <a:r>
              <a:rPr lang="es-ES" sz="3000" dirty="0"/>
              <a:t>». </a:t>
            </a:r>
          </a:p>
          <a:p>
            <a:pPr>
              <a:lnSpc>
                <a:spcPct val="170000"/>
              </a:lnSpc>
              <a:buFont typeface="Wingdings" pitchFamily="2" charset="2"/>
              <a:buChar char="q"/>
            </a:pPr>
            <a:r>
              <a:rPr lang="es-ES" sz="3000" dirty="0"/>
              <a:t>El código de la </a:t>
            </a:r>
            <a:r>
              <a:rPr lang="es-ES" sz="3000" b="1" dirty="0"/>
              <a:t>clase</a:t>
            </a:r>
            <a:r>
              <a:rPr lang="es-ES" sz="3000" dirty="0"/>
              <a:t> quedaría así:</a:t>
            </a:r>
          </a:p>
          <a:p>
            <a:pPr lvl="1">
              <a:lnSpc>
                <a:spcPct val="170000"/>
              </a:lnSpc>
              <a:buFont typeface="Wingdings" pitchFamily="2" charset="2"/>
              <a:buChar char="q"/>
            </a:pPr>
            <a:endParaRPr lang="es-ES" sz="2500" dirty="0"/>
          </a:p>
        </p:txBody>
      </p:sp>
    </p:spTree>
    <p:extLst>
      <p:ext uri="{BB962C8B-B14F-4D97-AF65-F5344CB8AC3E}">
        <p14:creationId xmlns:p14="http://schemas.microsoft.com/office/powerpoint/2010/main" val="1740672189"/>
      </p:ext>
    </p:extLst>
  </p:cSld>
  <p:clrMapOvr>
    <a:masterClrMapping/>
  </p:clrMapOvr>
  <p:transition>
    <p:check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solidFill>
                  <a:prstClr val="black"/>
                </a:solidFill>
              </a:rPr>
              <a:t>2.2.2 Acceso a los atributos.</a:t>
            </a:r>
            <a:endParaRPr lang="es-ES" sz="2800" dirty="0"/>
          </a:p>
        </p:txBody>
      </p:sp>
      <p:sp>
        <p:nvSpPr>
          <p:cNvPr id="5125" name="Rectangle 5"/>
          <p:cNvSpPr>
            <a:spLocks noGrp="1" noChangeArrowheads="1"/>
          </p:cNvSpPr>
          <p:nvPr>
            <p:ph idx="1"/>
          </p:nvPr>
        </p:nvSpPr>
        <p:spPr/>
        <p:txBody>
          <a:bodyPr>
            <a:normAutofit/>
          </a:bodyPr>
          <a:lstStyle/>
          <a:p>
            <a:pPr marL="27432" indent="0">
              <a:lnSpc>
                <a:spcPct val="170000"/>
              </a:lnSpc>
              <a:buNone/>
            </a:pPr>
            <a:r>
              <a:rPr lang="es-ES" sz="2000" u="sng" dirty="0"/>
              <a:t>Clase principal:</a:t>
            </a:r>
          </a:p>
        </p:txBody>
      </p:sp>
      <p:pic>
        <p:nvPicPr>
          <p:cNvPr id="3" name="Imagen 2"/>
          <p:cNvPicPr>
            <a:picLocks noChangeAspect="1"/>
          </p:cNvPicPr>
          <p:nvPr/>
        </p:nvPicPr>
        <p:blipFill>
          <a:blip r:embed="rId3"/>
          <a:stretch>
            <a:fillRect/>
          </a:stretch>
        </p:blipFill>
        <p:spPr>
          <a:xfrm>
            <a:off x="2415833" y="980728"/>
            <a:ext cx="6920527" cy="5793929"/>
          </a:xfrm>
          <a:prstGeom prst="rect">
            <a:avLst/>
          </a:prstGeom>
        </p:spPr>
      </p:pic>
    </p:spTree>
    <p:extLst>
      <p:ext uri="{BB962C8B-B14F-4D97-AF65-F5344CB8AC3E}">
        <p14:creationId xmlns:p14="http://schemas.microsoft.com/office/powerpoint/2010/main" val="316780620"/>
      </p:ext>
    </p:extLst>
  </p:cSld>
  <p:clrMapOvr>
    <a:masterClrMapping/>
  </p:clrMapOvr>
  <p:transition>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solidFill>
                  <a:prstClr val="black"/>
                </a:solidFill>
              </a:rPr>
              <a:t>2.2.2 Acceso a los atributos.</a:t>
            </a:r>
            <a:endParaRPr lang="es-ES" sz="2800" dirty="0"/>
          </a:p>
        </p:txBody>
      </p:sp>
      <p:sp>
        <p:nvSpPr>
          <p:cNvPr id="5125" name="Rectangle 5"/>
          <p:cNvSpPr>
            <a:spLocks noGrp="1" noChangeArrowheads="1"/>
          </p:cNvSpPr>
          <p:nvPr>
            <p:ph idx="1"/>
          </p:nvPr>
        </p:nvSpPr>
        <p:spPr/>
        <p:txBody>
          <a:bodyPr>
            <a:normAutofit/>
          </a:bodyPr>
          <a:lstStyle/>
          <a:p>
            <a:pPr marL="27432" indent="0">
              <a:lnSpc>
                <a:spcPct val="170000"/>
              </a:lnSpc>
              <a:buNone/>
            </a:pPr>
            <a:r>
              <a:rPr lang="es-ES" sz="2000" u="sng" dirty="0"/>
              <a:t>Clase Empleado:</a:t>
            </a:r>
          </a:p>
        </p:txBody>
      </p:sp>
      <p:pic>
        <p:nvPicPr>
          <p:cNvPr id="2" name="Imagen 1"/>
          <p:cNvPicPr>
            <a:picLocks noChangeAspect="1"/>
          </p:cNvPicPr>
          <p:nvPr/>
        </p:nvPicPr>
        <p:blipFill>
          <a:blip r:embed="rId3"/>
          <a:stretch>
            <a:fillRect/>
          </a:stretch>
        </p:blipFill>
        <p:spPr>
          <a:xfrm>
            <a:off x="5854242" y="332656"/>
            <a:ext cx="5764803" cy="6021288"/>
          </a:xfrm>
          <a:prstGeom prst="rect">
            <a:avLst/>
          </a:prstGeom>
        </p:spPr>
      </p:pic>
    </p:spTree>
    <p:extLst>
      <p:ext uri="{BB962C8B-B14F-4D97-AF65-F5344CB8AC3E}">
        <p14:creationId xmlns:p14="http://schemas.microsoft.com/office/powerpoint/2010/main" val="4250232563"/>
      </p:ext>
    </p:extLst>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dirty="0">
                <a:solidFill>
                  <a:prstClr val="black"/>
                </a:solidFill>
              </a:rPr>
              <a:t>2.2.2 Acceso a los atributos.</a:t>
            </a:r>
            <a:endParaRPr lang="es-ES" dirty="0"/>
          </a:p>
        </p:txBody>
      </p:sp>
      <p:sp>
        <p:nvSpPr>
          <p:cNvPr id="5125" name="Rectangle 5"/>
          <p:cNvSpPr>
            <a:spLocks noGrp="1" noChangeArrowheads="1"/>
          </p:cNvSpPr>
          <p:nvPr>
            <p:ph idx="1"/>
          </p:nvPr>
        </p:nvSpPr>
        <p:spPr/>
        <p:txBody>
          <a:bodyPr>
            <a:normAutofit/>
          </a:bodyPr>
          <a:lstStyle/>
          <a:p>
            <a:pPr marL="27432" lvl="1" indent="0">
              <a:lnSpc>
                <a:spcPct val="170000"/>
              </a:lnSpc>
              <a:buClr>
                <a:schemeClr val="accent3"/>
              </a:buClr>
              <a:buSzPct val="95000"/>
              <a:buNone/>
            </a:pPr>
            <a:r>
              <a:rPr lang="es-ES" sz="2000" u="sng" dirty="0">
                <a:solidFill>
                  <a:srgbClr val="FF0000"/>
                </a:solidFill>
              </a:rPr>
              <a:t>EJERCICIO 5. </a:t>
            </a:r>
            <a:r>
              <a:rPr lang="es-ES" dirty="0"/>
              <a:t>A partir de la </a:t>
            </a:r>
            <a:r>
              <a:rPr lang="es-ES" b="1" dirty="0"/>
              <a:t>clase</a:t>
            </a:r>
            <a:r>
              <a:rPr lang="es-ES" dirty="0"/>
              <a:t> «Empleado» del ejemplo anterior, escribe un programa que compare el sueldo de dos trabajadores y nos diga cuál cobra más.</a:t>
            </a:r>
          </a:p>
          <a:p>
            <a:pPr marL="27432" indent="0">
              <a:lnSpc>
                <a:spcPct val="170000"/>
              </a:lnSpc>
              <a:buNone/>
            </a:pPr>
            <a:r>
              <a:rPr lang="es-ES" sz="2200" u="sng" dirty="0">
                <a:solidFill>
                  <a:srgbClr val="FF0000"/>
                </a:solidFill>
              </a:rPr>
              <a:t>EJERCICIO 6.  </a:t>
            </a:r>
            <a:r>
              <a:rPr lang="es-ES" sz="2000" dirty="0"/>
              <a:t>Añade a la </a:t>
            </a:r>
            <a:r>
              <a:rPr lang="es-ES" sz="2000" b="1" dirty="0"/>
              <a:t>clase</a:t>
            </a:r>
            <a:r>
              <a:rPr lang="es-ES" sz="2000" dirty="0"/>
              <a:t> «Empleado»</a:t>
            </a:r>
          </a:p>
          <a:p>
            <a:pPr marL="1136142" lvl="1" indent="-742950">
              <a:lnSpc>
                <a:spcPct val="170000"/>
              </a:lnSpc>
              <a:buAutoNum type="alphaLcParenR"/>
            </a:pPr>
            <a:r>
              <a:rPr lang="es-ES" dirty="0"/>
              <a:t>El </a:t>
            </a:r>
            <a:r>
              <a:rPr lang="es-ES" b="1" dirty="0"/>
              <a:t>método</a:t>
            </a:r>
            <a:r>
              <a:rPr lang="es-ES" dirty="0"/>
              <a:t> «</a:t>
            </a:r>
            <a:r>
              <a:rPr lang="es-ES" dirty="0" err="1"/>
              <a:t>asignarValores</a:t>
            </a:r>
            <a:r>
              <a:rPr lang="es-ES" dirty="0"/>
              <a:t>» que sirve para asignar un nombre y un salario a un </a:t>
            </a:r>
            <a:r>
              <a:rPr lang="es-ES" b="1" dirty="0"/>
              <a:t>objeto</a:t>
            </a:r>
            <a:r>
              <a:rPr lang="es-ES" dirty="0"/>
              <a:t> de tipo Empleado definido como</a:t>
            </a:r>
          </a:p>
          <a:p>
            <a:pPr marL="393192" lvl="1" indent="0">
              <a:lnSpc>
                <a:spcPct val="170000"/>
              </a:lnSpc>
              <a:buNone/>
            </a:pPr>
            <a:r>
              <a:rPr lang="pt-BR" b="1" dirty="0"/>
              <a:t>	     </a:t>
            </a:r>
            <a:r>
              <a:rPr lang="pt-BR" sz="1600" b="1" dirty="0" err="1"/>
              <a:t>void</a:t>
            </a:r>
            <a:r>
              <a:rPr lang="pt-BR" sz="1600" dirty="0"/>
              <a:t> </a:t>
            </a:r>
            <a:r>
              <a:rPr lang="pt-BR" sz="1600" dirty="0" err="1"/>
              <a:t>asignarValores</a:t>
            </a:r>
            <a:r>
              <a:rPr lang="pt-BR" sz="1600" dirty="0"/>
              <a:t>(</a:t>
            </a:r>
            <a:r>
              <a:rPr lang="pt-BR" sz="1600" b="1" dirty="0" err="1"/>
              <a:t>String</a:t>
            </a:r>
            <a:r>
              <a:rPr lang="pt-BR" sz="1600" dirty="0"/>
              <a:t> n, </a:t>
            </a:r>
            <a:r>
              <a:rPr lang="pt-BR" sz="1600" b="1" dirty="0" err="1"/>
              <a:t>float</a:t>
            </a:r>
            <a:r>
              <a:rPr lang="pt-BR" sz="1600" dirty="0"/>
              <a:t> s) {</a:t>
            </a:r>
          </a:p>
          <a:p>
            <a:pPr marL="393192" lvl="1" indent="0">
              <a:lnSpc>
                <a:spcPct val="170000"/>
              </a:lnSpc>
              <a:buNone/>
            </a:pPr>
            <a:r>
              <a:rPr lang="pt-BR" sz="1600" dirty="0"/>
              <a:t>       	            </a:t>
            </a:r>
            <a:r>
              <a:rPr lang="pt-BR" sz="1600" dirty="0" err="1"/>
              <a:t>nombre</a:t>
            </a:r>
            <a:r>
              <a:rPr lang="pt-BR" sz="1600" dirty="0"/>
              <a:t> = n;</a:t>
            </a:r>
          </a:p>
          <a:p>
            <a:pPr marL="393192" lvl="1" indent="0">
              <a:lnSpc>
                <a:spcPct val="170000"/>
              </a:lnSpc>
              <a:buNone/>
            </a:pPr>
            <a:r>
              <a:rPr lang="pt-BR" sz="1600" dirty="0"/>
              <a:t>                      </a:t>
            </a:r>
            <a:r>
              <a:rPr lang="pt-BR" sz="1600" dirty="0" err="1"/>
              <a:t>sueldo</a:t>
            </a:r>
            <a:r>
              <a:rPr lang="pt-BR" sz="1600" dirty="0"/>
              <a:t> = s;</a:t>
            </a:r>
          </a:p>
          <a:p>
            <a:pPr marL="27432" indent="0">
              <a:lnSpc>
                <a:spcPct val="170000"/>
              </a:lnSpc>
              <a:buNone/>
            </a:pPr>
            <a:endParaRPr lang="es-ES" sz="2000" u="sng" dirty="0"/>
          </a:p>
        </p:txBody>
      </p:sp>
    </p:spTree>
    <p:extLst>
      <p:ext uri="{BB962C8B-B14F-4D97-AF65-F5344CB8AC3E}">
        <p14:creationId xmlns:p14="http://schemas.microsoft.com/office/powerpoint/2010/main" val="1641637653"/>
      </p:ext>
    </p:extLst>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prstClr val="black"/>
                </a:solidFill>
              </a:rPr>
              <a:t>2.2.2 Acceso a los atributos.</a:t>
            </a:r>
            <a:endParaRPr lang="es-ES" dirty="0"/>
          </a:p>
        </p:txBody>
      </p:sp>
      <p:sp>
        <p:nvSpPr>
          <p:cNvPr id="5125" name="Rectangle 5"/>
          <p:cNvSpPr>
            <a:spLocks noGrp="1" noChangeArrowheads="1"/>
          </p:cNvSpPr>
          <p:nvPr>
            <p:ph idx="1"/>
          </p:nvPr>
        </p:nvSpPr>
        <p:spPr/>
        <p:txBody>
          <a:bodyPr>
            <a:normAutofit lnSpcReduction="10000"/>
          </a:bodyPr>
          <a:lstStyle/>
          <a:p>
            <a:pPr marL="1136142" lvl="1" indent="-742950">
              <a:lnSpc>
                <a:spcPct val="170000"/>
              </a:lnSpc>
              <a:buFont typeface="+mj-lt"/>
              <a:buAutoNum type="alphaLcParenR" startAt="2"/>
            </a:pPr>
            <a:r>
              <a:rPr lang="es-ES" dirty="0"/>
              <a:t>El </a:t>
            </a:r>
            <a:r>
              <a:rPr lang="es-ES" b="1" dirty="0"/>
              <a:t>método</a:t>
            </a:r>
            <a:r>
              <a:rPr lang="es-ES" dirty="0"/>
              <a:t> «</a:t>
            </a:r>
            <a:r>
              <a:rPr lang="es-ES" dirty="0" err="1"/>
              <a:t>asignarSueldo</a:t>
            </a:r>
            <a:r>
              <a:rPr lang="es-ES" dirty="0"/>
              <a:t>» que sirve para asignar un salario a un trabajador, definido como</a:t>
            </a:r>
          </a:p>
          <a:p>
            <a:pPr marL="393192" lvl="1" indent="0">
              <a:lnSpc>
                <a:spcPct val="170000"/>
              </a:lnSpc>
              <a:buNone/>
            </a:pPr>
            <a:r>
              <a:rPr lang="es-ES" dirty="0"/>
              <a:t> 		</a:t>
            </a:r>
            <a:r>
              <a:rPr lang="es-ES" b="1" dirty="0" err="1"/>
              <a:t>void</a:t>
            </a:r>
            <a:r>
              <a:rPr lang="es-ES" dirty="0"/>
              <a:t> </a:t>
            </a:r>
            <a:r>
              <a:rPr lang="es-ES" dirty="0" err="1"/>
              <a:t>asignarSueldo</a:t>
            </a:r>
            <a:r>
              <a:rPr lang="es-ES" dirty="0"/>
              <a:t>(</a:t>
            </a:r>
            <a:r>
              <a:rPr lang="es-ES" b="1" dirty="0" err="1"/>
              <a:t>float</a:t>
            </a:r>
            <a:r>
              <a:rPr lang="es-ES" dirty="0"/>
              <a:t> s) {</a:t>
            </a:r>
          </a:p>
          <a:p>
            <a:pPr marL="393192" lvl="1" indent="0">
              <a:lnSpc>
                <a:spcPct val="170000"/>
              </a:lnSpc>
              <a:buNone/>
            </a:pPr>
            <a:r>
              <a:rPr lang="es-ES" dirty="0"/>
              <a:t>        			sueldo = s;</a:t>
            </a:r>
          </a:p>
          <a:p>
            <a:pPr marL="393192" lvl="1" indent="0">
              <a:lnSpc>
                <a:spcPct val="170000"/>
              </a:lnSpc>
              <a:buNone/>
            </a:pPr>
            <a:r>
              <a:rPr lang="es-ES" dirty="0"/>
              <a:t>    		}</a:t>
            </a:r>
          </a:p>
          <a:p>
            <a:pPr marL="1136142" lvl="1" indent="-742950">
              <a:lnSpc>
                <a:spcPct val="170000"/>
              </a:lnSpc>
              <a:buFont typeface="+mj-lt"/>
              <a:buAutoNum type="alphaLcParenR" startAt="3"/>
            </a:pPr>
            <a:r>
              <a:rPr lang="es-ES" dirty="0"/>
              <a:t>Utiliza el </a:t>
            </a:r>
            <a:r>
              <a:rPr lang="es-ES" b="1" dirty="0"/>
              <a:t>método</a:t>
            </a:r>
            <a:r>
              <a:rPr lang="es-ES" dirty="0"/>
              <a:t> «</a:t>
            </a:r>
            <a:r>
              <a:rPr lang="es-ES" dirty="0" err="1"/>
              <a:t>asignarValores</a:t>
            </a:r>
            <a:r>
              <a:rPr lang="es-ES" dirty="0"/>
              <a:t>» para establecer los datos de empleado1.</a:t>
            </a:r>
          </a:p>
          <a:p>
            <a:pPr marL="1136142" lvl="1" indent="-742950">
              <a:lnSpc>
                <a:spcPct val="170000"/>
              </a:lnSpc>
              <a:buFont typeface="+mj-lt"/>
              <a:buAutoNum type="alphaLcParenR" startAt="3"/>
            </a:pPr>
            <a:r>
              <a:rPr lang="es-ES" dirty="0"/>
              <a:t>Modifica el salario de empleado1 usando el </a:t>
            </a:r>
            <a:r>
              <a:rPr lang="es-ES" b="1" dirty="0"/>
              <a:t>método</a:t>
            </a:r>
            <a:r>
              <a:rPr lang="es-ES" dirty="0"/>
              <a:t> «</a:t>
            </a:r>
            <a:r>
              <a:rPr lang="es-ES" dirty="0" err="1"/>
              <a:t>asignarSueldo</a:t>
            </a:r>
            <a:r>
              <a:rPr lang="es-ES" dirty="0"/>
              <a:t>».</a:t>
            </a:r>
          </a:p>
          <a:p>
            <a:pPr marL="1136142" lvl="1" indent="-742950">
              <a:lnSpc>
                <a:spcPct val="170000"/>
              </a:lnSpc>
              <a:buFont typeface="+mj-lt"/>
              <a:buAutoNum type="alphaLcParenR" startAt="3"/>
            </a:pPr>
            <a:r>
              <a:rPr lang="es-ES" dirty="0"/>
              <a:t>Intenta modificar el nombre y el salario de empleado1 asignado los valores de la forma </a:t>
            </a:r>
            <a:r>
              <a:rPr lang="es-ES" dirty="0" err="1"/>
              <a:t>objeto.atributo</a:t>
            </a:r>
            <a:r>
              <a:rPr lang="es-ES" dirty="0"/>
              <a:t>=valor, ¿has podido?</a:t>
            </a:r>
          </a:p>
          <a:p>
            <a:pPr marL="27432" indent="0">
              <a:lnSpc>
                <a:spcPct val="170000"/>
              </a:lnSpc>
              <a:buNone/>
            </a:pPr>
            <a:endParaRPr lang="es-ES" sz="2000" u="sng" dirty="0"/>
          </a:p>
        </p:txBody>
      </p:sp>
    </p:spTree>
    <p:extLst>
      <p:ext uri="{BB962C8B-B14F-4D97-AF65-F5344CB8AC3E}">
        <p14:creationId xmlns:p14="http://schemas.microsoft.com/office/powerpoint/2010/main" val="1934544976"/>
      </p:ext>
    </p:extLst>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dirty="0">
                <a:solidFill>
                  <a:prstClr val="black"/>
                </a:solidFill>
              </a:rPr>
              <a:t>2.2.2 Acceso a los atributos.</a:t>
            </a:r>
            <a:endParaRPr lang="es-ES" sz="2800" dirty="0"/>
          </a:p>
        </p:txBody>
      </p:sp>
      <p:sp>
        <p:nvSpPr>
          <p:cNvPr id="5125" name="Rectangle 5"/>
          <p:cNvSpPr>
            <a:spLocks noGrp="1" noChangeArrowheads="1"/>
          </p:cNvSpPr>
          <p:nvPr>
            <p:ph idx="1"/>
          </p:nvPr>
        </p:nvSpPr>
        <p:spPr/>
        <p:txBody>
          <a:bodyPr>
            <a:normAutofit/>
          </a:bodyPr>
          <a:lstStyle/>
          <a:p>
            <a:pPr marL="1136142" lvl="1" indent="-742950">
              <a:lnSpc>
                <a:spcPct val="170000"/>
              </a:lnSpc>
              <a:buFont typeface="+mj-lt"/>
              <a:buAutoNum type="alphaLcParenR" startAt="6"/>
            </a:pPr>
            <a:r>
              <a:rPr lang="es-ES" dirty="0"/>
              <a:t>Quita la palabra «</a:t>
            </a:r>
            <a:r>
              <a:rPr lang="es-ES" b="1" dirty="0" err="1"/>
              <a:t>private</a:t>
            </a:r>
            <a:r>
              <a:rPr lang="es-ES" dirty="0"/>
              <a:t>» en </a:t>
            </a:r>
            <a:r>
              <a:rPr lang="nb-NO" dirty="0"/>
              <a:t>«</a:t>
            </a:r>
            <a:r>
              <a:rPr lang="nb-NO" b="1" dirty="0"/>
              <a:t>private</a:t>
            </a:r>
            <a:r>
              <a:rPr lang="nb-NO" dirty="0"/>
              <a:t> </a:t>
            </a:r>
            <a:r>
              <a:rPr lang="nb-NO" b="1" dirty="0"/>
              <a:t>String</a:t>
            </a:r>
            <a:r>
              <a:rPr lang="nb-NO" dirty="0"/>
              <a:t> nombre» y en «</a:t>
            </a:r>
            <a:r>
              <a:rPr lang="nb-NO" b="1" dirty="0"/>
              <a:t>private</a:t>
            </a:r>
            <a:r>
              <a:rPr lang="nb-NO" dirty="0"/>
              <a:t> </a:t>
            </a:r>
            <a:r>
              <a:rPr lang="nb-NO" b="1" dirty="0"/>
              <a:t>float</a:t>
            </a:r>
            <a:r>
              <a:rPr lang="nb-NO" dirty="0"/>
              <a:t> sueldo». </a:t>
            </a:r>
            <a:r>
              <a:rPr lang="es-ES" dirty="0"/>
              <a:t>Intenta modificar el nombre y el salario de empleado1 asignado los valores de la forma </a:t>
            </a:r>
            <a:r>
              <a:rPr lang="es-ES" dirty="0" err="1"/>
              <a:t>objeto.atributo</a:t>
            </a:r>
            <a:r>
              <a:rPr lang="es-ES" dirty="0"/>
              <a:t>=valor, ¿has podido?</a:t>
            </a:r>
          </a:p>
          <a:p>
            <a:pPr marL="1136142" lvl="1" indent="-742950">
              <a:lnSpc>
                <a:spcPct val="170000"/>
              </a:lnSpc>
              <a:buFont typeface="+mj-lt"/>
              <a:buAutoNum type="alphaLcParenR" startAt="6"/>
            </a:pPr>
            <a:r>
              <a:rPr lang="es-ES" dirty="0"/>
              <a:t>Hemos quitado «</a:t>
            </a:r>
            <a:r>
              <a:rPr lang="es-ES" b="1" dirty="0" err="1"/>
              <a:t>private</a:t>
            </a:r>
            <a:r>
              <a:rPr lang="es-ES" dirty="0"/>
              <a:t>» para poder acceder a los atributos de un </a:t>
            </a:r>
            <a:r>
              <a:rPr lang="es-ES" b="1" dirty="0"/>
              <a:t>objeto</a:t>
            </a:r>
            <a:r>
              <a:rPr lang="es-ES" dirty="0"/>
              <a:t> desde fuera de la </a:t>
            </a:r>
            <a:r>
              <a:rPr lang="es-ES" b="1" dirty="0"/>
              <a:t>clase</a:t>
            </a:r>
            <a:r>
              <a:rPr lang="es-ES" dirty="0"/>
              <a:t> sin usar los </a:t>
            </a:r>
            <a:r>
              <a:rPr lang="es-ES" b="1" dirty="0"/>
              <a:t>métodos</a:t>
            </a:r>
            <a:r>
              <a:rPr lang="es-ES" dirty="0"/>
              <a:t> de la misma. Algo que contradice los buenos principios de la POO. Vuelve a poner la palabra «</a:t>
            </a:r>
            <a:r>
              <a:rPr lang="es-ES" b="1" dirty="0" err="1"/>
              <a:t>private</a:t>
            </a:r>
            <a:r>
              <a:rPr lang="es-ES" dirty="0"/>
              <a:t>» donde la quitaste.</a:t>
            </a:r>
          </a:p>
        </p:txBody>
      </p:sp>
    </p:spTree>
    <p:extLst>
      <p:ext uri="{BB962C8B-B14F-4D97-AF65-F5344CB8AC3E}">
        <p14:creationId xmlns:p14="http://schemas.microsoft.com/office/powerpoint/2010/main" val="2725588494"/>
      </p:ext>
    </p:extLst>
  </p:cSld>
  <p:clrMapOvr>
    <a:masterClrMapping/>
  </p:clrMapOvr>
  <p:transition>
    <p:check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dirty="0">
                <a:solidFill>
                  <a:prstClr val="black"/>
                </a:solidFill>
              </a:rPr>
              <a:t>2.2.2 Acceso a los atributos.</a:t>
            </a:r>
            <a:endParaRPr lang="es-ES" dirty="0"/>
          </a:p>
        </p:txBody>
      </p:sp>
      <p:sp>
        <p:nvSpPr>
          <p:cNvPr id="7" name="Marcador de contenido 6"/>
          <p:cNvSpPr>
            <a:spLocks noGrp="1"/>
          </p:cNvSpPr>
          <p:nvPr>
            <p:ph idx="1"/>
          </p:nvPr>
        </p:nvSpPr>
        <p:spPr/>
        <p:txBody>
          <a:bodyPr>
            <a:normAutofit/>
          </a:bodyPr>
          <a:lstStyle/>
          <a:p>
            <a:r>
              <a:rPr lang="es-ES" u="sng" dirty="0">
                <a:solidFill>
                  <a:srgbClr val="FF0000"/>
                </a:solidFill>
              </a:rPr>
              <a:t>ACTIVIDAD 7.</a:t>
            </a:r>
            <a:r>
              <a:rPr lang="es-ES" dirty="0">
                <a:solidFill>
                  <a:srgbClr val="FF0000"/>
                </a:solidFill>
              </a:rPr>
              <a:t> </a:t>
            </a:r>
            <a:r>
              <a:rPr lang="es-ES" dirty="0"/>
              <a:t>Escribe un programa que pida los lados de un rectángulo y ofrezca la posibilidad de elegir entre calcular el área o el perímetro del rectángulo, devolviendo por pantalla el valor de estos.</a:t>
            </a:r>
          </a:p>
          <a:p>
            <a:pPr marL="0" indent="0">
              <a:buNone/>
            </a:pPr>
            <a:endParaRPr lang="es-ES" dirty="0"/>
          </a:p>
          <a:p>
            <a:r>
              <a:rPr lang="es-ES" u="sng" dirty="0">
                <a:solidFill>
                  <a:srgbClr val="FF0000"/>
                </a:solidFill>
              </a:rPr>
              <a:t>ACTIVIDAD 8</a:t>
            </a:r>
            <a:r>
              <a:rPr lang="es-ES" dirty="0">
                <a:solidFill>
                  <a:srgbClr val="FF0000"/>
                </a:solidFill>
              </a:rPr>
              <a:t>.  </a:t>
            </a:r>
            <a:r>
              <a:rPr lang="es-ES" dirty="0"/>
              <a:t>Modifica el programa anterior añadiéndole la capacidad de poder elegir entre un rectángulo o un triángulo antes de pedir los datos y ofrecer la posibilidad calcular su área.</a:t>
            </a:r>
          </a:p>
          <a:p>
            <a:pPr marL="0" indent="0">
              <a:buNone/>
            </a:pPr>
            <a:endParaRPr lang="es-ES" dirty="0">
              <a:solidFill>
                <a:srgbClr val="FF0000"/>
              </a:solidFill>
            </a:endParaRPr>
          </a:p>
          <a:p>
            <a:r>
              <a:rPr lang="es-ES" u="sng" dirty="0">
                <a:solidFill>
                  <a:srgbClr val="FF0000"/>
                </a:solidFill>
              </a:rPr>
              <a:t>ACTIVIDAD 9.</a:t>
            </a:r>
            <a:r>
              <a:rPr lang="es-ES" dirty="0">
                <a:solidFill>
                  <a:srgbClr val="FF0000"/>
                </a:solidFill>
              </a:rPr>
              <a:t>  </a:t>
            </a:r>
            <a:r>
              <a:rPr lang="es-ES" dirty="0"/>
              <a:t>Escribe un programa que pida los datos de 3 alumnos de los cuales nos interesa su nombre y su edad. Posteriormente, el programa debe mostrar la media de edad de los tres alumnos. </a:t>
            </a:r>
          </a:p>
          <a:p>
            <a:r>
              <a:rPr lang="es-ES" u="sng" dirty="0"/>
              <a:t>Nota:</a:t>
            </a:r>
            <a:r>
              <a:rPr lang="es-ES" dirty="0"/>
              <a:t> hay que crear dos clases: una con el método </a:t>
            </a:r>
            <a:r>
              <a:rPr lang="es-ES" dirty="0" err="1"/>
              <a:t>main</a:t>
            </a:r>
            <a:r>
              <a:rPr lang="es-ES" dirty="0"/>
              <a:t> y otra Alumno que tenga los datos y métodos de los alumnos.</a:t>
            </a:r>
          </a:p>
          <a:p>
            <a:endParaRPr lang="es-ES" dirty="0"/>
          </a:p>
        </p:txBody>
      </p:sp>
      <p:sp>
        <p:nvSpPr>
          <p:cNvPr id="4" name="Marcador de fecha 3"/>
          <p:cNvSpPr>
            <a:spLocks noGrp="1"/>
          </p:cNvSpPr>
          <p:nvPr>
            <p:ph type="dt" sz="half" idx="4294967295"/>
          </p:nvPr>
        </p:nvSpPr>
        <p:spPr>
          <a:xfrm>
            <a:off x="0" y="6356350"/>
            <a:ext cx="2057400" cy="365125"/>
          </a:xfrm>
        </p:spPr>
        <p:txBody>
          <a:bodyPr/>
          <a:lstStyle/>
          <a:p>
            <a:fld id="{B629AF15-0487-4C64-AA4A-273F16A1E8EB}" type="datetime1">
              <a:rPr lang="es-ES" smtClean="0"/>
              <a:pPr/>
              <a:t>06/02/2020</a:t>
            </a:fld>
            <a:endParaRPr lang="es-ES"/>
          </a:p>
        </p:txBody>
      </p:sp>
      <p:sp>
        <p:nvSpPr>
          <p:cNvPr id="5" name="Marcador de número de diapositiva 4"/>
          <p:cNvSpPr>
            <a:spLocks noGrp="1"/>
          </p:cNvSpPr>
          <p:nvPr>
            <p:ph type="sldNum" sz="quarter" idx="4294967295"/>
          </p:nvPr>
        </p:nvSpPr>
        <p:spPr>
          <a:xfrm>
            <a:off x="10134600" y="6356350"/>
            <a:ext cx="2057400" cy="365125"/>
          </a:xfrm>
        </p:spPr>
        <p:txBody>
          <a:bodyPr/>
          <a:lstStyle/>
          <a:p>
            <a:fld id="{4A5659E8-2CB2-46E2-AD6E-83F740D533C0}" type="slidenum">
              <a:rPr lang="es-ES" smtClean="0"/>
              <a:pPr/>
              <a:t>28</a:t>
            </a:fld>
            <a:endParaRPr lang="es-ES"/>
          </a:p>
        </p:txBody>
      </p:sp>
    </p:spTree>
    <p:extLst>
      <p:ext uri="{BB962C8B-B14F-4D97-AF65-F5344CB8AC3E}">
        <p14:creationId xmlns:p14="http://schemas.microsoft.com/office/powerpoint/2010/main" val="4146034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algn="just">
              <a:lnSpc>
                <a:spcPct val="150000"/>
              </a:lnSpc>
              <a:spcBef>
                <a:spcPts val="0"/>
              </a:spcBef>
            </a:pPr>
            <a:r>
              <a:rPr lang="es-ES" sz="2800" u="sng" dirty="0" err="1"/>
              <a:t>Arrays</a:t>
            </a:r>
            <a:r>
              <a:rPr lang="es-ES" sz="2800" u="sng" dirty="0"/>
              <a:t> de objetos.</a:t>
            </a:r>
          </a:p>
        </p:txBody>
      </p:sp>
      <p:sp>
        <p:nvSpPr>
          <p:cNvPr id="5125" name="Rectangle 5"/>
          <p:cNvSpPr>
            <a:spLocks noGrp="1" noChangeArrowheads="1"/>
          </p:cNvSpPr>
          <p:nvPr>
            <p:ph idx="1"/>
          </p:nvPr>
        </p:nvSpPr>
        <p:spPr/>
        <p:txBody>
          <a:bodyPr>
            <a:noAutofit/>
          </a:bodyPr>
          <a:lstStyle/>
          <a:p>
            <a:pPr>
              <a:lnSpc>
                <a:spcPct val="170000"/>
              </a:lnSpc>
              <a:buFont typeface="Wingdings" pitchFamily="2" charset="2"/>
              <a:buChar char="q"/>
            </a:pPr>
            <a:r>
              <a:rPr lang="es-ES" sz="2000" dirty="0"/>
              <a:t>Utilizaremos </a:t>
            </a:r>
            <a:r>
              <a:rPr lang="es-ES" sz="2000" b="1" dirty="0" err="1"/>
              <a:t>arrays</a:t>
            </a:r>
            <a:r>
              <a:rPr lang="es-ES" sz="2000" dirty="0"/>
              <a:t> de </a:t>
            </a:r>
            <a:r>
              <a:rPr lang="es-ES" sz="2000" b="1" dirty="0"/>
              <a:t>objetos</a:t>
            </a:r>
            <a:r>
              <a:rPr lang="es-ES" sz="2000" dirty="0"/>
              <a:t> cuando necesitemos manejar más de un </a:t>
            </a:r>
            <a:r>
              <a:rPr lang="es-ES" sz="2000" b="1" dirty="0"/>
              <a:t>objeto</a:t>
            </a:r>
            <a:r>
              <a:rPr lang="es-ES" sz="2000" dirty="0"/>
              <a:t> del mismo tipo. </a:t>
            </a:r>
          </a:p>
          <a:p>
            <a:pPr>
              <a:lnSpc>
                <a:spcPct val="170000"/>
              </a:lnSpc>
              <a:buFont typeface="Wingdings" pitchFamily="2" charset="2"/>
              <a:buChar char="q"/>
            </a:pPr>
            <a:r>
              <a:rPr lang="es-ES" sz="2000" dirty="0"/>
              <a:t>La sintaxis para declarar un </a:t>
            </a:r>
            <a:r>
              <a:rPr lang="es-ES" sz="2000" b="1" dirty="0" err="1"/>
              <a:t>array</a:t>
            </a:r>
            <a:r>
              <a:rPr lang="es-ES" sz="2000" b="1" dirty="0"/>
              <a:t> de objetos </a:t>
            </a:r>
            <a:r>
              <a:rPr lang="es-ES" sz="2000" dirty="0"/>
              <a:t>es la misma que para cualquier otro tipo de datos. En el siguiente ejemplo declaramos un </a:t>
            </a:r>
            <a:r>
              <a:rPr lang="es-ES" sz="2000" b="1" dirty="0" err="1"/>
              <a:t>array</a:t>
            </a:r>
            <a:r>
              <a:rPr lang="es-ES" sz="2000" b="1" dirty="0"/>
              <a:t> de objetos </a:t>
            </a:r>
            <a:r>
              <a:rPr lang="es-ES" sz="2000" dirty="0"/>
              <a:t>de la clase «Persona».</a:t>
            </a:r>
          </a:p>
          <a:p>
            <a:pPr marL="27432" indent="0">
              <a:lnSpc>
                <a:spcPct val="170000"/>
              </a:lnSpc>
              <a:buNone/>
            </a:pPr>
            <a:r>
              <a:rPr lang="es-ES" sz="2000" dirty="0"/>
              <a:t>		Persona personas[];</a:t>
            </a:r>
          </a:p>
          <a:p>
            <a:pPr lvl="1" algn="just">
              <a:lnSpc>
                <a:spcPct val="150000"/>
              </a:lnSpc>
              <a:spcBef>
                <a:spcPts val="0"/>
              </a:spcBef>
              <a:buNone/>
            </a:pPr>
            <a:endParaRPr lang="es-ES" sz="2000" b="1" u="sng" dirty="0">
              <a:solidFill>
                <a:srgbClr val="0070C0"/>
              </a:solidFill>
            </a:endParaRPr>
          </a:p>
          <a:p>
            <a:pPr lvl="1" algn="just">
              <a:lnSpc>
                <a:spcPct val="150000"/>
              </a:lnSpc>
              <a:spcBef>
                <a:spcPts val="0"/>
              </a:spcBef>
              <a:buNone/>
            </a:pPr>
            <a:endParaRPr lang="es-ES" sz="2000" b="1" u="sng" dirty="0">
              <a:solidFill>
                <a:srgbClr val="0070C0"/>
              </a:solidFill>
            </a:endParaRPr>
          </a:p>
          <a:p>
            <a:pPr lvl="1" algn="just">
              <a:lnSpc>
                <a:spcPct val="150000"/>
              </a:lnSpc>
              <a:spcBef>
                <a:spcPts val="0"/>
              </a:spcBef>
              <a:buNone/>
            </a:pPr>
            <a:endParaRPr lang="es-ES" sz="2000" b="1" u="sng" dirty="0">
              <a:solidFill>
                <a:srgbClr val="0070C0"/>
              </a:solidFill>
            </a:endParaRPr>
          </a:p>
        </p:txBody>
      </p:sp>
    </p:spTree>
    <p:extLst>
      <p:ext uri="{BB962C8B-B14F-4D97-AF65-F5344CB8AC3E}">
        <p14:creationId xmlns:p14="http://schemas.microsoft.com/office/powerpoint/2010/main" val="1062585180"/>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noAutofit/>
          </a:bodyPr>
          <a:lstStyle/>
          <a:p>
            <a:pPr marL="742950" indent="-742950"/>
            <a:r>
              <a:rPr lang="es-ES" sz="4000" dirty="0"/>
              <a:t>Objetos.</a:t>
            </a:r>
          </a:p>
        </p:txBody>
      </p:sp>
      <p:sp>
        <p:nvSpPr>
          <p:cNvPr id="5125" name="Rectangle 5"/>
          <p:cNvSpPr>
            <a:spLocks noGrp="1" noChangeArrowheads="1"/>
          </p:cNvSpPr>
          <p:nvPr>
            <p:ph idx="1"/>
          </p:nvPr>
        </p:nvSpPr>
        <p:spPr/>
        <p:txBody>
          <a:bodyPr>
            <a:noAutofit/>
          </a:bodyPr>
          <a:lstStyle/>
          <a:p>
            <a:pPr algn="just">
              <a:lnSpc>
                <a:spcPct val="170000"/>
              </a:lnSpc>
              <a:spcBef>
                <a:spcPts val="0"/>
              </a:spcBef>
              <a:buFont typeface="Wingdings" pitchFamily="2" charset="2"/>
              <a:buChar char="q"/>
            </a:pPr>
            <a:r>
              <a:rPr lang="es-ES" sz="1800" dirty="0"/>
              <a:t>Un OBJETO es la unidad básica de la POO. Es la </a:t>
            </a:r>
            <a:r>
              <a:rPr lang="es-ES" sz="1800" u="sng" dirty="0"/>
              <a:t>declaración de una variable donde el tipo es una clase.</a:t>
            </a:r>
          </a:p>
          <a:p>
            <a:pPr algn="just">
              <a:lnSpc>
                <a:spcPct val="170000"/>
              </a:lnSpc>
              <a:spcBef>
                <a:spcPts val="0"/>
              </a:spcBef>
              <a:buNone/>
            </a:pPr>
            <a:r>
              <a:rPr lang="es-ES" sz="1800" dirty="0"/>
              <a:t>	</a:t>
            </a:r>
            <a:r>
              <a:rPr lang="es-ES" sz="1800" u="sng" dirty="0"/>
              <a:t>Ejemplos de objetos:</a:t>
            </a:r>
            <a:r>
              <a:rPr lang="es-ES" sz="1800" dirty="0"/>
              <a:t>	</a:t>
            </a:r>
            <a:r>
              <a:rPr lang="es-ES" sz="1800" b="1" dirty="0"/>
              <a:t>Alumno alum1, alum2; </a:t>
            </a:r>
          </a:p>
          <a:p>
            <a:pPr algn="just">
              <a:lnSpc>
                <a:spcPct val="170000"/>
              </a:lnSpc>
              <a:spcBef>
                <a:spcPts val="0"/>
              </a:spcBef>
              <a:buNone/>
            </a:pPr>
            <a:r>
              <a:rPr lang="es-ES" sz="1800" b="1" dirty="0"/>
              <a:t>	</a:t>
            </a:r>
            <a:r>
              <a:rPr lang="es-ES" sz="1800" dirty="0"/>
              <a:t>Estoy declarando dos objetos (alum1 y alum2) de la clase Alumno. </a:t>
            </a:r>
          </a:p>
          <a:p>
            <a:pPr algn="just">
              <a:lnSpc>
                <a:spcPct val="170000"/>
              </a:lnSpc>
              <a:spcBef>
                <a:spcPts val="0"/>
              </a:spcBef>
              <a:buNone/>
            </a:pPr>
            <a:r>
              <a:rPr lang="es-ES" sz="1800" dirty="0"/>
              <a:t>	Cada objeto tendrá su nombre y edad. </a:t>
            </a:r>
          </a:p>
          <a:p>
            <a:pPr algn="just">
              <a:lnSpc>
                <a:spcPct val="170000"/>
              </a:lnSpc>
              <a:spcBef>
                <a:spcPts val="0"/>
              </a:spcBef>
              <a:buNone/>
            </a:pPr>
            <a:r>
              <a:rPr lang="es-ES" sz="1800" dirty="0"/>
              <a:t>	Además, métodos para manipular dichos datos: inicializarlos, visualizarlos,….</a:t>
            </a:r>
          </a:p>
        </p:txBody>
      </p:sp>
    </p:spTree>
    <p:extLst>
      <p:ext uri="{BB962C8B-B14F-4D97-AF65-F5344CB8AC3E}">
        <p14:creationId xmlns:p14="http://schemas.microsoft.com/office/powerpoint/2010/main" val="2275458893"/>
      </p:ext>
    </p:extLst>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2800" u="sng" dirty="0" err="1"/>
              <a:t>Arrays</a:t>
            </a:r>
            <a:r>
              <a:rPr lang="es-ES" sz="2800" u="sng" dirty="0"/>
              <a:t> de objetos.</a:t>
            </a:r>
            <a:endParaRPr lang="es-ES" sz="2800" dirty="0"/>
          </a:p>
        </p:txBody>
      </p:sp>
      <p:sp>
        <p:nvSpPr>
          <p:cNvPr id="5125" name="Rectangle 5"/>
          <p:cNvSpPr>
            <a:spLocks noGrp="1" noChangeArrowheads="1"/>
          </p:cNvSpPr>
          <p:nvPr>
            <p:ph idx="1"/>
          </p:nvPr>
        </p:nvSpPr>
        <p:spPr/>
        <p:txBody>
          <a:bodyPr>
            <a:noAutofit/>
          </a:bodyPr>
          <a:lstStyle/>
          <a:p>
            <a:pPr algn="just">
              <a:lnSpc>
                <a:spcPct val="150000"/>
              </a:lnSpc>
              <a:spcBef>
                <a:spcPts val="0"/>
              </a:spcBef>
              <a:buFont typeface="Wingdings" panose="05000000000000000000" pitchFamily="2" charset="2"/>
              <a:buChar char="q"/>
            </a:pPr>
            <a:r>
              <a:rPr lang="es-ES" sz="1600" dirty="0"/>
              <a:t>Para crear un </a:t>
            </a:r>
            <a:r>
              <a:rPr lang="es-ES" sz="1600" b="1" dirty="0" err="1"/>
              <a:t>array</a:t>
            </a:r>
            <a:r>
              <a:rPr lang="es-ES" sz="1600" b="1" dirty="0"/>
              <a:t> de objetos</a:t>
            </a:r>
            <a:r>
              <a:rPr lang="es-ES" sz="1600" dirty="0"/>
              <a:t>, usaremos el operador </a:t>
            </a:r>
            <a:r>
              <a:rPr lang="es-ES" sz="1600" b="1" dirty="0"/>
              <a:t>new</a:t>
            </a:r>
            <a:r>
              <a:rPr lang="es-ES" sz="1600" dirty="0"/>
              <a:t>. Siguiendo con el ejemplo, creamos un </a:t>
            </a:r>
            <a:r>
              <a:rPr lang="es-ES" sz="1600" b="1" dirty="0" err="1"/>
              <a:t>array</a:t>
            </a:r>
            <a:r>
              <a:rPr lang="es-ES" sz="1600" dirty="0"/>
              <a:t> de 10 </a:t>
            </a:r>
            <a:r>
              <a:rPr lang="es-ES" sz="1600" b="1" dirty="0"/>
              <a:t>objetos</a:t>
            </a:r>
            <a:r>
              <a:rPr lang="es-ES" sz="1600" dirty="0"/>
              <a:t> de tipo «Persona».</a:t>
            </a:r>
          </a:p>
          <a:p>
            <a:pPr marL="27432" indent="0">
              <a:lnSpc>
                <a:spcPct val="170000"/>
              </a:lnSpc>
              <a:buNone/>
            </a:pPr>
            <a:r>
              <a:rPr lang="es-ES" sz="1600" dirty="0"/>
              <a:t>		personas=</a:t>
            </a:r>
            <a:r>
              <a:rPr lang="es-ES" sz="1600" b="1" dirty="0"/>
              <a:t>new</a:t>
            </a:r>
            <a:r>
              <a:rPr lang="es-ES" sz="1600" dirty="0"/>
              <a:t> Persona[10];</a:t>
            </a:r>
          </a:p>
          <a:p>
            <a:pPr>
              <a:lnSpc>
                <a:spcPct val="170000"/>
              </a:lnSpc>
              <a:buFont typeface="Wingdings" pitchFamily="2" charset="2"/>
              <a:buChar char="q"/>
            </a:pPr>
            <a:r>
              <a:rPr lang="es-ES" sz="1600" dirty="0"/>
              <a:t>Podemos hacer la declaración y la inicialización en una única línea. Siguiendo con el ejemplo, declaramos y creamos un </a:t>
            </a:r>
            <a:r>
              <a:rPr lang="es-ES" sz="1600" b="1" dirty="0" err="1"/>
              <a:t>array</a:t>
            </a:r>
            <a:r>
              <a:rPr lang="es-ES" sz="1600" dirty="0"/>
              <a:t> de 10 </a:t>
            </a:r>
            <a:r>
              <a:rPr lang="es-ES" sz="1600" b="1" dirty="0"/>
              <a:t>objetos</a:t>
            </a:r>
            <a:r>
              <a:rPr lang="es-ES" sz="1600" dirty="0"/>
              <a:t> de tipo «Persona» con la instrucción:</a:t>
            </a:r>
          </a:p>
          <a:p>
            <a:pPr marL="27432" indent="0">
              <a:lnSpc>
                <a:spcPct val="170000"/>
              </a:lnSpc>
              <a:buNone/>
            </a:pPr>
            <a:r>
              <a:rPr lang="es-ES" sz="1600" dirty="0"/>
              <a:t>		Persona personas[]=</a:t>
            </a:r>
            <a:r>
              <a:rPr lang="es-ES" sz="1600" b="1" dirty="0"/>
              <a:t>new</a:t>
            </a:r>
            <a:r>
              <a:rPr lang="es-ES" sz="1600" dirty="0"/>
              <a:t> Persona[10];</a:t>
            </a:r>
          </a:p>
          <a:p>
            <a:pPr marL="313182" indent="-285750">
              <a:lnSpc>
                <a:spcPct val="170000"/>
              </a:lnSpc>
              <a:buFont typeface="Wingdings" panose="05000000000000000000" pitchFamily="2" charset="2"/>
              <a:buChar char="q"/>
            </a:pPr>
            <a:r>
              <a:rPr lang="es-ES" sz="1600" dirty="0"/>
              <a:t>Para aprender CÓMO SE INICIALIZAN Y VISUALIZAN LOS DATOS vemos el siguiente ejemplo.</a:t>
            </a:r>
          </a:p>
          <a:p>
            <a:pPr marL="0" indent="0" algn="just">
              <a:lnSpc>
                <a:spcPct val="150000"/>
              </a:lnSpc>
              <a:spcBef>
                <a:spcPts val="0"/>
              </a:spcBef>
              <a:buNone/>
            </a:pPr>
            <a:r>
              <a:rPr lang="es-ES" sz="1600" b="1" u="sng" dirty="0"/>
              <a:t>EJEMPLO 8. </a:t>
            </a:r>
            <a:r>
              <a:rPr lang="es-ES" sz="1600" dirty="0"/>
              <a:t> Programa  para inicializar los datos de 10 empleados. Nos interesa su nombre y su sueldo. Una vez inicializados, mostramos sus datos en pantalla.</a:t>
            </a:r>
          </a:p>
          <a:p>
            <a:pPr marL="0" indent="0" algn="just">
              <a:lnSpc>
                <a:spcPct val="150000"/>
              </a:lnSpc>
              <a:spcBef>
                <a:spcPts val="0"/>
              </a:spcBef>
              <a:buNone/>
            </a:pPr>
            <a:r>
              <a:rPr lang="es-ES" sz="1600" dirty="0"/>
              <a:t>Utilizamos </a:t>
            </a:r>
            <a:r>
              <a:rPr lang="es-ES" sz="1600" dirty="0" err="1"/>
              <a:t>arrays</a:t>
            </a:r>
            <a:r>
              <a:rPr lang="es-ES" sz="1600" dirty="0"/>
              <a:t> para la inicialización y visualización.</a:t>
            </a:r>
          </a:p>
          <a:p>
            <a:pPr lvl="1" algn="just">
              <a:lnSpc>
                <a:spcPct val="150000"/>
              </a:lnSpc>
              <a:spcBef>
                <a:spcPts val="0"/>
              </a:spcBef>
              <a:buNone/>
            </a:pPr>
            <a:endParaRPr lang="es-ES" sz="1600" b="1" u="sng" dirty="0">
              <a:solidFill>
                <a:srgbClr val="0070C0"/>
              </a:solidFill>
            </a:endParaRPr>
          </a:p>
          <a:p>
            <a:pPr lvl="1" algn="just">
              <a:lnSpc>
                <a:spcPct val="150000"/>
              </a:lnSpc>
              <a:spcBef>
                <a:spcPts val="0"/>
              </a:spcBef>
              <a:buNone/>
            </a:pPr>
            <a:endParaRPr lang="es-ES" b="1" u="sng" dirty="0">
              <a:solidFill>
                <a:srgbClr val="0070C0"/>
              </a:solidFill>
            </a:endParaRPr>
          </a:p>
          <a:p>
            <a:pPr lvl="1" algn="just">
              <a:lnSpc>
                <a:spcPct val="150000"/>
              </a:lnSpc>
              <a:spcBef>
                <a:spcPts val="0"/>
              </a:spcBef>
              <a:buNone/>
            </a:pPr>
            <a:endParaRPr lang="es-ES" sz="1000" b="1" u="sng" dirty="0">
              <a:solidFill>
                <a:srgbClr val="0070C0"/>
              </a:solidFill>
            </a:endParaRPr>
          </a:p>
          <a:p>
            <a:pPr lvl="1" algn="just">
              <a:lnSpc>
                <a:spcPct val="150000"/>
              </a:lnSpc>
              <a:spcBef>
                <a:spcPts val="0"/>
              </a:spcBef>
              <a:buNone/>
            </a:pPr>
            <a:endParaRPr lang="es-ES" sz="1000" b="1" u="sng" dirty="0">
              <a:solidFill>
                <a:srgbClr val="0070C0"/>
              </a:solidFill>
            </a:endParaRPr>
          </a:p>
        </p:txBody>
      </p:sp>
    </p:spTree>
    <p:extLst>
      <p:ext uri="{BB962C8B-B14F-4D97-AF65-F5344CB8AC3E}">
        <p14:creationId xmlns:p14="http://schemas.microsoft.com/office/powerpoint/2010/main" val="2102356356"/>
      </p:ext>
    </p:extLst>
  </p:cSld>
  <p:clrMapOvr>
    <a:masterClrMapping/>
  </p:clrMapOvr>
  <p:transition>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dirty="0"/>
              <a:t>2.4 Almacenamiento  en memoria. Tipos básicos y objetos.</a:t>
            </a:r>
            <a:endParaRPr lang="es-ES" sz="2800" dirty="0"/>
          </a:p>
        </p:txBody>
      </p:sp>
      <p:sp>
        <p:nvSpPr>
          <p:cNvPr id="5125" name="Rectangle 5"/>
          <p:cNvSpPr>
            <a:spLocks noGrp="1" noChangeArrowheads="1"/>
          </p:cNvSpPr>
          <p:nvPr>
            <p:ph idx="1"/>
          </p:nvPr>
        </p:nvSpPr>
        <p:spPr/>
        <p:txBody>
          <a:bodyPr>
            <a:normAutofit/>
          </a:bodyPr>
          <a:lstStyle/>
          <a:p>
            <a:pPr algn="just">
              <a:lnSpc>
                <a:spcPct val="150000"/>
              </a:lnSpc>
              <a:spcBef>
                <a:spcPts val="0"/>
              </a:spcBef>
              <a:buFont typeface="Wingdings" pitchFamily="2" charset="2"/>
              <a:buChar char="q"/>
            </a:pPr>
            <a:r>
              <a:rPr lang="es-ES" sz="2400" dirty="0"/>
              <a:t>Como ya hemos visto, cuando declaramos una variable hay que indicar el tipo de dicha variable. El tipo determina:</a:t>
            </a:r>
          </a:p>
          <a:p>
            <a:pPr lvl="1" algn="just">
              <a:lnSpc>
                <a:spcPct val="150000"/>
              </a:lnSpc>
              <a:spcBef>
                <a:spcPts val="0"/>
              </a:spcBef>
              <a:buFont typeface="Wingdings" pitchFamily="2" charset="2"/>
              <a:buChar char="q"/>
            </a:pPr>
            <a:r>
              <a:rPr lang="es-ES" sz="2400" dirty="0"/>
              <a:t>Qué tipo de datos se pueden guardar en dicha variable (número sin decimales, número con decimales, una cadena, un carácter,…).</a:t>
            </a:r>
          </a:p>
          <a:p>
            <a:pPr lvl="1" algn="just">
              <a:lnSpc>
                <a:spcPct val="150000"/>
              </a:lnSpc>
              <a:spcBef>
                <a:spcPts val="0"/>
              </a:spcBef>
              <a:buFont typeface="Wingdings" pitchFamily="2" charset="2"/>
              <a:buChar char="q"/>
            </a:pPr>
            <a:r>
              <a:rPr lang="es-ES" sz="2400" dirty="0"/>
              <a:t>Espacio de memoria que reserva.</a:t>
            </a:r>
          </a:p>
          <a:p>
            <a:pPr lvl="1" algn="just">
              <a:lnSpc>
                <a:spcPct val="150000"/>
              </a:lnSpc>
              <a:spcBef>
                <a:spcPts val="0"/>
              </a:spcBef>
              <a:buFont typeface="Wingdings" pitchFamily="2" charset="2"/>
              <a:buChar char="q"/>
            </a:pPr>
            <a:r>
              <a:rPr lang="es-ES" sz="2400" dirty="0"/>
              <a:t>Los operadores que se pueden utilizar con dichas variables.</a:t>
            </a:r>
          </a:p>
          <a:p>
            <a:pPr algn="just">
              <a:lnSpc>
                <a:spcPct val="150000"/>
              </a:lnSpc>
              <a:spcBef>
                <a:spcPts val="0"/>
              </a:spcBef>
              <a:buNone/>
            </a:pPr>
            <a:endParaRPr lang="es-ES" sz="1800" dirty="0"/>
          </a:p>
        </p:txBody>
      </p:sp>
    </p:spTree>
    <p:extLst>
      <p:ext uri="{BB962C8B-B14F-4D97-AF65-F5344CB8AC3E}">
        <p14:creationId xmlns:p14="http://schemas.microsoft.com/office/powerpoint/2010/main" val="3293778406"/>
      </p:ext>
    </p:extLst>
  </p:cSld>
  <p:clrMapOvr>
    <a:masterClrMapping/>
  </p:clrMapOvr>
  <p:transition>
    <p:check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2.4 Almacenamiento  en memoria. Tipos básicos y objetos.</a:t>
            </a:r>
          </a:p>
        </p:txBody>
      </p:sp>
      <p:sp>
        <p:nvSpPr>
          <p:cNvPr id="5125" name="Rectangle 5"/>
          <p:cNvSpPr>
            <a:spLocks noGrp="1" noChangeArrowheads="1"/>
          </p:cNvSpPr>
          <p:nvPr>
            <p:ph idx="1"/>
          </p:nvPr>
        </p:nvSpPr>
        <p:spPr/>
        <p:txBody>
          <a:bodyPr>
            <a:normAutofit/>
          </a:bodyPr>
          <a:lstStyle/>
          <a:p>
            <a:pPr marL="0" indent="0" algn="just">
              <a:lnSpc>
                <a:spcPct val="150000"/>
              </a:lnSpc>
              <a:spcBef>
                <a:spcPts val="0"/>
              </a:spcBef>
              <a:buNone/>
            </a:pPr>
            <a:r>
              <a:rPr lang="es-ES" sz="2400" dirty="0"/>
              <a:t>A la hora de reservar memoria, hay que distinguir que el tipo de dicha variable sea un tipo básico de Java (</a:t>
            </a:r>
            <a:r>
              <a:rPr lang="es-ES" sz="2400" dirty="0" err="1"/>
              <a:t>int</a:t>
            </a:r>
            <a:r>
              <a:rPr lang="es-ES" sz="2400" dirty="0"/>
              <a:t>, </a:t>
            </a:r>
            <a:r>
              <a:rPr lang="es-ES" sz="2400" dirty="0" err="1"/>
              <a:t>float</a:t>
            </a:r>
            <a:r>
              <a:rPr lang="es-ES" sz="2400" dirty="0"/>
              <a:t>,…) o que el tipo sea una clase (objeto):</a:t>
            </a:r>
          </a:p>
          <a:p>
            <a:pPr lvl="1" algn="just">
              <a:lnSpc>
                <a:spcPct val="150000"/>
              </a:lnSpc>
              <a:spcBef>
                <a:spcPts val="0"/>
              </a:spcBef>
              <a:buFont typeface="Wingdings" pitchFamily="2" charset="2"/>
              <a:buChar char="q"/>
            </a:pPr>
            <a:r>
              <a:rPr lang="es-ES" sz="2400" dirty="0"/>
              <a:t>Si es un tipo básico, en el momento que se declara la variable se reserva espacio en memoria para poder guardar los datos, es decir, ya se puede guardar información.</a:t>
            </a:r>
          </a:p>
          <a:p>
            <a:pPr algn="just">
              <a:lnSpc>
                <a:spcPct val="150000"/>
              </a:lnSpc>
              <a:spcBef>
                <a:spcPts val="0"/>
              </a:spcBef>
              <a:buNone/>
            </a:pPr>
            <a:endParaRPr lang="es-ES" sz="1800" dirty="0"/>
          </a:p>
        </p:txBody>
      </p:sp>
    </p:spTree>
    <p:extLst>
      <p:ext uri="{BB962C8B-B14F-4D97-AF65-F5344CB8AC3E}">
        <p14:creationId xmlns:p14="http://schemas.microsoft.com/office/powerpoint/2010/main" val="1704323376"/>
      </p:ext>
    </p:extLst>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2.4 Almacenamiento  en memoria. Tipos básicos y objetos.</a:t>
            </a:r>
          </a:p>
        </p:txBody>
      </p:sp>
      <p:sp>
        <p:nvSpPr>
          <p:cNvPr id="5125" name="Rectangle 5"/>
          <p:cNvSpPr>
            <a:spLocks noGrp="1" noChangeArrowheads="1"/>
          </p:cNvSpPr>
          <p:nvPr>
            <p:ph idx="1"/>
          </p:nvPr>
        </p:nvSpPr>
        <p:spPr/>
        <p:txBody>
          <a:bodyPr>
            <a:normAutofit/>
          </a:bodyPr>
          <a:lstStyle/>
          <a:p>
            <a:pPr lvl="1" algn="just">
              <a:lnSpc>
                <a:spcPct val="150000"/>
              </a:lnSpc>
              <a:spcBef>
                <a:spcPts val="0"/>
              </a:spcBef>
              <a:buFont typeface="Wingdings" pitchFamily="2" charset="2"/>
              <a:buChar char="q"/>
            </a:pPr>
            <a:r>
              <a:rPr lang="es-ES" sz="2400" dirty="0"/>
              <a:t>Si el tipo es una clase (es decir, se declara un objeto), en el momento que se realiza dicha declaración no se reserva memoria para guardar los datos que componen dicha clase. </a:t>
            </a:r>
          </a:p>
          <a:p>
            <a:pPr lvl="1" algn="just">
              <a:lnSpc>
                <a:spcPct val="150000"/>
              </a:lnSpc>
              <a:spcBef>
                <a:spcPts val="0"/>
              </a:spcBef>
              <a:buFont typeface="Wingdings" pitchFamily="2" charset="2"/>
              <a:buChar char="q"/>
            </a:pPr>
            <a:r>
              <a:rPr lang="es-ES" sz="2400" dirty="0"/>
              <a:t>Para ello, hay que hacer obligatoriamente un </a:t>
            </a:r>
            <a:r>
              <a:rPr lang="es-ES" sz="2400" b="1" dirty="0"/>
              <a:t>new</a:t>
            </a:r>
            <a:r>
              <a:rPr lang="es-ES" sz="2400" dirty="0"/>
              <a:t> o asignarle la dirección de otro objeto al que, previamente, se le ha hecho un new. Es en este momento cuando ya se puede usar el objeto para poder guardar datos (excepto si los atributos o los métodos son estáticos).</a:t>
            </a:r>
          </a:p>
          <a:p>
            <a:pPr algn="just">
              <a:lnSpc>
                <a:spcPct val="150000"/>
              </a:lnSpc>
              <a:spcBef>
                <a:spcPts val="0"/>
              </a:spcBef>
              <a:buNone/>
            </a:pPr>
            <a:endParaRPr lang="es-ES" sz="1800" dirty="0"/>
          </a:p>
        </p:txBody>
      </p:sp>
    </p:spTree>
    <p:extLst>
      <p:ext uri="{BB962C8B-B14F-4D97-AF65-F5344CB8AC3E}">
        <p14:creationId xmlns:p14="http://schemas.microsoft.com/office/powerpoint/2010/main" val="147945798"/>
      </p:ext>
    </p:extLst>
  </p:cSld>
  <p:clrMapOvr>
    <a:masterClrMapping/>
  </p:clrMapOvr>
  <p:transition>
    <p:check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dirty="0"/>
              <a:t>2.5 Recolector de Basura</a:t>
            </a:r>
          </a:p>
        </p:txBody>
      </p:sp>
      <p:sp>
        <p:nvSpPr>
          <p:cNvPr id="5125" name="Rectangle 5"/>
          <p:cNvSpPr>
            <a:spLocks noGrp="1" noChangeArrowheads="1"/>
          </p:cNvSpPr>
          <p:nvPr>
            <p:ph idx="1"/>
          </p:nvPr>
        </p:nvSpPr>
        <p:spPr/>
        <p:txBody>
          <a:bodyPr>
            <a:normAutofit fontScale="70000" lnSpcReduction="20000"/>
          </a:bodyPr>
          <a:lstStyle/>
          <a:p>
            <a:pPr lvl="1">
              <a:lnSpc>
                <a:spcPct val="170000"/>
              </a:lnSpc>
              <a:buFont typeface="Wingdings" pitchFamily="2" charset="2"/>
              <a:buChar char="q"/>
            </a:pPr>
            <a:r>
              <a:rPr lang="es-ES" sz="2600" dirty="0"/>
              <a:t>Cuando los </a:t>
            </a:r>
            <a:r>
              <a:rPr lang="es-ES" sz="2600" b="1" dirty="0"/>
              <a:t>objetos</a:t>
            </a:r>
            <a:r>
              <a:rPr lang="es-ES" sz="2600" dirty="0"/>
              <a:t> ya no son necesarios, se borra de la memoria tanto la referencia del </a:t>
            </a:r>
            <a:r>
              <a:rPr lang="es-ES" sz="2600" b="1" dirty="0"/>
              <a:t>objeto</a:t>
            </a:r>
            <a:r>
              <a:rPr lang="es-ES" sz="2600" dirty="0"/>
              <a:t> como el espacio que ocupan sus datos.</a:t>
            </a:r>
          </a:p>
          <a:p>
            <a:pPr lvl="1">
              <a:lnSpc>
                <a:spcPct val="170000"/>
              </a:lnSpc>
              <a:buFont typeface="Wingdings" pitchFamily="2" charset="2"/>
              <a:buChar char="q"/>
            </a:pPr>
            <a:r>
              <a:rPr lang="es-ES" sz="2600" dirty="0"/>
              <a:t>Los </a:t>
            </a:r>
            <a:r>
              <a:rPr lang="es-ES" sz="2600" b="1" dirty="0"/>
              <a:t>objetos</a:t>
            </a:r>
            <a:r>
              <a:rPr lang="es-ES" sz="2600" dirty="0"/>
              <a:t> se destruyen automáticamente cuando el programa sale del bloque donde fue declarado.</a:t>
            </a:r>
          </a:p>
          <a:p>
            <a:pPr lvl="1">
              <a:lnSpc>
                <a:spcPct val="170000"/>
              </a:lnSpc>
              <a:buFont typeface="Wingdings" pitchFamily="2" charset="2"/>
              <a:buChar char="q"/>
            </a:pPr>
            <a:r>
              <a:rPr lang="es-ES" sz="2600" dirty="0"/>
              <a:t>Sin embargo, la liberación de memoria que se reservó con el operador </a:t>
            </a:r>
            <a:r>
              <a:rPr lang="es-ES" sz="2600" b="1" dirty="0"/>
              <a:t>new</a:t>
            </a:r>
            <a:r>
              <a:rPr lang="es-ES" sz="2600" dirty="0"/>
              <a:t>, se hace a través de un programa integrado en la </a:t>
            </a:r>
            <a:r>
              <a:rPr lang="es-ES" sz="2600" b="1" dirty="0"/>
              <a:t>JVM</a:t>
            </a:r>
            <a:r>
              <a:rPr lang="es-ES" sz="2600" dirty="0"/>
              <a:t> llamado </a:t>
            </a:r>
            <a:r>
              <a:rPr lang="es-ES" sz="2600" b="1" dirty="0" err="1"/>
              <a:t>Garbage</a:t>
            </a:r>
            <a:r>
              <a:rPr lang="es-ES" sz="2600" b="1" dirty="0"/>
              <a:t> </a:t>
            </a:r>
            <a:r>
              <a:rPr lang="es-ES" sz="2600" b="1" dirty="0" err="1"/>
              <a:t>Collector</a:t>
            </a:r>
            <a:r>
              <a:rPr lang="es-ES" sz="2600" b="1" dirty="0"/>
              <a:t> </a:t>
            </a:r>
            <a:r>
              <a:rPr lang="es-ES" sz="2600" dirty="0"/>
              <a:t>(recolector de basura). </a:t>
            </a:r>
          </a:p>
          <a:p>
            <a:pPr lvl="1">
              <a:lnSpc>
                <a:spcPct val="170000"/>
              </a:lnSpc>
              <a:buFont typeface="Wingdings" pitchFamily="2" charset="2"/>
              <a:buChar char="q"/>
            </a:pPr>
            <a:r>
              <a:rPr lang="es-ES" sz="2500" dirty="0"/>
              <a:t>El </a:t>
            </a:r>
            <a:r>
              <a:rPr lang="es-ES" sz="2500" b="1" dirty="0" err="1"/>
              <a:t>Garbage</a:t>
            </a:r>
            <a:r>
              <a:rPr lang="es-ES" sz="2500" b="1" dirty="0"/>
              <a:t> </a:t>
            </a:r>
            <a:r>
              <a:rPr lang="es-ES" sz="2500" b="1" dirty="0" err="1"/>
              <a:t>Collector</a:t>
            </a:r>
            <a:r>
              <a:rPr lang="es-ES" sz="2500" dirty="0"/>
              <a:t>, revisa la memoria y comprueba los espacios que hayan sido reservados con </a:t>
            </a:r>
            <a:r>
              <a:rPr lang="es-ES" sz="2500" b="1" dirty="0"/>
              <a:t>new</a:t>
            </a:r>
            <a:r>
              <a:rPr lang="es-ES" sz="2500" dirty="0"/>
              <a:t>. Si no hay ningún </a:t>
            </a:r>
            <a:r>
              <a:rPr lang="es-ES" sz="2500" b="1" dirty="0"/>
              <a:t>objeto</a:t>
            </a:r>
            <a:r>
              <a:rPr lang="es-ES" sz="2500" dirty="0"/>
              <a:t> que apunte a dicho espacio de memoria, lo liberará.</a:t>
            </a:r>
          </a:p>
        </p:txBody>
      </p:sp>
    </p:spTree>
    <p:extLst>
      <p:ext uri="{BB962C8B-B14F-4D97-AF65-F5344CB8AC3E}">
        <p14:creationId xmlns:p14="http://schemas.microsoft.com/office/powerpoint/2010/main" val="1653004849"/>
      </p:ext>
    </p:extLst>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noAutofit/>
          </a:bodyPr>
          <a:lstStyle/>
          <a:p>
            <a:pPr marL="742950" indent="-742950"/>
            <a:r>
              <a:rPr lang="es-ES" sz="4000" dirty="0"/>
              <a:t>Objetos.</a:t>
            </a:r>
          </a:p>
        </p:txBody>
      </p:sp>
      <p:sp>
        <p:nvSpPr>
          <p:cNvPr id="5125" name="Rectangle 5"/>
          <p:cNvSpPr>
            <a:spLocks noGrp="1" noChangeArrowheads="1"/>
          </p:cNvSpPr>
          <p:nvPr>
            <p:ph idx="1"/>
          </p:nvPr>
        </p:nvSpPr>
        <p:spPr/>
        <p:txBody>
          <a:bodyPr>
            <a:noAutofit/>
          </a:bodyPr>
          <a:lstStyle/>
          <a:p>
            <a:pPr marL="0" indent="0" algn="just">
              <a:lnSpc>
                <a:spcPct val="170000"/>
              </a:lnSpc>
              <a:spcBef>
                <a:spcPts val="0"/>
              </a:spcBef>
              <a:buNone/>
            </a:pPr>
            <a:r>
              <a:rPr lang="es-ES" sz="2000" dirty="0"/>
              <a:t>Un objeto tiene las siguientes características:</a:t>
            </a:r>
          </a:p>
          <a:p>
            <a:pPr lvl="1" algn="just">
              <a:lnSpc>
                <a:spcPct val="170000"/>
              </a:lnSpc>
              <a:spcBef>
                <a:spcPts val="0"/>
              </a:spcBef>
            </a:pPr>
            <a:r>
              <a:rPr lang="es-ES" sz="2000" b="1" dirty="0"/>
              <a:t>IDENTIDAD</a:t>
            </a:r>
            <a:r>
              <a:rPr lang="es-ES" sz="2000" dirty="0"/>
              <a:t>: el identificador (nombre) de un objeto.  Cada objeto es único y diferente. </a:t>
            </a:r>
          </a:p>
          <a:p>
            <a:pPr marL="393192" lvl="1" indent="0" algn="just">
              <a:lnSpc>
                <a:spcPct val="170000"/>
              </a:lnSpc>
              <a:spcBef>
                <a:spcPts val="0"/>
              </a:spcBef>
              <a:buNone/>
            </a:pPr>
            <a:r>
              <a:rPr lang="es-ES" sz="2000" dirty="0"/>
              <a:t>	</a:t>
            </a:r>
            <a:r>
              <a:rPr lang="es-ES" sz="2000" u="sng" dirty="0"/>
              <a:t>Ejemplo:</a:t>
            </a:r>
            <a:r>
              <a:rPr lang="es-ES" sz="2000" dirty="0"/>
              <a:t> alum1 y alum2.</a:t>
            </a:r>
          </a:p>
          <a:p>
            <a:pPr lvl="1" algn="just">
              <a:lnSpc>
                <a:spcPct val="170000"/>
              </a:lnSpc>
              <a:spcBef>
                <a:spcPts val="0"/>
              </a:spcBef>
            </a:pPr>
            <a:r>
              <a:rPr lang="es-ES" sz="2000" b="1" dirty="0"/>
              <a:t>ESTADO</a:t>
            </a:r>
            <a:r>
              <a:rPr lang="es-ES" sz="2000" dirty="0"/>
              <a:t>: valores concretos que tiene un objeto en cada uno de sus atributos en un momento determinado. </a:t>
            </a:r>
          </a:p>
          <a:p>
            <a:pPr marL="393192" lvl="1" indent="0" algn="just">
              <a:lnSpc>
                <a:spcPct val="170000"/>
              </a:lnSpc>
              <a:spcBef>
                <a:spcPts val="0"/>
              </a:spcBef>
              <a:buNone/>
            </a:pPr>
            <a:r>
              <a:rPr lang="es-ES" sz="2000" dirty="0"/>
              <a:t>	</a:t>
            </a:r>
            <a:r>
              <a:rPr lang="es-ES" sz="2000" u="sng" dirty="0"/>
              <a:t>Ejemplo:</a:t>
            </a:r>
            <a:r>
              <a:rPr lang="es-ES" sz="2000" dirty="0"/>
              <a:t> el alum1 se llama Luis y tiene 28 años.</a:t>
            </a:r>
          </a:p>
          <a:p>
            <a:pPr lvl="1" algn="just">
              <a:lnSpc>
                <a:spcPct val="170000"/>
              </a:lnSpc>
              <a:spcBef>
                <a:spcPts val="0"/>
              </a:spcBef>
              <a:buNone/>
            </a:pPr>
            <a:endParaRPr lang="es-ES" sz="1200" dirty="0"/>
          </a:p>
        </p:txBody>
      </p:sp>
    </p:spTree>
    <p:extLst>
      <p:ext uri="{BB962C8B-B14F-4D97-AF65-F5344CB8AC3E}">
        <p14:creationId xmlns:p14="http://schemas.microsoft.com/office/powerpoint/2010/main" val="3029412081"/>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103445" y="116633"/>
            <a:ext cx="10515600" cy="936103"/>
          </a:xfrm>
        </p:spPr>
        <p:txBody>
          <a:bodyPr>
            <a:noAutofit/>
          </a:bodyPr>
          <a:lstStyle/>
          <a:p>
            <a:pPr marL="742950" indent="-742950"/>
            <a:r>
              <a:rPr lang="es-ES" sz="4000" dirty="0"/>
              <a:t>Objetos.</a:t>
            </a:r>
          </a:p>
        </p:txBody>
      </p:sp>
      <p:sp>
        <p:nvSpPr>
          <p:cNvPr id="5125" name="Rectangle 5"/>
          <p:cNvSpPr>
            <a:spLocks noGrp="1" noChangeArrowheads="1"/>
          </p:cNvSpPr>
          <p:nvPr>
            <p:ph idx="1"/>
          </p:nvPr>
        </p:nvSpPr>
        <p:spPr>
          <a:xfrm>
            <a:off x="1106124" y="1253331"/>
            <a:ext cx="10515600" cy="4351338"/>
          </a:xfrm>
        </p:spPr>
        <p:txBody>
          <a:bodyPr>
            <a:normAutofit/>
          </a:bodyPr>
          <a:lstStyle/>
          <a:p>
            <a:pPr marL="179388" lvl="1" algn="just">
              <a:lnSpc>
                <a:spcPct val="170000"/>
              </a:lnSpc>
              <a:spcBef>
                <a:spcPts val="0"/>
              </a:spcBef>
            </a:pPr>
            <a:r>
              <a:rPr lang="es-ES" b="1" dirty="0"/>
              <a:t>COMPORTAMIENTO: </a:t>
            </a:r>
            <a:r>
              <a:rPr lang="es-ES" dirty="0"/>
              <a:t>formado por los métodos que forman una clase que son los que fijan las operaciones que puede realizar un objeto. </a:t>
            </a:r>
          </a:p>
          <a:p>
            <a:pPr marL="90488" lvl="1" indent="0">
              <a:lnSpc>
                <a:spcPct val="170000"/>
              </a:lnSpc>
              <a:spcBef>
                <a:spcPts val="0"/>
              </a:spcBef>
              <a:buNone/>
            </a:pPr>
            <a:r>
              <a:rPr lang="es-ES" dirty="0"/>
              <a:t>	Ejemplo: con el método alum1.pedirEdad() pedimos por teclado el nombre al alum1 (supongamos introduce Luis), con el método alum1.pedirEdad()  pedimos por teclado  la edad al alum1 (supongamos introduce 28).</a:t>
            </a:r>
          </a:p>
          <a:p>
            <a:pPr>
              <a:lnSpc>
                <a:spcPct val="150000"/>
              </a:lnSpc>
              <a:spcBef>
                <a:spcPts val="0"/>
              </a:spcBef>
            </a:pPr>
            <a:r>
              <a:rPr lang="es-ES" sz="1800" b="1" dirty="0"/>
              <a:t>MENSAJES</a:t>
            </a:r>
            <a:r>
              <a:rPr lang="es-ES" sz="1800" dirty="0"/>
              <a:t>: llamada de métodos de una clase. Cuando un objeto recibe un mensaje lo que hace es ejecutar el método asociado. Ejemplo: alum1.pedirEdad();</a:t>
            </a:r>
          </a:p>
          <a:p>
            <a:pPr algn="just">
              <a:lnSpc>
                <a:spcPct val="150000"/>
              </a:lnSpc>
              <a:spcBef>
                <a:spcPts val="0"/>
              </a:spcBef>
              <a:buNone/>
            </a:pPr>
            <a:endParaRPr lang="es-ES" sz="1800" dirty="0"/>
          </a:p>
          <a:p>
            <a:pPr>
              <a:buNone/>
            </a:pPr>
            <a:endParaRPr lang="es-ES" sz="1800" dirty="0"/>
          </a:p>
          <a:p>
            <a:pPr>
              <a:buFont typeface="Wingdings" pitchFamily="2" charset="2"/>
              <a:buNone/>
            </a:pPr>
            <a:endParaRPr lang="es-ES" sz="1800" dirty="0"/>
          </a:p>
        </p:txBody>
      </p:sp>
    </p:spTree>
    <p:extLst>
      <p:ext uri="{BB962C8B-B14F-4D97-AF65-F5344CB8AC3E}">
        <p14:creationId xmlns:p14="http://schemas.microsoft.com/office/powerpoint/2010/main" val="23428358"/>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4000" dirty="0"/>
              <a:t>Objetos</a:t>
            </a:r>
            <a:r>
              <a:rPr lang="es-ES" sz="2800" dirty="0"/>
              <a:t>.</a:t>
            </a:r>
          </a:p>
        </p:txBody>
      </p:sp>
      <p:sp>
        <p:nvSpPr>
          <p:cNvPr id="5125" name="Rectangle 5"/>
          <p:cNvSpPr>
            <a:spLocks noGrp="1" noChangeArrowheads="1"/>
          </p:cNvSpPr>
          <p:nvPr>
            <p:ph idx="1"/>
          </p:nvPr>
        </p:nvSpPr>
        <p:spPr/>
        <p:txBody>
          <a:bodyPr>
            <a:normAutofit/>
          </a:bodyPr>
          <a:lstStyle/>
          <a:p>
            <a:pPr algn="just">
              <a:lnSpc>
                <a:spcPct val="150000"/>
              </a:lnSpc>
              <a:spcBef>
                <a:spcPts val="0"/>
              </a:spcBef>
              <a:buFont typeface="Wingdings" pitchFamily="2" charset="2"/>
              <a:buChar char="q"/>
            </a:pPr>
            <a:r>
              <a:rPr lang="es-ES" sz="1800" dirty="0"/>
              <a:t>Por tanto, las </a:t>
            </a:r>
            <a:r>
              <a:rPr lang="es-ES" sz="1800" b="1" dirty="0"/>
              <a:t>características</a:t>
            </a:r>
            <a:r>
              <a:rPr lang="es-ES" sz="1800" dirty="0"/>
              <a:t> de los objetos son:</a:t>
            </a:r>
          </a:p>
          <a:p>
            <a:pPr lvl="1" algn="just">
              <a:lnSpc>
                <a:spcPct val="150000"/>
              </a:lnSpc>
              <a:spcBef>
                <a:spcPts val="0"/>
              </a:spcBef>
              <a:buFont typeface="Wingdings" pitchFamily="2" charset="2"/>
              <a:buChar char="ü"/>
            </a:pPr>
            <a:r>
              <a:rPr lang="es-ES" dirty="0"/>
              <a:t>Se agrupan en tipos llamados “CLASES”.</a:t>
            </a:r>
          </a:p>
          <a:p>
            <a:pPr lvl="1" algn="just">
              <a:lnSpc>
                <a:spcPct val="150000"/>
              </a:lnSpc>
              <a:spcBef>
                <a:spcPts val="0"/>
              </a:spcBef>
              <a:buFont typeface="Wingdings" pitchFamily="2" charset="2"/>
              <a:buChar char="ü"/>
            </a:pPr>
            <a:r>
              <a:rPr lang="es-ES" dirty="0"/>
              <a:t>Permiten poder ocultar los datos que contiene.</a:t>
            </a:r>
          </a:p>
          <a:p>
            <a:pPr lvl="1" algn="just">
              <a:lnSpc>
                <a:spcPct val="150000"/>
              </a:lnSpc>
              <a:spcBef>
                <a:spcPts val="0"/>
              </a:spcBef>
              <a:buFont typeface="Wingdings" pitchFamily="2" charset="2"/>
              <a:buChar char="ü"/>
            </a:pPr>
            <a:r>
              <a:rPr lang="es-ES" dirty="0"/>
              <a:t>Los valores de un objeto son los que determinan su ESTADO.</a:t>
            </a:r>
          </a:p>
          <a:p>
            <a:pPr lvl="1" algn="just">
              <a:lnSpc>
                <a:spcPct val="150000"/>
              </a:lnSpc>
              <a:spcBef>
                <a:spcPts val="0"/>
              </a:spcBef>
              <a:buFont typeface="Wingdings" pitchFamily="2" charset="2"/>
              <a:buChar char="ü"/>
            </a:pPr>
            <a:r>
              <a:rPr lang="es-ES" dirty="0"/>
              <a:t>Pueden heredar los datos o funciones de otros objetos.</a:t>
            </a:r>
          </a:p>
          <a:p>
            <a:pPr lvl="1" algn="just">
              <a:lnSpc>
                <a:spcPct val="150000"/>
              </a:lnSpc>
              <a:spcBef>
                <a:spcPts val="0"/>
              </a:spcBef>
              <a:buFont typeface="Wingdings" pitchFamily="2" charset="2"/>
              <a:buChar char="ü"/>
            </a:pPr>
            <a:r>
              <a:rPr lang="es-ES" dirty="0"/>
              <a:t>Se comunican con otros objetos gracias al envío de mensajes.</a:t>
            </a:r>
          </a:p>
          <a:p>
            <a:pPr lvl="1" algn="just">
              <a:lnSpc>
                <a:spcPct val="150000"/>
              </a:lnSpc>
              <a:spcBef>
                <a:spcPts val="0"/>
              </a:spcBef>
              <a:buFont typeface="Wingdings" pitchFamily="2" charset="2"/>
              <a:buChar char="ü"/>
            </a:pPr>
            <a:r>
              <a:rPr lang="es-ES" dirty="0"/>
              <a:t>Tienen métodos que definen su comportamiento.</a:t>
            </a:r>
          </a:p>
          <a:p>
            <a:pPr lvl="1" algn="just">
              <a:lnSpc>
                <a:spcPct val="150000"/>
              </a:lnSpc>
              <a:spcBef>
                <a:spcPts val="0"/>
              </a:spcBef>
              <a:buFont typeface="Wingdings" pitchFamily="2" charset="2"/>
              <a:buChar char="ü"/>
            </a:pPr>
            <a:r>
              <a:rPr lang="es-ES" dirty="0"/>
              <a:t>Un método puede hacer uso de otros métodos sin tener que conocer cómo están implementados. Solo le basta conocer la cabecera de dichos métodos.</a:t>
            </a:r>
          </a:p>
          <a:p>
            <a:pPr algn="just">
              <a:lnSpc>
                <a:spcPct val="150000"/>
              </a:lnSpc>
              <a:spcBef>
                <a:spcPts val="0"/>
              </a:spcBef>
              <a:buNone/>
            </a:pPr>
            <a:endParaRPr lang="es-ES" sz="1800" dirty="0"/>
          </a:p>
          <a:p>
            <a:pPr>
              <a:buNone/>
            </a:pPr>
            <a:endParaRPr lang="es-ES" sz="1800" dirty="0"/>
          </a:p>
          <a:p>
            <a:pPr>
              <a:buFont typeface="Wingdings" pitchFamily="2" charset="2"/>
              <a:buNone/>
            </a:pPr>
            <a:endParaRPr lang="es-ES" sz="1800" dirty="0"/>
          </a:p>
        </p:txBody>
      </p:sp>
    </p:spTree>
    <p:extLst>
      <p:ext uri="{BB962C8B-B14F-4D97-AF65-F5344CB8AC3E}">
        <p14:creationId xmlns:p14="http://schemas.microsoft.com/office/powerpoint/2010/main" val="3395689905"/>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530C09-7D6B-4715-A485-80C589014CEC}"/>
              </a:ext>
            </a:extLst>
          </p:cNvPr>
          <p:cNvSpPr>
            <a:spLocks noGrp="1"/>
          </p:cNvSpPr>
          <p:nvPr>
            <p:ph type="title"/>
          </p:nvPr>
        </p:nvSpPr>
        <p:spPr/>
        <p:txBody>
          <a:bodyPr/>
          <a:lstStyle/>
          <a:p>
            <a:r>
              <a:rPr lang="es-ES" dirty="0"/>
              <a:t>Instanciación de Objetos</a:t>
            </a:r>
          </a:p>
        </p:txBody>
      </p:sp>
      <p:sp>
        <p:nvSpPr>
          <p:cNvPr id="3" name="Marcador de texto 2">
            <a:extLst>
              <a:ext uri="{FF2B5EF4-FFF2-40B4-BE49-F238E27FC236}">
                <a16:creationId xmlns:a16="http://schemas.microsoft.com/office/drawing/2014/main" id="{FDC23E50-3EBE-44EA-913B-44FDD66AD08C}"/>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9C952D91-78F3-4ED9-8628-23B1B3B60EB5}"/>
              </a:ext>
            </a:extLst>
          </p:cNvPr>
          <p:cNvSpPr>
            <a:spLocks noGrp="1"/>
          </p:cNvSpPr>
          <p:nvPr>
            <p:ph type="dt" sz="half" idx="10"/>
          </p:nvPr>
        </p:nvSpPr>
        <p:spPr/>
        <p:txBody>
          <a:bodyPr/>
          <a:lstStyle/>
          <a:p>
            <a:fld id="{5E022226-E6AB-42EC-8D45-DDE3051437E3}" type="datetime1">
              <a:rPr lang="es-ES" smtClean="0"/>
              <a:pPr/>
              <a:t>06/02/2020</a:t>
            </a:fld>
            <a:endParaRPr lang="es-ES"/>
          </a:p>
        </p:txBody>
      </p:sp>
      <p:sp>
        <p:nvSpPr>
          <p:cNvPr id="5" name="Marcador de pie de página 4">
            <a:extLst>
              <a:ext uri="{FF2B5EF4-FFF2-40B4-BE49-F238E27FC236}">
                <a16:creationId xmlns:a16="http://schemas.microsoft.com/office/drawing/2014/main" id="{DE7313D2-F71D-498D-A27C-5AD7F22A664D}"/>
              </a:ext>
            </a:extLst>
          </p:cNvPr>
          <p:cNvSpPr>
            <a:spLocks noGrp="1"/>
          </p:cNvSpPr>
          <p:nvPr>
            <p:ph type="ftr" sz="quarter" idx="11"/>
          </p:nvPr>
        </p:nvSpPr>
        <p:spPr/>
        <p:txBody>
          <a:bodyPr/>
          <a:lstStyle/>
          <a:p>
            <a:r>
              <a:rPr lang="es-ES"/>
              <a:t>DAR - CIFP Santa Catalina.</a:t>
            </a:r>
          </a:p>
        </p:txBody>
      </p:sp>
      <p:sp>
        <p:nvSpPr>
          <p:cNvPr id="6" name="Marcador de número de diapositiva 5">
            <a:extLst>
              <a:ext uri="{FF2B5EF4-FFF2-40B4-BE49-F238E27FC236}">
                <a16:creationId xmlns:a16="http://schemas.microsoft.com/office/drawing/2014/main" id="{DFB09687-F887-44E2-8F76-653997EBDB8E}"/>
              </a:ext>
            </a:extLst>
          </p:cNvPr>
          <p:cNvSpPr>
            <a:spLocks noGrp="1"/>
          </p:cNvSpPr>
          <p:nvPr>
            <p:ph type="sldNum" sz="quarter" idx="12"/>
          </p:nvPr>
        </p:nvSpPr>
        <p:spPr/>
        <p:txBody>
          <a:bodyPr/>
          <a:lstStyle/>
          <a:p>
            <a:fld id="{E62916B5-D2C3-4909-9B0A-4F0E340A5563}" type="slidenum">
              <a:rPr lang="es-ES" smtClean="0"/>
              <a:pPr/>
              <a:t>7</a:t>
            </a:fld>
            <a:endParaRPr lang="es-ES"/>
          </a:p>
        </p:txBody>
      </p:sp>
    </p:spTree>
    <p:extLst>
      <p:ext uri="{BB962C8B-B14F-4D97-AF65-F5344CB8AC3E}">
        <p14:creationId xmlns:p14="http://schemas.microsoft.com/office/powerpoint/2010/main" val="145712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noAutofit/>
          </a:bodyPr>
          <a:lstStyle/>
          <a:p>
            <a:pPr marL="742950" indent="-742950"/>
            <a:r>
              <a:rPr lang="es-ES" sz="4000" dirty="0"/>
              <a:t>1. Instanciación</a:t>
            </a:r>
          </a:p>
        </p:txBody>
      </p:sp>
      <p:sp>
        <p:nvSpPr>
          <p:cNvPr id="5125" name="Rectangle 5"/>
          <p:cNvSpPr>
            <a:spLocks noGrp="1" noChangeArrowheads="1"/>
          </p:cNvSpPr>
          <p:nvPr>
            <p:ph idx="1"/>
          </p:nvPr>
        </p:nvSpPr>
        <p:spPr/>
        <p:txBody>
          <a:bodyPr>
            <a:normAutofit/>
          </a:bodyPr>
          <a:lstStyle/>
          <a:p>
            <a:pPr algn="just">
              <a:lnSpc>
                <a:spcPct val="170000"/>
              </a:lnSpc>
              <a:spcBef>
                <a:spcPts val="0"/>
              </a:spcBef>
              <a:buFont typeface="Wingdings" pitchFamily="2" charset="2"/>
              <a:buChar char="q"/>
            </a:pPr>
            <a:r>
              <a:rPr lang="es-ES" sz="2400" dirty="0"/>
              <a:t>La </a:t>
            </a:r>
            <a:r>
              <a:rPr lang="es-ES" sz="2400" b="1" dirty="0"/>
              <a:t>INSTANCIACIÓN</a:t>
            </a:r>
            <a:r>
              <a:rPr lang="es-ES" sz="2400" dirty="0"/>
              <a:t> de un objeto consiste en ponerlo en memoria para su uso, es decir, en la creación del objeto en sí.</a:t>
            </a:r>
          </a:p>
          <a:p>
            <a:pPr algn="just">
              <a:lnSpc>
                <a:spcPct val="170000"/>
              </a:lnSpc>
              <a:spcBef>
                <a:spcPts val="0"/>
              </a:spcBef>
              <a:buFont typeface="Wingdings" pitchFamily="2" charset="2"/>
              <a:buChar char="q"/>
            </a:pPr>
            <a:r>
              <a:rPr lang="es-ES" sz="2400" dirty="0"/>
              <a:t>Un objeto, como cualquier variable, tiene un espacio de memoria asignado con el fin de guardar los datos que forman los atributos de la clase a la que pertenece.</a:t>
            </a:r>
          </a:p>
          <a:p>
            <a:pPr algn="just">
              <a:lnSpc>
                <a:spcPct val="170000"/>
              </a:lnSpc>
              <a:spcBef>
                <a:spcPts val="0"/>
              </a:spcBef>
              <a:buFont typeface="Wingdings" pitchFamily="2" charset="2"/>
              <a:buChar char="q"/>
            </a:pPr>
            <a:r>
              <a:rPr lang="es-ES" sz="2400" dirty="0"/>
              <a:t>Los objetos son instancias de una clase.</a:t>
            </a:r>
            <a:endParaRPr lang="es-ES" sz="2400" u="sng" dirty="0">
              <a:solidFill>
                <a:srgbClr val="0070C0"/>
              </a:solidFill>
            </a:endParaRPr>
          </a:p>
          <a:p>
            <a:pPr marL="0" indent="0" algn="just">
              <a:lnSpc>
                <a:spcPct val="170000"/>
              </a:lnSpc>
              <a:spcBef>
                <a:spcPts val="0"/>
              </a:spcBef>
              <a:buNone/>
            </a:pPr>
            <a:endParaRPr lang="es-ES" sz="2400" dirty="0"/>
          </a:p>
        </p:txBody>
      </p:sp>
    </p:spTree>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noAutofit/>
          </a:bodyPr>
          <a:lstStyle/>
          <a:p>
            <a:pPr marL="742950" indent="-742950"/>
            <a:r>
              <a:rPr lang="es-ES" sz="4000" dirty="0"/>
              <a:t>1. Instanciación</a:t>
            </a:r>
          </a:p>
        </p:txBody>
      </p:sp>
      <p:sp>
        <p:nvSpPr>
          <p:cNvPr id="5125" name="Rectangle 5"/>
          <p:cNvSpPr>
            <a:spLocks noGrp="1" noChangeArrowheads="1"/>
          </p:cNvSpPr>
          <p:nvPr>
            <p:ph idx="1"/>
          </p:nvPr>
        </p:nvSpPr>
        <p:spPr/>
        <p:txBody>
          <a:bodyPr>
            <a:normAutofit fontScale="92500" lnSpcReduction="10000"/>
          </a:bodyPr>
          <a:lstStyle/>
          <a:p>
            <a:pPr>
              <a:lnSpc>
                <a:spcPct val="150000"/>
              </a:lnSpc>
              <a:spcBef>
                <a:spcPts val="0"/>
              </a:spcBef>
              <a:buFont typeface="Wingdings" pitchFamily="2" charset="2"/>
              <a:buChar char="q"/>
            </a:pPr>
            <a:r>
              <a:rPr lang="es-ES" sz="2400" dirty="0"/>
              <a:t>Como con cualquier otra variable para «usar» un objeto, hay que llevar a cabo dos pasos:</a:t>
            </a:r>
          </a:p>
          <a:p>
            <a:pPr lvl="1">
              <a:lnSpc>
                <a:spcPct val="170000"/>
              </a:lnSpc>
              <a:spcBef>
                <a:spcPts val="0"/>
              </a:spcBef>
              <a:buNone/>
            </a:pPr>
            <a:r>
              <a:rPr lang="es-ES" sz="2400" b="1" u="sng" dirty="0"/>
              <a:t>1º) Declarar el objeto: </a:t>
            </a:r>
            <a:r>
              <a:rPr lang="es-ES" sz="2400" dirty="0"/>
              <a:t>consiste en la declaración de una variable cuyo tipo es la clase del objeto.</a:t>
            </a:r>
            <a:endParaRPr lang="es-ES" sz="2400" u="sng" dirty="0"/>
          </a:p>
          <a:p>
            <a:pPr lvl="1">
              <a:lnSpc>
                <a:spcPct val="170000"/>
              </a:lnSpc>
              <a:spcBef>
                <a:spcPts val="0"/>
              </a:spcBef>
              <a:buNone/>
            </a:pPr>
            <a:r>
              <a:rPr lang="es-ES" sz="2400" dirty="0"/>
              <a:t>			</a:t>
            </a:r>
            <a:r>
              <a:rPr lang="es-ES" sz="2400" u="sng" dirty="0"/>
              <a:t>Sintaxis:</a:t>
            </a:r>
            <a:r>
              <a:rPr lang="es-ES" sz="2400" dirty="0"/>
              <a:t> </a:t>
            </a:r>
            <a:r>
              <a:rPr lang="es-ES" sz="2400" b="1" dirty="0" err="1"/>
              <a:t>NombreClase</a:t>
            </a:r>
            <a:r>
              <a:rPr lang="es-ES" sz="2400" b="1" dirty="0"/>
              <a:t>  </a:t>
            </a:r>
            <a:r>
              <a:rPr lang="es-ES" sz="2400" b="1" dirty="0" err="1"/>
              <a:t>NombreObjeto</a:t>
            </a:r>
            <a:r>
              <a:rPr lang="es-ES" sz="2400" b="1" dirty="0"/>
              <a:t>;</a:t>
            </a:r>
          </a:p>
          <a:p>
            <a:pPr lvl="1">
              <a:lnSpc>
                <a:spcPct val="170000"/>
              </a:lnSpc>
              <a:spcBef>
                <a:spcPts val="0"/>
              </a:spcBef>
              <a:buNone/>
            </a:pPr>
            <a:r>
              <a:rPr lang="es-ES" sz="2400" u="sng" dirty="0"/>
              <a:t>Ejemplo:</a:t>
            </a:r>
            <a:r>
              <a:rPr lang="es-ES" sz="2400" dirty="0"/>
              <a:t> supongamos que tenemos una clase definida llamada “Alumno”. Vamos a crear un nombre para referirse a un objeto de la clase Alumno.</a:t>
            </a:r>
          </a:p>
          <a:p>
            <a:pPr lvl="1">
              <a:lnSpc>
                <a:spcPct val="170000"/>
              </a:lnSpc>
              <a:spcBef>
                <a:spcPts val="0"/>
              </a:spcBef>
              <a:buNone/>
            </a:pPr>
            <a:r>
              <a:rPr lang="es-ES" sz="2400" dirty="0"/>
              <a:t>			</a:t>
            </a:r>
            <a:r>
              <a:rPr lang="es-ES" sz="2400" i="1" dirty="0"/>
              <a:t>Alumno alumno1;</a:t>
            </a:r>
          </a:p>
          <a:p>
            <a:pPr lvl="1" algn="just">
              <a:lnSpc>
                <a:spcPct val="170000"/>
              </a:lnSpc>
              <a:spcBef>
                <a:spcPts val="0"/>
              </a:spcBef>
              <a:buNone/>
            </a:pPr>
            <a:endParaRPr lang="es-ES" sz="1400" dirty="0"/>
          </a:p>
        </p:txBody>
      </p:sp>
    </p:spTree>
    <p:extLst>
      <p:ext uri="{BB962C8B-B14F-4D97-AF65-F5344CB8AC3E}">
        <p14:creationId xmlns:p14="http://schemas.microsoft.com/office/powerpoint/2010/main" val="891149419"/>
      </p:ext>
    </p:extLst>
  </p:cSld>
  <p:clrMapOvr>
    <a:masterClrMapping/>
  </p:clrMapOvr>
  <p:transition>
    <p:checker/>
  </p:transition>
</p:sld>
</file>

<file path=ppt/theme/theme1.xml><?xml version="1.0" encoding="utf-8"?>
<a:theme xmlns:a="http://schemas.openxmlformats.org/drawingml/2006/main" name="SantaCatalin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ntaCatalina" id="{07EFEF9E-8454-451E-8CDA-3250DCFB7F5A}" vid="{0DCFAB2D-0954-4D97-8DC0-3BC3FC007243}"/>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SantaCatalina</Template>
  <TotalTime>18554</TotalTime>
  <Words>2554</Words>
  <Application>Microsoft Office PowerPoint</Application>
  <PresentationFormat>Panorámica</PresentationFormat>
  <Paragraphs>248</Paragraphs>
  <Slides>34</Slides>
  <Notes>29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Consolas</vt:lpstr>
      <vt:lpstr>Times New Roman</vt:lpstr>
      <vt:lpstr>Wingdings</vt:lpstr>
      <vt:lpstr>SantaCatalina</vt:lpstr>
      <vt:lpstr>DESARROLLO DE APLICACIONES MULTIPLATAFORMA</vt:lpstr>
      <vt:lpstr>Objetos</vt:lpstr>
      <vt:lpstr>Objetos.</vt:lpstr>
      <vt:lpstr>Objetos.</vt:lpstr>
      <vt:lpstr>Objetos.</vt:lpstr>
      <vt:lpstr>Objetos.</vt:lpstr>
      <vt:lpstr>Instanciación de Objetos</vt:lpstr>
      <vt:lpstr>1. Instanciación</vt:lpstr>
      <vt:lpstr>1. Instanciación</vt:lpstr>
      <vt:lpstr>1. Instanciación</vt:lpstr>
      <vt:lpstr>Utilización de métodos</vt:lpstr>
      <vt:lpstr>2.2 Utilización de los métodos.</vt:lpstr>
      <vt:lpstr>2.2 Utilización de los métodos.</vt:lpstr>
      <vt:lpstr>Presentación de PowerPoint</vt:lpstr>
      <vt:lpstr>2.2 Utilización de los métodos.</vt:lpstr>
      <vt:lpstr>2.2.1 Parámetros y argumentos en los métodos.</vt:lpstr>
      <vt:lpstr>2.2.1 Parámetros y argumentos en los métodos.</vt:lpstr>
      <vt:lpstr>2.2.1 Parámetros y argumentos en los métodos..</vt:lpstr>
      <vt:lpstr>2.2.1 Parámetros y argumentos en los métodos.</vt:lpstr>
      <vt:lpstr>2.2.1 Parámetros y argumentos en los métodos.</vt:lpstr>
      <vt:lpstr>2.2.2 Acceso a los atributos.</vt:lpstr>
      <vt:lpstr>2.2.2 Acceso a los atributos.</vt:lpstr>
      <vt:lpstr>2.2.2 Acceso a los atributos.</vt:lpstr>
      <vt:lpstr>2.2.2 Acceso a los atributos.</vt:lpstr>
      <vt:lpstr>2.2.2 Acceso a los atributos.</vt:lpstr>
      <vt:lpstr>2.2.2 Acceso a los atributos.</vt:lpstr>
      <vt:lpstr>2.2.2 Acceso a los atributos.</vt:lpstr>
      <vt:lpstr>2.2.2 Acceso a los atributos.</vt:lpstr>
      <vt:lpstr>Arrays de objetos.</vt:lpstr>
      <vt:lpstr>Arrays de objetos.</vt:lpstr>
      <vt:lpstr>2.4 Almacenamiento  en memoria. Tipos básicos y objetos.</vt:lpstr>
      <vt:lpstr>2.4 Almacenamiento  en memoria. Tipos básicos y objetos.</vt:lpstr>
      <vt:lpstr>2.4 Almacenamiento  en memoria. Tipos básicos y objetos.</vt:lpstr>
      <vt:lpstr>2.5 Recolector de Basura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Eva</dc:creator>
  <cp:lastModifiedBy>Abraham Perez Barrera</cp:lastModifiedBy>
  <cp:revision>1688</cp:revision>
  <cp:lastPrinted>1601-01-01T00:00:00Z</cp:lastPrinted>
  <dcterms:created xsi:type="dcterms:W3CDTF">1601-01-01T00:00:00Z</dcterms:created>
  <dcterms:modified xsi:type="dcterms:W3CDTF">2020-02-13T06:59:06Z</dcterms:modified>
</cp:coreProperties>
</file>