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B018A-74E9-49F4-AD66-D9621B4F67C2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E6C1A-80A4-4E15-A886-0282902667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4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2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50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15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71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52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210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33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5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99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07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75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475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11962" cy="3832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34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917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8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56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2875" y="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2875" y="1471905"/>
            <a:ext cx="10515600" cy="4351338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39349" y="6366310"/>
            <a:ext cx="4114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UT 2/2</a:t>
            </a:r>
          </a:p>
        </p:txBody>
      </p:sp>
    </p:spTree>
    <p:extLst>
      <p:ext uri="{BB962C8B-B14F-4D97-AF65-F5344CB8AC3E}">
        <p14:creationId xmlns:p14="http://schemas.microsoft.com/office/powerpoint/2010/main" val="153142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293" y="173672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7293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</p:spTree>
    <p:extLst>
      <p:ext uri="{BB962C8B-B14F-4D97-AF65-F5344CB8AC3E}">
        <p14:creationId xmlns:p14="http://schemas.microsoft.com/office/powerpoint/2010/main" val="32606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1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7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4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69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0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UT 2/2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28E98-811A-4365-B01D-882B9E792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0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7293" y="199624"/>
            <a:ext cx="10515600" cy="843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7293" y="1336228"/>
            <a:ext cx="10515600" cy="462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7293" y="6255956"/>
            <a:ext cx="5330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UT 2/2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35651" y="6255956"/>
            <a:ext cx="437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Abraham</a:t>
            </a:r>
            <a:r>
              <a:rPr lang="es-ES" baseline="0" dirty="0"/>
              <a:t> Pérez Barrera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8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Tx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a-installer.de/download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Para La Representación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37000"/>
            <a:ext cx="9144000" cy="1320800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1- Diagramas de flujo de datos</a:t>
            </a:r>
          </a:p>
          <a:p>
            <a:pPr algn="l"/>
            <a:r>
              <a:rPr lang="es-ES" sz="2000" dirty="0"/>
              <a:t>2- Pseudocódigo</a:t>
            </a:r>
          </a:p>
        </p:txBody>
      </p:sp>
    </p:spTree>
    <p:extLst>
      <p:ext uri="{BB962C8B-B14F-4D97-AF65-F5344CB8AC3E}">
        <p14:creationId xmlns:p14="http://schemas.microsoft.com/office/powerpoint/2010/main" val="291847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44042" y="384414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7528" y="980728"/>
            <a:ext cx="8352928" cy="44644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4:</a:t>
            </a:r>
          </a:p>
          <a:p>
            <a:r>
              <a:rPr lang="es-ES" dirty="0"/>
              <a:t> Calcular la cantidad de segundos que están incluidos en el número de horas, minutos y segundos ingresados por el usuario.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541498-17F0-415A-88AD-5892319F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17" y="2160273"/>
            <a:ext cx="3324334" cy="41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302297" y="367957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066" y="1052736"/>
            <a:ext cx="5544616" cy="44644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5:</a:t>
            </a:r>
          </a:p>
          <a:p>
            <a:pPr marL="0" indent="0">
              <a:buNone/>
            </a:pPr>
            <a:r>
              <a:rPr lang="es-ES" dirty="0"/>
              <a:t>Determinar si un número leído por teclado es igual a cero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3E4AB3-EA0A-4EE1-9720-03F282308E9F}"/>
              </a:ext>
            </a:extLst>
          </p:cNvPr>
          <p:cNvGrpSpPr/>
          <p:nvPr/>
        </p:nvGrpSpPr>
        <p:grpSpPr>
          <a:xfrm>
            <a:off x="5447929" y="1052736"/>
            <a:ext cx="5067913" cy="5032734"/>
            <a:chOff x="5447929" y="1052736"/>
            <a:chExt cx="5067913" cy="5032734"/>
          </a:xfrm>
        </p:grpSpPr>
        <p:grpSp>
          <p:nvGrpSpPr>
            <p:cNvPr id="56" name="Grupo 55"/>
            <p:cNvGrpSpPr/>
            <p:nvPr/>
          </p:nvGrpSpPr>
          <p:grpSpPr>
            <a:xfrm>
              <a:off x="5447929" y="1052736"/>
              <a:ext cx="5067913" cy="5032734"/>
              <a:chOff x="4079982" y="980728"/>
              <a:chExt cx="5067913" cy="5032734"/>
            </a:xfrm>
            <a:solidFill>
              <a:schemeClr val="accent2"/>
            </a:solidFill>
          </p:grpSpPr>
          <p:grpSp>
            <p:nvGrpSpPr>
              <p:cNvPr id="43" name="Grupo 42"/>
              <p:cNvGrpSpPr/>
              <p:nvPr/>
            </p:nvGrpSpPr>
            <p:grpSpPr>
              <a:xfrm>
                <a:off x="4079982" y="980728"/>
                <a:ext cx="3576324" cy="5032734"/>
                <a:chOff x="5128507" y="840045"/>
                <a:chExt cx="3576324" cy="5032734"/>
              </a:xfrm>
              <a:grpFill/>
            </p:grpSpPr>
            <p:sp>
              <p:nvSpPr>
                <p:cNvPr id="32" name="Proceso 31"/>
                <p:cNvSpPr/>
                <p:nvPr/>
              </p:nvSpPr>
              <p:spPr>
                <a:xfrm>
                  <a:off x="6688607" y="1595149"/>
                  <a:ext cx="2016224" cy="504056"/>
                </a:xfrm>
                <a:prstGeom prst="flowChartProces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número = 0</a:t>
                  </a:r>
                </a:p>
              </p:txBody>
            </p:sp>
            <p:cxnSp>
              <p:nvCxnSpPr>
                <p:cNvPr id="35" name="Conector recto de flecha 34"/>
                <p:cNvCxnSpPr>
                  <a:stCxn id="32" idx="2"/>
                  <a:endCxn id="8" idx="1"/>
                </p:cNvCxnSpPr>
                <p:nvPr/>
              </p:nvCxnSpPr>
              <p:spPr>
                <a:xfrm flipH="1">
                  <a:off x="7676140" y="2099205"/>
                  <a:ext cx="20579" cy="21554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o 33"/>
                <p:cNvGrpSpPr/>
                <p:nvPr/>
              </p:nvGrpSpPr>
              <p:grpSpPr>
                <a:xfrm>
                  <a:off x="5128507" y="840045"/>
                  <a:ext cx="3519741" cy="5032734"/>
                  <a:chOff x="5130397" y="836712"/>
                  <a:chExt cx="3519741" cy="5032734"/>
                </a:xfrm>
                <a:grpFill/>
              </p:grpSpPr>
              <p:grpSp>
                <p:nvGrpSpPr>
                  <p:cNvPr id="6" name="Grupo 5"/>
                  <p:cNvGrpSpPr/>
                  <p:nvPr/>
                </p:nvGrpSpPr>
                <p:grpSpPr>
                  <a:xfrm>
                    <a:off x="5130397" y="836712"/>
                    <a:ext cx="3519741" cy="5032734"/>
                    <a:chOff x="4272038" y="2204864"/>
                    <a:chExt cx="3519741" cy="4222893"/>
                  </a:xfrm>
                  <a:grpFill/>
                </p:grpSpPr>
                <p:sp>
                  <p:nvSpPr>
                    <p:cNvPr id="7" name="Elipse 6"/>
                    <p:cNvSpPr/>
                    <p:nvPr/>
                  </p:nvSpPr>
                  <p:spPr>
                    <a:xfrm>
                      <a:off x="6228184" y="2204864"/>
                      <a:ext cx="1080120" cy="3600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Inicio</a:t>
                      </a:r>
                    </a:p>
                  </p:txBody>
                </p:sp>
                <p:sp>
                  <p:nvSpPr>
                    <p:cNvPr id="8" name="Datos 7"/>
                    <p:cNvSpPr/>
                    <p:nvPr/>
                  </p:nvSpPr>
                  <p:spPr>
                    <a:xfrm>
                      <a:off x="5847563" y="3442263"/>
                      <a:ext cx="1944216" cy="421263"/>
                    </a:xfrm>
                    <a:prstGeom prst="flowChartInputOutpu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Leer numero</a:t>
                      </a:r>
                    </a:p>
                  </p:txBody>
                </p:sp>
                <p:sp>
                  <p:nvSpPr>
                    <p:cNvPr id="11" name="Datos 10"/>
                    <p:cNvSpPr/>
                    <p:nvPr/>
                  </p:nvSpPr>
                  <p:spPr>
                    <a:xfrm>
                      <a:off x="4272038" y="4765143"/>
                      <a:ext cx="1980220" cy="491565"/>
                    </a:xfrm>
                    <a:prstGeom prst="flowChartInputOutpu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Has pulsado el 0</a:t>
                      </a:r>
                    </a:p>
                  </p:txBody>
                </p:sp>
                <p:sp>
                  <p:nvSpPr>
                    <p:cNvPr id="12" name="Elipse 11"/>
                    <p:cNvSpPr/>
                    <p:nvPr/>
                  </p:nvSpPr>
                  <p:spPr>
                    <a:xfrm>
                      <a:off x="6279611" y="6067717"/>
                      <a:ext cx="1080120" cy="3600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Fin</a:t>
                      </a:r>
                    </a:p>
                  </p:txBody>
                </p:sp>
                <p:cxnSp>
                  <p:nvCxnSpPr>
                    <p:cNvPr id="13" name="Conector recto de flecha 12"/>
                    <p:cNvCxnSpPr>
                      <a:stCxn id="7" idx="4"/>
                    </p:cNvCxnSpPr>
                    <p:nvPr/>
                  </p:nvCxnSpPr>
                  <p:spPr>
                    <a:xfrm>
                      <a:off x="6768244" y="2564904"/>
                      <a:ext cx="0" cy="299865"/>
                    </a:xfrm>
                    <a:prstGeom prst="straightConnector1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ector recto de flecha 13"/>
                    <p:cNvCxnSpPr>
                      <a:stCxn id="8" idx="4"/>
                      <a:endCxn id="9" idx="0"/>
                    </p:cNvCxnSpPr>
                    <p:nvPr/>
                  </p:nvCxnSpPr>
                  <p:spPr>
                    <a:xfrm>
                      <a:off x="6819671" y="3863526"/>
                      <a:ext cx="16110" cy="153964"/>
                    </a:xfrm>
                    <a:prstGeom prst="straightConnector1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Decisión 8"/>
                  <p:cNvSpPr/>
                  <p:nvPr/>
                </p:nvSpPr>
                <p:spPr>
                  <a:xfrm>
                    <a:off x="6902052" y="2996952"/>
                    <a:ext cx="1584176" cy="864096"/>
                  </a:xfrm>
                  <a:prstGeom prst="flowChartDecisi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>
                        <a:solidFill>
                          <a:schemeClr val="tx1"/>
                        </a:solidFill>
                      </a:rPr>
                      <a:t>Número es igual a 0</a:t>
                    </a:r>
                  </a:p>
                </p:txBody>
              </p:sp>
            </p:grpSp>
            <p:cxnSp>
              <p:nvCxnSpPr>
                <p:cNvPr id="28" name="Conector angular 27"/>
                <p:cNvCxnSpPr>
                  <a:stCxn id="9" idx="1"/>
                  <a:endCxn id="11" idx="1"/>
                </p:cNvCxnSpPr>
                <p:nvPr/>
              </p:nvCxnSpPr>
              <p:spPr>
                <a:xfrm rot="10800000" flipV="1">
                  <a:off x="6118618" y="3432333"/>
                  <a:ext cx="781545" cy="458986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angular 39"/>
                <p:cNvCxnSpPr>
                  <a:stCxn id="11" idx="4"/>
                  <a:endCxn id="41" idx="2"/>
                </p:cNvCxnSpPr>
                <p:nvPr/>
              </p:nvCxnSpPr>
              <p:spPr>
                <a:xfrm rot="16200000" flipH="1">
                  <a:off x="6531969" y="4063800"/>
                  <a:ext cx="592614" cy="1419319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Elipse 40"/>
                <p:cNvSpPr/>
                <p:nvPr/>
              </p:nvSpPr>
              <p:spPr>
                <a:xfrm>
                  <a:off x="7537936" y="4935884"/>
                  <a:ext cx="308627" cy="26776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Datos 47"/>
              <p:cNvSpPr/>
              <p:nvPr/>
            </p:nvSpPr>
            <p:spPr>
              <a:xfrm>
                <a:off x="7167675" y="4055939"/>
                <a:ext cx="1980220" cy="585834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No has pulsado el 0</a:t>
                </a:r>
              </a:p>
            </p:txBody>
          </p:sp>
          <p:cxnSp>
            <p:nvCxnSpPr>
              <p:cNvPr id="49" name="Conector angular 48"/>
              <p:cNvCxnSpPr>
                <a:stCxn id="9" idx="3"/>
                <a:endCxn id="48" idx="1"/>
              </p:cNvCxnSpPr>
              <p:nvPr/>
            </p:nvCxnSpPr>
            <p:spPr>
              <a:xfrm>
                <a:off x="7435813" y="3573016"/>
                <a:ext cx="721972" cy="482923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angular 49"/>
              <p:cNvCxnSpPr>
                <a:stCxn id="48" idx="4"/>
                <a:endCxn id="41" idx="6"/>
              </p:cNvCxnSpPr>
              <p:nvPr/>
            </p:nvCxnSpPr>
            <p:spPr>
              <a:xfrm rot="5400000">
                <a:off x="7193574" y="4246238"/>
                <a:ext cx="568677" cy="1359747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>
                <a:stCxn id="41" idx="4"/>
                <a:endCxn id="12" idx="0"/>
              </p:cNvCxnSpPr>
              <p:nvPr/>
            </p:nvCxnSpPr>
            <p:spPr>
              <a:xfrm flipH="1">
                <a:off x="6627615" y="5344332"/>
                <a:ext cx="16110" cy="24004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uadroTexto 56"/>
            <p:cNvSpPr txBox="1"/>
            <p:nvPr/>
          </p:nvSpPr>
          <p:spPr>
            <a:xfrm>
              <a:off x="6884114" y="3341120"/>
              <a:ext cx="42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SI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8772352" y="3330165"/>
              <a:ext cx="49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8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66824" y="221211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2069" y="985583"/>
            <a:ext cx="6373923" cy="44644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6,1:</a:t>
            </a:r>
          </a:p>
          <a:p>
            <a:r>
              <a:rPr lang="es-ES" dirty="0"/>
              <a:t> Programa que calcula la suma de 2 números enteros pedidos por teclado, si esta supera a 10, indica que la suma es mayor que 10, si no indica lo contrario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9960E53-0908-4546-A483-983E24474B49}"/>
              </a:ext>
            </a:extLst>
          </p:cNvPr>
          <p:cNvGrpSpPr/>
          <p:nvPr/>
        </p:nvGrpSpPr>
        <p:grpSpPr>
          <a:xfrm>
            <a:off x="7204519" y="617704"/>
            <a:ext cx="5063245" cy="5354638"/>
            <a:chOff x="6000746" y="836712"/>
            <a:chExt cx="5063245" cy="5354638"/>
          </a:xfrm>
        </p:grpSpPr>
        <p:sp>
          <p:nvSpPr>
            <p:cNvPr id="11" name="Datos 10"/>
            <p:cNvSpPr/>
            <p:nvPr/>
          </p:nvSpPr>
          <p:spPr>
            <a:xfrm>
              <a:off x="6000746" y="4761229"/>
              <a:ext cx="1980220" cy="585834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La suma es </a:t>
              </a:r>
              <a:r>
                <a:rPr lang="es-ES" sz="1600" dirty="0" err="1">
                  <a:solidFill>
                    <a:schemeClr val="tx1"/>
                  </a:solidFill>
                </a:rPr>
                <a:t>resul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7021495" y="836712"/>
              <a:ext cx="4042496" cy="5354638"/>
              <a:chOff x="4943422" y="903900"/>
              <a:chExt cx="4042496" cy="5354638"/>
            </a:xfrm>
            <a:solidFill>
              <a:schemeClr val="accent2"/>
            </a:solidFill>
          </p:grpSpPr>
          <p:sp>
            <p:nvSpPr>
              <p:cNvPr id="32" name="Proceso 31"/>
              <p:cNvSpPr/>
              <p:nvPr/>
            </p:nvSpPr>
            <p:spPr>
              <a:xfrm>
                <a:off x="5479559" y="1521859"/>
                <a:ext cx="2016224" cy="67823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num1 </a:t>
                </a:r>
              </a:p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num2</a:t>
                </a:r>
              </a:p>
              <a:p>
                <a:pPr algn="ctr"/>
                <a:r>
                  <a:rPr lang="es-ES" sz="1600" dirty="0" err="1">
                    <a:solidFill>
                      <a:schemeClr val="tx1"/>
                    </a:solidFill>
                  </a:rPr>
                  <a:t>resul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Conector recto de flecha 34"/>
              <p:cNvCxnSpPr>
                <a:stCxn id="32" idx="2"/>
                <a:endCxn id="8" idx="1"/>
              </p:cNvCxnSpPr>
              <p:nvPr/>
            </p:nvCxnSpPr>
            <p:spPr>
              <a:xfrm>
                <a:off x="6487671" y="2200091"/>
                <a:ext cx="20236" cy="281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/>
              <p:cNvSpPr/>
              <p:nvPr/>
            </p:nvSpPr>
            <p:spPr>
              <a:xfrm>
                <a:off x="5933531" y="903900"/>
                <a:ext cx="1080120" cy="42908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>
                    <a:solidFill>
                      <a:schemeClr val="tx1"/>
                    </a:solidFill>
                  </a:rPr>
                  <a:t>Inicio</a:t>
                </a:r>
              </a:p>
            </p:txBody>
          </p:sp>
          <p:sp>
            <p:nvSpPr>
              <p:cNvPr id="8" name="Datos 7"/>
              <p:cNvSpPr/>
              <p:nvPr/>
            </p:nvSpPr>
            <p:spPr>
              <a:xfrm>
                <a:off x="5535799" y="2481367"/>
                <a:ext cx="1944216" cy="502050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Leer num1 y num2</a:t>
                </a:r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88084" y="5829452"/>
                <a:ext cx="1080120" cy="42908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>
                    <a:solidFill>
                      <a:schemeClr val="tx1"/>
                    </a:solidFill>
                  </a:rPr>
                  <a:t>Fin</a:t>
                </a:r>
              </a:p>
            </p:txBody>
          </p:sp>
          <p:cxnSp>
            <p:nvCxnSpPr>
              <p:cNvPr id="13" name="Conector recto de flecha 12"/>
              <p:cNvCxnSpPr>
                <a:stCxn id="7" idx="4"/>
                <a:endCxn id="32" idx="0"/>
              </p:cNvCxnSpPr>
              <p:nvPr/>
            </p:nvCxnSpPr>
            <p:spPr>
              <a:xfrm>
                <a:off x="6473591" y="1332986"/>
                <a:ext cx="14080" cy="18887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>
                <a:stCxn id="8" idx="4"/>
                <a:endCxn id="38" idx="0"/>
              </p:cNvCxnSpPr>
              <p:nvPr/>
            </p:nvCxnSpPr>
            <p:spPr>
              <a:xfrm>
                <a:off x="6507907" y="2983417"/>
                <a:ext cx="13197" cy="25456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angular 39"/>
              <p:cNvCxnSpPr>
                <a:stCxn id="11" idx="4"/>
                <a:endCxn id="41" idx="2"/>
              </p:cNvCxnSpPr>
              <p:nvPr/>
            </p:nvCxnSpPr>
            <p:spPr>
              <a:xfrm rot="16200000" flipH="1">
                <a:off x="5590907" y="4766765"/>
                <a:ext cx="94965" cy="1389936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/>
              <p:cNvSpPr/>
              <p:nvPr/>
            </p:nvSpPr>
            <p:spPr>
              <a:xfrm>
                <a:off x="6333357" y="5375333"/>
                <a:ext cx="308627" cy="26776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Datos 47"/>
              <p:cNvSpPr/>
              <p:nvPr/>
            </p:nvSpPr>
            <p:spPr>
              <a:xfrm>
                <a:off x="7005698" y="4765480"/>
                <a:ext cx="1980220" cy="585834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La suma no llega a 10</a:t>
                </a:r>
              </a:p>
            </p:txBody>
          </p:sp>
          <p:cxnSp>
            <p:nvCxnSpPr>
              <p:cNvPr id="50" name="Conector angular 49"/>
              <p:cNvCxnSpPr>
                <a:stCxn id="48" idx="4"/>
                <a:endCxn id="41" idx="6"/>
              </p:cNvCxnSpPr>
              <p:nvPr/>
            </p:nvCxnSpPr>
            <p:spPr>
              <a:xfrm rot="5400000">
                <a:off x="7239945" y="4753353"/>
                <a:ext cx="157902" cy="1353824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>
                <a:stCxn id="41" idx="4"/>
                <a:endCxn id="12" idx="0"/>
              </p:cNvCxnSpPr>
              <p:nvPr/>
            </p:nvCxnSpPr>
            <p:spPr>
              <a:xfrm>
                <a:off x="6487671" y="5643098"/>
                <a:ext cx="40473" cy="18635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upo 3"/>
              <p:cNvGrpSpPr/>
              <p:nvPr/>
            </p:nvGrpSpPr>
            <p:grpSpPr>
              <a:xfrm>
                <a:off x="4943422" y="3881926"/>
                <a:ext cx="3052386" cy="946490"/>
                <a:chOff x="4912897" y="3212976"/>
                <a:chExt cx="3052386" cy="946490"/>
              </a:xfrm>
              <a:grpFill/>
            </p:grpSpPr>
            <p:sp>
              <p:nvSpPr>
                <p:cNvPr id="9" name="Decisión 8"/>
                <p:cNvSpPr/>
                <p:nvPr/>
              </p:nvSpPr>
              <p:spPr>
                <a:xfrm>
                  <a:off x="5695583" y="3212976"/>
                  <a:ext cx="1584176" cy="864096"/>
                </a:xfrm>
                <a:prstGeom prst="flowChartDecisi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>
                      <a:solidFill>
                        <a:schemeClr val="tx1"/>
                      </a:solidFill>
                    </a:rPr>
                    <a:t>resul</a:t>
                  </a:r>
                  <a:r>
                    <a:rPr lang="es-ES" sz="1400" dirty="0">
                      <a:solidFill>
                        <a:schemeClr val="tx1"/>
                      </a:solidFill>
                    </a:rPr>
                    <a:t> &gt; 10</a:t>
                  </a:r>
                </a:p>
              </p:txBody>
            </p:sp>
            <p:cxnSp>
              <p:nvCxnSpPr>
                <p:cNvPr id="28" name="Conector angular 27"/>
                <p:cNvCxnSpPr>
                  <a:stCxn id="9" idx="1"/>
                  <a:endCxn id="11" idx="1"/>
                </p:cNvCxnSpPr>
                <p:nvPr/>
              </p:nvCxnSpPr>
              <p:spPr>
                <a:xfrm rot="10800000" flipV="1">
                  <a:off x="4912897" y="3645023"/>
                  <a:ext cx="782687" cy="514443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angular 48"/>
                <p:cNvCxnSpPr>
                  <a:stCxn id="9" idx="3"/>
                  <a:endCxn id="48" idx="1"/>
                </p:cNvCxnSpPr>
                <p:nvPr/>
              </p:nvCxnSpPr>
              <p:spPr>
                <a:xfrm>
                  <a:off x="7279759" y="3645024"/>
                  <a:ext cx="685524" cy="451506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uadroTexto 56"/>
                <p:cNvSpPr txBox="1"/>
                <p:nvPr/>
              </p:nvSpPr>
              <p:spPr>
                <a:xfrm>
                  <a:off x="5160564" y="3275111"/>
                  <a:ext cx="42175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/>
                    <a:t>SI</a:t>
                  </a:r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252691" y="3273636"/>
                  <a:ext cx="4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/>
                    <a:t>NO</a:t>
                  </a:r>
                </a:p>
              </p:txBody>
            </p:sp>
          </p:grpSp>
          <p:sp>
            <p:nvSpPr>
              <p:cNvPr id="38" name="Proceso 37"/>
              <p:cNvSpPr/>
              <p:nvPr/>
            </p:nvSpPr>
            <p:spPr>
              <a:xfrm>
                <a:off x="5512992" y="3237983"/>
                <a:ext cx="2016224" cy="418266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err="1">
                    <a:solidFill>
                      <a:schemeClr val="tx1"/>
                    </a:solidFill>
                  </a:rPr>
                  <a:t>resul</a:t>
                </a:r>
                <a:r>
                  <a:rPr lang="es-ES" sz="1600" dirty="0">
                    <a:solidFill>
                      <a:schemeClr val="tx1"/>
                    </a:solidFill>
                  </a:rPr>
                  <a:t> = num1 +num2</a:t>
                </a:r>
              </a:p>
            </p:txBody>
          </p:sp>
          <p:cxnSp>
            <p:nvCxnSpPr>
              <p:cNvPr id="42" name="Conector recto de flecha 41"/>
              <p:cNvCxnSpPr>
                <a:stCxn id="38" idx="2"/>
                <a:endCxn id="9" idx="0"/>
              </p:cNvCxnSpPr>
              <p:nvPr/>
            </p:nvCxnSpPr>
            <p:spPr>
              <a:xfrm flipH="1">
                <a:off x="6518196" y="3656249"/>
                <a:ext cx="2908" cy="22567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7213B38-2C56-4196-A524-ED2FB797FA64}"/>
              </a:ext>
            </a:extLst>
          </p:cNvPr>
          <p:cNvGrpSpPr/>
          <p:nvPr/>
        </p:nvGrpSpPr>
        <p:grpSpPr>
          <a:xfrm>
            <a:off x="7217102" y="617704"/>
            <a:ext cx="3606543" cy="4814758"/>
            <a:chOff x="6000746" y="836712"/>
            <a:chExt cx="3606543" cy="4814758"/>
          </a:xfrm>
        </p:grpSpPr>
        <p:sp>
          <p:nvSpPr>
            <p:cNvPr id="29" name="Datos 10">
              <a:extLst>
                <a:ext uri="{FF2B5EF4-FFF2-40B4-BE49-F238E27FC236}">
                  <a16:creationId xmlns:a16="http://schemas.microsoft.com/office/drawing/2014/main" id="{1F98BA17-EFDA-46EE-A886-63BDB481B2F7}"/>
                </a:ext>
              </a:extLst>
            </p:cNvPr>
            <p:cNvSpPr/>
            <p:nvPr/>
          </p:nvSpPr>
          <p:spPr>
            <a:xfrm>
              <a:off x="6000746" y="4761229"/>
              <a:ext cx="1980220" cy="585834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La suma es </a:t>
              </a:r>
              <a:r>
                <a:rPr lang="es-ES" sz="1600" dirty="0" err="1">
                  <a:solidFill>
                    <a:schemeClr val="tx1"/>
                  </a:solidFill>
                </a:rPr>
                <a:t>resul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A3233DB7-7C7D-49DD-92D9-7BE087E53806}"/>
                </a:ext>
              </a:extLst>
            </p:cNvPr>
            <p:cNvGrpSpPr/>
            <p:nvPr/>
          </p:nvGrpSpPr>
          <p:grpSpPr>
            <a:xfrm>
              <a:off x="7021495" y="836712"/>
              <a:ext cx="2585794" cy="4814758"/>
              <a:chOff x="4943422" y="903900"/>
              <a:chExt cx="2585794" cy="4814758"/>
            </a:xfrm>
            <a:solidFill>
              <a:schemeClr val="accent2"/>
            </a:solidFill>
          </p:grpSpPr>
          <p:sp>
            <p:nvSpPr>
              <p:cNvPr id="31" name="Proceso 31">
                <a:extLst>
                  <a:ext uri="{FF2B5EF4-FFF2-40B4-BE49-F238E27FC236}">
                    <a16:creationId xmlns:a16="http://schemas.microsoft.com/office/drawing/2014/main" id="{FC4C240C-A3BB-40E6-86B1-3B80338F3D2B}"/>
                  </a:ext>
                </a:extLst>
              </p:cNvPr>
              <p:cNvSpPr/>
              <p:nvPr/>
            </p:nvSpPr>
            <p:spPr>
              <a:xfrm>
                <a:off x="5479559" y="1521859"/>
                <a:ext cx="2016224" cy="67823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num1 </a:t>
                </a:r>
              </a:p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num2</a:t>
                </a:r>
              </a:p>
              <a:p>
                <a:pPr algn="ctr"/>
                <a:r>
                  <a:rPr lang="es-ES" sz="1600" dirty="0" err="1">
                    <a:solidFill>
                      <a:schemeClr val="tx1"/>
                    </a:solidFill>
                  </a:rPr>
                  <a:t>resul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5E5E5111-CA6B-4B28-A9C4-86E263FC5A83}"/>
                  </a:ext>
                </a:extLst>
              </p:cNvPr>
              <p:cNvCxnSpPr>
                <a:cxnSpLocks/>
                <a:stCxn id="31" idx="2"/>
                <a:endCxn id="36" idx="1"/>
              </p:cNvCxnSpPr>
              <p:nvPr/>
            </p:nvCxnSpPr>
            <p:spPr>
              <a:xfrm>
                <a:off x="6487671" y="2200091"/>
                <a:ext cx="20236" cy="281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0785D418-61DB-4E07-BFD5-E7EF53B206A6}"/>
                  </a:ext>
                </a:extLst>
              </p:cNvPr>
              <p:cNvSpPr/>
              <p:nvPr/>
            </p:nvSpPr>
            <p:spPr>
              <a:xfrm>
                <a:off x="5933531" y="903900"/>
                <a:ext cx="1080120" cy="42908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>
                    <a:solidFill>
                      <a:schemeClr val="tx1"/>
                    </a:solidFill>
                  </a:rPr>
                  <a:t>Inicio</a:t>
                </a:r>
              </a:p>
            </p:txBody>
          </p:sp>
          <p:sp>
            <p:nvSpPr>
              <p:cNvPr id="36" name="Datos 7">
                <a:extLst>
                  <a:ext uri="{FF2B5EF4-FFF2-40B4-BE49-F238E27FC236}">
                    <a16:creationId xmlns:a16="http://schemas.microsoft.com/office/drawing/2014/main" id="{85536717-9CEC-42BF-802B-495252D2C321}"/>
                  </a:ext>
                </a:extLst>
              </p:cNvPr>
              <p:cNvSpPr/>
              <p:nvPr/>
            </p:nvSpPr>
            <p:spPr>
              <a:xfrm>
                <a:off x="5535799" y="2481367"/>
                <a:ext cx="1944216" cy="502050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Leer num1 y num2</a:t>
                </a: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5E2A856D-3F5F-48DF-85B8-CED9EBCCFB51}"/>
                  </a:ext>
                </a:extLst>
              </p:cNvPr>
              <p:cNvSpPr/>
              <p:nvPr/>
            </p:nvSpPr>
            <p:spPr>
              <a:xfrm>
                <a:off x="6344700" y="5289572"/>
                <a:ext cx="1080120" cy="42908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>
                    <a:solidFill>
                      <a:schemeClr val="tx1"/>
                    </a:solidFill>
                  </a:rPr>
                  <a:t>Fin</a:t>
                </a:r>
              </a:p>
            </p:txBody>
          </p: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3566FFF3-757A-41C6-858E-6AB5C98316FA}"/>
                  </a:ext>
                </a:extLst>
              </p:cNvPr>
              <p:cNvCxnSpPr>
                <a:cxnSpLocks/>
                <a:stCxn id="34" idx="4"/>
                <a:endCxn id="31" idx="0"/>
              </p:cNvCxnSpPr>
              <p:nvPr/>
            </p:nvCxnSpPr>
            <p:spPr>
              <a:xfrm>
                <a:off x="6473591" y="1332986"/>
                <a:ext cx="14080" cy="18887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CDCA3F77-6A8C-4898-AD6D-70911061D3A2}"/>
                  </a:ext>
                </a:extLst>
              </p:cNvPr>
              <p:cNvCxnSpPr>
                <a:cxnSpLocks/>
                <a:stCxn id="36" idx="4"/>
                <a:endCxn id="55" idx="0"/>
              </p:cNvCxnSpPr>
              <p:nvPr/>
            </p:nvCxnSpPr>
            <p:spPr>
              <a:xfrm>
                <a:off x="6507907" y="2983417"/>
                <a:ext cx="13197" cy="25456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angular 39">
                <a:extLst>
                  <a:ext uri="{FF2B5EF4-FFF2-40B4-BE49-F238E27FC236}">
                    <a16:creationId xmlns:a16="http://schemas.microsoft.com/office/drawing/2014/main" id="{98A178C2-54F2-4B40-8DDF-26469730BFF3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 rot="16200000" flipH="1">
                <a:off x="5590907" y="4766765"/>
                <a:ext cx="94965" cy="1389936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5E53A427-8D94-4606-8173-FDD54F3A2F14}"/>
                  </a:ext>
                </a:extLst>
              </p:cNvPr>
              <p:cNvGrpSpPr/>
              <p:nvPr/>
            </p:nvGrpSpPr>
            <p:grpSpPr>
              <a:xfrm>
                <a:off x="4943422" y="3881926"/>
                <a:ext cx="2366862" cy="946490"/>
                <a:chOff x="4912897" y="3212976"/>
                <a:chExt cx="2366862" cy="946490"/>
              </a:xfrm>
              <a:grpFill/>
            </p:grpSpPr>
            <p:sp>
              <p:nvSpPr>
                <p:cNvPr id="59" name="Decisión 8">
                  <a:extLst>
                    <a:ext uri="{FF2B5EF4-FFF2-40B4-BE49-F238E27FC236}">
                      <a16:creationId xmlns:a16="http://schemas.microsoft.com/office/drawing/2014/main" id="{995A94C0-CA4E-4A24-9523-F8A3FC89BE2A}"/>
                    </a:ext>
                  </a:extLst>
                </p:cNvPr>
                <p:cNvSpPr/>
                <p:nvPr/>
              </p:nvSpPr>
              <p:spPr>
                <a:xfrm>
                  <a:off x="5695583" y="3212976"/>
                  <a:ext cx="1584176" cy="864096"/>
                </a:xfrm>
                <a:prstGeom prst="flowChartDecisi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>
                      <a:solidFill>
                        <a:schemeClr val="tx1"/>
                      </a:solidFill>
                    </a:rPr>
                    <a:t>resul</a:t>
                  </a:r>
                  <a:r>
                    <a:rPr lang="es-ES" sz="1400" dirty="0">
                      <a:solidFill>
                        <a:schemeClr val="tx1"/>
                      </a:solidFill>
                    </a:rPr>
                    <a:t> &gt; 10</a:t>
                  </a:r>
                </a:p>
              </p:txBody>
            </p:sp>
            <p:cxnSp>
              <p:nvCxnSpPr>
                <p:cNvPr id="60" name="Conector angular 27">
                  <a:extLst>
                    <a:ext uri="{FF2B5EF4-FFF2-40B4-BE49-F238E27FC236}">
                      <a16:creationId xmlns:a16="http://schemas.microsoft.com/office/drawing/2014/main" id="{2D67FE79-5E42-4036-8A64-544BE2502A25}"/>
                    </a:ext>
                  </a:extLst>
                </p:cNvPr>
                <p:cNvCxnSpPr>
                  <a:cxnSpLocks/>
                  <a:stCxn id="59" idx="1"/>
                  <a:endCxn id="29" idx="1"/>
                </p:cNvCxnSpPr>
                <p:nvPr/>
              </p:nvCxnSpPr>
              <p:spPr>
                <a:xfrm rot="10800000" flipV="1">
                  <a:off x="4912897" y="3645023"/>
                  <a:ext cx="782687" cy="514443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1D5DE08C-CFDC-46B0-A28F-81002274548F}"/>
                    </a:ext>
                  </a:extLst>
                </p:cNvPr>
                <p:cNvSpPr txBox="1"/>
                <p:nvPr/>
              </p:nvSpPr>
              <p:spPr>
                <a:xfrm>
                  <a:off x="5160564" y="3275111"/>
                  <a:ext cx="42175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/>
                    <a:t>SI</a:t>
                  </a:r>
                </a:p>
              </p:txBody>
            </p:sp>
          </p:grpSp>
          <p:sp>
            <p:nvSpPr>
              <p:cNvPr id="55" name="Proceso 37">
                <a:extLst>
                  <a:ext uri="{FF2B5EF4-FFF2-40B4-BE49-F238E27FC236}">
                    <a16:creationId xmlns:a16="http://schemas.microsoft.com/office/drawing/2014/main" id="{2EA0D731-58B6-4DC8-A8E5-050A3258BC40}"/>
                  </a:ext>
                </a:extLst>
              </p:cNvPr>
              <p:cNvSpPr/>
              <p:nvPr/>
            </p:nvSpPr>
            <p:spPr>
              <a:xfrm>
                <a:off x="5512992" y="3237983"/>
                <a:ext cx="2016224" cy="418266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err="1">
                    <a:solidFill>
                      <a:schemeClr val="tx1"/>
                    </a:solidFill>
                  </a:rPr>
                  <a:t>resul</a:t>
                </a:r>
                <a:r>
                  <a:rPr lang="es-ES" sz="1600" dirty="0">
                    <a:solidFill>
                      <a:schemeClr val="tx1"/>
                    </a:solidFill>
                  </a:rPr>
                  <a:t> = num1 +num2</a:t>
                </a:r>
              </a:p>
            </p:txBody>
          </p: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61E79D72-587F-4A1C-9820-6967F704E899}"/>
                  </a:ext>
                </a:extLst>
              </p:cNvPr>
              <p:cNvCxnSpPr>
                <a:cxnSpLocks/>
                <a:stCxn id="55" idx="2"/>
                <a:endCxn id="59" idx="0"/>
              </p:cNvCxnSpPr>
              <p:nvPr/>
            </p:nvCxnSpPr>
            <p:spPr>
              <a:xfrm flipH="1">
                <a:off x="6518196" y="3656249"/>
                <a:ext cx="2908" cy="22567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53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8636" y="227558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104" name="Marcador de contenido 2"/>
          <p:cNvSpPr>
            <a:spLocks noGrp="1"/>
          </p:cNvSpPr>
          <p:nvPr>
            <p:ph idx="1"/>
          </p:nvPr>
        </p:nvSpPr>
        <p:spPr>
          <a:xfrm>
            <a:off x="1697344" y="790831"/>
            <a:ext cx="7632848" cy="1008112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7:</a:t>
            </a:r>
          </a:p>
          <a:p>
            <a:r>
              <a:rPr lang="es-ES" dirty="0"/>
              <a:t> Determinar si un número es par, impar o cero 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B084A62-27C3-42DC-A145-B65BE98B814D}"/>
              </a:ext>
            </a:extLst>
          </p:cNvPr>
          <p:cNvGrpSpPr/>
          <p:nvPr/>
        </p:nvGrpSpPr>
        <p:grpSpPr>
          <a:xfrm>
            <a:off x="3863752" y="1798445"/>
            <a:ext cx="6117586" cy="4512205"/>
            <a:chOff x="3863752" y="1798445"/>
            <a:chExt cx="6117586" cy="4512205"/>
          </a:xfrm>
        </p:grpSpPr>
        <p:cxnSp>
          <p:nvCxnSpPr>
            <p:cNvPr id="37" name="Conector angular 36"/>
            <p:cNvCxnSpPr>
              <a:stCxn id="31" idx="1"/>
              <a:endCxn id="48" idx="1"/>
            </p:cNvCxnSpPr>
            <p:nvPr/>
          </p:nvCxnSpPr>
          <p:spPr>
            <a:xfrm rot="10800000" flipV="1">
              <a:off x="6606322" y="4343040"/>
              <a:ext cx="586903" cy="23990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o 55"/>
            <p:cNvGrpSpPr/>
            <p:nvPr/>
          </p:nvGrpSpPr>
          <p:grpSpPr>
            <a:xfrm>
              <a:off x="3863752" y="1798445"/>
              <a:ext cx="4055719" cy="4512205"/>
              <a:chOff x="4712680" y="1172146"/>
              <a:chExt cx="5596882" cy="5786493"/>
            </a:xfrm>
            <a:solidFill>
              <a:schemeClr val="accent2"/>
            </a:solidFill>
          </p:grpSpPr>
          <p:grpSp>
            <p:nvGrpSpPr>
              <p:cNvPr id="43" name="Grupo 42"/>
              <p:cNvGrpSpPr/>
              <p:nvPr/>
            </p:nvGrpSpPr>
            <p:grpSpPr>
              <a:xfrm>
                <a:off x="4712680" y="1172146"/>
                <a:ext cx="3974833" cy="5786493"/>
                <a:chOff x="5761205" y="1031463"/>
                <a:chExt cx="3974833" cy="5786493"/>
              </a:xfrm>
              <a:grpFill/>
            </p:grpSpPr>
            <p:sp>
              <p:nvSpPr>
                <p:cNvPr id="32" name="Proceso 31"/>
                <p:cNvSpPr/>
                <p:nvPr/>
              </p:nvSpPr>
              <p:spPr>
                <a:xfrm>
                  <a:off x="7696565" y="1734984"/>
                  <a:ext cx="2016225" cy="504056"/>
                </a:xfrm>
                <a:prstGeom prst="flowChartProces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 err="1">
                      <a:solidFill>
                        <a:schemeClr val="tx1"/>
                      </a:solidFill>
                    </a:rPr>
                    <a:t>Número:entero</a:t>
                  </a:r>
                  <a:endParaRPr lang="es-E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Conector recto de flecha 34"/>
                <p:cNvCxnSpPr>
                  <a:stCxn id="32" idx="2"/>
                  <a:endCxn id="8" idx="1"/>
                </p:cNvCxnSpPr>
                <p:nvPr/>
              </p:nvCxnSpPr>
              <p:spPr>
                <a:xfrm>
                  <a:off x="8704678" y="2239040"/>
                  <a:ext cx="16545" cy="19241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o 33"/>
                <p:cNvGrpSpPr/>
                <p:nvPr/>
              </p:nvGrpSpPr>
              <p:grpSpPr>
                <a:xfrm>
                  <a:off x="5761205" y="1031463"/>
                  <a:ext cx="3974833" cy="5786493"/>
                  <a:chOff x="5763095" y="1028130"/>
                  <a:chExt cx="3974833" cy="5786493"/>
                </a:xfrm>
                <a:grpFill/>
              </p:grpSpPr>
              <p:grpSp>
                <p:nvGrpSpPr>
                  <p:cNvPr id="6" name="Grupo 5"/>
                  <p:cNvGrpSpPr/>
                  <p:nvPr/>
                </p:nvGrpSpPr>
                <p:grpSpPr>
                  <a:xfrm>
                    <a:off x="5763095" y="1028130"/>
                    <a:ext cx="3932125" cy="5786493"/>
                    <a:chOff x="4904736" y="2365480"/>
                    <a:chExt cx="3932125" cy="4855362"/>
                  </a:xfrm>
                  <a:grpFill/>
                </p:grpSpPr>
                <p:sp>
                  <p:nvSpPr>
                    <p:cNvPr id="7" name="Elipse 6"/>
                    <p:cNvSpPr/>
                    <p:nvPr/>
                  </p:nvSpPr>
                  <p:spPr>
                    <a:xfrm>
                      <a:off x="7308148" y="2365480"/>
                      <a:ext cx="1080119" cy="3600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Inicio</a:t>
                      </a:r>
                    </a:p>
                  </p:txBody>
                </p:sp>
                <p:sp>
                  <p:nvSpPr>
                    <p:cNvPr id="8" name="Datos 7"/>
                    <p:cNvSpPr/>
                    <p:nvPr/>
                  </p:nvSpPr>
                  <p:spPr>
                    <a:xfrm>
                      <a:off x="6892645" y="3540190"/>
                      <a:ext cx="1944216" cy="421263"/>
                    </a:xfrm>
                    <a:prstGeom prst="flowChartInputOutpu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Leer numero</a:t>
                      </a:r>
                    </a:p>
                  </p:txBody>
                </p:sp>
                <p:sp>
                  <p:nvSpPr>
                    <p:cNvPr id="11" name="Datos 10"/>
                    <p:cNvSpPr/>
                    <p:nvPr/>
                  </p:nvSpPr>
                  <p:spPr>
                    <a:xfrm>
                      <a:off x="4904736" y="4923803"/>
                      <a:ext cx="2178962" cy="491565"/>
                    </a:xfrm>
                    <a:prstGeom prst="flowChartInputOutpu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Has pulsado el 0</a:t>
                      </a:r>
                    </a:p>
                  </p:txBody>
                </p:sp>
                <p:sp>
                  <p:nvSpPr>
                    <p:cNvPr id="12" name="Elipse 11"/>
                    <p:cNvSpPr/>
                    <p:nvPr/>
                  </p:nvSpPr>
                  <p:spPr>
                    <a:xfrm>
                      <a:off x="7083698" y="6860802"/>
                      <a:ext cx="1080120" cy="36004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Fin</a:t>
                      </a:r>
                    </a:p>
                  </p:txBody>
                </p:sp>
                <p:cxnSp>
                  <p:nvCxnSpPr>
                    <p:cNvPr id="13" name="Conector recto de flecha 12"/>
                    <p:cNvCxnSpPr>
                      <a:stCxn id="7" idx="4"/>
                      <a:endCxn id="32" idx="0"/>
                    </p:cNvCxnSpPr>
                    <p:nvPr/>
                  </p:nvCxnSpPr>
                  <p:spPr>
                    <a:xfrm>
                      <a:off x="7848207" y="2725520"/>
                      <a:ext cx="1" cy="230274"/>
                    </a:xfrm>
                    <a:prstGeom prst="straightConnector1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ector recto de flecha 13"/>
                    <p:cNvCxnSpPr>
                      <a:stCxn id="8" idx="4"/>
                      <a:endCxn id="9" idx="0"/>
                    </p:cNvCxnSpPr>
                    <p:nvPr/>
                  </p:nvCxnSpPr>
                  <p:spPr>
                    <a:xfrm>
                      <a:off x="7864755" y="3961453"/>
                      <a:ext cx="12595" cy="175378"/>
                    </a:xfrm>
                    <a:prstGeom prst="straightConnector1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Decisión 8"/>
                  <p:cNvSpPr/>
                  <p:nvPr/>
                </p:nvSpPr>
                <p:spPr>
                  <a:xfrm>
                    <a:off x="7733491" y="3139180"/>
                    <a:ext cx="2004437" cy="910957"/>
                  </a:xfrm>
                  <a:prstGeom prst="flowChartDecisi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chemeClr val="tx1"/>
                        </a:solidFill>
                      </a:rPr>
                      <a:t>Número == 0</a:t>
                    </a:r>
                  </a:p>
                </p:txBody>
              </p:sp>
            </p:grpSp>
            <p:cxnSp>
              <p:nvCxnSpPr>
                <p:cNvPr id="28" name="Conector angular 27"/>
                <p:cNvCxnSpPr>
                  <a:stCxn id="9" idx="1"/>
                  <a:endCxn id="11" idx="1"/>
                </p:cNvCxnSpPr>
                <p:nvPr/>
              </p:nvCxnSpPr>
              <p:spPr>
                <a:xfrm rot="10800000" flipV="1">
                  <a:off x="6850688" y="3597991"/>
                  <a:ext cx="880914" cy="482414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angular 39"/>
                <p:cNvCxnSpPr>
                  <a:stCxn id="11" idx="4"/>
                  <a:endCxn id="41" idx="2"/>
                </p:cNvCxnSpPr>
                <p:nvPr/>
              </p:nvCxnSpPr>
              <p:spPr>
                <a:xfrm rot="16200000" flipH="1">
                  <a:off x="6938841" y="4578085"/>
                  <a:ext cx="1298917" cy="1475226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Elipse 40"/>
                <p:cNvSpPr/>
                <p:nvPr/>
              </p:nvSpPr>
              <p:spPr>
                <a:xfrm>
                  <a:off x="8325912" y="5831274"/>
                  <a:ext cx="308627" cy="26776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Datos 47"/>
              <p:cNvSpPr/>
              <p:nvPr/>
            </p:nvSpPr>
            <p:spPr>
              <a:xfrm>
                <a:off x="7364773" y="4743021"/>
                <a:ext cx="2265289" cy="680067"/>
              </a:xfrm>
              <a:prstGeom prst="flowChartInputOutp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tx1"/>
                    </a:solidFill>
                  </a:rPr>
                  <a:t>Has pulsado un número par</a:t>
                </a:r>
              </a:p>
            </p:txBody>
          </p:sp>
          <p:cxnSp>
            <p:nvCxnSpPr>
              <p:cNvPr id="49" name="Conector angular 48"/>
              <p:cNvCxnSpPr>
                <a:stCxn id="9" idx="3"/>
                <a:endCxn id="31" idx="0"/>
              </p:cNvCxnSpPr>
              <p:nvPr/>
            </p:nvCxnSpPr>
            <p:spPr>
              <a:xfrm>
                <a:off x="8687513" y="3738674"/>
                <a:ext cx="1622049" cy="241207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angular 49"/>
              <p:cNvCxnSpPr>
                <a:stCxn id="48" idx="4"/>
                <a:endCxn id="61" idx="2"/>
              </p:cNvCxnSpPr>
              <p:nvPr/>
            </p:nvCxnSpPr>
            <p:spPr>
              <a:xfrm rot="16200000" flipH="1">
                <a:off x="9212186" y="4708319"/>
                <a:ext cx="228292" cy="1657828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>
                <a:stCxn id="41" idx="4"/>
                <a:endCxn id="12" idx="0"/>
              </p:cNvCxnSpPr>
              <p:nvPr/>
            </p:nvCxnSpPr>
            <p:spPr>
              <a:xfrm>
                <a:off x="7431701" y="6239722"/>
                <a:ext cx="1" cy="28983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uadroTexto 56"/>
            <p:cNvSpPr txBox="1"/>
            <p:nvPr/>
          </p:nvSpPr>
          <p:spPr>
            <a:xfrm>
              <a:off x="5027315" y="3529159"/>
              <a:ext cx="3821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SI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668142" y="3529159"/>
              <a:ext cx="454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NO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6E9AC2E-25E5-4A83-A188-2C2FA27EF1F7}"/>
                </a:ext>
              </a:extLst>
            </p:cNvPr>
            <p:cNvGrpSpPr/>
            <p:nvPr/>
          </p:nvGrpSpPr>
          <p:grpSpPr>
            <a:xfrm>
              <a:off x="6895509" y="3987867"/>
              <a:ext cx="3085829" cy="1407804"/>
              <a:chOff x="6917995" y="3979797"/>
              <a:chExt cx="3085829" cy="1407804"/>
            </a:xfrm>
          </p:grpSpPr>
          <p:grpSp>
            <p:nvGrpSpPr>
              <p:cNvPr id="72" name="Grupo 71"/>
              <p:cNvGrpSpPr/>
              <p:nvPr/>
            </p:nvGrpSpPr>
            <p:grpSpPr>
              <a:xfrm>
                <a:off x="6917995" y="3979797"/>
                <a:ext cx="2429222" cy="710348"/>
                <a:chOff x="4916369" y="3388129"/>
                <a:chExt cx="2429222" cy="710348"/>
              </a:xfrm>
              <a:solidFill>
                <a:schemeClr val="accent2"/>
              </a:solidFill>
            </p:grpSpPr>
            <p:sp>
              <p:nvSpPr>
                <p:cNvPr id="31" name="Decisión 30"/>
                <p:cNvSpPr/>
                <p:nvPr/>
              </p:nvSpPr>
              <p:spPr>
                <a:xfrm>
                  <a:off x="5214084" y="3388129"/>
                  <a:ext cx="1452493" cy="710348"/>
                </a:xfrm>
                <a:prstGeom prst="flowChartDecisi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/>
                      </a:solidFill>
                    </a:rPr>
                    <a:t>numero es par</a:t>
                  </a:r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4916369" y="3479063"/>
                  <a:ext cx="38212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SI</a:t>
                  </a:r>
                </a:p>
              </p:txBody>
            </p:sp>
            <p:sp>
              <p:nvSpPr>
                <p:cNvPr id="36" name="CuadroTexto 35"/>
                <p:cNvSpPr txBox="1"/>
                <p:nvPr/>
              </p:nvSpPr>
              <p:spPr>
                <a:xfrm>
                  <a:off x="6524955" y="3453992"/>
                  <a:ext cx="45473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NO</a:t>
                  </a:r>
                </a:p>
              </p:txBody>
            </p:sp>
            <p:cxnSp>
              <p:nvCxnSpPr>
                <p:cNvPr id="54" name="Conector angular 53"/>
                <p:cNvCxnSpPr>
                  <a:stCxn id="31" idx="3"/>
                  <a:endCxn id="59" idx="0"/>
                </p:cNvCxnSpPr>
                <p:nvPr/>
              </p:nvCxnSpPr>
              <p:spPr>
                <a:xfrm>
                  <a:off x="6666577" y="3743303"/>
                  <a:ext cx="679014" cy="199929"/>
                </a:xfrm>
                <a:prstGeom prst="bentConnector2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Datos 58"/>
              <p:cNvSpPr/>
              <p:nvPr/>
            </p:nvSpPr>
            <p:spPr>
              <a:xfrm>
                <a:off x="8362307" y="4534900"/>
                <a:ext cx="1641517" cy="578353"/>
              </a:xfrm>
              <a:prstGeom prst="flowChartInputOutpu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tx1"/>
                    </a:solidFill>
                  </a:rPr>
                  <a:t>Has pulsado un número impar</a:t>
                </a:r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7830134" y="5178803"/>
                <a:ext cx="223643" cy="20879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59" idx="4"/>
                <a:endCxn id="61" idx="6"/>
              </p:cNvCxnSpPr>
              <p:nvPr/>
            </p:nvCxnSpPr>
            <p:spPr>
              <a:xfrm rot="5400000">
                <a:off x="8533448" y="4633583"/>
                <a:ext cx="169949" cy="1129289"/>
              </a:xfrm>
              <a:prstGeom prst="bentConnector2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ector angular 67"/>
            <p:cNvCxnSpPr>
              <a:stCxn id="61" idx="4"/>
              <a:endCxn id="41" idx="6"/>
            </p:cNvCxnSpPr>
            <p:nvPr/>
          </p:nvCxnSpPr>
          <p:spPr>
            <a:xfrm rot="5400000">
              <a:off x="6807686" y="4533867"/>
              <a:ext cx="249981" cy="19735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4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242204" y="332656"/>
            <a:ext cx="10446587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288211" y="1009092"/>
            <a:ext cx="5345502" cy="4839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u="sng" dirty="0"/>
              <a:t>Ejemplo 8:</a:t>
            </a:r>
            <a:r>
              <a:rPr lang="es-ES" dirty="0"/>
              <a:t> Programa que lee un número y comprueba si es cero, positivo o negativo imprimiendo el resultado en pantalla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9454EF9-A3B1-0BE3-5DC1-C9229669C0B9}"/>
              </a:ext>
            </a:extLst>
          </p:cNvPr>
          <p:cNvGrpSpPr/>
          <p:nvPr/>
        </p:nvGrpSpPr>
        <p:grpSpPr>
          <a:xfrm>
            <a:off x="6633713" y="458758"/>
            <a:ext cx="5345113" cy="5562530"/>
            <a:chOff x="6633713" y="458758"/>
            <a:chExt cx="5345113" cy="5562530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DB91652-635C-DADA-1630-B1E86B634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839" y="458758"/>
              <a:ext cx="1370013" cy="328613"/>
            </a:xfrm>
            <a:custGeom>
              <a:avLst/>
              <a:gdLst>
                <a:gd name="T0" fmla="*/ 303 w 2733"/>
                <a:gd name="T1" fmla="*/ 605 h 605"/>
                <a:gd name="T2" fmla="*/ 2431 w 2733"/>
                <a:gd name="T3" fmla="*/ 605 h 605"/>
                <a:gd name="T4" fmla="*/ 2733 w 2733"/>
                <a:gd name="T5" fmla="*/ 303 h 605"/>
                <a:gd name="T6" fmla="*/ 2431 w 2733"/>
                <a:gd name="T7" fmla="*/ 0 h 605"/>
                <a:gd name="T8" fmla="*/ 303 w 2733"/>
                <a:gd name="T9" fmla="*/ 0 h 605"/>
                <a:gd name="T10" fmla="*/ 0 w 2733"/>
                <a:gd name="T11" fmla="*/ 303 h 605"/>
                <a:gd name="T12" fmla="*/ 303 w 2733"/>
                <a:gd name="T1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3" h="605">
                  <a:moveTo>
                    <a:pt x="303" y="605"/>
                  </a:moveTo>
                  <a:lnTo>
                    <a:pt x="2431" y="605"/>
                  </a:lnTo>
                  <a:cubicBezTo>
                    <a:pt x="2598" y="605"/>
                    <a:pt x="2733" y="470"/>
                    <a:pt x="2733" y="303"/>
                  </a:cubicBezTo>
                  <a:cubicBezTo>
                    <a:pt x="2733" y="136"/>
                    <a:pt x="2598" y="0"/>
                    <a:pt x="2431" y="0"/>
                  </a:cubicBez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cubicBezTo>
                    <a:pt x="0" y="470"/>
                    <a:pt x="136" y="605"/>
                    <a:pt x="303" y="605"/>
                  </a:cubicBezTo>
                  <a:close/>
                </a:path>
              </a:pathLst>
            </a:custGeom>
            <a:solidFill>
              <a:srgbClr val="C55A1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dirty="0"/>
                <a:t>inicio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38D07B3-6D03-7C3D-5C66-20F449FD56B3}"/>
                </a:ext>
              </a:extLst>
            </p:cNvPr>
            <p:cNvGrpSpPr/>
            <p:nvPr/>
          </p:nvGrpSpPr>
          <p:grpSpPr>
            <a:xfrm>
              <a:off x="6633713" y="1022310"/>
              <a:ext cx="5345113" cy="4998978"/>
              <a:chOff x="6633713" y="992158"/>
              <a:chExt cx="5345113" cy="4998978"/>
            </a:xfrm>
          </p:grpSpPr>
          <p:grpSp>
            <p:nvGrpSpPr>
              <p:cNvPr id="3" name="Group 4">
                <a:extLst>
                  <a:ext uri="{FF2B5EF4-FFF2-40B4-BE49-F238E27FC236}">
                    <a16:creationId xmlns:a16="http://schemas.microsoft.com/office/drawing/2014/main" id="{706D48DF-15F2-3159-E62D-35FA4E2C7C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633713" y="1085761"/>
                <a:ext cx="5345113" cy="4905375"/>
                <a:chOff x="4110" y="527"/>
                <a:chExt cx="3367" cy="3090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E49E3EE3-DDED-D274-5E2F-552CFA9DE600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10" y="527"/>
                  <a:ext cx="3367" cy="30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17D08152-8375-75DC-DA27-BD4E74F8F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1" y="897"/>
                  <a:ext cx="1005" cy="310"/>
                </a:xfrm>
                <a:custGeom>
                  <a:avLst/>
                  <a:gdLst>
                    <a:gd name="T0" fmla="*/ 0 w 1005"/>
                    <a:gd name="T1" fmla="*/ 310 h 310"/>
                    <a:gd name="T2" fmla="*/ 862 w 1005"/>
                    <a:gd name="T3" fmla="*/ 310 h 310"/>
                    <a:gd name="T4" fmla="*/ 1005 w 1005"/>
                    <a:gd name="T5" fmla="*/ 0 h 310"/>
                    <a:gd name="T6" fmla="*/ 143 w 1005"/>
                    <a:gd name="T7" fmla="*/ 0 h 310"/>
                    <a:gd name="T8" fmla="*/ 0 w 1005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5" h="310">
                      <a:moveTo>
                        <a:pt x="0" y="310"/>
                      </a:moveTo>
                      <a:lnTo>
                        <a:pt x="862" y="310"/>
                      </a:lnTo>
                      <a:lnTo>
                        <a:pt x="1005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" name="Freeform 9">
                  <a:extLst>
                    <a:ext uri="{FF2B5EF4-FFF2-40B4-BE49-F238E27FC236}">
                      <a16:creationId xmlns:a16="http://schemas.microsoft.com/office/drawing/2014/main" id="{4ABF9DE6-7041-66B1-BAF4-137FD5DA3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1" y="897"/>
                  <a:ext cx="1005" cy="310"/>
                </a:xfrm>
                <a:custGeom>
                  <a:avLst/>
                  <a:gdLst>
                    <a:gd name="T0" fmla="*/ 0 w 1005"/>
                    <a:gd name="T1" fmla="*/ 310 h 310"/>
                    <a:gd name="T2" fmla="*/ 862 w 1005"/>
                    <a:gd name="T3" fmla="*/ 310 h 310"/>
                    <a:gd name="T4" fmla="*/ 1005 w 1005"/>
                    <a:gd name="T5" fmla="*/ 0 h 310"/>
                    <a:gd name="T6" fmla="*/ 143 w 1005"/>
                    <a:gd name="T7" fmla="*/ 0 h 310"/>
                    <a:gd name="T8" fmla="*/ 0 w 1005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5" h="310">
                      <a:moveTo>
                        <a:pt x="0" y="310"/>
                      </a:moveTo>
                      <a:lnTo>
                        <a:pt x="862" y="310"/>
                      </a:lnTo>
                      <a:lnTo>
                        <a:pt x="1005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noFill/>
                <a:ln w="317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" name="Rectangle 10">
                  <a:extLst>
                    <a:ext uri="{FF2B5EF4-FFF2-40B4-BE49-F238E27FC236}">
                      <a16:creationId xmlns:a16="http://schemas.microsoft.com/office/drawing/2014/main" id="{9E746152-4687-8C8C-89BA-808ED2FDB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7" y="986"/>
                  <a:ext cx="555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Leer numero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Line 11">
                  <a:extLst>
                    <a:ext uri="{FF2B5EF4-FFF2-40B4-BE49-F238E27FC236}">
                      <a16:creationId xmlns:a16="http://schemas.microsoft.com/office/drawing/2014/main" id="{0F1B2449-5EEC-9EBE-6D40-454FAEF7F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24" y="1207"/>
                  <a:ext cx="0" cy="11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" name="Freeform 12">
                  <a:extLst>
                    <a:ext uri="{FF2B5EF4-FFF2-40B4-BE49-F238E27FC236}">
                      <a16:creationId xmlns:a16="http://schemas.microsoft.com/office/drawing/2014/main" id="{6CFCDAA1-6020-F07A-8D71-A2148C554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" y="1311"/>
                  <a:ext cx="47" cy="51"/>
                </a:xfrm>
                <a:custGeom>
                  <a:avLst/>
                  <a:gdLst>
                    <a:gd name="T0" fmla="*/ 47 w 47"/>
                    <a:gd name="T1" fmla="*/ 0 h 51"/>
                    <a:gd name="T2" fmla="*/ 24 w 47"/>
                    <a:gd name="T3" fmla="*/ 51 h 51"/>
                    <a:gd name="T4" fmla="*/ 0 w 47"/>
                    <a:gd name="T5" fmla="*/ 0 h 51"/>
                    <a:gd name="T6" fmla="*/ 47 w 47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0"/>
                      </a:moveTo>
                      <a:lnTo>
                        <a:pt x="24" y="51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" name="Freeform 13">
                  <a:extLst>
                    <a:ext uri="{FF2B5EF4-FFF2-40B4-BE49-F238E27FC236}">
                      <a16:creationId xmlns:a16="http://schemas.microsoft.com/office/drawing/2014/main" id="{501317B8-E905-A472-6ED2-37C50D787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2" y="1362"/>
                  <a:ext cx="863" cy="310"/>
                </a:xfrm>
                <a:custGeom>
                  <a:avLst/>
                  <a:gdLst>
                    <a:gd name="T0" fmla="*/ 0 w 863"/>
                    <a:gd name="T1" fmla="*/ 155 h 310"/>
                    <a:gd name="T2" fmla="*/ 432 w 863"/>
                    <a:gd name="T3" fmla="*/ 0 h 310"/>
                    <a:gd name="T4" fmla="*/ 863 w 863"/>
                    <a:gd name="T5" fmla="*/ 155 h 310"/>
                    <a:gd name="T6" fmla="*/ 432 w 863"/>
                    <a:gd name="T7" fmla="*/ 310 h 310"/>
                    <a:gd name="T8" fmla="*/ 0 w 863"/>
                    <a:gd name="T9" fmla="*/ 155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3" h="310">
                      <a:moveTo>
                        <a:pt x="0" y="155"/>
                      </a:moveTo>
                      <a:lnTo>
                        <a:pt x="432" y="0"/>
                      </a:lnTo>
                      <a:lnTo>
                        <a:pt x="863" y="155"/>
                      </a:lnTo>
                      <a:lnTo>
                        <a:pt x="432" y="31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09DCC655-7B94-3771-25DF-9B18CDF2B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2" y="1362"/>
                  <a:ext cx="863" cy="310"/>
                </a:xfrm>
                <a:custGeom>
                  <a:avLst/>
                  <a:gdLst>
                    <a:gd name="T0" fmla="*/ 0 w 863"/>
                    <a:gd name="T1" fmla="*/ 155 h 310"/>
                    <a:gd name="T2" fmla="*/ 432 w 863"/>
                    <a:gd name="T3" fmla="*/ 0 h 310"/>
                    <a:gd name="T4" fmla="*/ 863 w 863"/>
                    <a:gd name="T5" fmla="*/ 155 h 310"/>
                    <a:gd name="T6" fmla="*/ 432 w 863"/>
                    <a:gd name="T7" fmla="*/ 310 h 310"/>
                    <a:gd name="T8" fmla="*/ 0 w 863"/>
                    <a:gd name="T9" fmla="*/ 155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3" h="310">
                      <a:moveTo>
                        <a:pt x="0" y="155"/>
                      </a:moveTo>
                      <a:lnTo>
                        <a:pt x="432" y="0"/>
                      </a:lnTo>
                      <a:lnTo>
                        <a:pt x="863" y="155"/>
                      </a:lnTo>
                      <a:lnTo>
                        <a:pt x="432" y="31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noFill/>
                <a:ln w="7938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" name="Rectangle 15">
                  <a:extLst>
                    <a:ext uri="{FF2B5EF4-FFF2-40B4-BE49-F238E27FC236}">
                      <a16:creationId xmlns:a16="http://schemas.microsoft.com/office/drawing/2014/main" id="{B6D29B72-FE34-ACD2-B544-D34D96124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5" y="1451"/>
                  <a:ext cx="52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Numero==0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33262E84-BA5B-186E-C3A1-A3B069418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" y="1517"/>
                  <a:ext cx="473" cy="627"/>
                </a:xfrm>
                <a:custGeom>
                  <a:avLst/>
                  <a:gdLst>
                    <a:gd name="T0" fmla="*/ 473 w 473"/>
                    <a:gd name="T1" fmla="*/ 0 h 627"/>
                    <a:gd name="T2" fmla="*/ 0 w 473"/>
                    <a:gd name="T3" fmla="*/ 0 h 627"/>
                    <a:gd name="T4" fmla="*/ 0 w 473"/>
                    <a:gd name="T5" fmla="*/ 627 h 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3" h="627">
                      <a:moveTo>
                        <a:pt x="473" y="0"/>
                      </a:moveTo>
                      <a:lnTo>
                        <a:pt x="0" y="0"/>
                      </a:lnTo>
                      <a:lnTo>
                        <a:pt x="0" y="627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Freeform 17">
                  <a:extLst>
                    <a:ext uri="{FF2B5EF4-FFF2-40B4-BE49-F238E27FC236}">
                      <a16:creationId xmlns:a16="http://schemas.microsoft.com/office/drawing/2014/main" id="{76F01561-2935-D1EF-206A-DBE9C031A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6" y="2138"/>
                  <a:ext cx="47" cy="51"/>
                </a:xfrm>
                <a:custGeom>
                  <a:avLst/>
                  <a:gdLst>
                    <a:gd name="T0" fmla="*/ 47 w 47"/>
                    <a:gd name="T1" fmla="*/ 0 h 51"/>
                    <a:gd name="T2" fmla="*/ 23 w 47"/>
                    <a:gd name="T3" fmla="*/ 51 h 51"/>
                    <a:gd name="T4" fmla="*/ 0 w 47"/>
                    <a:gd name="T5" fmla="*/ 0 h 51"/>
                    <a:gd name="T6" fmla="*/ 47 w 47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0"/>
                      </a:moveTo>
                      <a:lnTo>
                        <a:pt x="23" y="51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18">
                  <a:extLst>
                    <a:ext uri="{FF2B5EF4-FFF2-40B4-BE49-F238E27FC236}">
                      <a16:creationId xmlns:a16="http://schemas.microsoft.com/office/drawing/2014/main" id="{4551E332-31D3-0DB8-4238-3658B4DCB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5" y="1535"/>
                  <a:ext cx="69" cy="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47B078F8-AA7C-5803-D024-4155E2F35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7" y="1532"/>
                  <a:ext cx="121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SI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Freeform 20">
                  <a:extLst>
                    <a:ext uri="{FF2B5EF4-FFF2-40B4-BE49-F238E27FC236}">
                      <a16:creationId xmlns:a16="http://schemas.microsoft.com/office/drawing/2014/main" id="{A4B7DD78-F713-1A1A-00F1-9770C74DE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7" y="2189"/>
                  <a:ext cx="1005" cy="310"/>
                </a:xfrm>
                <a:custGeom>
                  <a:avLst/>
                  <a:gdLst>
                    <a:gd name="T0" fmla="*/ 0 w 1005"/>
                    <a:gd name="T1" fmla="*/ 310 h 310"/>
                    <a:gd name="T2" fmla="*/ 862 w 1005"/>
                    <a:gd name="T3" fmla="*/ 310 h 310"/>
                    <a:gd name="T4" fmla="*/ 1005 w 1005"/>
                    <a:gd name="T5" fmla="*/ 0 h 310"/>
                    <a:gd name="T6" fmla="*/ 143 w 1005"/>
                    <a:gd name="T7" fmla="*/ 0 h 310"/>
                    <a:gd name="T8" fmla="*/ 0 w 1005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5" h="310">
                      <a:moveTo>
                        <a:pt x="0" y="310"/>
                      </a:moveTo>
                      <a:lnTo>
                        <a:pt x="862" y="310"/>
                      </a:lnTo>
                      <a:lnTo>
                        <a:pt x="1005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Freeform 21">
                  <a:extLst>
                    <a:ext uri="{FF2B5EF4-FFF2-40B4-BE49-F238E27FC236}">
                      <a16:creationId xmlns:a16="http://schemas.microsoft.com/office/drawing/2014/main" id="{D1EE791C-451B-AD37-1486-FD489DCBB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7" y="2189"/>
                  <a:ext cx="1005" cy="310"/>
                </a:xfrm>
                <a:custGeom>
                  <a:avLst/>
                  <a:gdLst>
                    <a:gd name="T0" fmla="*/ 0 w 1005"/>
                    <a:gd name="T1" fmla="*/ 310 h 310"/>
                    <a:gd name="T2" fmla="*/ 862 w 1005"/>
                    <a:gd name="T3" fmla="*/ 310 h 310"/>
                    <a:gd name="T4" fmla="*/ 1005 w 1005"/>
                    <a:gd name="T5" fmla="*/ 0 h 310"/>
                    <a:gd name="T6" fmla="*/ 143 w 1005"/>
                    <a:gd name="T7" fmla="*/ 0 h 310"/>
                    <a:gd name="T8" fmla="*/ 0 w 1005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5" h="310">
                      <a:moveTo>
                        <a:pt x="0" y="310"/>
                      </a:moveTo>
                      <a:lnTo>
                        <a:pt x="862" y="310"/>
                      </a:lnTo>
                      <a:lnTo>
                        <a:pt x="1005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noFill/>
                <a:ln w="317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22">
                  <a:extLst>
                    <a:ext uri="{FF2B5EF4-FFF2-40B4-BE49-F238E27FC236}">
                      <a16:creationId xmlns:a16="http://schemas.microsoft.com/office/drawing/2014/main" id="{46934E3D-2134-07BB-1D3A-9739A0E38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5" y="2218"/>
                  <a:ext cx="475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Escribir es 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23">
                  <a:extLst>
                    <a:ext uri="{FF2B5EF4-FFF2-40B4-BE49-F238E27FC236}">
                      <a16:creationId xmlns:a16="http://schemas.microsoft.com/office/drawing/2014/main" id="{EB65CE24-DF96-90D0-4542-4017F8568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6" y="2339"/>
                  <a:ext cx="22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cero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Oval 24">
                  <a:extLst>
                    <a:ext uri="{FF2B5EF4-FFF2-40B4-BE49-F238E27FC236}">
                      <a16:creationId xmlns:a16="http://schemas.microsoft.com/office/drawing/2014/main" id="{E110C9EE-F53B-94B2-AB98-AF3F44E1D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" y="2783"/>
                  <a:ext cx="310" cy="336"/>
                </a:xfrm>
                <a:prstGeom prst="ellipse">
                  <a:avLst/>
                </a:prstGeom>
                <a:solidFill>
                  <a:srgbClr val="C55A1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Oval 25">
                  <a:extLst>
                    <a:ext uri="{FF2B5EF4-FFF2-40B4-BE49-F238E27FC236}">
                      <a16:creationId xmlns:a16="http://schemas.microsoft.com/office/drawing/2014/main" id="{087F0FB7-0459-A752-1A8F-AE56BC668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" y="2783"/>
                  <a:ext cx="310" cy="336"/>
                </a:xfrm>
                <a:prstGeom prst="ellipse">
                  <a:avLst/>
                </a:prstGeom>
                <a:noFill/>
                <a:ln w="317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Freeform 26">
                  <a:extLst>
                    <a:ext uri="{FF2B5EF4-FFF2-40B4-BE49-F238E27FC236}">
                      <a16:creationId xmlns:a16="http://schemas.microsoft.com/office/drawing/2014/main" id="{38954F2D-AF54-6387-C425-1046C1443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" y="2499"/>
                  <a:ext cx="996" cy="452"/>
                </a:xfrm>
                <a:custGeom>
                  <a:avLst/>
                  <a:gdLst>
                    <a:gd name="T0" fmla="*/ 0 w 996"/>
                    <a:gd name="T1" fmla="*/ 0 h 452"/>
                    <a:gd name="T2" fmla="*/ 0 w 996"/>
                    <a:gd name="T3" fmla="*/ 452 h 452"/>
                    <a:gd name="T4" fmla="*/ 996 w 996"/>
                    <a:gd name="T5" fmla="*/ 45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96" h="452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996" y="452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1D065081-86EC-102F-F987-558E27E05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9" y="2926"/>
                  <a:ext cx="48" cy="51"/>
                </a:xfrm>
                <a:custGeom>
                  <a:avLst/>
                  <a:gdLst>
                    <a:gd name="T0" fmla="*/ 0 w 48"/>
                    <a:gd name="T1" fmla="*/ 0 h 51"/>
                    <a:gd name="T2" fmla="*/ 48 w 48"/>
                    <a:gd name="T3" fmla="*/ 25 h 51"/>
                    <a:gd name="T4" fmla="*/ 0 w 48"/>
                    <a:gd name="T5" fmla="*/ 51 h 51"/>
                    <a:gd name="T6" fmla="*/ 0 w 48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1">
                      <a:moveTo>
                        <a:pt x="0" y="0"/>
                      </a:moveTo>
                      <a:lnTo>
                        <a:pt x="48" y="25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F7513D66-E037-03C2-1B3E-CB355CB81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3" y="3403"/>
                  <a:ext cx="477" cy="207"/>
                </a:xfrm>
                <a:custGeom>
                  <a:avLst/>
                  <a:gdLst>
                    <a:gd name="T0" fmla="*/ 302 w 1511"/>
                    <a:gd name="T1" fmla="*/ 605 h 605"/>
                    <a:gd name="T2" fmla="*/ 1209 w 1511"/>
                    <a:gd name="T3" fmla="*/ 605 h 605"/>
                    <a:gd name="T4" fmla="*/ 1511 w 1511"/>
                    <a:gd name="T5" fmla="*/ 302 h 605"/>
                    <a:gd name="T6" fmla="*/ 1209 w 1511"/>
                    <a:gd name="T7" fmla="*/ 0 h 605"/>
                    <a:gd name="T8" fmla="*/ 302 w 1511"/>
                    <a:gd name="T9" fmla="*/ 0 h 605"/>
                    <a:gd name="T10" fmla="*/ 0 w 1511"/>
                    <a:gd name="T11" fmla="*/ 302 h 605"/>
                    <a:gd name="T12" fmla="*/ 302 w 1511"/>
                    <a:gd name="T13" fmla="*/ 60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1" h="605">
                      <a:moveTo>
                        <a:pt x="302" y="605"/>
                      </a:moveTo>
                      <a:lnTo>
                        <a:pt x="1209" y="605"/>
                      </a:lnTo>
                      <a:cubicBezTo>
                        <a:pt x="1376" y="605"/>
                        <a:pt x="1511" y="469"/>
                        <a:pt x="1511" y="302"/>
                      </a:cubicBezTo>
                      <a:cubicBezTo>
                        <a:pt x="1511" y="135"/>
                        <a:pt x="1376" y="0"/>
                        <a:pt x="1209" y="0"/>
                      </a:cubicBezTo>
                      <a:lnTo>
                        <a:pt x="302" y="0"/>
                      </a:lnTo>
                      <a:cubicBezTo>
                        <a:pt x="135" y="0"/>
                        <a:pt x="0" y="135"/>
                        <a:pt x="0" y="302"/>
                      </a:cubicBezTo>
                      <a:cubicBezTo>
                        <a:pt x="0" y="469"/>
                        <a:pt x="135" y="605"/>
                        <a:pt x="302" y="605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Freeform 29">
                  <a:extLst>
                    <a:ext uri="{FF2B5EF4-FFF2-40B4-BE49-F238E27FC236}">
                      <a16:creationId xmlns:a16="http://schemas.microsoft.com/office/drawing/2014/main" id="{30225B8D-5656-CCD3-6E5E-6D04C99DC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3" y="3403"/>
                  <a:ext cx="477" cy="207"/>
                </a:xfrm>
                <a:custGeom>
                  <a:avLst/>
                  <a:gdLst>
                    <a:gd name="T0" fmla="*/ 302 w 1511"/>
                    <a:gd name="T1" fmla="*/ 605 h 605"/>
                    <a:gd name="T2" fmla="*/ 1209 w 1511"/>
                    <a:gd name="T3" fmla="*/ 605 h 605"/>
                    <a:gd name="T4" fmla="*/ 1511 w 1511"/>
                    <a:gd name="T5" fmla="*/ 302 h 605"/>
                    <a:gd name="T6" fmla="*/ 1209 w 1511"/>
                    <a:gd name="T7" fmla="*/ 0 h 605"/>
                    <a:gd name="T8" fmla="*/ 302 w 1511"/>
                    <a:gd name="T9" fmla="*/ 0 h 605"/>
                    <a:gd name="T10" fmla="*/ 0 w 1511"/>
                    <a:gd name="T11" fmla="*/ 302 h 605"/>
                    <a:gd name="T12" fmla="*/ 302 w 1511"/>
                    <a:gd name="T13" fmla="*/ 60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1" h="605">
                      <a:moveTo>
                        <a:pt x="302" y="605"/>
                      </a:moveTo>
                      <a:lnTo>
                        <a:pt x="1209" y="605"/>
                      </a:lnTo>
                      <a:cubicBezTo>
                        <a:pt x="1376" y="605"/>
                        <a:pt x="1511" y="469"/>
                        <a:pt x="1511" y="302"/>
                      </a:cubicBezTo>
                      <a:cubicBezTo>
                        <a:pt x="1511" y="135"/>
                        <a:pt x="1376" y="0"/>
                        <a:pt x="1209" y="0"/>
                      </a:cubicBezTo>
                      <a:lnTo>
                        <a:pt x="302" y="0"/>
                      </a:lnTo>
                      <a:cubicBezTo>
                        <a:pt x="135" y="0"/>
                        <a:pt x="0" y="135"/>
                        <a:pt x="0" y="302"/>
                      </a:cubicBezTo>
                      <a:cubicBezTo>
                        <a:pt x="0" y="469"/>
                        <a:pt x="135" y="605"/>
                        <a:pt x="302" y="605"/>
                      </a:cubicBezTo>
                      <a:close/>
                    </a:path>
                  </a:pathLst>
                </a:custGeom>
                <a:noFill/>
                <a:ln w="7938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30">
                  <a:extLst>
                    <a:ext uri="{FF2B5EF4-FFF2-40B4-BE49-F238E27FC236}">
                      <a16:creationId xmlns:a16="http://schemas.microsoft.com/office/drawing/2014/main" id="{80430F3A-E645-62FF-FD04-2EECAA111E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8" y="3453"/>
                  <a:ext cx="157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1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FIN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Line 31">
                  <a:extLst>
                    <a:ext uri="{FF2B5EF4-FFF2-40B4-BE49-F238E27FC236}">
                      <a16:creationId xmlns:a16="http://schemas.microsoft.com/office/drawing/2014/main" id="{6ED996F3-71B9-2254-AE48-4D75E4040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2" y="3119"/>
                  <a:ext cx="0" cy="239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Freeform 32">
                  <a:extLst>
                    <a:ext uri="{FF2B5EF4-FFF2-40B4-BE49-F238E27FC236}">
                      <a16:creationId xmlns:a16="http://schemas.microsoft.com/office/drawing/2014/main" id="{99215DA4-B13A-A4BC-8391-4B5398487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" y="3352"/>
                  <a:ext cx="47" cy="51"/>
                </a:xfrm>
                <a:custGeom>
                  <a:avLst/>
                  <a:gdLst>
                    <a:gd name="T0" fmla="*/ 47 w 47"/>
                    <a:gd name="T1" fmla="*/ 0 h 51"/>
                    <a:gd name="T2" fmla="*/ 24 w 47"/>
                    <a:gd name="T3" fmla="*/ 51 h 51"/>
                    <a:gd name="T4" fmla="*/ 0 w 47"/>
                    <a:gd name="T5" fmla="*/ 0 h 51"/>
                    <a:gd name="T6" fmla="*/ 47 w 47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0"/>
                      </a:moveTo>
                      <a:lnTo>
                        <a:pt x="24" y="51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Line 33">
                  <a:extLst>
                    <a:ext uri="{FF2B5EF4-FFF2-40B4-BE49-F238E27FC236}">
                      <a16:creationId xmlns:a16="http://schemas.microsoft.com/office/drawing/2014/main" id="{3C21093A-ED97-D10A-92CA-5BFE1A70F2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24" y="742"/>
                  <a:ext cx="0" cy="11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3019053E-9083-CD00-9B72-84B24D978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0" y="846"/>
                  <a:ext cx="47" cy="51"/>
                </a:xfrm>
                <a:custGeom>
                  <a:avLst/>
                  <a:gdLst>
                    <a:gd name="T0" fmla="*/ 47 w 47"/>
                    <a:gd name="T1" fmla="*/ 0 h 51"/>
                    <a:gd name="T2" fmla="*/ 24 w 47"/>
                    <a:gd name="T3" fmla="*/ 51 h 51"/>
                    <a:gd name="T4" fmla="*/ 0 w 47"/>
                    <a:gd name="T5" fmla="*/ 0 h 51"/>
                    <a:gd name="T6" fmla="*/ 47 w 47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0"/>
                      </a:moveTo>
                      <a:lnTo>
                        <a:pt x="24" y="51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Freeform 35">
                  <a:extLst>
                    <a:ext uri="{FF2B5EF4-FFF2-40B4-BE49-F238E27FC236}">
                      <a16:creationId xmlns:a16="http://schemas.microsoft.com/office/drawing/2014/main" id="{5DADC71A-5055-39EC-7C07-BE1EFDBE57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5" y="1517"/>
                  <a:ext cx="429" cy="214"/>
                </a:xfrm>
                <a:custGeom>
                  <a:avLst/>
                  <a:gdLst>
                    <a:gd name="T0" fmla="*/ 0 w 429"/>
                    <a:gd name="T1" fmla="*/ 0 h 214"/>
                    <a:gd name="T2" fmla="*/ 429 w 429"/>
                    <a:gd name="T3" fmla="*/ 0 h 214"/>
                    <a:gd name="T4" fmla="*/ 429 w 429"/>
                    <a:gd name="T5" fmla="*/ 21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9" h="214">
                      <a:moveTo>
                        <a:pt x="0" y="0"/>
                      </a:moveTo>
                      <a:lnTo>
                        <a:pt x="429" y="0"/>
                      </a:lnTo>
                      <a:lnTo>
                        <a:pt x="429" y="214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Freeform 36">
                  <a:extLst>
                    <a:ext uri="{FF2B5EF4-FFF2-40B4-BE49-F238E27FC236}">
                      <a16:creationId xmlns:a16="http://schemas.microsoft.com/office/drawing/2014/main" id="{E62717CD-8654-6496-742B-D1751832F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0" y="1724"/>
                  <a:ext cx="48" cy="52"/>
                </a:xfrm>
                <a:custGeom>
                  <a:avLst/>
                  <a:gdLst>
                    <a:gd name="T0" fmla="*/ 48 w 48"/>
                    <a:gd name="T1" fmla="*/ 0 h 52"/>
                    <a:gd name="T2" fmla="*/ 24 w 48"/>
                    <a:gd name="T3" fmla="*/ 52 h 52"/>
                    <a:gd name="T4" fmla="*/ 0 w 48"/>
                    <a:gd name="T5" fmla="*/ 0 h 52"/>
                    <a:gd name="T6" fmla="*/ 48 w 48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2">
                      <a:moveTo>
                        <a:pt x="48" y="0"/>
                      </a:moveTo>
                      <a:lnTo>
                        <a:pt x="24" y="52"/>
                      </a:lnTo>
                      <a:lnTo>
                        <a:pt x="0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37">
                  <a:extLst>
                    <a:ext uri="{FF2B5EF4-FFF2-40B4-BE49-F238E27FC236}">
                      <a16:creationId xmlns:a16="http://schemas.microsoft.com/office/drawing/2014/main" id="{B967F6E3-CDC8-E2C6-A57B-D1DE56F725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6" y="1456"/>
                  <a:ext cx="126" cy="1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E1DCD0A5-E4A9-3DF2-B93F-105DCB534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8" y="1451"/>
                  <a:ext cx="17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NO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Freeform 39">
                  <a:extLst>
                    <a:ext uri="{FF2B5EF4-FFF2-40B4-BE49-F238E27FC236}">
                      <a16:creationId xmlns:a16="http://schemas.microsoft.com/office/drawing/2014/main" id="{C56B5C84-318F-8AF4-248D-CDB56C485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0" y="1776"/>
                  <a:ext cx="668" cy="310"/>
                </a:xfrm>
                <a:custGeom>
                  <a:avLst/>
                  <a:gdLst>
                    <a:gd name="T0" fmla="*/ 0 w 668"/>
                    <a:gd name="T1" fmla="*/ 155 h 310"/>
                    <a:gd name="T2" fmla="*/ 334 w 668"/>
                    <a:gd name="T3" fmla="*/ 0 h 310"/>
                    <a:gd name="T4" fmla="*/ 668 w 668"/>
                    <a:gd name="T5" fmla="*/ 155 h 310"/>
                    <a:gd name="T6" fmla="*/ 334 w 668"/>
                    <a:gd name="T7" fmla="*/ 310 h 310"/>
                    <a:gd name="T8" fmla="*/ 0 w 668"/>
                    <a:gd name="T9" fmla="*/ 155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310">
                      <a:moveTo>
                        <a:pt x="0" y="155"/>
                      </a:moveTo>
                      <a:lnTo>
                        <a:pt x="334" y="0"/>
                      </a:lnTo>
                      <a:lnTo>
                        <a:pt x="668" y="155"/>
                      </a:lnTo>
                      <a:lnTo>
                        <a:pt x="334" y="31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Freeform 40">
                  <a:extLst>
                    <a:ext uri="{FF2B5EF4-FFF2-40B4-BE49-F238E27FC236}">
                      <a16:creationId xmlns:a16="http://schemas.microsoft.com/office/drawing/2014/main" id="{851D3483-9E86-2741-79A3-CB65300F7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0" y="1776"/>
                  <a:ext cx="668" cy="310"/>
                </a:xfrm>
                <a:custGeom>
                  <a:avLst/>
                  <a:gdLst>
                    <a:gd name="T0" fmla="*/ 0 w 668"/>
                    <a:gd name="T1" fmla="*/ 155 h 310"/>
                    <a:gd name="T2" fmla="*/ 334 w 668"/>
                    <a:gd name="T3" fmla="*/ 0 h 310"/>
                    <a:gd name="T4" fmla="*/ 668 w 668"/>
                    <a:gd name="T5" fmla="*/ 155 h 310"/>
                    <a:gd name="T6" fmla="*/ 334 w 668"/>
                    <a:gd name="T7" fmla="*/ 310 h 310"/>
                    <a:gd name="T8" fmla="*/ 0 w 668"/>
                    <a:gd name="T9" fmla="*/ 155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310">
                      <a:moveTo>
                        <a:pt x="0" y="155"/>
                      </a:moveTo>
                      <a:lnTo>
                        <a:pt x="334" y="0"/>
                      </a:lnTo>
                      <a:lnTo>
                        <a:pt x="668" y="155"/>
                      </a:lnTo>
                      <a:lnTo>
                        <a:pt x="334" y="31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noFill/>
                <a:ln w="7938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1D1A857C-F797-7FA7-6DD3-26650729B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9" y="1866"/>
                  <a:ext cx="474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Numero&lt;0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Freeform 42">
                  <a:extLst>
                    <a:ext uri="{FF2B5EF4-FFF2-40B4-BE49-F238E27FC236}">
                      <a16:creationId xmlns:a16="http://schemas.microsoft.com/office/drawing/2014/main" id="{9CEB858F-3C84-19C0-0FA3-E60DE7488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2" y="1931"/>
                  <a:ext cx="238" cy="213"/>
                </a:xfrm>
                <a:custGeom>
                  <a:avLst/>
                  <a:gdLst>
                    <a:gd name="T0" fmla="*/ 238 w 238"/>
                    <a:gd name="T1" fmla="*/ 0 h 213"/>
                    <a:gd name="T2" fmla="*/ 0 w 238"/>
                    <a:gd name="T3" fmla="*/ 0 h 213"/>
                    <a:gd name="T4" fmla="*/ 0 w 238"/>
                    <a:gd name="T5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8" h="213">
                      <a:moveTo>
                        <a:pt x="238" y="0"/>
                      </a:moveTo>
                      <a:lnTo>
                        <a:pt x="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Freeform 43">
                  <a:extLst>
                    <a:ext uri="{FF2B5EF4-FFF2-40B4-BE49-F238E27FC236}">
                      <a16:creationId xmlns:a16="http://schemas.microsoft.com/office/drawing/2014/main" id="{4990CDEA-C21C-C4D9-42F9-80B8A9C0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" y="2138"/>
                  <a:ext cx="47" cy="51"/>
                </a:xfrm>
                <a:custGeom>
                  <a:avLst/>
                  <a:gdLst>
                    <a:gd name="T0" fmla="*/ 47 w 47"/>
                    <a:gd name="T1" fmla="*/ 0 h 51"/>
                    <a:gd name="T2" fmla="*/ 24 w 47"/>
                    <a:gd name="T3" fmla="*/ 51 h 51"/>
                    <a:gd name="T4" fmla="*/ 0 w 47"/>
                    <a:gd name="T5" fmla="*/ 0 h 51"/>
                    <a:gd name="T6" fmla="*/ 47 w 47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0"/>
                      </a:moveTo>
                      <a:lnTo>
                        <a:pt x="24" y="51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44">
                  <a:extLst>
                    <a:ext uri="{FF2B5EF4-FFF2-40B4-BE49-F238E27FC236}">
                      <a16:creationId xmlns:a16="http://schemas.microsoft.com/office/drawing/2014/main" id="{5467EDC4-5CC3-4035-8363-F1E314FB2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7" y="1869"/>
                  <a:ext cx="70" cy="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45">
                  <a:extLst>
                    <a:ext uri="{FF2B5EF4-FFF2-40B4-BE49-F238E27FC236}">
                      <a16:creationId xmlns:a16="http://schemas.microsoft.com/office/drawing/2014/main" id="{13CE14D0-169E-EF0C-5305-A1804C929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9" y="1866"/>
                  <a:ext cx="121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SI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Line 46">
                  <a:extLst>
                    <a:ext uri="{FF2B5EF4-FFF2-40B4-BE49-F238E27FC236}">
                      <a16:creationId xmlns:a16="http://schemas.microsoft.com/office/drawing/2014/main" id="{32DEF5CF-4492-C24F-178A-5262A573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2" y="2499"/>
                  <a:ext cx="0" cy="239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Freeform 47">
                  <a:extLst>
                    <a:ext uri="{FF2B5EF4-FFF2-40B4-BE49-F238E27FC236}">
                      <a16:creationId xmlns:a16="http://schemas.microsoft.com/office/drawing/2014/main" id="{02CA3A8F-F024-A252-9387-048382198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" y="2731"/>
                  <a:ext cx="47" cy="52"/>
                </a:xfrm>
                <a:custGeom>
                  <a:avLst/>
                  <a:gdLst>
                    <a:gd name="T0" fmla="*/ 47 w 47"/>
                    <a:gd name="T1" fmla="*/ 0 h 52"/>
                    <a:gd name="T2" fmla="*/ 24 w 47"/>
                    <a:gd name="T3" fmla="*/ 52 h 52"/>
                    <a:gd name="T4" fmla="*/ 0 w 47"/>
                    <a:gd name="T5" fmla="*/ 0 h 52"/>
                    <a:gd name="T6" fmla="*/ 47 w 47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2">
                      <a:moveTo>
                        <a:pt x="47" y="0"/>
                      </a:moveTo>
                      <a:lnTo>
                        <a:pt x="24" y="52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Freeform 48">
                  <a:extLst>
                    <a:ext uri="{FF2B5EF4-FFF2-40B4-BE49-F238E27FC236}">
                      <a16:creationId xmlns:a16="http://schemas.microsoft.com/office/drawing/2014/main" id="{ACF6A8FF-F766-CCD3-33F7-F71E0C1A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6" y="2189"/>
                  <a:ext cx="811" cy="310"/>
                </a:xfrm>
                <a:custGeom>
                  <a:avLst/>
                  <a:gdLst>
                    <a:gd name="T0" fmla="*/ 0 w 811"/>
                    <a:gd name="T1" fmla="*/ 310 h 310"/>
                    <a:gd name="T2" fmla="*/ 668 w 811"/>
                    <a:gd name="T3" fmla="*/ 310 h 310"/>
                    <a:gd name="T4" fmla="*/ 811 w 811"/>
                    <a:gd name="T5" fmla="*/ 0 h 310"/>
                    <a:gd name="T6" fmla="*/ 143 w 811"/>
                    <a:gd name="T7" fmla="*/ 0 h 310"/>
                    <a:gd name="T8" fmla="*/ 0 w 811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310">
                      <a:moveTo>
                        <a:pt x="0" y="310"/>
                      </a:moveTo>
                      <a:lnTo>
                        <a:pt x="668" y="310"/>
                      </a:lnTo>
                      <a:lnTo>
                        <a:pt x="811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Freeform 49">
                  <a:extLst>
                    <a:ext uri="{FF2B5EF4-FFF2-40B4-BE49-F238E27FC236}">
                      <a16:creationId xmlns:a16="http://schemas.microsoft.com/office/drawing/2014/main" id="{81168D8D-AA9C-9982-8A8B-3451AE2AF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6" y="2189"/>
                  <a:ext cx="811" cy="310"/>
                </a:xfrm>
                <a:custGeom>
                  <a:avLst/>
                  <a:gdLst>
                    <a:gd name="T0" fmla="*/ 0 w 811"/>
                    <a:gd name="T1" fmla="*/ 310 h 310"/>
                    <a:gd name="T2" fmla="*/ 668 w 811"/>
                    <a:gd name="T3" fmla="*/ 310 h 310"/>
                    <a:gd name="T4" fmla="*/ 811 w 811"/>
                    <a:gd name="T5" fmla="*/ 0 h 310"/>
                    <a:gd name="T6" fmla="*/ 143 w 811"/>
                    <a:gd name="T7" fmla="*/ 0 h 310"/>
                    <a:gd name="T8" fmla="*/ 0 w 811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310">
                      <a:moveTo>
                        <a:pt x="0" y="310"/>
                      </a:moveTo>
                      <a:lnTo>
                        <a:pt x="668" y="310"/>
                      </a:lnTo>
                      <a:lnTo>
                        <a:pt x="811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noFill/>
                <a:ln w="317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50">
                  <a:extLst>
                    <a:ext uri="{FF2B5EF4-FFF2-40B4-BE49-F238E27FC236}">
                      <a16:creationId xmlns:a16="http://schemas.microsoft.com/office/drawing/2014/main" id="{2CB08609-BE6B-5EC9-ED29-5EDB1B7D6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1" y="2218"/>
                  <a:ext cx="363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Escribir 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Rectangle 51">
                  <a:extLst>
                    <a:ext uri="{FF2B5EF4-FFF2-40B4-BE49-F238E27FC236}">
                      <a16:creationId xmlns:a16="http://schemas.microsoft.com/office/drawing/2014/main" id="{7D77803B-C384-A5FB-3429-8FFDFB922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" y="2339"/>
                  <a:ext cx="40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Negativo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Freeform 52">
                  <a:extLst>
                    <a:ext uri="{FF2B5EF4-FFF2-40B4-BE49-F238E27FC236}">
                      <a16:creationId xmlns:a16="http://schemas.microsoft.com/office/drawing/2014/main" id="{59709ADC-67AA-7403-374B-E78678ACD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0" y="2189"/>
                  <a:ext cx="811" cy="310"/>
                </a:xfrm>
                <a:custGeom>
                  <a:avLst/>
                  <a:gdLst>
                    <a:gd name="T0" fmla="*/ 0 w 811"/>
                    <a:gd name="T1" fmla="*/ 310 h 310"/>
                    <a:gd name="T2" fmla="*/ 668 w 811"/>
                    <a:gd name="T3" fmla="*/ 310 h 310"/>
                    <a:gd name="T4" fmla="*/ 811 w 811"/>
                    <a:gd name="T5" fmla="*/ 0 h 310"/>
                    <a:gd name="T6" fmla="*/ 143 w 811"/>
                    <a:gd name="T7" fmla="*/ 0 h 310"/>
                    <a:gd name="T8" fmla="*/ 0 w 811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310">
                      <a:moveTo>
                        <a:pt x="0" y="310"/>
                      </a:moveTo>
                      <a:lnTo>
                        <a:pt x="668" y="310"/>
                      </a:lnTo>
                      <a:lnTo>
                        <a:pt x="811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Freeform 53">
                  <a:extLst>
                    <a:ext uri="{FF2B5EF4-FFF2-40B4-BE49-F238E27FC236}">
                      <a16:creationId xmlns:a16="http://schemas.microsoft.com/office/drawing/2014/main" id="{020A2EF2-EECC-34BA-4DAF-492C76C6F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0" y="2189"/>
                  <a:ext cx="811" cy="310"/>
                </a:xfrm>
                <a:custGeom>
                  <a:avLst/>
                  <a:gdLst>
                    <a:gd name="T0" fmla="*/ 0 w 811"/>
                    <a:gd name="T1" fmla="*/ 310 h 310"/>
                    <a:gd name="T2" fmla="*/ 668 w 811"/>
                    <a:gd name="T3" fmla="*/ 310 h 310"/>
                    <a:gd name="T4" fmla="*/ 811 w 811"/>
                    <a:gd name="T5" fmla="*/ 0 h 310"/>
                    <a:gd name="T6" fmla="*/ 143 w 811"/>
                    <a:gd name="T7" fmla="*/ 0 h 310"/>
                    <a:gd name="T8" fmla="*/ 0 w 811"/>
                    <a:gd name="T9" fmla="*/ 31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310">
                      <a:moveTo>
                        <a:pt x="0" y="310"/>
                      </a:moveTo>
                      <a:lnTo>
                        <a:pt x="668" y="310"/>
                      </a:lnTo>
                      <a:lnTo>
                        <a:pt x="811" y="0"/>
                      </a:lnTo>
                      <a:lnTo>
                        <a:pt x="143" y="0"/>
                      </a:lnTo>
                      <a:lnTo>
                        <a:pt x="0" y="310"/>
                      </a:lnTo>
                      <a:close/>
                    </a:path>
                  </a:pathLst>
                </a:custGeom>
                <a:noFill/>
                <a:ln w="317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54">
                  <a:extLst>
                    <a:ext uri="{FF2B5EF4-FFF2-40B4-BE49-F238E27FC236}">
                      <a16:creationId xmlns:a16="http://schemas.microsoft.com/office/drawing/2014/main" id="{504C230F-3F09-F91E-CF89-0CAEF81EE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5" y="2218"/>
                  <a:ext cx="363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Escribir 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Rectangle 55">
                  <a:extLst>
                    <a:ext uri="{FF2B5EF4-FFF2-40B4-BE49-F238E27FC236}">
                      <a16:creationId xmlns:a16="http://schemas.microsoft.com/office/drawing/2014/main" id="{A369FB33-EBBE-0A01-1869-D1BF09115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2" y="2339"/>
                  <a:ext cx="36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positivo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Freeform 56">
                  <a:extLst>
                    <a:ext uri="{FF2B5EF4-FFF2-40B4-BE49-F238E27FC236}">
                      <a16:creationId xmlns:a16="http://schemas.microsoft.com/office/drawing/2014/main" id="{6C3F1FF1-2F41-9CE2-374D-17DF7A385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8" y="1931"/>
                  <a:ext cx="348" cy="213"/>
                </a:xfrm>
                <a:custGeom>
                  <a:avLst/>
                  <a:gdLst>
                    <a:gd name="T0" fmla="*/ 0 w 348"/>
                    <a:gd name="T1" fmla="*/ 0 h 213"/>
                    <a:gd name="T2" fmla="*/ 348 w 348"/>
                    <a:gd name="T3" fmla="*/ 0 h 213"/>
                    <a:gd name="T4" fmla="*/ 348 w 348"/>
                    <a:gd name="T5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8" h="213">
                      <a:moveTo>
                        <a:pt x="0" y="0"/>
                      </a:moveTo>
                      <a:lnTo>
                        <a:pt x="348" y="0"/>
                      </a:lnTo>
                      <a:lnTo>
                        <a:pt x="348" y="213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Freeform 57">
                  <a:extLst>
                    <a:ext uri="{FF2B5EF4-FFF2-40B4-BE49-F238E27FC236}">
                      <a16:creationId xmlns:a16="http://schemas.microsoft.com/office/drawing/2014/main" id="{60CFAE89-558F-46F0-E087-635F3406B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2" y="2138"/>
                  <a:ext cx="48" cy="51"/>
                </a:xfrm>
                <a:custGeom>
                  <a:avLst/>
                  <a:gdLst>
                    <a:gd name="T0" fmla="*/ 48 w 48"/>
                    <a:gd name="T1" fmla="*/ 0 h 51"/>
                    <a:gd name="T2" fmla="*/ 24 w 48"/>
                    <a:gd name="T3" fmla="*/ 51 h 51"/>
                    <a:gd name="T4" fmla="*/ 0 w 48"/>
                    <a:gd name="T5" fmla="*/ 0 h 51"/>
                    <a:gd name="T6" fmla="*/ 48 w 48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1">
                      <a:moveTo>
                        <a:pt x="48" y="0"/>
                      </a:moveTo>
                      <a:lnTo>
                        <a:pt x="24" y="51"/>
                      </a:lnTo>
                      <a:lnTo>
                        <a:pt x="0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58">
                  <a:extLst>
                    <a:ext uri="{FF2B5EF4-FFF2-40B4-BE49-F238E27FC236}">
                      <a16:creationId xmlns:a16="http://schemas.microsoft.com/office/drawing/2014/main" id="{B30176CD-6644-A142-64C2-C8256A433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48" y="1869"/>
                  <a:ext cx="126" cy="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91CE9DB1-A782-5297-23F2-A81B80B61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51" y="1866"/>
                  <a:ext cx="17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1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NO</a:t>
                  </a:r>
                  <a:endPara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Freeform 60">
                  <a:extLst>
                    <a:ext uri="{FF2B5EF4-FFF2-40B4-BE49-F238E27FC236}">
                      <a16:creationId xmlns:a16="http://schemas.microsoft.com/office/drawing/2014/main" id="{091EF5A1-7BDB-3D2E-6180-5196310B8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8" y="2499"/>
                  <a:ext cx="1058" cy="452"/>
                </a:xfrm>
                <a:custGeom>
                  <a:avLst/>
                  <a:gdLst>
                    <a:gd name="T0" fmla="*/ 1058 w 1058"/>
                    <a:gd name="T1" fmla="*/ 0 h 452"/>
                    <a:gd name="T2" fmla="*/ 1058 w 1058"/>
                    <a:gd name="T3" fmla="*/ 452 h 452"/>
                    <a:gd name="T4" fmla="*/ 0 w 1058"/>
                    <a:gd name="T5" fmla="*/ 45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8" h="452">
                      <a:moveTo>
                        <a:pt x="1058" y="0"/>
                      </a:moveTo>
                      <a:lnTo>
                        <a:pt x="1058" y="452"/>
                      </a:lnTo>
                      <a:lnTo>
                        <a:pt x="0" y="452"/>
                      </a:ln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Freeform 61">
                  <a:extLst>
                    <a:ext uri="{FF2B5EF4-FFF2-40B4-BE49-F238E27FC236}">
                      <a16:creationId xmlns:a16="http://schemas.microsoft.com/office/drawing/2014/main" id="{ACF9317B-7C54-9C1E-23C7-0133C1613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7" y="2926"/>
                  <a:ext cx="47" cy="51"/>
                </a:xfrm>
                <a:custGeom>
                  <a:avLst/>
                  <a:gdLst>
                    <a:gd name="T0" fmla="*/ 47 w 47"/>
                    <a:gd name="T1" fmla="*/ 51 h 51"/>
                    <a:gd name="T2" fmla="*/ 0 w 47"/>
                    <a:gd name="T3" fmla="*/ 25 h 51"/>
                    <a:gd name="T4" fmla="*/ 47 w 47"/>
                    <a:gd name="T5" fmla="*/ 0 h 51"/>
                    <a:gd name="T6" fmla="*/ 47 w 47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51">
                      <a:moveTo>
                        <a:pt x="47" y="51"/>
                      </a:moveTo>
                      <a:lnTo>
                        <a:pt x="0" y="25"/>
                      </a:lnTo>
                      <a:lnTo>
                        <a:pt x="47" y="0"/>
                      </a:lnTo>
                      <a:lnTo>
                        <a:pt x="47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65" name="Proceso 31">
                <a:extLst>
                  <a:ext uri="{FF2B5EF4-FFF2-40B4-BE49-F238E27FC236}">
                    <a16:creationId xmlns:a16="http://schemas.microsoft.com/office/drawing/2014/main" id="{1E6AD2C9-1CFF-D3AD-A178-F99A94AAB1EE}"/>
                  </a:ext>
                </a:extLst>
              </p:cNvPr>
              <p:cNvSpPr/>
              <p:nvPr/>
            </p:nvSpPr>
            <p:spPr>
              <a:xfrm>
                <a:off x="8120666" y="992158"/>
                <a:ext cx="1461035" cy="393054"/>
              </a:xfrm>
              <a:prstGeom prst="flowChartProcess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err="1">
                    <a:solidFill>
                      <a:schemeClr val="tx1"/>
                    </a:solidFill>
                  </a:rPr>
                  <a:t>Número:entero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3402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9112" y="304665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7528" y="980728"/>
            <a:ext cx="7632848" cy="44644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9:</a:t>
            </a:r>
          </a:p>
          <a:p>
            <a:r>
              <a:rPr lang="es-ES" dirty="0"/>
              <a:t>  Pide 3 números por teclado y muestra el Mayor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F55E815-F27C-3645-0A2F-AC3FE18E09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8300" y="1828800"/>
            <a:ext cx="7472363" cy="4233863"/>
            <a:chOff x="2632" y="1152"/>
            <a:chExt cx="4707" cy="266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F79438E-BF35-09F6-F442-2AF1B86486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32" y="1152"/>
              <a:ext cx="4707" cy="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1E7B24-37CA-A0C1-4C89-A31AAA716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159"/>
              <a:ext cx="804" cy="177"/>
            </a:xfrm>
            <a:custGeom>
              <a:avLst/>
              <a:gdLst>
                <a:gd name="T0" fmla="*/ 303 w 2733"/>
                <a:gd name="T1" fmla="*/ 605 h 605"/>
                <a:gd name="T2" fmla="*/ 2431 w 2733"/>
                <a:gd name="T3" fmla="*/ 605 h 605"/>
                <a:gd name="T4" fmla="*/ 2733 w 2733"/>
                <a:gd name="T5" fmla="*/ 303 h 605"/>
                <a:gd name="T6" fmla="*/ 2431 w 2733"/>
                <a:gd name="T7" fmla="*/ 0 h 605"/>
                <a:gd name="T8" fmla="*/ 303 w 2733"/>
                <a:gd name="T9" fmla="*/ 0 h 605"/>
                <a:gd name="T10" fmla="*/ 0 w 2733"/>
                <a:gd name="T11" fmla="*/ 303 h 605"/>
                <a:gd name="T12" fmla="*/ 303 w 2733"/>
                <a:gd name="T1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3" h="605">
                  <a:moveTo>
                    <a:pt x="303" y="605"/>
                  </a:moveTo>
                  <a:lnTo>
                    <a:pt x="2431" y="605"/>
                  </a:lnTo>
                  <a:cubicBezTo>
                    <a:pt x="2598" y="605"/>
                    <a:pt x="2733" y="470"/>
                    <a:pt x="2733" y="303"/>
                  </a:cubicBezTo>
                  <a:cubicBezTo>
                    <a:pt x="2733" y="136"/>
                    <a:pt x="2598" y="0"/>
                    <a:pt x="2431" y="0"/>
                  </a:cubicBez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cubicBezTo>
                    <a:pt x="0" y="470"/>
                    <a:pt x="136" y="605"/>
                    <a:pt x="303" y="605"/>
                  </a:cubicBezTo>
                  <a:close/>
                </a:path>
              </a:pathLst>
            </a:custGeom>
            <a:solidFill>
              <a:srgbClr val="C55A1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E1C3907-5668-26BD-14DC-BBD297944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159"/>
              <a:ext cx="804" cy="177"/>
            </a:xfrm>
            <a:custGeom>
              <a:avLst/>
              <a:gdLst>
                <a:gd name="T0" fmla="*/ 303 w 2733"/>
                <a:gd name="T1" fmla="*/ 605 h 605"/>
                <a:gd name="T2" fmla="*/ 2431 w 2733"/>
                <a:gd name="T3" fmla="*/ 605 h 605"/>
                <a:gd name="T4" fmla="*/ 2733 w 2733"/>
                <a:gd name="T5" fmla="*/ 303 h 605"/>
                <a:gd name="T6" fmla="*/ 2431 w 2733"/>
                <a:gd name="T7" fmla="*/ 0 h 605"/>
                <a:gd name="T8" fmla="*/ 303 w 2733"/>
                <a:gd name="T9" fmla="*/ 0 h 605"/>
                <a:gd name="T10" fmla="*/ 0 w 2733"/>
                <a:gd name="T11" fmla="*/ 303 h 605"/>
                <a:gd name="T12" fmla="*/ 303 w 2733"/>
                <a:gd name="T1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3" h="605">
                  <a:moveTo>
                    <a:pt x="303" y="605"/>
                  </a:moveTo>
                  <a:lnTo>
                    <a:pt x="2431" y="605"/>
                  </a:lnTo>
                  <a:cubicBezTo>
                    <a:pt x="2598" y="605"/>
                    <a:pt x="2733" y="470"/>
                    <a:pt x="2733" y="303"/>
                  </a:cubicBezTo>
                  <a:cubicBezTo>
                    <a:pt x="2733" y="136"/>
                    <a:pt x="2598" y="0"/>
                    <a:pt x="2431" y="0"/>
                  </a:cubicBez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cubicBezTo>
                    <a:pt x="0" y="470"/>
                    <a:pt x="136" y="605"/>
                    <a:pt x="303" y="605"/>
                  </a:cubicBez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48620C0-B082-30F2-094D-01CCCEC5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1191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inicio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370832F-6B58-4D21-30CE-DBAA29E5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469"/>
              <a:ext cx="1736" cy="266"/>
            </a:xfrm>
            <a:custGeom>
              <a:avLst/>
              <a:gdLst>
                <a:gd name="T0" fmla="*/ 0 w 1736"/>
                <a:gd name="T1" fmla="*/ 266 h 266"/>
                <a:gd name="T2" fmla="*/ 1603 w 1736"/>
                <a:gd name="T3" fmla="*/ 266 h 266"/>
                <a:gd name="T4" fmla="*/ 1736 w 1736"/>
                <a:gd name="T5" fmla="*/ 0 h 266"/>
                <a:gd name="T6" fmla="*/ 133 w 1736"/>
                <a:gd name="T7" fmla="*/ 0 h 266"/>
                <a:gd name="T8" fmla="*/ 0 w 1736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6" h="266">
                  <a:moveTo>
                    <a:pt x="0" y="266"/>
                  </a:moveTo>
                  <a:lnTo>
                    <a:pt x="1603" y="266"/>
                  </a:lnTo>
                  <a:lnTo>
                    <a:pt x="1736" y="0"/>
                  </a:lnTo>
                  <a:lnTo>
                    <a:pt x="133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5CC9B91-A0DD-4255-332C-C8A6DC0CD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469"/>
              <a:ext cx="1736" cy="266"/>
            </a:xfrm>
            <a:custGeom>
              <a:avLst/>
              <a:gdLst>
                <a:gd name="T0" fmla="*/ 0 w 1736"/>
                <a:gd name="T1" fmla="*/ 266 h 266"/>
                <a:gd name="T2" fmla="*/ 1603 w 1736"/>
                <a:gd name="T3" fmla="*/ 266 h 266"/>
                <a:gd name="T4" fmla="*/ 1736 w 1736"/>
                <a:gd name="T5" fmla="*/ 0 h 266"/>
                <a:gd name="T6" fmla="*/ 133 w 1736"/>
                <a:gd name="T7" fmla="*/ 0 h 266"/>
                <a:gd name="T8" fmla="*/ 0 w 1736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6" h="266">
                  <a:moveTo>
                    <a:pt x="0" y="266"/>
                  </a:moveTo>
                  <a:lnTo>
                    <a:pt x="1603" y="266"/>
                  </a:lnTo>
                  <a:lnTo>
                    <a:pt x="1736" y="0"/>
                  </a:lnTo>
                  <a:lnTo>
                    <a:pt x="133" y="0"/>
                  </a:lnTo>
                  <a:lnTo>
                    <a:pt x="0" y="266"/>
                  </a:lnTo>
                  <a:close/>
                </a:path>
              </a:pathLst>
            </a:cu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6FC1E54-A48E-3C37-A666-9B573C500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47"/>
              <a:ext cx="9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Leer num1, num2,num3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DC5FCB30-63BC-B5E6-9A15-61D65AD3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735"/>
              <a:ext cx="0" cy="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6EAA4DE-87A2-93FD-0A91-779F6CB9C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824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9BB35CA-EFF1-5F33-ACC0-70E34BD0E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868"/>
              <a:ext cx="804" cy="265"/>
            </a:xfrm>
            <a:custGeom>
              <a:avLst/>
              <a:gdLst>
                <a:gd name="T0" fmla="*/ 0 w 804"/>
                <a:gd name="T1" fmla="*/ 133 h 265"/>
                <a:gd name="T2" fmla="*/ 402 w 804"/>
                <a:gd name="T3" fmla="*/ 0 h 265"/>
                <a:gd name="T4" fmla="*/ 804 w 804"/>
                <a:gd name="T5" fmla="*/ 133 h 265"/>
                <a:gd name="T6" fmla="*/ 402 w 804"/>
                <a:gd name="T7" fmla="*/ 265 h 265"/>
                <a:gd name="T8" fmla="*/ 0 w 804"/>
                <a:gd name="T9" fmla="*/ 1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4" h="265">
                  <a:moveTo>
                    <a:pt x="0" y="133"/>
                  </a:moveTo>
                  <a:lnTo>
                    <a:pt x="402" y="0"/>
                  </a:lnTo>
                  <a:lnTo>
                    <a:pt x="804" y="133"/>
                  </a:lnTo>
                  <a:lnTo>
                    <a:pt x="402" y="265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D97FB4A-2617-8C9D-73AD-9D3FF6EE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868"/>
              <a:ext cx="804" cy="265"/>
            </a:xfrm>
            <a:custGeom>
              <a:avLst/>
              <a:gdLst>
                <a:gd name="T0" fmla="*/ 0 w 804"/>
                <a:gd name="T1" fmla="*/ 133 h 265"/>
                <a:gd name="T2" fmla="*/ 402 w 804"/>
                <a:gd name="T3" fmla="*/ 0 h 265"/>
                <a:gd name="T4" fmla="*/ 804 w 804"/>
                <a:gd name="T5" fmla="*/ 133 h 265"/>
                <a:gd name="T6" fmla="*/ 402 w 804"/>
                <a:gd name="T7" fmla="*/ 265 h 265"/>
                <a:gd name="T8" fmla="*/ 0 w 804"/>
                <a:gd name="T9" fmla="*/ 1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4" h="265">
                  <a:moveTo>
                    <a:pt x="0" y="133"/>
                  </a:moveTo>
                  <a:lnTo>
                    <a:pt x="402" y="0"/>
                  </a:lnTo>
                  <a:lnTo>
                    <a:pt x="804" y="133"/>
                  </a:lnTo>
                  <a:lnTo>
                    <a:pt x="402" y="265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41063F5-672B-0E38-F7A4-0F6CC1B05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1945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Num1&gt;num2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6B384AC-23F1-E3DE-876E-CA2239597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266"/>
              <a:ext cx="168" cy="316"/>
            </a:xfrm>
            <a:custGeom>
              <a:avLst/>
              <a:gdLst>
                <a:gd name="T0" fmla="*/ 168 w 168"/>
                <a:gd name="T1" fmla="*/ 0 h 316"/>
                <a:gd name="T2" fmla="*/ 0 w 168"/>
                <a:gd name="T3" fmla="*/ 0 h 316"/>
                <a:gd name="T4" fmla="*/ 0 w 168"/>
                <a:gd name="T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316">
                  <a:moveTo>
                    <a:pt x="168" y="0"/>
                  </a:moveTo>
                  <a:lnTo>
                    <a:pt x="0" y="0"/>
                  </a:lnTo>
                  <a:lnTo>
                    <a:pt x="0" y="316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7889318-2DBB-BF34-E431-422FD897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2577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C26ED2E-099E-3F9A-25DA-F6B845E50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307"/>
              <a:ext cx="65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547E8FC-7FEB-4290-AD66-4F60B3C7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303"/>
              <a:ext cx="12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505719F-DBB2-C09E-4453-544F2964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29A3881-68EC-3B36-42D2-3658DE436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6BA388BF-3277-0DA4-BC99-889EB2C1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646"/>
              <a:ext cx="72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Escribir el mayor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C738E8F-8AE3-6EB5-6D6C-90907C800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751"/>
              <a:ext cx="3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 num1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3B09169F-E6CB-DFF9-7C3D-8579768C4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3108"/>
              <a:ext cx="290" cy="288"/>
            </a:xfrm>
            <a:prstGeom prst="ellipse">
              <a:avLst/>
            </a:prstGeom>
            <a:solidFill>
              <a:srgbClr val="C55A1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0EF98635-1DF5-563B-FBEB-0CCDDA7F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3108"/>
              <a:ext cx="290" cy="288"/>
            </a:xfrm>
            <a:prstGeom prst="ellips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544F7F68-DBD8-274D-98AF-1279F1B4B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887"/>
              <a:ext cx="1545" cy="365"/>
            </a:xfrm>
            <a:custGeom>
              <a:avLst/>
              <a:gdLst>
                <a:gd name="T0" fmla="*/ 0 w 1545"/>
                <a:gd name="T1" fmla="*/ 0 h 365"/>
                <a:gd name="T2" fmla="*/ 0 w 1545"/>
                <a:gd name="T3" fmla="*/ 365 h 365"/>
                <a:gd name="T4" fmla="*/ 1545 w 1545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5" h="365">
                  <a:moveTo>
                    <a:pt x="0" y="0"/>
                  </a:moveTo>
                  <a:lnTo>
                    <a:pt x="0" y="365"/>
                  </a:lnTo>
                  <a:lnTo>
                    <a:pt x="1545" y="36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C495691-5296-E44E-ED93-966BF2BEB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3230"/>
              <a:ext cx="44" cy="44"/>
            </a:xfrm>
            <a:custGeom>
              <a:avLst/>
              <a:gdLst>
                <a:gd name="T0" fmla="*/ 0 w 44"/>
                <a:gd name="T1" fmla="*/ 0 h 44"/>
                <a:gd name="T2" fmla="*/ 44 w 44"/>
                <a:gd name="T3" fmla="*/ 22 h 44"/>
                <a:gd name="T4" fmla="*/ 0 w 44"/>
                <a:gd name="T5" fmla="*/ 44 h 44"/>
                <a:gd name="T6" fmla="*/ 0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44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465289-9357-4651-4F73-7AF0A4A2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3639"/>
              <a:ext cx="445" cy="177"/>
            </a:xfrm>
            <a:custGeom>
              <a:avLst/>
              <a:gdLst>
                <a:gd name="T0" fmla="*/ 302 w 1512"/>
                <a:gd name="T1" fmla="*/ 604 h 604"/>
                <a:gd name="T2" fmla="*/ 1209 w 1512"/>
                <a:gd name="T3" fmla="*/ 604 h 604"/>
                <a:gd name="T4" fmla="*/ 1512 w 1512"/>
                <a:gd name="T5" fmla="*/ 302 h 604"/>
                <a:gd name="T6" fmla="*/ 1209 w 1512"/>
                <a:gd name="T7" fmla="*/ 0 h 604"/>
                <a:gd name="T8" fmla="*/ 302 w 1512"/>
                <a:gd name="T9" fmla="*/ 0 h 604"/>
                <a:gd name="T10" fmla="*/ 0 w 1512"/>
                <a:gd name="T11" fmla="*/ 302 h 604"/>
                <a:gd name="T12" fmla="*/ 302 w 1512"/>
                <a:gd name="T1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2" h="604">
                  <a:moveTo>
                    <a:pt x="302" y="604"/>
                  </a:moveTo>
                  <a:lnTo>
                    <a:pt x="1209" y="604"/>
                  </a:lnTo>
                  <a:cubicBezTo>
                    <a:pt x="1376" y="604"/>
                    <a:pt x="1512" y="469"/>
                    <a:pt x="1512" y="302"/>
                  </a:cubicBezTo>
                  <a:cubicBezTo>
                    <a:pt x="1512" y="135"/>
                    <a:pt x="1376" y="0"/>
                    <a:pt x="1209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cubicBezTo>
                    <a:pt x="0" y="469"/>
                    <a:pt x="135" y="604"/>
                    <a:pt x="302" y="604"/>
                  </a:cubicBezTo>
                  <a:close/>
                </a:path>
              </a:pathLst>
            </a:custGeom>
            <a:solidFill>
              <a:srgbClr val="C55A1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2A7B3977-EF8C-3E97-9419-1E64002C7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3639"/>
              <a:ext cx="445" cy="177"/>
            </a:xfrm>
            <a:custGeom>
              <a:avLst/>
              <a:gdLst>
                <a:gd name="T0" fmla="*/ 302 w 1512"/>
                <a:gd name="T1" fmla="*/ 604 h 604"/>
                <a:gd name="T2" fmla="*/ 1209 w 1512"/>
                <a:gd name="T3" fmla="*/ 604 h 604"/>
                <a:gd name="T4" fmla="*/ 1512 w 1512"/>
                <a:gd name="T5" fmla="*/ 302 h 604"/>
                <a:gd name="T6" fmla="*/ 1209 w 1512"/>
                <a:gd name="T7" fmla="*/ 0 h 604"/>
                <a:gd name="T8" fmla="*/ 302 w 1512"/>
                <a:gd name="T9" fmla="*/ 0 h 604"/>
                <a:gd name="T10" fmla="*/ 0 w 1512"/>
                <a:gd name="T11" fmla="*/ 302 h 604"/>
                <a:gd name="T12" fmla="*/ 302 w 1512"/>
                <a:gd name="T1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2" h="604">
                  <a:moveTo>
                    <a:pt x="302" y="604"/>
                  </a:moveTo>
                  <a:lnTo>
                    <a:pt x="1209" y="604"/>
                  </a:lnTo>
                  <a:cubicBezTo>
                    <a:pt x="1376" y="604"/>
                    <a:pt x="1512" y="469"/>
                    <a:pt x="1512" y="302"/>
                  </a:cubicBezTo>
                  <a:cubicBezTo>
                    <a:pt x="1512" y="135"/>
                    <a:pt x="1376" y="0"/>
                    <a:pt x="1209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cubicBezTo>
                    <a:pt x="0" y="469"/>
                    <a:pt x="135" y="604"/>
                    <a:pt x="302" y="604"/>
                  </a:cubicBez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18D14750-0AAB-763D-66A7-765F7F171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3683"/>
              <a:ext cx="15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FIN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A6DBEA4-0617-84A1-F323-8ED6002B0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3396"/>
              <a:ext cx="0" cy="20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568A849-AC3D-342B-D3F5-E30C736D0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3595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EF79D53C-CEE7-B323-5FDA-8E379BC6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336"/>
              <a:ext cx="0" cy="9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CD844D3-2DA7-67EF-6392-60DEA617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425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442C5F-42DA-0914-E098-5EA03093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" y="2001"/>
              <a:ext cx="891" cy="94"/>
            </a:xfrm>
            <a:custGeom>
              <a:avLst/>
              <a:gdLst>
                <a:gd name="T0" fmla="*/ 0 w 891"/>
                <a:gd name="T1" fmla="*/ 0 h 94"/>
                <a:gd name="T2" fmla="*/ 891 w 891"/>
                <a:gd name="T3" fmla="*/ 0 h 94"/>
                <a:gd name="T4" fmla="*/ 891 w 891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1" h="94">
                  <a:moveTo>
                    <a:pt x="0" y="0"/>
                  </a:moveTo>
                  <a:lnTo>
                    <a:pt x="891" y="0"/>
                  </a:lnTo>
                  <a:lnTo>
                    <a:pt x="891" y="9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18AD2F1-2CDC-3493-0ECC-436726AC7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" y="2089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5EA340FB-5A63-13D1-099B-09B77BE0A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1948"/>
              <a:ext cx="117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65710401-724E-9F6F-BCCD-41C422579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" y="1945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0BA699E-BC7A-2E16-9BD1-97BD1E28C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2133"/>
              <a:ext cx="805" cy="266"/>
            </a:xfrm>
            <a:custGeom>
              <a:avLst/>
              <a:gdLst>
                <a:gd name="T0" fmla="*/ 0 w 805"/>
                <a:gd name="T1" fmla="*/ 133 h 266"/>
                <a:gd name="T2" fmla="*/ 403 w 805"/>
                <a:gd name="T3" fmla="*/ 0 h 266"/>
                <a:gd name="T4" fmla="*/ 805 w 805"/>
                <a:gd name="T5" fmla="*/ 133 h 266"/>
                <a:gd name="T6" fmla="*/ 403 w 805"/>
                <a:gd name="T7" fmla="*/ 266 h 266"/>
                <a:gd name="T8" fmla="*/ 0 w 805"/>
                <a:gd name="T9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266">
                  <a:moveTo>
                    <a:pt x="0" y="133"/>
                  </a:moveTo>
                  <a:lnTo>
                    <a:pt x="403" y="0"/>
                  </a:lnTo>
                  <a:lnTo>
                    <a:pt x="805" y="133"/>
                  </a:lnTo>
                  <a:lnTo>
                    <a:pt x="403" y="26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9AD005D3-8687-698E-CB50-69435044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2133"/>
              <a:ext cx="805" cy="266"/>
            </a:xfrm>
            <a:custGeom>
              <a:avLst/>
              <a:gdLst>
                <a:gd name="T0" fmla="*/ 0 w 805"/>
                <a:gd name="T1" fmla="*/ 133 h 266"/>
                <a:gd name="T2" fmla="*/ 403 w 805"/>
                <a:gd name="T3" fmla="*/ 0 h 266"/>
                <a:gd name="T4" fmla="*/ 805 w 805"/>
                <a:gd name="T5" fmla="*/ 133 h 266"/>
                <a:gd name="T6" fmla="*/ 403 w 805"/>
                <a:gd name="T7" fmla="*/ 266 h 266"/>
                <a:gd name="T8" fmla="*/ 0 w 805"/>
                <a:gd name="T9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266">
                  <a:moveTo>
                    <a:pt x="0" y="133"/>
                  </a:moveTo>
                  <a:lnTo>
                    <a:pt x="403" y="0"/>
                  </a:lnTo>
                  <a:lnTo>
                    <a:pt x="805" y="133"/>
                  </a:lnTo>
                  <a:lnTo>
                    <a:pt x="403" y="266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76555A20-6955-4053-F6F9-AEDDF4CA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" y="2211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Num2&gt;num3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3A0AC51-898D-A5DD-0796-9FAD6D5C0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" y="2266"/>
              <a:ext cx="209" cy="295"/>
            </a:xfrm>
            <a:custGeom>
              <a:avLst/>
              <a:gdLst>
                <a:gd name="T0" fmla="*/ 209 w 209"/>
                <a:gd name="T1" fmla="*/ 0 h 295"/>
                <a:gd name="T2" fmla="*/ 0 w 209"/>
                <a:gd name="T3" fmla="*/ 0 h 295"/>
                <a:gd name="T4" fmla="*/ 0 w 20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" h="295">
                  <a:moveTo>
                    <a:pt x="209" y="0"/>
                  </a:moveTo>
                  <a:lnTo>
                    <a:pt x="0" y="0"/>
                  </a:lnTo>
                  <a:lnTo>
                    <a:pt x="0" y="29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D0124360-98B0-970E-F3E5-C13955F24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" y="2555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9188BBF4-40CD-B0CD-8FCE-C0F6065D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276"/>
              <a:ext cx="65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F365D59A-628C-04A8-5C34-C33353FE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3"/>
              <a:ext cx="12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4B26E6-F954-D94D-68B3-5C22F95C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2732"/>
              <a:ext cx="152" cy="337"/>
            </a:xfrm>
            <a:custGeom>
              <a:avLst/>
              <a:gdLst>
                <a:gd name="T0" fmla="*/ 152 w 152"/>
                <a:gd name="T1" fmla="*/ 0 h 337"/>
                <a:gd name="T2" fmla="*/ 0 w 152"/>
                <a:gd name="T3" fmla="*/ 0 h 337"/>
                <a:gd name="T4" fmla="*/ 0 w 152"/>
                <a:gd name="T5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37">
                  <a:moveTo>
                    <a:pt x="152" y="0"/>
                  </a:move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AEEA989-03F2-3935-D6BA-DCC9A46E2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3064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2A3F2D77-660D-B81C-56AF-A69FF416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2599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6 w 1100"/>
                <a:gd name="T3" fmla="*/ 266 h 266"/>
                <a:gd name="T4" fmla="*/ 1100 w 1100"/>
                <a:gd name="T5" fmla="*/ 0 h 266"/>
                <a:gd name="T6" fmla="*/ 133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6" y="266"/>
                  </a:lnTo>
                  <a:lnTo>
                    <a:pt x="1100" y="0"/>
                  </a:lnTo>
                  <a:lnTo>
                    <a:pt x="133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F672B80-83F2-01B2-4CD1-17B3B505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2599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6 w 1100"/>
                <a:gd name="T3" fmla="*/ 266 h 266"/>
                <a:gd name="T4" fmla="*/ 1100 w 1100"/>
                <a:gd name="T5" fmla="*/ 0 h 266"/>
                <a:gd name="T6" fmla="*/ 133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6" y="266"/>
                  </a:lnTo>
                  <a:lnTo>
                    <a:pt x="1100" y="0"/>
                  </a:lnTo>
                  <a:lnTo>
                    <a:pt x="133" y="0"/>
                  </a:lnTo>
                  <a:lnTo>
                    <a:pt x="0" y="266"/>
                  </a:lnTo>
                  <a:close/>
                </a:path>
              </a:pathLst>
            </a:cu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EA86A85F-2030-7F72-D11E-39FEA6AC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2624"/>
              <a:ext cx="7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Escribir el mayor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844447FE-DE96-5AB0-AC70-DC55A0EE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2729"/>
              <a:ext cx="38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 num2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35FF02E2-95EF-6E7E-EEEC-D672426D7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7C4B405-0205-F121-D017-36A8372E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75FC0524-F8FC-61DD-ED69-4264B356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2" y="2646"/>
              <a:ext cx="72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Escribir el mayor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0B1A6131-E3EF-2F26-7D59-5E26FFA8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2" y="2751"/>
              <a:ext cx="38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 num3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22513665-FF52-5EB9-03B8-00BB34550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" y="2266"/>
              <a:ext cx="219" cy="316"/>
            </a:xfrm>
            <a:custGeom>
              <a:avLst/>
              <a:gdLst>
                <a:gd name="T0" fmla="*/ 0 w 219"/>
                <a:gd name="T1" fmla="*/ 0 h 316"/>
                <a:gd name="T2" fmla="*/ 219 w 219"/>
                <a:gd name="T3" fmla="*/ 0 h 316"/>
                <a:gd name="T4" fmla="*/ 219 w 219"/>
                <a:gd name="T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316">
                  <a:moveTo>
                    <a:pt x="0" y="0"/>
                  </a:moveTo>
                  <a:lnTo>
                    <a:pt x="219" y="0"/>
                  </a:lnTo>
                  <a:lnTo>
                    <a:pt x="219" y="316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36E66EB-EF2B-4EAC-7C97-71E471D0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" y="2577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9C54F045-28D0-7D0A-59EB-81623B08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" y="2282"/>
              <a:ext cx="117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1673C9BF-E21F-03E6-5D10-7C35DBB62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" y="2279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597AD662-80BA-8B63-54F4-253881B1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887"/>
              <a:ext cx="1684" cy="365"/>
            </a:xfrm>
            <a:custGeom>
              <a:avLst/>
              <a:gdLst>
                <a:gd name="T0" fmla="*/ 1684 w 1684"/>
                <a:gd name="T1" fmla="*/ 0 h 365"/>
                <a:gd name="T2" fmla="*/ 1684 w 1684"/>
                <a:gd name="T3" fmla="*/ 365 h 365"/>
                <a:gd name="T4" fmla="*/ 0 w 1684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4" h="365">
                  <a:moveTo>
                    <a:pt x="1684" y="0"/>
                  </a:moveTo>
                  <a:lnTo>
                    <a:pt x="1684" y="365"/>
                  </a:lnTo>
                  <a:lnTo>
                    <a:pt x="0" y="36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52FBB85-6306-E41B-D639-621AC645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3230"/>
              <a:ext cx="44" cy="44"/>
            </a:xfrm>
            <a:custGeom>
              <a:avLst/>
              <a:gdLst>
                <a:gd name="T0" fmla="*/ 44 w 44"/>
                <a:gd name="T1" fmla="*/ 44 h 44"/>
                <a:gd name="T2" fmla="*/ 0 w 44"/>
                <a:gd name="T3" fmla="*/ 22 h 44"/>
                <a:gd name="T4" fmla="*/ 44 w 44"/>
                <a:gd name="T5" fmla="*/ 0 h 44"/>
                <a:gd name="T6" fmla="*/ 44 w 44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44"/>
                  </a:moveTo>
                  <a:lnTo>
                    <a:pt x="0" y="22"/>
                  </a:lnTo>
                  <a:lnTo>
                    <a:pt x="44" y="0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F4E717C-834B-DD6F-210B-8A25E19E5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2001"/>
              <a:ext cx="800" cy="94"/>
            </a:xfrm>
            <a:custGeom>
              <a:avLst/>
              <a:gdLst>
                <a:gd name="T0" fmla="*/ 800 w 800"/>
                <a:gd name="T1" fmla="*/ 0 h 94"/>
                <a:gd name="T2" fmla="*/ 0 w 800"/>
                <a:gd name="T3" fmla="*/ 0 h 94"/>
                <a:gd name="T4" fmla="*/ 0 w 800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94">
                  <a:moveTo>
                    <a:pt x="800" y="0"/>
                  </a:moveTo>
                  <a:lnTo>
                    <a:pt x="0" y="0"/>
                  </a:lnTo>
                  <a:lnTo>
                    <a:pt x="0" y="9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0B7FC87A-5419-96BA-4A25-C061D315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2089"/>
              <a:ext cx="44" cy="44"/>
            </a:xfrm>
            <a:custGeom>
              <a:avLst/>
              <a:gdLst>
                <a:gd name="T0" fmla="*/ 44 w 44"/>
                <a:gd name="T1" fmla="*/ 0 h 44"/>
                <a:gd name="T2" fmla="*/ 22 w 44"/>
                <a:gd name="T3" fmla="*/ 44 h 44"/>
                <a:gd name="T4" fmla="*/ 0 w 44"/>
                <a:gd name="T5" fmla="*/ 0 h 44"/>
                <a:gd name="T6" fmla="*/ 44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44" y="0"/>
                  </a:moveTo>
                  <a:lnTo>
                    <a:pt x="22" y="44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BF4A0DED-F44F-C353-831F-F0F69B08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948"/>
              <a:ext cx="65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3C593ABB-3D69-14A8-5A0F-35C4A075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945"/>
              <a:ext cx="12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A69C42DB-4638-8AB7-3C9A-4F2059A6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133"/>
              <a:ext cx="624" cy="266"/>
            </a:xfrm>
            <a:custGeom>
              <a:avLst/>
              <a:gdLst>
                <a:gd name="T0" fmla="*/ 0 w 624"/>
                <a:gd name="T1" fmla="*/ 133 h 266"/>
                <a:gd name="T2" fmla="*/ 312 w 624"/>
                <a:gd name="T3" fmla="*/ 0 h 266"/>
                <a:gd name="T4" fmla="*/ 624 w 624"/>
                <a:gd name="T5" fmla="*/ 133 h 266"/>
                <a:gd name="T6" fmla="*/ 312 w 624"/>
                <a:gd name="T7" fmla="*/ 266 h 266"/>
                <a:gd name="T8" fmla="*/ 0 w 624"/>
                <a:gd name="T9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66">
                  <a:moveTo>
                    <a:pt x="0" y="133"/>
                  </a:moveTo>
                  <a:lnTo>
                    <a:pt x="312" y="0"/>
                  </a:lnTo>
                  <a:lnTo>
                    <a:pt x="624" y="133"/>
                  </a:lnTo>
                  <a:lnTo>
                    <a:pt x="312" y="26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3CBC9C82-FD9F-816E-11B6-A991D59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133"/>
              <a:ext cx="624" cy="266"/>
            </a:xfrm>
            <a:custGeom>
              <a:avLst/>
              <a:gdLst>
                <a:gd name="T0" fmla="*/ 0 w 624"/>
                <a:gd name="T1" fmla="*/ 133 h 266"/>
                <a:gd name="T2" fmla="*/ 312 w 624"/>
                <a:gd name="T3" fmla="*/ 0 h 266"/>
                <a:gd name="T4" fmla="*/ 624 w 624"/>
                <a:gd name="T5" fmla="*/ 133 h 266"/>
                <a:gd name="T6" fmla="*/ 312 w 624"/>
                <a:gd name="T7" fmla="*/ 266 h 266"/>
                <a:gd name="T8" fmla="*/ 0 w 624"/>
                <a:gd name="T9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66">
                  <a:moveTo>
                    <a:pt x="0" y="133"/>
                  </a:moveTo>
                  <a:lnTo>
                    <a:pt x="312" y="0"/>
                  </a:lnTo>
                  <a:lnTo>
                    <a:pt x="624" y="133"/>
                  </a:lnTo>
                  <a:lnTo>
                    <a:pt x="312" y="266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5D9985E8-E869-E378-1941-D3E9AC55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2211"/>
              <a:ext cx="5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Num1&gt;num3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6637CB57-876B-0041-03D9-8F1DDA4C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49118854-5814-9DF9-312C-0444D44C8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2621"/>
              <a:ext cx="1100" cy="266"/>
            </a:xfrm>
            <a:custGeom>
              <a:avLst/>
              <a:gdLst>
                <a:gd name="T0" fmla="*/ 0 w 1100"/>
                <a:gd name="T1" fmla="*/ 266 h 266"/>
                <a:gd name="T2" fmla="*/ 967 w 1100"/>
                <a:gd name="T3" fmla="*/ 266 h 266"/>
                <a:gd name="T4" fmla="*/ 1100 w 1100"/>
                <a:gd name="T5" fmla="*/ 0 h 266"/>
                <a:gd name="T6" fmla="*/ 134 w 1100"/>
                <a:gd name="T7" fmla="*/ 0 h 266"/>
                <a:gd name="T8" fmla="*/ 0 w 1100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66">
                  <a:moveTo>
                    <a:pt x="0" y="266"/>
                  </a:moveTo>
                  <a:lnTo>
                    <a:pt x="967" y="266"/>
                  </a:lnTo>
                  <a:lnTo>
                    <a:pt x="1100" y="0"/>
                  </a:lnTo>
                  <a:lnTo>
                    <a:pt x="134" y="0"/>
                  </a:lnTo>
                  <a:lnTo>
                    <a:pt x="0" y="266"/>
                  </a:lnTo>
                  <a:close/>
                </a:path>
              </a:pathLst>
            </a:cu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48ABBC25-1DE2-C2A1-7BF5-77705B844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646"/>
              <a:ext cx="72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Escribir el mayor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47C00DDB-1D8D-204D-AC14-C9802026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2751"/>
              <a:ext cx="3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 num3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79ED29DC-8CA1-D1DE-C9C0-F72FF720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2266"/>
              <a:ext cx="339" cy="316"/>
            </a:xfrm>
            <a:custGeom>
              <a:avLst/>
              <a:gdLst>
                <a:gd name="T0" fmla="*/ 0 w 339"/>
                <a:gd name="T1" fmla="*/ 0 h 316"/>
                <a:gd name="T2" fmla="*/ 339 w 339"/>
                <a:gd name="T3" fmla="*/ 0 h 316"/>
                <a:gd name="T4" fmla="*/ 339 w 339"/>
                <a:gd name="T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" h="316">
                  <a:moveTo>
                    <a:pt x="0" y="0"/>
                  </a:moveTo>
                  <a:lnTo>
                    <a:pt x="339" y="0"/>
                  </a:lnTo>
                  <a:lnTo>
                    <a:pt x="339" y="316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EE9ABAB9-8A4B-A754-D0B5-6239AF029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577"/>
              <a:ext cx="45" cy="44"/>
            </a:xfrm>
            <a:custGeom>
              <a:avLst/>
              <a:gdLst>
                <a:gd name="T0" fmla="*/ 45 w 45"/>
                <a:gd name="T1" fmla="*/ 0 h 44"/>
                <a:gd name="T2" fmla="*/ 23 w 45"/>
                <a:gd name="T3" fmla="*/ 44 h 44"/>
                <a:gd name="T4" fmla="*/ 0 w 45"/>
                <a:gd name="T5" fmla="*/ 0 h 44"/>
                <a:gd name="T6" fmla="*/ 45 w 45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45" y="0"/>
                  </a:moveTo>
                  <a:lnTo>
                    <a:pt x="23" y="44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EB9B1122-2FA8-54AE-4DD7-8CF3FC3B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302"/>
              <a:ext cx="118" cy="1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6B4D80CF-69A1-2670-4C75-84F362BB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298"/>
              <a:ext cx="1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B53B3F9A-9295-9F60-25A0-6FD71CFC4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2887"/>
              <a:ext cx="414" cy="365"/>
            </a:xfrm>
            <a:custGeom>
              <a:avLst/>
              <a:gdLst>
                <a:gd name="T0" fmla="*/ 0 w 414"/>
                <a:gd name="T1" fmla="*/ 0 h 365"/>
                <a:gd name="T2" fmla="*/ 0 w 414"/>
                <a:gd name="T3" fmla="*/ 365 h 365"/>
                <a:gd name="T4" fmla="*/ 414 w 414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" h="365">
                  <a:moveTo>
                    <a:pt x="0" y="0"/>
                  </a:moveTo>
                  <a:lnTo>
                    <a:pt x="0" y="365"/>
                  </a:lnTo>
                  <a:lnTo>
                    <a:pt x="414" y="36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BFEE4962-52F5-EA41-FA8B-6D4BAF18A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3230"/>
              <a:ext cx="44" cy="44"/>
            </a:xfrm>
            <a:custGeom>
              <a:avLst/>
              <a:gdLst>
                <a:gd name="T0" fmla="*/ 0 w 44"/>
                <a:gd name="T1" fmla="*/ 0 h 44"/>
                <a:gd name="T2" fmla="*/ 44 w 44"/>
                <a:gd name="T3" fmla="*/ 22 h 44"/>
                <a:gd name="T4" fmla="*/ 0 w 44"/>
                <a:gd name="T5" fmla="*/ 44 h 44"/>
                <a:gd name="T6" fmla="*/ 0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44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01721119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contenido"/>
          <p:cNvSpPr txBox="1">
            <a:spLocks/>
          </p:cNvSpPr>
          <p:nvPr/>
        </p:nvSpPr>
        <p:spPr>
          <a:xfrm>
            <a:off x="1505468" y="1009092"/>
            <a:ext cx="5040560" cy="4839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u="sng" dirty="0"/>
              <a:t>Ejemplo 10</a:t>
            </a:r>
            <a:r>
              <a:rPr lang="es-ES" dirty="0"/>
              <a:t>: diagrama de flujo que encuentra la suma de los 50 primeros números naturales.</a:t>
            </a:r>
            <a:r>
              <a:rPr lang="es-ES" u="sng" dirty="0"/>
              <a:t> </a:t>
            </a:r>
            <a:endParaRPr lang="es-E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55303" y="286527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813438-B8B9-469C-B009-2622B2A1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919" y="1324533"/>
            <a:ext cx="250893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865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179362" y="260648"/>
            <a:ext cx="10029206" cy="504056"/>
          </a:xfrm>
        </p:spPr>
        <p:txBody>
          <a:bodyPr>
            <a:no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3472" y="1096176"/>
            <a:ext cx="7543801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Ejemplo 11</a:t>
            </a:r>
          </a:p>
          <a:p>
            <a:r>
              <a:rPr lang="es-ES" sz="2000" dirty="0"/>
              <a:t>Un programa que pida un número que será el límite para realizar la suma de los primeros números naturales hasta ese número indicado (no hasta que la suma alcance </a:t>
            </a:r>
            <a:r>
              <a:rPr lang="es-ES" sz="2000"/>
              <a:t>ese límite).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20BFA0F-27FD-40C1-8263-6F4C4062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29" y="924104"/>
            <a:ext cx="2652299" cy="51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448" y="188640"/>
            <a:ext cx="10441160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39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  <a:p>
            <a:pPr algn="just">
              <a:lnSpc>
                <a:spcPct val="150000"/>
              </a:lnSpc>
              <a:buNone/>
            </a:pPr>
            <a:endParaRPr lang="es-ES" u="sng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2135560" y="980728"/>
            <a:ext cx="8229600" cy="4839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11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explica el siguiente diagrama de flujo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9BB759-94C2-45DA-8948-E3A04BDB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29" y="1844824"/>
            <a:ext cx="3082401" cy="40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3947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448" y="260648"/>
            <a:ext cx="10441160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39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s-ES" u="sng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1276709" y="1196752"/>
            <a:ext cx="10101533" cy="4839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12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diseña un diagrama de flujo que escriba los 100 primeros números pares.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13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diseña un diagrama de flujo para sumar los N  primeros números impares.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14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diseña un  ordinograma que lea N números, calcule y escriba la suma de los pares y el producto de los impares.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315581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343472" y="260648"/>
            <a:ext cx="10225136" cy="864096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s-ES" sz="3600" dirty="0"/>
              <a:t>Herramientas para la representación de algoritmos.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27448" y="1289968"/>
            <a:ext cx="10441160" cy="45365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/>
              <a:t>Durante el diseño de un programa surge la necesidad de representar gráficamente los flujos que van a seguir los datos que manipula así como la secuencia lógica de las operaciones para la resolución de un problema.</a:t>
            </a:r>
          </a:p>
          <a:p>
            <a:pPr algn="just">
              <a:lnSpc>
                <a:spcPct val="150000"/>
              </a:lnSpc>
            </a:pPr>
            <a:r>
              <a:rPr lang="es-ES" sz="1800" dirty="0"/>
              <a:t>Esta representación gráfica debe cumplir lo siguiente: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ES" sz="1600" dirty="0"/>
              <a:t>Sencillez en su construcción.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ES" sz="1600" dirty="0"/>
              <a:t>Claridad en su comprensión.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ES" sz="1600" dirty="0"/>
              <a:t>Normalización en su diseño.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ES" sz="1600" dirty="0"/>
              <a:t>Flexibilidad en sus modificaciones.</a:t>
            </a:r>
          </a:p>
        </p:txBody>
      </p:sp>
    </p:spTree>
    <p:extLst>
      <p:ext uri="{BB962C8B-B14F-4D97-AF65-F5344CB8AC3E}">
        <p14:creationId xmlns:p14="http://schemas.microsoft.com/office/powerpoint/2010/main" val="875941019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448" y="332656"/>
            <a:ext cx="10369152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39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s-ES" u="sng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1285336" y="1340768"/>
            <a:ext cx="10274060" cy="48398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15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dibuja un diagrama de flujo que escriba todos los múltiplos del número 3 del 1 al 300.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16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diseña un diagrama de flujo que lea una serie de números y calcule su media aritmética.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17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diagrama de flujo que lea tres números y escriba cuál es el mayor.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18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ordinograma que dado un número de días introducido por pantalla, escriba los años, meses y días correspondientes.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81186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55440" y="182793"/>
            <a:ext cx="10441160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39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s-ES" u="sng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1199456" y="1046889"/>
            <a:ext cx="9165704" cy="48398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19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dibuja un diagrama de flujo que lea tres números A, B y C por teclado y debe salir por pantalla lo siguiente: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/>
              <a:t> La suma de los tres números.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/>
              <a:t>El resultado de dividir la suma entre B.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/>
              <a:t>El resultado de multiplicar la división por A.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ES" dirty="0"/>
              <a:t>El resultado de realizar la raíz cuadrada de la multiplicación.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20</a:t>
            </a:r>
            <a:r>
              <a:rPr lang="es-ES" dirty="0">
                <a:solidFill>
                  <a:srgbClr val="FF0000"/>
                </a:solidFill>
              </a:rPr>
              <a:t>:</a:t>
            </a:r>
            <a:r>
              <a:rPr lang="es-ES" dirty="0"/>
              <a:t> diseña un diagrama de flujo que escriba la tabla de multiplicar de un número N que el usuario introduce por teclado. Hay que controlar que el número N sea mayor que cero.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850364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s-ES" u="sng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1182875" y="1225116"/>
            <a:ext cx="10454159" cy="483981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21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diagrama de flujo que lea un número N mayor o igual que cero e imprima su factorial. El factorial de un número se calcula así: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0! =1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1!=1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2!=2*1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3!=3*2*1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….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N!= N*(N-1)*(N-2)*….*3*2*1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22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ordinograma que lea una secuencia de números e imprima cuántos hay positivos, cuántos negativos y cuántos nulos.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23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ordinograma que dado un año A nos diga si es bisiesto o no. </a:t>
            </a:r>
            <a:r>
              <a:rPr lang="es-ES" u="sng" dirty="0"/>
              <a:t>NOTA:</a:t>
            </a:r>
            <a:r>
              <a:rPr lang="es-ES" dirty="0"/>
              <a:t> Buscad por Internet cuando un año es bisiesto.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5305997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s-ES" sz="32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s-ES" u="sng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1250829" y="1290804"/>
            <a:ext cx="10360325" cy="483981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solidFill>
                  <a:srgbClr val="FF0000"/>
                </a:solidFill>
              </a:rPr>
              <a:t>Actividad 24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dibuja un diagrama de flujo que lea una secuencia de números no nulos y terminamos de leer cuando se introduzca un cero. Hay que escribir el número mayor de todos los leídos y debemos escribir un mensaje indicando si se ha leído algún número negativo: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u="sng" dirty="0"/>
              <a:t>Nota:</a:t>
            </a:r>
            <a:r>
              <a:rPr lang="es-ES" dirty="0"/>
              <a:t> para controlar si se ha leído algún número negativo vamos a utilizar una variable booleana cuyos valores van a ser verdadero o falso.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 </a:t>
            </a:r>
            <a:r>
              <a:rPr lang="es-ES" b="1" u="sng" dirty="0">
                <a:solidFill>
                  <a:srgbClr val="FF0000"/>
                </a:solidFill>
              </a:rPr>
              <a:t>Actividad 25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En una tienda se realiza un descuento dependiendo del precio del producto:</a:t>
            </a:r>
          </a:p>
          <a:p>
            <a:pPr marL="708660" lvl="1" indent="-342900"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</a:pPr>
            <a:r>
              <a:rPr lang="es-ES" dirty="0"/>
              <a:t>Si precio del producto es menor de 30€ no hay descuento.</a:t>
            </a:r>
          </a:p>
          <a:p>
            <a:pPr marL="708660" lvl="1" indent="-342900"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</a:pPr>
            <a:r>
              <a:rPr lang="es-ES" dirty="0"/>
              <a:t>Si el precio del producto es mayor o igual a 30€ y menor de 60€ el descuento es del 5%.</a:t>
            </a:r>
          </a:p>
          <a:p>
            <a:pPr marL="708660" lvl="1" indent="-342900"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</a:pPr>
            <a:r>
              <a:rPr lang="es-ES" dirty="0"/>
              <a:t>Si precio es mayor o igual a 60€ el descuento es del 10%.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Dibuja un diagrama de flujo que lea el precio de un producto y escriba el precio final, dependiendo del descuento aplicado.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089391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343472" y="260648"/>
            <a:ext cx="10225136" cy="864096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s-ES" sz="3600" dirty="0"/>
              <a:t>Herramientas para la representación de algoritmos.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343472" y="1340768"/>
            <a:ext cx="10441160" cy="45365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/>
              <a:t>Distinguimos las siguientes herramientas de diseño: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dirty="0"/>
              <a:t>Diagramas de flujo del programa u </a:t>
            </a:r>
            <a:r>
              <a:rPr lang="es-ES" b="1" dirty="0"/>
              <a:t>ordinogramas</a:t>
            </a:r>
            <a:r>
              <a:rPr lang="es-ES" dirty="0"/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dirty="0"/>
              <a:t>Diagramas de flujo del sistema u </a:t>
            </a:r>
            <a:r>
              <a:rPr lang="es-ES" b="1" dirty="0"/>
              <a:t>organigrama</a:t>
            </a:r>
            <a:r>
              <a:rPr lang="es-ES" dirty="0"/>
              <a:t> (NO nos vamos a centrar en ellas).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/>
              <a:t>Otra herramienta de representación de </a:t>
            </a:r>
            <a:r>
              <a:rPr lang="es-ES" sz="2000" b="1" dirty="0"/>
              <a:t>algoritmos</a:t>
            </a:r>
            <a:r>
              <a:rPr lang="es-ES" sz="2000" dirty="0"/>
              <a:t> es el </a:t>
            </a:r>
            <a:r>
              <a:rPr lang="es-ES" sz="2000" b="1" dirty="0"/>
              <a:t>pseudocódigo</a:t>
            </a:r>
            <a:r>
              <a:rPr lang="es-E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1099113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6756" y="218356"/>
            <a:ext cx="10081120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453580" y="1184176"/>
            <a:ext cx="9814296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ES" sz="1800" dirty="0"/>
              <a:t>Un </a:t>
            </a:r>
            <a:r>
              <a:rPr lang="es-ES" sz="1800" b="1" dirty="0"/>
              <a:t>diagrama de flujo de datos</a:t>
            </a:r>
            <a:r>
              <a:rPr lang="es-ES" sz="1800" dirty="0"/>
              <a:t> debe reflejar: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600" dirty="0"/>
              <a:t>El comienzo de un programa.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600" dirty="0"/>
              <a:t>Las operaciones.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600" dirty="0"/>
              <a:t>La secuencia en que se realizan.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600" dirty="0"/>
              <a:t>El final del programa.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800" dirty="0"/>
              <a:t>El flujo del programa debe ir de arriba abajo y de izquierda a derecha.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1800" dirty="0"/>
              <a:t>Las líneas de flujo no se pueden intersecar (se usan conectores).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243473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8140" y="175176"/>
            <a:ext cx="10729192" cy="784369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200" dirty="0"/>
              <a:t>1 Diagramas de Flujo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41177" y="966746"/>
            <a:ext cx="7992888" cy="736282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 </a:t>
            </a:r>
            <a:r>
              <a:rPr lang="es-ES" sz="1800" b="1" dirty="0">
                <a:solidFill>
                  <a:schemeClr val="tx1"/>
                </a:solidFill>
              </a:rPr>
              <a:t>diagrama de flujo de datos</a:t>
            </a:r>
            <a:r>
              <a:rPr lang="es-ES" sz="1800" dirty="0">
                <a:solidFill>
                  <a:schemeClr val="tx1"/>
                </a:solidFill>
              </a:rPr>
              <a:t> consta de los siguientes símbolos de operaciones: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1295400" y="2327092"/>
            <a:ext cx="3967416" cy="328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3413125" algn="l"/>
              </a:tabLst>
            </a:pPr>
            <a:r>
              <a:rPr lang="es-ES" dirty="0"/>
              <a:t>Inicio y fin	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Entrada y salida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Proceso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Alternativas      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45937" y="2327092"/>
            <a:ext cx="3703320" cy="383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Acciones compuestas (subprogramas)</a:t>
            </a:r>
          </a:p>
          <a:p>
            <a:pPr>
              <a:lnSpc>
                <a:spcPct val="150000"/>
              </a:lnSpc>
            </a:pPr>
            <a:r>
              <a:rPr lang="es-ES" dirty="0"/>
              <a:t>Conectores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Líneas de flujo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11" y="2380183"/>
            <a:ext cx="762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97" y="3192650"/>
            <a:ext cx="685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98" y="3893813"/>
            <a:ext cx="676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68" y="4544164"/>
            <a:ext cx="1081287" cy="92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85" y="4313993"/>
            <a:ext cx="1224136" cy="134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722858"/>
            <a:ext cx="113807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54" y="5641328"/>
            <a:ext cx="13906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ector 6"/>
          <p:cNvSpPr/>
          <p:nvPr/>
        </p:nvSpPr>
        <p:spPr>
          <a:xfrm>
            <a:off x="8022264" y="3623609"/>
            <a:ext cx="446675" cy="43204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89727" y="3593993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Agrupamiento </a:t>
            </a:r>
          </a:p>
          <a:p>
            <a:r>
              <a:rPr lang="es-ES" sz="1200" dirty="0"/>
              <a:t>de líneas de flujo</a:t>
            </a:r>
            <a:endParaRPr lang="es-ES" dirty="0"/>
          </a:p>
        </p:txBody>
      </p:sp>
      <p:sp>
        <p:nvSpPr>
          <p:cNvPr id="18" name="Conector 17"/>
          <p:cNvSpPr/>
          <p:nvPr/>
        </p:nvSpPr>
        <p:spPr>
          <a:xfrm>
            <a:off x="8022264" y="4206310"/>
            <a:ext cx="446675" cy="43204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689727" y="417669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Conector dentro </a:t>
            </a:r>
          </a:p>
          <a:p>
            <a:r>
              <a:rPr lang="es-ES" sz="1200" dirty="0"/>
              <a:t>de la página</a:t>
            </a:r>
            <a:endParaRPr lang="es-ES" dirty="0"/>
          </a:p>
        </p:txBody>
      </p:sp>
      <p:sp>
        <p:nvSpPr>
          <p:cNvPr id="9" name="Conector fuera de página 8"/>
          <p:cNvSpPr/>
          <p:nvPr/>
        </p:nvSpPr>
        <p:spPr>
          <a:xfrm>
            <a:off x="8059930" y="4787092"/>
            <a:ext cx="371341" cy="35275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681917" y="4804956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Conector a otra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946858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956094" y="421928"/>
            <a:ext cx="7128792" cy="86409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3600" dirty="0"/>
              <a:t>1 Diagramas de Flujo de Datos</a:t>
            </a:r>
          </a:p>
        </p:txBody>
      </p:sp>
      <p:pic>
        <p:nvPicPr>
          <p:cNvPr id="12" name="Picture 2" descr="C:\Users\Eva\Desktop\Cap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793" y="1379364"/>
            <a:ext cx="9250779" cy="2976736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2567608" y="5085185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http://dia-installer.de/download/index.html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933317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6936" y="188640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436936" y="692696"/>
            <a:ext cx="9866064" cy="48398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u="sng" dirty="0"/>
              <a:t>Ejemplo 1:</a:t>
            </a:r>
            <a:r>
              <a:rPr lang="es-ES" dirty="0"/>
              <a:t> Programa que lee un número por teclado que corresponde al radio de una circunferencia y calcula e imprime la longitud de la misma y el área del círculo correspondiente.</a:t>
            </a:r>
            <a:endParaRPr lang="es-ES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108514-558E-47AE-9970-847FA265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0" y="1690517"/>
            <a:ext cx="2609011" cy="43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4928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8116044" y="1429916"/>
            <a:ext cx="2016224" cy="3902758"/>
            <a:chOff x="5760132" y="2204864"/>
            <a:chExt cx="2016224" cy="3902758"/>
          </a:xfrm>
          <a:solidFill>
            <a:schemeClr val="accent2"/>
          </a:solidFill>
        </p:grpSpPr>
        <p:sp>
          <p:nvSpPr>
            <p:cNvPr id="2" name="Elipse 1"/>
            <p:cNvSpPr/>
            <p:nvPr/>
          </p:nvSpPr>
          <p:spPr>
            <a:xfrm>
              <a:off x="6228184" y="2204864"/>
              <a:ext cx="1080120" cy="36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3" name="Datos 2"/>
            <p:cNvSpPr/>
            <p:nvPr/>
          </p:nvSpPr>
          <p:spPr>
            <a:xfrm>
              <a:off x="5796136" y="2860576"/>
              <a:ext cx="1944216" cy="360040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Leer num1</a:t>
              </a:r>
            </a:p>
          </p:txBody>
        </p:sp>
        <p:sp>
          <p:nvSpPr>
            <p:cNvPr id="7" name="Datos 6"/>
            <p:cNvSpPr/>
            <p:nvPr/>
          </p:nvSpPr>
          <p:spPr>
            <a:xfrm>
              <a:off x="5796136" y="3501008"/>
              <a:ext cx="1944216" cy="360040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Leer num2</a:t>
              </a:r>
            </a:p>
          </p:txBody>
        </p:sp>
        <p:sp>
          <p:nvSpPr>
            <p:cNvPr id="4" name="Proceso 3"/>
            <p:cNvSpPr/>
            <p:nvPr/>
          </p:nvSpPr>
          <p:spPr>
            <a:xfrm>
              <a:off x="5760132" y="4170167"/>
              <a:ext cx="2016224" cy="504056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Resultado=num1+num2</a:t>
              </a:r>
            </a:p>
          </p:txBody>
        </p:sp>
        <p:sp>
          <p:nvSpPr>
            <p:cNvPr id="9" name="Datos 8"/>
            <p:cNvSpPr/>
            <p:nvPr/>
          </p:nvSpPr>
          <p:spPr>
            <a:xfrm>
              <a:off x="5778134" y="4980480"/>
              <a:ext cx="1980220" cy="49156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Escribir resultado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228184" y="5747582"/>
              <a:ext cx="1080120" cy="3600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Fin</a:t>
              </a:r>
            </a:p>
          </p:txBody>
        </p:sp>
        <p:cxnSp>
          <p:nvCxnSpPr>
            <p:cNvPr id="8" name="Conector recto de flecha 7"/>
            <p:cNvCxnSpPr>
              <a:stCxn id="2" idx="4"/>
              <a:endCxn id="3" idx="1"/>
            </p:cNvCxnSpPr>
            <p:nvPr/>
          </p:nvCxnSpPr>
          <p:spPr>
            <a:xfrm>
              <a:off x="6768244" y="2564904"/>
              <a:ext cx="0" cy="29567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>
              <a:stCxn id="3" idx="4"/>
              <a:endCxn id="7" idx="1"/>
            </p:cNvCxnSpPr>
            <p:nvPr/>
          </p:nvCxnSpPr>
          <p:spPr>
            <a:xfrm>
              <a:off x="6768244" y="3220616"/>
              <a:ext cx="0" cy="28039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>
              <a:stCxn id="7" idx="4"/>
              <a:endCxn id="4" idx="0"/>
            </p:cNvCxnSpPr>
            <p:nvPr/>
          </p:nvCxnSpPr>
          <p:spPr>
            <a:xfrm>
              <a:off x="6768244" y="3861048"/>
              <a:ext cx="0" cy="3091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4" idx="2"/>
              <a:endCxn id="9" idx="1"/>
            </p:cNvCxnSpPr>
            <p:nvPr/>
          </p:nvCxnSpPr>
          <p:spPr>
            <a:xfrm>
              <a:off x="6768244" y="4674223"/>
              <a:ext cx="0" cy="30625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>
              <a:stCxn id="9" idx="4"/>
              <a:endCxn id="10" idx="0"/>
            </p:cNvCxnSpPr>
            <p:nvPr/>
          </p:nvCxnSpPr>
          <p:spPr>
            <a:xfrm>
              <a:off x="6768244" y="5472045"/>
              <a:ext cx="0" cy="27553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adroTexto 28"/>
          <p:cNvSpPr txBox="1"/>
          <p:nvPr/>
        </p:nvSpPr>
        <p:spPr>
          <a:xfrm>
            <a:off x="1168400" y="968251"/>
            <a:ext cx="554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Ejemplo 2:</a:t>
            </a:r>
          </a:p>
          <a:p>
            <a:r>
              <a:rPr lang="es-ES" sz="2000" dirty="0"/>
              <a:t>Hacer el diagrama de flujo para sumar dos números leídos por teclado y escribir el resultado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title"/>
          </p:nvPr>
        </p:nvSpPr>
        <p:spPr>
          <a:xfrm>
            <a:off x="1372952" y="323999"/>
            <a:ext cx="8291264" cy="504056"/>
          </a:xfrm>
        </p:spPr>
        <p:txBody>
          <a:bodyPr>
            <a:normAutofit/>
          </a:bodyPr>
          <a:lstStyle/>
          <a:p>
            <a:pPr marL="742950" indent="-742950"/>
            <a:r>
              <a:rPr lang="es-ES" sz="2800" dirty="0"/>
              <a:t>1 Diagramas de Flujo de Datos</a:t>
            </a:r>
          </a:p>
        </p:txBody>
      </p:sp>
    </p:spTree>
    <p:extLst>
      <p:ext uri="{BB962C8B-B14F-4D97-AF65-F5344CB8AC3E}">
        <p14:creationId xmlns:p14="http://schemas.microsoft.com/office/powerpoint/2010/main" val="57164955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7528" y="980728"/>
            <a:ext cx="5544616" cy="44644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Ejemplo 3:</a:t>
            </a:r>
          </a:p>
          <a:p>
            <a:pPr marL="0" indent="0">
              <a:buNone/>
            </a:pPr>
            <a:r>
              <a:rPr lang="es-ES" dirty="0"/>
              <a:t>Una tienda ofrece un descuento del 15% sobre el total de la compra y un cliente desea saber cuánto deberá pagar finalmente por su compra.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212607" y="872382"/>
            <a:ext cx="2016224" cy="4610316"/>
            <a:chOff x="6688607" y="872382"/>
            <a:chExt cx="2016224" cy="4610316"/>
          </a:xfrm>
          <a:solidFill>
            <a:schemeClr val="accent2"/>
          </a:solidFill>
        </p:grpSpPr>
        <p:grpSp>
          <p:nvGrpSpPr>
            <p:cNvPr id="2" name="Grupo 1"/>
            <p:cNvGrpSpPr/>
            <p:nvPr/>
          </p:nvGrpSpPr>
          <p:grpSpPr>
            <a:xfrm>
              <a:off x="6688607" y="872382"/>
              <a:ext cx="2016224" cy="4610316"/>
              <a:chOff x="6688607" y="872382"/>
              <a:chExt cx="2016224" cy="4610316"/>
            </a:xfrm>
            <a:grpFill/>
          </p:grpSpPr>
          <p:grpSp>
            <p:nvGrpSpPr>
              <p:cNvPr id="6" name="Grupo 5"/>
              <p:cNvGrpSpPr/>
              <p:nvPr/>
            </p:nvGrpSpPr>
            <p:grpSpPr>
              <a:xfrm>
                <a:off x="6688607" y="872382"/>
                <a:ext cx="2016224" cy="4610316"/>
                <a:chOff x="5814138" y="2204864"/>
                <a:chExt cx="2016224" cy="4259950"/>
              </a:xfrm>
              <a:grpFill/>
            </p:grpSpPr>
            <p:sp>
              <p:nvSpPr>
                <p:cNvPr id="7" name="Elipse 6"/>
                <p:cNvSpPr/>
                <p:nvPr/>
              </p:nvSpPr>
              <p:spPr>
                <a:xfrm>
                  <a:off x="6228184" y="2204864"/>
                  <a:ext cx="1080120" cy="3600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800" dirty="0">
                      <a:solidFill>
                        <a:schemeClr val="tx1"/>
                      </a:solidFill>
                    </a:rPr>
                    <a:t>Inicio</a:t>
                  </a:r>
                </a:p>
              </p:txBody>
            </p:sp>
            <p:sp>
              <p:nvSpPr>
                <p:cNvPr id="8" name="Datos 7"/>
                <p:cNvSpPr/>
                <p:nvPr/>
              </p:nvSpPr>
              <p:spPr>
                <a:xfrm>
                  <a:off x="5843246" y="3680177"/>
                  <a:ext cx="1944216" cy="360040"/>
                </a:xfrm>
                <a:prstGeom prst="flowChartInputOutp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Leer Total</a:t>
                  </a:r>
                </a:p>
              </p:txBody>
            </p:sp>
            <p:sp>
              <p:nvSpPr>
                <p:cNvPr id="10" name="Proceso 9"/>
                <p:cNvSpPr/>
                <p:nvPr/>
              </p:nvSpPr>
              <p:spPr>
                <a:xfrm>
                  <a:off x="5814138" y="4363074"/>
                  <a:ext cx="2016224" cy="504056"/>
                </a:xfrm>
                <a:prstGeom prst="flowChartProces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resultado= Total *0,85</a:t>
                  </a:r>
                </a:p>
              </p:txBody>
            </p:sp>
            <p:sp>
              <p:nvSpPr>
                <p:cNvPr id="11" name="Datos 10"/>
                <p:cNvSpPr/>
                <p:nvPr/>
              </p:nvSpPr>
              <p:spPr>
                <a:xfrm>
                  <a:off x="5832140" y="5237783"/>
                  <a:ext cx="1980220" cy="491565"/>
                </a:xfrm>
                <a:prstGeom prst="flowChartInputOutp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Escribir resultado</a:t>
                  </a:r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6275294" y="6104774"/>
                  <a:ext cx="1080120" cy="3600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800" dirty="0">
                      <a:solidFill>
                        <a:schemeClr val="tx1"/>
                      </a:solidFill>
                    </a:rPr>
                    <a:t>Fin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7" idx="4"/>
                </p:cNvCxnSpPr>
                <p:nvPr/>
              </p:nvCxnSpPr>
              <p:spPr>
                <a:xfrm>
                  <a:off x="6768244" y="2564904"/>
                  <a:ext cx="0" cy="29986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8" idx="4"/>
                  <a:endCxn id="10" idx="0"/>
                </p:cNvCxnSpPr>
                <p:nvPr/>
              </p:nvCxnSpPr>
              <p:spPr>
                <a:xfrm>
                  <a:off x="6815354" y="4040217"/>
                  <a:ext cx="6896" cy="32285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>
                  <a:stCxn id="10" idx="2"/>
                  <a:endCxn id="11" idx="1"/>
                </p:cNvCxnSpPr>
                <p:nvPr/>
              </p:nvCxnSpPr>
              <p:spPr>
                <a:xfrm>
                  <a:off x="6822250" y="4867130"/>
                  <a:ext cx="0" cy="37065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de flecha 16"/>
                <p:cNvCxnSpPr>
                  <a:stCxn id="11" idx="4"/>
                  <a:endCxn id="12" idx="0"/>
                </p:cNvCxnSpPr>
                <p:nvPr/>
              </p:nvCxnSpPr>
              <p:spPr>
                <a:xfrm flipH="1">
                  <a:off x="6815354" y="5729348"/>
                  <a:ext cx="6896" cy="375426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Proceso 31"/>
              <p:cNvSpPr/>
              <p:nvPr/>
            </p:nvSpPr>
            <p:spPr>
              <a:xfrm>
                <a:off x="6688607" y="1595149"/>
                <a:ext cx="2016224" cy="504056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total = 0</a:t>
                </a:r>
              </a:p>
              <a:p>
                <a:pPr algn="ctr"/>
                <a:r>
                  <a:rPr lang="es-ES" sz="1600" dirty="0">
                    <a:solidFill>
                      <a:schemeClr val="tx1"/>
                    </a:solidFill>
                  </a:rPr>
                  <a:t>resultado=0</a:t>
                </a:r>
              </a:p>
            </p:txBody>
          </p:sp>
        </p:grpSp>
        <p:cxnSp>
          <p:nvCxnSpPr>
            <p:cNvPr id="35" name="Conector recto de flecha 34"/>
            <p:cNvCxnSpPr>
              <a:stCxn id="32" idx="2"/>
              <a:endCxn id="8" idx="1"/>
            </p:cNvCxnSpPr>
            <p:nvPr/>
          </p:nvCxnSpPr>
          <p:spPr>
            <a:xfrm flipH="1">
              <a:off x="7689823" y="2099205"/>
              <a:ext cx="6896" cy="36982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F319CF1B-5074-4C7B-BECF-EFCC49B519EB}"/>
              </a:ext>
            </a:extLst>
          </p:cNvPr>
          <p:cNvSpPr txBox="1">
            <a:spLocks noChangeArrowheads="1"/>
          </p:cNvSpPr>
          <p:nvPr/>
        </p:nvSpPr>
        <p:spPr>
          <a:xfrm>
            <a:off x="1372952" y="323999"/>
            <a:ext cx="829126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742950" indent="-742950"/>
            <a:r>
              <a:rPr lang="es-ES" sz="2800" dirty="0"/>
              <a:t>1 Diagramas de Flujo de Datos</a:t>
            </a:r>
          </a:p>
        </p:txBody>
      </p:sp>
    </p:spTree>
    <p:extLst>
      <p:ext uri="{BB962C8B-B14F-4D97-AF65-F5344CB8AC3E}">
        <p14:creationId xmlns:p14="http://schemas.microsoft.com/office/powerpoint/2010/main" val="32183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ntaCatal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taCatalina" id="{747EAB4F-E6C9-4ADD-BBC9-B7A622286088}" vid="{604C8930-F25F-4FB5-A2A8-D7D4DD58EF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SantaCatalina</Template>
  <TotalTime>976</TotalTime>
  <Words>1362</Words>
  <Application>Microsoft Office PowerPoint</Application>
  <PresentationFormat>Panorámica</PresentationFormat>
  <Paragraphs>202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SantaCatalina</vt:lpstr>
      <vt:lpstr>Herramientas Para La Representación De Algoritmos</vt:lpstr>
      <vt:lpstr>Herramientas para la representación de algoritmos.</vt:lpstr>
      <vt:lpstr>Herramientas para la representación de algoritmos.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Presentación de PowerPoint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  <vt:lpstr>1 Diagramas de Flujo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ABRAHAM PEREZ BARRERA</cp:lastModifiedBy>
  <cp:revision>21</cp:revision>
  <dcterms:created xsi:type="dcterms:W3CDTF">2019-09-02T11:13:54Z</dcterms:created>
  <dcterms:modified xsi:type="dcterms:W3CDTF">2022-09-30T08:05:54Z</dcterms:modified>
</cp:coreProperties>
</file>