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78"/>
  </p:notesMasterIdLst>
  <p:handoutMasterIdLst>
    <p:handoutMasterId r:id="rId79"/>
  </p:handoutMasterIdLst>
  <p:sldIdLst>
    <p:sldId id="294" r:id="rId2"/>
    <p:sldId id="273" r:id="rId3"/>
    <p:sldId id="276" r:id="rId4"/>
    <p:sldId id="277" r:id="rId5"/>
    <p:sldId id="295" r:id="rId6"/>
    <p:sldId id="371" r:id="rId7"/>
    <p:sldId id="380" r:id="rId8"/>
    <p:sldId id="279" r:id="rId9"/>
    <p:sldId id="357" r:id="rId10"/>
    <p:sldId id="299" r:id="rId11"/>
    <p:sldId id="283" r:id="rId12"/>
    <p:sldId id="358" r:id="rId13"/>
    <p:sldId id="359" r:id="rId14"/>
    <p:sldId id="360" r:id="rId15"/>
    <p:sldId id="361" r:id="rId16"/>
    <p:sldId id="377" r:id="rId17"/>
    <p:sldId id="285" r:id="rId18"/>
    <p:sldId id="356" r:id="rId19"/>
    <p:sldId id="381" r:id="rId20"/>
    <p:sldId id="372" r:id="rId21"/>
    <p:sldId id="280" r:id="rId22"/>
    <p:sldId id="281" r:id="rId23"/>
    <p:sldId id="282" r:id="rId24"/>
    <p:sldId id="379" r:id="rId25"/>
    <p:sldId id="284" r:id="rId26"/>
    <p:sldId id="286" r:id="rId27"/>
    <p:sldId id="300" r:id="rId28"/>
    <p:sldId id="289" r:id="rId29"/>
    <p:sldId id="374" r:id="rId30"/>
    <p:sldId id="293" r:id="rId31"/>
    <p:sldId id="382" r:id="rId32"/>
    <p:sldId id="303" r:id="rId33"/>
    <p:sldId id="378" r:id="rId34"/>
    <p:sldId id="298" r:id="rId35"/>
    <p:sldId id="383" r:id="rId36"/>
    <p:sldId id="302" r:id="rId37"/>
    <p:sldId id="373" r:id="rId38"/>
    <p:sldId id="304" r:id="rId39"/>
    <p:sldId id="362" r:id="rId40"/>
    <p:sldId id="305" r:id="rId41"/>
    <p:sldId id="309" r:id="rId42"/>
    <p:sldId id="310" r:id="rId43"/>
    <p:sldId id="308" r:id="rId44"/>
    <p:sldId id="306" r:id="rId45"/>
    <p:sldId id="311" r:id="rId46"/>
    <p:sldId id="312" r:id="rId47"/>
    <p:sldId id="314" r:id="rId48"/>
    <p:sldId id="307" r:id="rId49"/>
    <p:sldId id="315" r:id="rId50"/>
    <p:sldId id="317" r:id="rId51"/>
    <p:sldId id="318" r:id="rId52"/>
    <p:sldId id="313" r:id="rId53"/>
    <p:sldId id="319" r:id="rId54"/>
    <p:sldId id="365" r:id="rId55"/>
    <p:sldId id="322" r:id="rId56"/>
    <p:sldId id="323" r:id="rId57"/>
    <p:sldId id="366" r:id="rId58"/>
    <p:sldId id="320" r:id="rId59"/>
    <p:sldId id="346" r:id="rId60"/>
    <p:sldId id="347" r:id="rId61"/>
    <p:sldId id="348" r:id="rId62"/>
    <p:sldId id="321" r:id="rId63"/>
    <p:sldId id="355" r:id="rId64"/>
    <p:sldId id="363" r:id="rId65"/>
    <p:sldId id="364" r:id="rId66"/>
    <p:sldId id="324" r:id="rId67"/>
    <p:sldId id="367" r:id="rId68"/>
    <p:sldId id="368" r:id="rId69"/>
    <p:sldId id="352" r:id="rId70"/>
    <p:sldId id="353" r:id="rId71"/>
    <p:sldId id="325" r:id="rId72"/>
    <p:sldId id="354" r:id="rId73"/>
    <p:sldId id="326" r:id="rId74"/>
    <p:sldId id="327" r:id="rId75"/>
    <p:sldId id="369" r:id="rId76"/>
    <p:sldId id="370" r:id="rId77"/>
  </p:sldIdLst>
  <p:sldSz cx="12192000" cy="6858000"/>
  <p:notesSz cx="7086600" cy="10220325"/>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521415D9-36F7-43E2-AB2F-B90AF26B5E84}">
      <p14:sectionLst xmlns:p14="http://schemas.microsoft.com/office/powerpoint/2010/main">
        <p14:section name="Sección predeterminada" id="{1A0C3EA0-2F7B-4DE9-BB78-DDF1A1171010}">
          <p14:sldIdLst>
            <p14:sldId id="294"/>
          </p14:sldIdLst>
        </p14:section>
        <p14:section name="UT5. Arrays y Tablas en Java." id="{E10F2C4F-2489-48E2-9CF0-DCB042AB209C}">
          <p14:sldIdLst>
            <p14:sldId id="273"/>
            <p14:sldId id="276"/>
            <p14:sldId id="277"/>
            <p14:sldId id="295"/>
            <p14:sldId id="371"/>
          </p14:sldIdLst>
        </p14:section>
        <p14:section name="Vectores" id="{E0228380-FD39-41C4-8C61-28CFE52FBBF1}">
          <p14:sldIdLst>
            <p14:sldId id="380"/>
            <p14:sldId id="279"/>
            <p14:sldId id="357"/>
            <p14:sldId id="299"/>
            <p14:sldId id="283"/>
            <p14:sldId id="358"/>
            <p14:sldId id="359"/>
            <p14:sldId id="360"/>
            <p14:sldId id="361"/>
            <p14:sldId id="377"/>
            <p14:sldId id="285"/>
            <p14:sldId id="356"/>
          </p14:sldIdLst>
        </p14:section>
        <p14:section name="Tablas" id="{617890E7-A44D-4D4C-B06C-1028A1A4061B}">
          <p14:sldIdLst>
            <p14:sldId id="381"/>
            <p14:sldId id="372"/>
            <p14:sldId id="280"/>
            <p14:sldId id="281"/>
            <p14:sldId id="282"/>
            <p14:sldId id="379"/>
            <p14:sldId id="284"/>
            <p14:sldId id="286"/>
            <p14:sldId id="300"/>
            <p14:sldId id="289"/>
            <p14:sldId id="374"/>
            <p14:sldId id="293"/>
            <p14:sldId id="382"/>
            <p14:sldId id="303"/>
          </p14:sldIdLst>
        </p14:section>
        <p14:section name="Tablas con filas de diferente tamaño" id="{5681AFE5-9B7D-4F1F-9847-13EBD79FCD8E}">
          <p14:sldIdLst>
            <p14:sldId id="378"/>
            <p14:sldId id="298"/>
            <p14:sldId id="383"/>
            <p14:sldId id="302"/>
          </p14:sldIdLst>
        </p14:section>
        <p14:section name="Busqueda en Vectores" id="{FB6B181D-38BD-4DA4-876D-B20E00EEF697}">
          <p14:sldIdLst>
            <p14:sldId id="373"/>
            <p14:sldId id="304"/>
            <p14:sldId id="362"/>
            <p14:sldId id="305"/>
            <p14:sldId id="309"/>
            <p14:sldId id="310"/>
            <p14:sldId id="308"/>
            <p14:sldId id="306"/>
            <p14:sldId id="311"/>
            <p14:sldId id="312"/>
            <p14:sldId id="314"/>
            <p14:sldId id="307"/>
            <p14:sldId id="315"/>
            <p14:sldId id="317"/>
            <p14:sldId id="318"/>
            <p14:sldId id="313"/>
            <p14:sldId id="319"/>
            <p14:sldId id="365"/>
            <p14:sldId id="322"/>
            <p14:sldId id="323"/>
            <p14:sldId id="366"/>
            <p14:sldId id="320"/>
            <p14:sldId id="346"/>
            <p14:sldId id="347"/>
            <p14:sldId id="348"/>
            <p14:sldId id="321"/>
            <p14:sldId id="355"/>
            <p14:sldId id="363"/>
            <p14:sldId id="364"/>
            <p14:sldId id="324"/>
            <p14:sldId id="367"/>
            <p14:sldId id="368"/>
            <p14:sldId id="352"/>
            <p14:sldId id="353"/>
            <p14:sldId id="325"/>
            <p14:sldId id="354"/>
            <p14:sldId id="326"/>
            <p14:sldId id="327"/>
            <p14:sldId id="369"/>
            <p14:sldId id="3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F4BA8A-2A8C-F319-4136-00E8FB414C59}" v="4" dt="2022-12-01T12:56:55.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0929"/>
  </p:normalViewPr>
  <p:slideViewPr>
    <p:cSldViewPr>
      <p:cViewPr varScale="1">
        <p:scale>
          <a:sx n="83" d="100"/>
          <a:sy n="83" d="100"/>
        </p:scale>
        <p:origin x="108" y="65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PEREZ BARRERA" userId="S::abraham.perbar@educa.jcyl.es::64157669-5597-451b-9dcc-b6bd52cc89f2" providerId="AD" clId="Web-{96F4BA8A-2A8C-F319-4136-00E8FB414C59}"/>
    <pc:docChg chg="modSld">
      <pc:chgData name="ABRAHAM PEREZ BARRERA" userId="S::abraham.perbar@educa.jcyl.es::64157669-5597-451b-9dcc-b6bd52cc89f2" providerId="AD" clId="Web-{96F4BA8A-2A8C-F319-4136-00E8FB414C59}" dt="2022-12-01T12:56:55.925" v="2" actId="14100"/>
      <pc:docMkLst>
        <pc:docMk/>
      </pc:docMkLst>
      <pc:sldChg chg="modSp">
        <pc:chgData name="ABRAHAM PEREZ BARRERA" userId="S::abraham.perbar@educa.jcyl.es::64157669-5597-451b-9dcc-b6bd52cc89f2" providerId="AD" clId="Web-{96F4BA8A-2A8C-F319-4136-00E8FB414C59}" dt="2022-12-01T12:56:55.925" v="2" actId="14100"/>
        <pc:sldMkLst>
          <pc:docMk/>
          <pc:sldMk cId="0" sldId="273"/>
        </pc:sldMkLst>
        <pc:spChg chg="mod">
          <ac:chgData name="ABRAHAM PEREZ BARRERA" userId="S::abraham.perbar@educa.jcyl.es::64157669-5597-451b-9dcc-b6bd52cc89f2" providerId="AD" clId="Web-{96F4BA8A-2A8C-F319-4136-00E8FB414C59}" dt="2022-12-01T12:56:55.925" v="2" actId="14100"/>
          <ac:spMkLst>
            <pc:docMk/>
            <pc:sldMk cId="0" sldId="273"/>
            <ac:spMk id="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2ECA4-9840-4636-AF98-5BE087ACC6A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ES"/>
        </a:p>
      </dgm:t>
    </dgm:pt>
    <dgm:pt modelId="{91518E4E-A381-43DC-93EE-E5461385E791}">
      <dgm:prSet phldrT="[Texto]"/>
      <dgm:spPr>
        <a:solidFill>
          <a:schemeClr val="accent2"/>
        </a:solidFill>
        <a:ln>
          <a:solidFill>
            <a:schemeClr val="tx1"/>
          </a:solidFill>
        </a:ln>
      </dgm:spPr>
      <dgm:t>
        <a:bodyPr/>
        <a:lstStyle/>
        <a:p>
          <a:r>
            <a:rPr lang="es-ES" dirty="0">
              <a:solidFill>
                <a:schemeClr val="tx1"/>
              </a:solidFill>
            </a:rPr>
            <a:t>Búsquedas</a:t>
          </a:r>
        </a:p>
      </dgm:t>
    </dgm:pt>
    <dgm:pt modelId="{D6FA8923-0182-4A66-B5E4-716A36231693}" type="parTrans" cxnId="{2A2C50E2-BC36-45E3-93D2-C58400C0ED8F}">
      <dgm:prSet/>
      <dgm:spPr/>
      <dgm:t>
        <a:bodyPr/>
        <a:lstStyle/>
        <a:p>
          <a:endParaRPr lang="es-ES"/>
        </a:p>
      </dgm:t>
    </dgm:pt>
    <dgm:pt modelId="{DF2B93E5-1996-4BBA-BE9B-EF14FAB25828}" type="sibTrans" cxnId="{2A2C50E2-BC36-45E3-93D2-C58400C0ED8F}">
      <dgm:prSet/>
      <dgm:spPr/>
      <dgm:t>
        <a:bodyPr/>
        <a:lstStyle/>
        <a:p>
          <a:endParaRPr lang="es-ES"/>
        </a:p>
      </dgm:t>
    </dgm:pt>
    <dgm:pt modelId="{83EDAA92-1028-4B5A-BD50-AC656BE83D41}">
      <dgm:prSet phldrT="[Texto]"/>
      <dgm:spPr>
        <a:solidFill>
          <a:schemeClr val="accent2"/>
        </a:solidFill>
        <a:ln>
          <a:solidFill>
            <a:schemeClr val="tx1"/>
          </a:solidFill>
        </a:ln>
      </dgm:spPr>
      <dgm:t>
        <a:bodyPr/>
        <a:lstStyle/>
        <a:p>
          <a:r>
            <a:rPr lang="es-ES" dirty="0">
              <a:solidFill>
                <a:schemeClr val="tx1"/>
              </a:solidFill>
            </a:rPr>
            <a:t>Lineal</a:t>
          </a:r>
        </a:p>
      </dgm:t>
    </dgm:pt>
    <dgm:pt modelId="{A292C0DC-EAE3-4C38-A7B9-A45CECAB52AF}" type="parTrans" cxnId="{D7EBFDED-D286-4856-B6D2-F147465CDD80}">
      <dgm:prSet/>
      <dgm:spPr>
        <a:solidFill>
          <a:schemeClr val="accent2"/>
        </a:solidFill>
        <a:ln>
          <a:solidFill>
            <a:schemeClr val="tx1"/>
          </a:solidFill>
        </a:ln>
      </dgm:spPr>
      <dgm:t>
        <a:bodyPr/>
        <a:lstStyle/>
        <a:p>
          <a:endParaRPr lang="es-ES">
            <a:solidFill>
              <a:schemeClr val="tx1"/>
            </a:solidFill>
          </a:endParaRPr>
        </a:p>
      </dgm:t>
    </dgm:pt>
    <dgm:pt modelId="{0240BED8-E8FE-4FC1-A674-F06072208547}" type="sibTrans" cxnId="{D7EBFDED-D286-4856-B6D2-F147465CDD80}">
      <dgm:prSet/>
      <dgm:spPr/>
      <dgm:t>
        <a:bodyPr/>
        <a:lstStyle/>
        <a:p>
          <a:endParaRPr lang="es-ES"/>
        </a:p>
      </dgm:t>
    </dgm:pt>
    <dgm:pt modelId="{6C21DB5E-5B97-40F5-8E41-B6DAD9D3A40D}">
      <dgm:prSet phldrT="[Texto]" custT="1"/>
      <dgm:spPr>
        <a:solidFill>
          <a:schemeClr val="accent2"/>
        </a:solidFill>
        <a:ln>
          <a:solidFill>
            <a:schemeClr val="tx1"/>
          </a:solidFill>
        </a:ln>
      </dgm:spPr>
      <dgm:t>
        <a:bodyPr/>
        <a:lstStyle/>
        <a:p>
          <a:pPr marL="84138" marR="0" lvl="0" indent="0" algn="ctr" defTabSz="914400" eaLnBrk="1" fontAlgn="auto" latinLnBrk="0" hangingPunct="1">
            <a:lnSpc>
              <a:spcPct val="100000"/>
            </a:lnSpc>
            <a:spcBef>
              <a:spcPts val="0"/>
            </a:spcBef>
            <a:spcAft>
              <a:spcPts val="0"/>
            </a:spcAft>
            <a:buClrTx/>
            <a:buSzTx/>
            <a:buFontTx/>
            <a:buNone/>
            <a:tabLst/>
            <a:defRPr/>
          </a:pPr>
          <a:r>
            <a:rPr lang="es-ES" sz="1800" u="sng" dirty="0">
              <a:solidFill>
                <a:schemeClr val="tx1"/>
              </a:solidFill>
            </a:rPr>
            <a:t>En un vector no ordenado.</a:t>
          </a:r>
          <a:endParaRPr lang="es-ES" dirty="0">
            <a:solidFill>
              <a:schemeClr val="tx1"/>
            </a:solidFill>
          </a:endParaRPr>
        </a:p>
      </dgm:t>
    </dgm:pt>
    <dgm:pt modelId="{D633344C-A2F3-4B91-B96D-30F6FA2F255C}" type="parTrans" cxnId="{7A5DFC36-BC58-4F98-8B98-ECAAE7F8B862}">
      <dgm:prSet/>
      <dgm:spPr>
        <a:solidFill>
          <a:schemeClr val="accent2"/>
        </a:solidFill>
        <a:ln>
          <a:solidFill>
            <a:schemeClr val="tx1"/>
          </a:solidFill>
        </a:ln>
      </dgm:spPr>
      <dgm:t>
        <a:bodyPr/>
        <a:lstStyle/>
        <a:p>
          <a:endParaRPr lang="es-ES">
            <a:solidFill>
              <a:schemeClr val="tx1"/>
            </a:solidFill>
          </a:endParaRPr>
        </a:p>
      </dgm:t>
    </dgm:pt>
    <dgm:pt modelId="{44C6BEDB-1B35-4EF1-8EE3-17C7E1C1EB56}" type="sibTrans" cxnId="{7A5DFC36-BC58-4F98-8B98-ECAAE7F8B862}">
      <dgm:prSet/>
      <dgm:spPr/>
      <dgm:t>
        <a:bodyPr/>
        <a:lstStyle/>
        <a:p>
          <a:endParaRPr lang="es-ES"/>
        </a:p>
      </dgm:t>
    </dgm:pt>
    <dgm:pt modelId="{503A73C3-E5CF-4B62-820D-52FED4BC6360}">
      <dgm:prSet phldrT="[Texto]"/>
      <dgm:spPr>
        <a:solidFill>
          <a:schemeClr val="accent2"/>
        </a:solidFill>
        <a:ln>
          <a:solidFill>
            <a:schemeClr val="tx1"/>
          </a:solidFill>
        </a:ln>
      </dgm:spPr>
      <dgm:t>
        <a:bodyPr/>
        <a:lstStyle/>
        <a:p>
          <a:r>
            <a:rPr lang="es-ES" dirty="0">
              <a:solidFill>
                <a:schemeClr val="tx1"/>
              </a:solidFill>
            </a:rPr>
            <a:t>Binaria</a:t>
          </a:r>
        </a:p>
      </dgm:t>
    </dgm:pt>
    <dgm:pt modelId="{C69D870D-B165-4BE3-B37F-FFDBC29E7BA6}" type="parTrans" cxnId="{851E92EA-6138-4EBD-B6EE-8874A39875B2}">
      <dgm:prSet/>
      <dgm:spPr>
        <a:solidFill>
          <a:schemeClr val="accent2"/>
        </a:solidFill>
        <a:ln>
          <a:solidFill>
            <a:schemeClr val="tx1"/>
          </a:solidFill>
        </a:ln>
      </dgm:spPr>
      <dgm:t>
        <a:bodyPr/>
        <a:lstStyle/>
        <a:p>
          <a:endParaRPr lang="es-ES">
            <a:solidFill>
              <a:schemeClr val="tx1"/>
            </a:solidFill>
          </a:endParaRPr>
        </a:p>
      </dgm:t>
    </dgm:pt>
    <dgm:pt modelId="{FE25A4FB-29F1-46FC-9622-72154FC63010}" type="sibTrans" cxnId="{851E92EA-6138-4EBD-B6EE-8874A39875B2}">
      <dgm:prSet/>
      <dgm:spPr/>
      <dgm:t>
        <a:bodyPr/>
        <a:lstStyle/>
        <a:p>
          <a:endParaRPr lang="es-ES"/>
        </a:p>
      </dgm:t>
    </dgm:pt>
    <dgm:pt modelId="{E92C2E76-1834-46BA-9265-FCD11CDEAFB9}">
      <dgm:prSet phldrT="[Texto]" custT="1"/>
      <dgm:spPr>
        <a:solidFill>
          <a:schemeClr val="accent2"/>
        </a:solidFill>
        <a:ln>
          <a:solidFill>
            <a:schemeClr val="tx1"/>
          </a:solidFill>
        </a:ln>
      </dgm:spPr>
      <dgm:t>
        <a:bodyPr/>
        <a:lstStyle/>
        <a:p>
          <a:pPr marL="84138" marR="0" lvl="0" indent="0" algn="ctr" defTabSz="914400" eaLnBrk="1" fontAlgn="auto" latinLnBrk="0" hangingPunct="1">
            <a:lnSpc>
              <a:spcPct val="100000"/>
            </a:lnSpc>
            <a:spcBef>
              <a:spcPts val="0"/>
            </a:spcBef>
            <a:spcAft>
              <a:spcPts val="0"/>
            </a:spcAft>
            <a:buClrTx/>
            <a:buSzTx/>
            <a:buFontTx/>
            <a:buNone/>
            <a:tabLst/>
            <a:defRPr/>
          </a:pPr>
          <a:r>
            <a:rPr lang="es-ES" sz="1800" u="sng" dirty="0">
              <a:solidFill>
                <a:schemeClr val="tx1"/>
              </a:solidFill>
            </a:rPr>
            <a:t>En un vector ordenado.</a:t>
          </a:r>
        </a:p>
        <a:p>
          <a:pPr defTabSz="2000250">
            <a:spcAft>
              <a:spcPct val="35000"/>
            </a:spcAft>
          </a:pPr>
          <a:endParaRPr lang="es-ES" dirty="0">
            <a:solidFill>
              <a:schemeClr val="tx1"/>
            </a:solidFill>
          </a:endParaRPr>
        </a:p>
      </dgm:t>
    </dgm:pt>
    <dgm:pt modelId="{A6BCE910-00F6-45CB-8309-B2B3987403D5}" type="parTrans" cxnId="{8607B1BB-6A3E-4734-869B-942D80D85620}">
      <dgm:prSet/>
      <dgm:spPr>
        <a:ln>
          <a:solidFill>
            <a:schemeClr val="tx1"/>
          </a:solidFill>
        </a:ln>
      </dgm:spPr>
      <dgm:t>
        <a:bodyPr/>
        <a:lstStyle/>
        <a:p>
          <a:endParaRPr lang="es-ES"/>
        </a:p>
      </dgm:t>
    </dgm:pt>
    <dgm:pt modelId="{2BF92C7B-C30B-4DD4-8E92-7CB9844845D0}" type="sibTrans" cxnId="{8607B1BB-6A3E-4734-869B-942D80D85620}">
      <dgm:prSet/>
      <dgm:spPr/>
      <dgm:t>
        <a:bodyPr/>
        <a:lstStyle/>
        <a:p>
          <a:endParaRPr lang="es-ES"/>
        </a:p>
      </dgm:t>
    </dgm:pt>
    <dgm:pt modelId="{2B07CE04-1624-4378-8654-A19261BC0569}">
      <dgm:prSet phldrT="[Texto]" custT="1"/>
      <dgm:spPr>
        <a:solidFill>
          <a:schemeClr val="accent2"/>
        </a:solidFill>
        <a:ln>
          <a:solidFill>
            <a:schemeClr val="tx1"/>
          </a:solidFill>
        </a:ln>
      </dgm:spPr>
      <dgm:t>
        <a:bodyPr/>
        <a:lstStyle/>
        <a:p>
          <a:r>
            <a:rPr lang="es-ES" sz="1800" u="sng" dirty="0">
              <a:solidFill>
                <a:schemeClr val="tx1"/>
              </a:solidFill>
            </a:rPr>
            <a:t>En una matriz</a:t>
          </a:r>
          <a:endParaRPr lang="es-ES" dirty="0">
            <a:solidFill>
              <a:schemeClr val="tx1"/>
            </a:solidFill>
          </a:endParaRPr>
        </a:p>
      </dgm:t>
    </dgm:pt>
    <dgm:pt modelId="{83BF6C58-53B3-4E08-B41B-F0B2A22787E9}" type="parTrans" cxnId="{0FBC4803-B1D8-47E3-A1C7-CF91F0BCD434}">
      <dgm:prSet/>
      <dgm:spPr>
        <a:solidFill>
          <a:schemeClr val="accent2"/>
        </a:solidFill>
        <a:ln>
          <a:solidFill>
            <a:schemeClr val="tx1"/>
          </a:solidFill>
        </a:ln>
      </dgm:spPr>
      <dgm:t>
        <a:bodyPr/>
        <a:lstStyle/>
        <a:p>
          <a:endParaRPr lang="es-ES">
            <a:solidFill>
              <a:schemeClr val="tx1"/>
            </a:solidFill>
          </a:endParaRPr>
        </a:p>
      </dgm:t>
    </dgm:pt>
    <dgm:pt modelId="{15A7961F-93DB-4892-84D2-8A97BD87EA99}" type="sibTrans" cxnId="{0FBC4803-B1D8-47E3-A1C7-CF91F0BCD434}">
      <dgm:prSet/>
      <dgm:spPr/>
      <dgm:t>
        <a:bodyPr/>
        <a:lstStyle/>
        <a:p>
          <a:endParaRPr lang="es-ES"/>
        </a:p>
      </dgm:t>
    </dgm:pt>
    <dgm:pt modelId="{75C712DC-7FAD-4C53-BC2D-224F6A8F3C9B}" type="pres">
      <dgm:prSet presAssocID="{4EF2ECA4-9840-4636-AF98-5BE087ACC6A9}" presName="Name0" presStyleCnt="0">
        <dgm:presLayoutVars>
          <dgm:chPref val="1"/>
          <dgm:dir/>
          <dgm:animOne val="branch"/>
          <dgm:animLvl val="lvl"/>
          <dgm:resizeHandles val="exact"/>
        </dgm:presLayoutVars>
      </dgm:prSet>
      <dgm:spPr/>
    </dgm:pt>
    <dgm:pt modelId="{9C105C01-FBBB-4283-B33F-BAA5B46C5E29}" type="pres">
      <dgm:prSet presAssocID="{91518E4E-A381-43DC-93EE-E5461385E791}" presName="root1" presStyleCnt="0"/>
      <dgm:spPr/>
    </dgm:pt>
    <dgm:pt modelId="{53623BA5-7A69-487B-87EE-115299306FE4}" type="pres">
      <dgm:prSet presAssocID="{91518E4E-A381-43DC-93EE-E5461385E791}" presName="LevelOneTextNode" presStyleLbl="node0" presStyleIdx="0" presStyleCnt="1">
        <dgm:presLayoutVars>
          <dgm:chPref val="3"/>
        </dgm:presLayoutVars>
      </dgm:prSet>
      <dgm:spPr/>
    </dgm:pt>
    <dgm:pt modelId="{4C9FF397-4758-4458-B04A-C729B073AF63}" type="pres">
      <dgm:prSet presAssocID="{91518E4E-A381-43DC-93EE-E5461385E791}" presName="level2hierChild" presStyleCnt="0"/>
      <dgm:spPr/>
    </dgm:pt>
    <dgm:pt modelId="{4FC9E7DE-8A4B-4D5B-A48A-D60796BFAC1E}" type="pres">
      <dgm:prSet presAssocID="{A292C0DC-EAE3-4C38-A7B9-A45CECAB52AF}" presName="conn2-1" presStyleLbl="parChTrans1D2" presStyleIdx="0" presStyleCnt="2"/>
      <dgm:spPr/>
    </dgm:pt>
    <dgm:pt modelId="{5A0B56AC-059B-46AF-B452-3228B7E35142}" type="pres">
      <dgm:prSet presAssocID="{A292C0DC-EAE3-4C38-A7B9-A45CECAB52AF}" presName="connTx" presStyleLbl="parChTrans1D2" presStyleIdx="0" presStyleCnt="2"/>
      <dgm:spPr/>
    </dgm:pt>
    <dgm:pt modelId="{2E5A908D-EE7F-42FA-AD68-87E1844ACE05}" type="pres">
      <dgm:prSet presAssocID="{83EDAA92-1028-4B5A-BD50-AC656BE83D41}" presName="root2" presStyleCnt="0"/>
      <dgm:spPr/>
    </dgm:pt>
    <dgm:pt modelId="{29B2F390-F614-40FF-9067-A13D6419E8B8}" type="pres">
      <dgm:prSet presAssocID="{83EDAA92-1028-4B5A-BD50-AC656BE83D41}" presName="LevelTwoTextNode" presStyleLbl="node2" presStyleIdx="0" presStyleCnt="2">
        <dgm:presLayoutVars>
          <dgm:chPref val="3"/>
        </dgm:presLayoutVars>
      </dgm:prSet>
      <dgm:spPr/>
    </dgm:pt>
    <dgm:pt modelId="{3563FE3D-FF5F-44CC-BB33-3D268236E701}" type="pres">
      <dgm:prSet presAssocID="{83EDAA92-1028-4B5A-BD50-AC656BE83D41}" presName="level3hierChild" presStyleCnt="0"/>
      <dgm:spPr/>
    </dgm:pt>
    <dgm:pt modelId="{BC177855-AD3D-4592-92BC-A14B3894DF1A}" type="pres">
      <dgm:prSet presAssocID="{D633344C-A2F3-4B91-B96D-30F6FA2F255C}" presName="conn2-1" presStyleLbl="parChTrans1D3" presStyleIdx="0" presStyleCnt="3"/>
      <dgm:spPr/>
    </dgm:pt>
    <dgm:pt modelId="{7B3B544B-7982-49BB-88C3-DC8B2C2E7BEF}" type="pres">
      <dgm:prSet presAssocID="{D633344C-A2F3-4B91-B96D-30F6FA2F255C}" presName="connTx" presStyleLbl="parChTrans1D3" presStyleIdx="0" presStyleCnt="3"/>
      <dgm:spPr/>
    </dgm:pt>
    <dgm:pt modelId="{3855353A-857E-4D6A-A45E-4589D83FB06B}" type="pres">
      <dgm:prSet presAssocID="{6C21DB5E-5B97-40F5-8E41-B6DAD9D3A40D}" presName="root2" presStyleCnt="0"/>
      <dgm:spPr/>
    </dgm:pt>
    <dgm:pt modelId="{EFA0B59D-1124-4665-A657-E2311DC7D003}" type="pres">
      <dgm:prSet presAssocID="{6C21DB5E-5B97-40F5-8E41-B6DAD9D3A40D}" presName="LevelTwoTextNode" presStyleLbl="node3" presStyleIdx="0" presStyleCnt="3">
        <dgm:presLayoutVars>
          <dgm:chPref val="3"/>
        </dgm:presLayoutVars>
      </dgm:prSet>
      <dgm:spPr/>
    </dgm:pt>
    <dgm:pt modelId="{B0B03B34-383F-440F-8B7D-48A8CA2BDFDC}" type="pres">
      <dgm:prSet presAssocID="{6C21DB5E-5B97-40F5-8E41-B6DAD9D3A40D}" presName="level3hierChild" presStyleCnt="0"/>
      <dgm:spPr/>
    </dgm:pt>
    <dgm:pt modelId="{BBB8A720-A864-40CD-AB3B-BAB1EA7D193B}" type="pres">
      <dgm:prSet presAssocID="{A6BCE910-00F6-45CB-8309-B2B3987403D5}" presName="conn2-1" presStyleLbl="parChTrans1D3" presStyleIdx="1" presStyleCnt="3"/>
      <dgm:spPr/>
    </dgm:pt>
    <dgm:pt modelId="{96E00DDB-3AAC-40D5-8A41-587E48A0FEC6}" type="pres">
      <dgm:prSet presAssocID="{A6BCE910-00F6-45CB-8309-B2B3987403D5}" presName="connTx" presStyleLbl="parChTrans1D3" presStyleIdx="1" presStyleCnt="3"/>
      <dgm:spPr/>
    </dgm:pt>
    <dgm:pt modelId="{62768781-730F-4AEB-B10A-F1411E9CABEA}" type="pres">
      <dgm:prSet presAssocID="{E92C2E76-1834-46BA-9265-FCD11CDEAFB9}" presName="root2" presStyleCnt="0"/>
      <dgm:spPr/>
    </dgm:pt>
    <dgm:pt modelId="{FA13440D-00C7-4169-BBB6-D1FF5E8B0B82}" type="pres">
      <dgm:prSet presAssocID="{E92C2E76-1834-46BA-9265-FCD11CDEAFB9}" presName="LevelTwoTextNode" presStyleLbl="node3" presStyleIdx="1" presStyleCnt="3">
        <dgm:presLayoutVars>
          <dgm:chPref val="3"/>
        </dgm:presLayoutVars>
      </dgm:prSet>
      <dgm:spPr/>
    </dgm:pt>
    <dgm:pt modelId="{A62C48D7-F5C8-4D36-A43A-105194317B17}" type="pres">
      <dgm:prSet presAssocID="{E92C2E76-1834-46BA-9265-FCD11CDEAFB9}" presName="level3hierChild" presStyleCnt="0"/>
      <dgm:spPr/>
    </dgm:pt>
    <dgm:pt modelId="{D02DCDA9-BDCA-49F0-B64A-09486C90D9E1}" type="pres">
      <dgm:prSet presAssocID="{83BF6C58-53B3-4E08-B41B-F0B2A22787E9}" presName="conn2-1" presStyleLbl="parChTrans1D3" presStyleIdx="2" presStyleCnt="3"/>
      <dgm:spPr/>
    </dgm:pt>
    <dgm:pt modelId="{9C05BF1C-D8D1-4543-908E-CF260AE28E31}" type="pres">
      <dgm:prSet presAssocID="{83BF6C58-53B3-4E08-B41B-F0B2A22787E9}" presName="connTx" presStyleLbl="parChTrans1D3" presStyleIdx="2" presStyleCnt="3"/>
      <dgm:spPr/>
    </dgm:pt>
    <dgm:pt modelId="{D79D133A-D5D6-4279-BC86-7E9E044A1A03}" type="pres">
      <dgm:prSet presAssocID="{2B07CE04-1624-4378-8654-A19261BC0569}" presName="root2" presStyleCnt="0"/>
      <dgm:spPr/>
    </dgm:pt>
    <dgm:pt modelId="{99BF6FE9-60D5-41F9-8CC4-9B0A564EA35D}" type="pres">
      <dgm:prSet presAssocID="{2B07CE04-1624-4378-8654-A19261BC0569}" presName="LevelTwoTextNode" presStyleLbl="node3" presStyleIdx="2" presStyleCnt="3">
        <dgm:presLayoutVars>
          <dgm:chPref val="3"/>
        </dgm:presLayoutVars>
      </dgm:prSet>
      <dgm:spPr/>
    </dgm:pt>
    <dgm:pt modelId="{5FE2385C-C27A-4F4E-B86A-49C4600166C8}" type="pres">
      <dgm:prSet presAssocID="{2B07CE04-1624-4378-8654-A19261BC0569}" presName="level3hierChild" presStyleCnt="0"/>
      <dgm:spPr/>
    </dgm:pt>
    <dgm:pt modelId="{A1A80936-AF3E-4FF5-9D9C-8B2AFCC5DEC6}" type="pres">
      <dgm:prSet presAssocID="{C69D870D-B165-4BE3-B37F-FFDBC29E7BA6}" presName="conn2-1" presStyleLbl="parChTrans1D2" presStyleIdx="1" presStyleCnt="2"/>
      <dgm:spPr/>
    </dgm:pt>
    <dgm:pt modelId="{FE4B577B-553A-49E5-9EE3-46D90C814774}" type="pres">
      <dgm:prSet presAssocID="{C69D870D-B165-4BE3-B37F-FFDBC29E7BA6}" presName="connTx" presStyleLbl="parChTrans1D2" presStyleIdx="1" presStyleCnt="2"/>
      <dgm:spPr/>
    </dgm:pt>
    <dgm:pt modelId="{91B1430A-07EE-49BB-BE35-DFEA7713E5DD}" type="pres">
      <dgm:prSet presAssocID="{503A73C3-E5CF-4B62-820D-52FED4BC6360}" presName="root2" presStyleCnt="0"/>
      <dgm:spPr/>
    </dgm:pt>
    <dgm:pt modelId="{32E0AE11-3462-43B7-A7EF-F3171CA9001F}" type="pres">
      <dgm:prSet presAssocID="{503A73C3-E5CF-4B62-820D-52FED4BC6360}" presName="LevelTwoTextNode" presStyleLbl="node2" presStyleIdx="1" presStyleCnt="2">
        <dgm:presLayoutVars>
          <dgm:chPref val="3"/>
        </dgm:presLayoutVars>
      </dgm:prSet>
      <dgm:spPr/>
    </dgm:pt>
    <dgm:pt modelId="{BE3DCED6-45D1-43E4-B5A4-DA57AC19349F}" type="pres">
      <dgm:prSet presAssocID="{503A73C3-E5CF-4B62-820D-52FED4BC6360}" presName="level3hierChild" presStyleCnt="0"/>
      <dgm:spPr/>
    </dgm:pt>
  </dgm:ptLst>
  <dgm:cxnLst>
    <dgm:cxn modelId="{452A0600-79E2-44D7-9DC4-63D276B18B3E}" type="presOf" srcId="{503A73C3-E5CF-4B62-820D-52FED4BC6360}" destId="{32E0AE11-3462-43B7-A7EF-F3171CA9001F}" srcOrd="0" destOrd="0" presId="urn:microsoft.com/office/officeart/2008/layout/HorizontalMultiLevelHierarchy"/>
    <dgm:cxn modelId="{C70F5301-8F85-4B1F-92D8-435EFD8F8A60}" type="presOf" srcId="{91518E4E-A381-43DC-93EE-E5461385E791}" destId="{53623BA5-7A69-487B-87EE-115299306FE4}" srcOrd="0" destOrd="0" presId="urn:microsoft.com/office/officeart/2008/layout/HorizontalMultiLevelHierarchy"/>
    <dgm:cxn modelId="{0FBC4803-B1D8-47E3-A1C7-CF91F0BCD434}" srcId="{83EDAA92-1028-4B5A-BD50-AC656BE83D41}" destId="{2B07CE04-1624-4378-8654-A19261BC0569}" srcOrd="2" destOrd="0" parTransId="{83BF6C58-53B3-4E08-B41B-F0B2A22787E9}" sibTransId="{15A7961F-93DB-4892-84D2-8A97BD87EA99}"/>
    <dgm:cxn modelId="{E932F805-BE25-434E-92F2-F69C26356A2E}" type="presOf" srcId="{4EF2ECA4-9840-4636-AF98-5BE087ACC6A9}" destId="{75C712DC-7FAD-4C53-BC2D-224F6A8F3C9B}" srcOrd="0" destOrd="0" presId="urn:microsoft.com/office/officeart/2008/layout/HorizontalMultiLevelHierarchy"/>
    <dgm:cxn modelId="{94222618-0161-4BA6-871C-A360A4013D34}" type="presOf" srcId="{83BF6C58-53B3-4E08-B41B-F0B2A22787E9}" destId="{9C05BF1C-D8D1-4543-908E-CF260AE28E31}" srcOrd="1" destOrd="0" presId="urn:microsoft.com/office/officeart/2008/layout/HorizontalMultiLevelHierarchy"/>
    <dgm:cxn modelId="{1667FA26-0641-4888-A78D-FCA25C979CD5}" type="presOf" srcId="{A6BCE910-00F6-45CB-8309-B2B3987403D5}" destId="{96E00DDB-3AAC-40D5-8A41-587E48A0FEC6}" srcOrd="1" destOrd="0" presId="urn:microsoft.com/office/officeart/2008/layout/HorizontalMultiLevelHierarchy"/>
    <dgm:cxn modelId="{7A5DFC36-BC58-4F98-8B98-ECAAE7F8B862}" srcId="{83EDAA92-1028-4B5A-BD50-AC656BE83D41}" destId="{6C21DB5E-5B97-40F5-8E41-B6DAD9D3A40D}" srcOrd="0" destOrd="0" parTransId="{D633344C-A2F3-4B91-B96D-30F6FA2F255C}" sibTransId="{44C6BEDB-1B35-4EF1-8EE3-17C7E1C1EB56}"/>
    <dgm:cxn modelId="{3A60223E-2879-40BA-959E-E9510114A2D4}" type="presOf" srcId="{D633344C-A2F3-4B91-B96D-30F6FA2F255C}" destId="{7B3B544B-7982-49BB-88C3-DC8B2C2E7BEF}" srcOrd="1" destOrd="0" presId="urn:microsoft.com/office/officeart/2008/layout/HorizontalMultiLevelHierarchy"/>
    <dgm:cxn modelId="{841FA260-0456-4B24-A499-A35754E78E8A}" type="presOf" srcId="{A292C0DC-EAE3-4C38-A7B9-A45CECAB52AF}" destId="{5A0B56AC-059B-46AF-B452-3228B7E35142}" srcOrd="1" destOrd="0" presId="urn:microsoft.com/office/officeart/2008/layout/HorizontalMultiLevelHierarchy"/>
    <dgm:cxn modelId="{070ED049-8118-4506-B8ED-77726014913F}" type="presOf" srcId="{E92C2E76-1834-46BA-9265-FCD11CDEAFB9}" destId="{FA13440D-00C7-4169-BBB6-D1FF5E8B0B82}" srcOrd="0" destOrd="0" presId="urn:microsoft.com/office/officeart/2008/layout/HorizontalMultiLevelHierarchy"/>
    <dgm:cxn modelId="{133BAE4C-1976-42BE-820E-5FBDED5F8C90}" type="presOf" srcId="{C69D870D-B165-4BE3-B37F-FFDBC29E7BA6}" destId="{FE4B577B-553A-49E5-9EE3-46D90C814774}" srcOrd="1" destOrd="0" presId="urn:microsoft.com/office/officeart/2008/layout/HorizontalMultiLevelHierarchy"/>
    <dgm:cxn modelId="{92C2A26F-D20D-4079-AEFB-D35806AA80EF}" type="presOf" srcId="{2B07CE04-1624-4378-8654-A19261BC0569}" destId="{99BF6FE9-60D5-41F9-8CC4-9B0A564EA35D}" srcOrd="0" destOrd="0" presId="urn:microsoft.com/office/officeart/2008/layout/HorizontalMultiLevelHierarchy"/>
    <dgm:cxn modelId="{ABEB4874-4C1A-4550-A3D8-14B5F3982A98}" type="presOf" srcId="{6C21DB5E-5B97-40F5-8E41-B6DAD9D3A40D}" destId="{EFA0B59D-1124-4665-A657-E2311DC7D003}" srcOrd="0" destOrd="0" presId="urn:microsoft.com/office/officeart/2008/layout/HorizontalMultiLevelHierarchy"/>
    <dgm:cxn modelId="{1C76CCA2-7986-482C-AC41-131442F1873D}" type="presOf" srcId="{A6BCE910-00F6-45CB-8309-B2B3987403D5}" destId="{BBB8A720-A864-40CD-AB3B-BAB1EA7D193B}" srcOrd="0" destOrd="0" presId="urn:microsoft.com/office/officeart/2008/layout/HorizontalMultiLevelHierarchy"/>
    <dgm:cxn modelId="{A0B49BA4-18A9-4040-B7FD-B40DCB16864F}" type="presOf" srcId="{83EDAA92-1028-4B5A-BD50-AC656BE83D41}" destId="{29B2F390-F614-40FF-9067-A13D6419E8B8}" srcOrd="0" destOrd="0" presId="urn:microsoft.com/office/officeart/2008/layout/HorizontalMultiLevelHierarchy"/>
    <dgm:cxn modelId="{7E464FB4-07BA-4D78-BBE2-5EBD3FCA20E8}" type="presOf" srcId="{C69D870D-B165-4BE3-B37F-FFDBC29E7BA6}" destId="{A1A80936-AF3E-4FF5-9D9C-8B2AFCC5DEC6}" srcOrd="0" destOrd="0" presId="urn:microsoft.com/office/officeart/2008/layout/HorizontalMultiLevelHierarchy"/>
    <dgm:cxn modelId="{8607B1BB-6A3E-4734-869B-942D80D85620}" srcId="{83EDAA92-1028-4B5A-BD50-AC656BE83D41}" destId="{E92C2E76-1834-46BA-9265-FCD11CDEAFB9}" srcOrd="1" destOrd="0" parTransId="{A6BCE910-00F6-45CB-8309-B2B3987403D5}" sibTransId="{2BF92C7B-C30B-4DD4-8E92-7CB9844845D0}"/>
    <dgm:cxn modelId="{4C1C10BD-45A0-4B61-A856-758C827BEFC1}" type="presOf" srcId="{A292C0DC-EAE3-4C38-A7B9-A45CECAB52AF}" destId="{4FC9E7DE-8A4B-4D5B-A48A-D60796BFAC1E}" srcOrd="0" destOrd="0" presId="urn:microsoft.com/office/officeart/2008/layout/HorizontalMultiLevelHierarchy"/>
    <dgm:cxn modelId="{2A2C50E2-BC36-45E3-93D2-C58400C0ED8F}" srcId="{4EF2ECA4-9840-4636-AF98-5BE087ACC6A9}" destId="{91518E4E-A381-43DC-93EE-E5461385E791}" srcOrd="0" destOrd="0" parTransId="{D6FA8923-0182-4A66-B5E4-716A36231693}" sibTransId="{DF2B93E5-1996-4BBA-BE9B-EF14FAB25828}"/>
    <dgm:cxn modelId="{851E92EA-6138-4EBD-B6EE-8874A39875B2}" srcId="{91518E4E-A381-43DC-93EE-E5461385E791}" destId="{503A73C3-E5CF-4B62-820D-52FED4BC6360}" srcOrd="1" destOrd="0" parTransId="{C69D870D-B165-4BE3-B37F-FFDBC29E7BA6}" sibTransId="{FE25A4FB-29F1-46FC-9622-72154FC63010}"/>
    <dgm:cxn modelId="{52A35CED-FE2B-4D06-B97A-057420996B34}" type="presOf" srcId="{D633344C-A2F3-4B91-B96D-30F6FA2F255C}" destId="{BC177855-AD3D-4592-92BC-A14B3894DF1A}" srcOrd="0" destOrd="0" presId="urn:microsoft.com/office/officeart/2008/layout/HorizontalMultiLevelHierarchy"/>
    <dgm:cxn modelId="{D7EBFDED-D286-4856-B6D2-F147465CDD80}" srcId="{91518E4E-A381-43DC-93EE-E5461385E791}" destId="{83EDAA92-1028-4B5A-BD50-AC656BE83D41}" srcOrd="0" destOrd="0" parTransId="{A292C0DC-EAE3-4C38-A7B9-A45CECAB52AF}" sibTransId="{0240BED8-E8FE-4FC1-A674-F06072208547}"/>
    <dgm:cxn modelId="{2F1D25EF-2651-46CC-880E-2B517ADEB84D}" type="presOf" srcId="{83BF6C58-53B3-4E08-B41B-F0B2A22787E9}" destId="{D02DCDA9-BDCA-49F0-B64A-09486C90D9E1}" srcOrd="0" destOrd="0" presId="urn:microsoft.com/office/officeart/2008/layout/HorizontalMultiLevelHierarchy"/>
    <dgm:cxn modelId="{F434B973-9311-49E7-ADF9-4F9E89FE6870}" type="presParOf" srcId="{75C712DC-7FAD-4C53-BC2D-224F6A8F3C9B}" destId="{9C105C01-FBBB-4283-B33F-BAA5B46C5E29}" srcOrd="0" destOrd="0" presId="urn:microsoft.com/office/officeart/2008/layout/HorizontalMultiLevelHierarchy"/>
    <dgm:cxn modelId="{07A2EDB5-E67E-4A77-B97E-EDFE24061B85}" type="presParOf" srcId="{9C105C01-FBBB-4283-B33F-BAA5B46C5E29}" destId="{53623BA5-7A69-487B-87EE-115299306FE4}" srcOrd="0" destOrd="0" presId="urn:microsoft.com/office/officeart/2008/layout/HorizontalMultiLevelHierarchy"/>
    <dgm:cxn modelId="{05CDE341-EB83-4B76-9CF8-FB0DA55240D1}" type="presParOf" srcId="{9C105C01-FBBB-4283-B33F-BAA5B46C5E29}" destId="{4C9FF397-4758-4458-B04A-C729B073AF63}" srcOrd="1" destOrd="0" presId="urn:microsoft.com/office/officeart/2008/layout/HorizontalMultiLevelHierarchy"/>
    <dgm:cxn modelId="{9A793840-B7CB-42A3-A99B-E8BDE71664A3}" type="presParOf" srcId="{4C9FF397-4758-4458-B04A-C729B073AF63}" destId="{4FC9E7DE-8A4B-4D5B-A48A-D60796BFAC1E}" srcOrd="0" destOrd="0" presId="urn:microsoft.com/office/officeart/2008/layout/HorizontalMultiLevelHierarchy"/>
    <dgm:cxn modelId="{052D0248-7819-4151-A180-155E021F4202}" type="presParOf" srcId="{4FC9E7DE-8A4B-4D5B-A48A-D60796BFAC1E}" destId="{5A0B56AC-059B-46AF-B452-3228B7E35142}" srcOrd="0" destOrd="0" presId="urn:microsoft.com/office/officeart/2008/layout/HorizontalMultiLevelHierarchy"/>
    <dgm:cxn modelId="{D277CA25-8182-4D08-9F8B-9B5922EDA49F}" type="presParOf" srcId="{4C9FF397-4758-4458-B04A-C729B073AF63}" destId="{2E5A908D-EE7F-42FA-AD68-87E1844ACE05}" srcOrd="1" destOrd="0" presId="urn:microsoft.com/office/officeart/2008/layout/HorizontalMultiLevelHierarchy"/>
    <dgm:cxn modelId="{19B47C51-96B0-4CAA-84E4-3565C683A260}" type="presParOf" srcId="{2E5A908D-EE7F-42FA-AD68-87E1844ACE05}" destId="{29B2F390-F614-40FF-9067-A13D6419E8B8}" srcOrd="0" destOrd="0" presId="urn:microsoft.com/office/officeart/2008/layout/HorizontalMultiLevelHierarchy"/>
    <dgm:cxn modelId="{90C0629C-773F-43B4-B7BF-79288B87B720}" type="presParOf" srcId="{2E5A908D-EE7F-42FA-AD68-87E1844ACE05}" destId="{3563FE3D-FF5F-44CC-BB33-3D268236E701}" srcOrd="1" destOrd="0" presId="urn:microsoft.com/office/officeart/2008/layout/HorizontalMultiLevelHierarchy"/>
    <dgm:cxn modelId="{517180F4-A536-4529-87CF-20849A280C2B}" type="presParOf" srcId="{3563FE3D-FF5F-44CC-BB33-3D268236E701}" destId="{BC177855-AD3D-4592-92BC-A14B3894DF1A}" srcOrd="0" destOrd="0" presId="urn:microsoft.com/office/officeart/2008/layout/HorizontalMultiLevelHierarchy"/>
    <dgm:cxn modelId="{8B9C57D7-DFD0-4B64-BD02-9B4F70391A2A}" type="presParOf" srcId="{BC177855-AD3D-4592-92BC-A14B3894DF1A}" destId="{7B3B544B-7982-49BB-88C3-DC8B2C2E7BEF}" srcOrd="0" destOrd="0" presId="urn:microsoft.com/office/officeart/2008/layout/HorizontalMultiLevelHierarchy"/>
    <dgm:cxn modelId="{0714730C-98E7-44A5-AD83-64E3065684B6}" type="presParOf" srcId="{3563FE3D-FF5F-44CC-BB33-3D268236E701}" destId="{3855353A-857E-4D6A-A45E-4589D83FB06B}" srcOrd="1" destOrd="0" presId="urn:microsoft.com/office/officeart/2008/layout/HorizontalMultiLevelHierarchy"/>
    <dgm:cxn modelId="{370B1645-CA37-4D8B-84F9-10B10FD82C20}" type="presParOf" srcId="{3855353A-857E-4D6A-A45E-4589D83FB06B}" destId="{EFA0B59D-1124-4665-A657-E2311DC7D003}" srcOrd="0" destOrd="0" presId="urn:microsoft.com/office/officeart/2008/layout/HorizontalMultiLevelHierarchy"/>
    <dgm:cxn modelId="{5B853FE7-25FD-46AA-8981-F74B9BC893A6}" type="presParOf" srcId="{3855353A-857E-4D6A-A45E-4589D83FB06B}" destId="{B0B03B34-383F-440F-8B7D-48A8CA2BDFDC}" srcOrd="1" destOrd="0" presId="urn:microsoft.com/office/officeart/2008/layout/HorizontalMultiLevelHierarchy"/>
    <dgm:cxn modelId="{1AF7768B-9303-474C-B745-35DCEE0CF768}" type="presParOf" srcId="{3563FE3D-FF5F-44CC-BB33-3D268236E701}" destId="{BBB8A720-A864-40CD-AB3B-BAB1EA7D193B}" srcOrd="2" destOrd="0" presId="urn:microsoft.com/office/officeart/2008/layout/HorizontalMultiLevelHierarchy"/>
    <dgm:cxn modelId="{2A05F2B1-B256-417C-A3D2-992BCD7FA96A}" type="presParOf" srcId="{BBB8A720-A864-40CD-AB3B-BAB1EA7D193B}" destId="{96E00DDB-3AAC-40D5-8A41-587E48A0FEC6}" srcOrd="0" destOrd="0" presId="urn:microsoft.com/office/officeart/2008/layout/HorizontalMultiLevelHierarchy"/>
    <dgm:cxn modelId="{CCF03FB0-7AF2-446D-89D6-5B231D4B7BDC}" type="presParOf" srcId="{3563FE3D-FF5F-44CC-BB33-3D268236E701}" destId="{62768781-730F-4AEB-B10A-F1411E9CABEA}" srcOrd="3" destOrd="0" presId="urn:microsoft.com/office/officeart/2008/layout/HorizontalMultiLevelHierarchy"/>
    <dgm:cxn modelId="{6D97BEF4-7FFB-4583-99DA-C7149178372C}" type="presParOf" srcId="{62768781-730F-4AEB-B10A-F1411E9CABEA}" destId="{FA13440D-00C7-4169-BBB6-D1FF5E8B0B82}" srcOrd="0" destOrd="0" presId="urn:microsoft.com/office/officeart/2008/layout/HorizontalMultiLevelHierarchy"/>
    <dgm:cxn modelId="{4E286641-443C-415B-AF0D-95762CAA7714}" type="presParOf" srcId="{62768781-730F-4AEB-B10A-F1411E9CABEA}" destId="{A62C48D7-F5C8-4D36-A43A-105194317B17}" srcOrd="1" destOrd="0" presId="urn:microsoft.com/office/officeart/2008/layout/HorizontalMultiLevelHierarchy"/>
    <dgm:cxn modelId="{EBFE2215-B8C5-49CF-8B39-8BB203FF07B1}" type="presParOf" srcId="{3563FE3D-FF5F-44CC-BB33-3D268236E701}" destId="{D02DCDA9-BDCA-49F0-B64A-09486C90D9E1}" srcOrd="4" destOrd="0" presId="urn:microsoft.com/office/officeart/2008/layout/HorizontalMultiLevelHierarchy"/>
    <dgm:cxn modelId="{FC84C1D3-A72B-4099-A35F-6ECC764DAAE2}" type="presParOf" srcId="{D02DCDA9-BDCA-49F0-B64A-09486C90D9E1}" destId="{9C05BF1C-D8D1-4543-908E-CF260AE28E31}" srcOrd="0" destOrd="0" presId="urn:microsoft.com/office/officeart/2008/layout/HorizontalMultiLevelHierarchy"/>
    <dgm:cxn modelId="{D99888F6-D409-48CB-BBBE-FF9912FBE66D}" type="presParOf" srcId="{3563FE3D-FF5F-44CC-BB33-3D268236E701}" destId="{D79D133A-D5D6-4279-BC86-7E9E044A1A03}" srcOrd="5" destOrd="0" presId="urn:microsoft.com/office/officeart/2008/layout/HorizontalMultiLevelHierarchy"/>
    <dgm:cxn modelId="{560C0D0E-ED72-4A2B-BC39-AF42B3FE6994}" type="presParOf" srcId="{D79D133A-D5D6-4279-BC86-7E9E044A1A03}" destId="{99BF6FE9-60D5-41F9-8CC4-9B0A564EA35D}" srcOrd="0" destOrd="0" presId="urn:microsoft.com/office/officeart/2008/layout/HorizontalMultiLevelHierarchy"/>
    <dgm:cxn modelId="{3DB32EC5-6744-43D2-8E5E-E7FCBB16CC92}" type="presParOf" srcId="{D79D133A-D5D6-4279-BC86-7E9E044A1A03}" destId="{5FE2385C-C27A-4F4E-B86A-49C4600166C8}" srcOrd="1" destOrd="0" presId="urn:microsoft.com/office/officeart/2008/layout/HorizontalMultiLevelHierarchy"/>
    <dgm:cxn modelId="{0A9EF856-1948-4690-A3A2-C7D5BB117984}" type="presParOf" srcId="{4C9FF397-4758-4458-B04A-C729B073AF63}" destId="{A1A80936-AF3E-4FF5-9D9C-8B2AFCC5DEC6}" srcOrd="2" destOrd="0" presId="urn:microsoft.com/office/officeart/2008/layout/HorizontalMultiLevelHierarchy"/>
    <dgm:cxn modelId="{FC87A804-3C07-42BA-918B-8D03F66AAB5C}" type="presParOf" srcId="{A1A80936-AF3E-4FF5-9D9C-8B2AFCC5DEC6}" destId="{FE4B577B-553A-49E5-9EE3-46D90C814774}" srcOrd="0" destOrd="0" presId="urn:microsoft.com/office/officeart/2008/layout/HorizontalMultiLevelHierarchy"/>
    <dgm:cxn modelId="{CA560FDE-55D6-4F14-9D47-B4818016A0F0}" type="presParOf" srcId="{4C9FF397-4758-4458-B04A-C729B073AF63}" destId="{91B1430A-07EE-49BB-BE35-DFEA7713E5DD}" srcOrd="3" destOrd="0" presId="urn:microsoft.com/office/officeart/2008/layout/HorizontalMultiLevelHierarchy"/>
    <dgm:cxn modelId="{83A209FA-7179-4A67-BAD3-0BD0466294C4}" type="presParOf" srcId="{91B1430A-07EE-49BB-BE35-DFEA7713E5DD}" destId="{32E0AE11-3462-43B7-A7EF-F3171CA9001F}" srcOrd="0" destOrd="0" presId="urn:microsoft.com/office/officeart/2008/layout/HorizontalMultiLevelHierarchy"/>
    <dgm:cxn modelId="{9FF4B895-FA4F-44F5-80D6-85D1B0B7C01C}" type="presParOf" srcId="{91B1430A-07EE-49BB-BE35-DFEA7713E5DD}" destId="{BE3DCED6-45D1-43E4-B5A4-DA57AC19349F}" srcOrd="1" destOrd="0" presId="urn:microsoft.com/office/officeart/2008/layout/HorizontalMultiLevelHierarchy"/>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80936-AF3E-4FF5-9D9C-8B2AFCC5DEC6}">
      <dsp:nvSpPr>
        <dsp:cNvPr id="0" name=""/>
        <dsp:cNvSpPr/>
      </dsp:nvSpPr>
      <dsp:spPr>
        <a:xfrm>
          <a:off x="1127278" y="2032000"/>
          <a:ext cx="506536" cy="482599"/>
        </a:xfrm>
        <a:custGeom>
          <a:avLst/>
          <a:gdLst/>
          <a:ahLst/>
          <a:cxnLst/>
          <a:rect l="0" t="0" r="0" b="0"/>
          <a:pathLst>
            <a:path>
              <a:moveTo>
                <a:pt x="0" y="0"/>
              </a:moveTo>
              <a:lnTo>
                <a:pt x="253268" y="0"/>
              </a:lnTo>
              <a:lnTo>
                <a:pt x="253268" y="482599"/>
              </a:lnTo>
              <a:lnTo>
                <a:pt x="506536" y="482599"/>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solidFill>
              <a:schemeClr val="tx1"/>
            </a:solidFill>
          </a:endParaRPr>
        </a:p>
      </dsp:txBody>
      <dsp:txXfrm>
        <a:off x="1363055" y="2255809"/>
        <a:ext cx="34981" cy="34981"/>
      </dsp:txXfrm>
    </dsp:sp>
    <dsp:sp modelId="{D02DCDA9-BDCA-49F0-B64A-09486C90D9E1}">
      <dsp:nvSpPr>
        <dsp:cNvPr id="0" name=""/>
        <dsp:cNvSpPr/>
      </dsp:nvSpPr>
      <dsp:spPr>
        <a:xfrm>
          <a:off x="4166500" y="1549399"/>
          <a:ext cx="506536" cy="965200"/>
        </a:xfrm>
        <a:custGeom>
          <a:avLst/>
          <a:gdLst/>
          <a:ahLst/>
          <a:cxnLst/>
          <a:rect l="0" t="0" r="0" b="0"/>
          <a:pathLst>
            <a:path>
              <a:moveTo>
                <a:pt x="0" y="0"/>
              </a:moveTo>
              <a:lnTo>
                <a:pt x="253268" y="0"/>
              </a:lnTo>
              <a:lnTo>
                <a:pt x="253268" y="965200"/>
              </a:lnTo>
              <a:lnTo>
                <a:pt x="506536" y="96520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solidFill>
              <a:schemeClr val="tx1"/>
            </a:solidFill>
          </a:endParaRPr>
        </a:p>
      </dsp:txBody>
      <dsp:txXfrm>
        <a:off x="4392517" y="2004748"/>
        <a:ext cx="54502" cy="54502"/>
      </dsp:txXfrm>
    </dsp:sp>
    <dsp:sp modelId="{BBB8A720-A864-40CD-AB3B-BAB1EA7D193B}">
      <dsp:nvSpPr>
        <dsp:cNvPr id="0" name=""/>
        <dsp:cNvSpPr/>
      </dsp:nvSpPr>
      <dsp:spPr>
        <a:xfrm>
          <a:off x="4166500" y="1503679"/>
          <a:ext cx="506536" cy="91440"/>
        </a:xfrm>
        <a:custGeom>
          <a:avLst/>
          <a:gdLst/>
          <a:ahLst/>
          <a:cxnLst/>
          <a:rect l="0" t="0" r="0" b="0"/>
          <a:pathLst>
            <a:path>
              <a:moveTo>
                <a:pt x="0" y="45720"/>
              </a:moveTo>
              <a:lnTo>
                <a:pt x="506536" y="4572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407105" y="1536736"/>
        <a:ext cx="25326" cy="25326"/>
      </dsp:txXfrm>
    </dsp:sp>
    <dsp:sp modelId="{BC177855-AD3D-4592-92BC-A14B3894DF1A}">
      <dsp:nvSpPr>
        <dsp:cNvPr id="0" name=""/>
        <dsp:cNvSpPr/>
      </dsp:nvSpPr>
      <dsp:spPr>
        <a:xfrm>
          <a:off x="4166500" y="584199"/>
          <a:ext cx="506536" cy="965200"/>
        </a:xfrm>
        <a:custGeom>
          <a:avLst/>
          <a:gdLst/>
          <a:ahLst/>
          <a:cxnLst/>
          <a:rect l="0" t="0" r="0" b="0"/>
          <a:pathLst>
            <a:path>
              <a:moveTo>
                <a:pt x="0" y="965200"/>
              </a:moveTo>
              <a:lnTo>
                <a:pt x="253268" y="965200"/>
              </a:lnTo>
              <a:lnTo>
                <a:pt x="253268" y="0"/>
              </a:lnTo>
              <a:lnTo>
                <a:pt x="506536"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solidFill>
              <a:schemeClr val="tx1"/>
            </a:solidFill>
          </a:endParaRPr>
        </a:p>
      </dsp:txBody>
      <dsp:txXfrm>
        <a:off x="4392517" y="1039548"/>
        <a:ext cx="54502" cy="54502"/>
      </dsp:txXfrm>
    </dsp:sp>
    <dsp:sp modelId="{4FC9E7DE-8A4B-4D5B-A48A-D60796BFAC1E}">
      <dsp:nvSpPr>
        <dsp:cNvPr id="0" name=""/>
        <dsp:cNvSpPr/>
      </dsp:nvSpPr>
      <dsp:spPr>
        <a:xfrm>
          <a:off x="1127278" y="1549399"/>
          <a:ext cx="506536" cy="482600"/>
        </a:xfrm>
        <a:custGeom>
          <a:avLst/>
          <a:gdLst/>
          <a:ahLst/>
          <a:cxnLst/>
          <a:rect l="0" t="0" r="0" b="0"/>
          <a:pathLst>
            <a:path>
              <a:moveTo>
                <a:pt x="0" y="482600"/>
              </a:moveTo>
              <a:lnTo>
                <a:pt x="253268" y="482600"/>
              </a:lnTo>
              <a:lnTo>
                <a:pt x="253268" y="0"/>
              </a:lnTo>
              <a:lnTo>
                <a:pt x="506536" y="0"/>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solidFill>
              <a:schemeClr val="tx1"/>
            </a:solidFill>
          </a:endParaRPr>
        </a:p>
      </dsp:txBody>
      <dsp:txXfrm>
        <a:off x="1363055" y="1773209"/>
        <a:ext cx="34981" cy="34981"/>
      </dsp:txXfrm>
    </dsp:sp>
    <dsp:sp modelId="{53623BA5-7A69-487B-87EE-115299306FE4}">
      <dsp:nvSpPr>
        <dsp:cNvPr id="0" name=""/>
        <dsp:cNvSpPr/>
      </dsp:nvSpPr>
      <dsp:spPr>
        <a:xfrm rot="16200000">
          <a:off x="-1290801" y="1645920"/>
          <a:ext cx="4064000"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ES" sz="5000" kern="1200" dirty="0">
              <a:solidFill>
                <a:schemeClr val="tx1"/>
              </a:solidFill>
            </a:rPr>
            <a:t>Búsquedas</a:t>
          </a:r>
        </a:p>
      </dsp:txBody>
      <dsp:txXfrm>
        <a:off x="-1290801" y="1645920"/>
        <a:ext cx="4064000" cy="772160"/>
      </dsp:txXfrm>
    </dsp:sp>
    <dsp:sp modelId="{29B2F390-F614-40FF-9067-A13D6419E8B8}">
      <dsp:nvSpPr>
        <dsp:cNvPr id="0" name=""/>
        <dsp:cNvSpPr/>
      </dsp:nvSpPr>
      <dsp:spPr>
        <a:xfrm>
          <a:off x="1633815" y="11633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ES" sz="5000" kern="1200" dirty="0">
              <a:solidFill>
                <a:schemeClr val="tx1"/>
              </a:solidFill>
            </a:rPr>
            <a:t>Lineal</a:t>
          </a:r>
        </a:p>
      </dsp:txBody>
      <dsp:txXfrm>
        <a:off x="1633815" y="1163319"/>
        <a:ext cx="2532684" cy="772160"/>
      </dsp:txXfrm>
    </dsp:sp>
    <dsp:sp modelId="{EFA0B59D-1124-4665-A657-E2311DC7D003}">
      <dsp:nvSpPr>
        <dsp:cNvPr id="0" name=""/>
        <dsp:cNvSpPr/>
      </dsp:nvSpPr>
      <dsp:spPr>
        <a:xfrm>
          <a:off x="4673036" y="1981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84138" marR="0" lvl="0" indent="0" algn="ctr" defTabSz="914400" eaLnBrk="1" fontAlgn="auto" latinLnBrk="0" hangingPunct="1">
            <a:lnSpc>
              <a:spcPct val="100000"/>
            </a:lnSpc>
            <a:spcBef>
              <a:spcPct val="0"/>
            </a:spcBef>
            <a:spcAft>
              <a:spcPts val="0"/>
            </a:spcAft>
            <a:buClrTx/>
            <a:buSzTx/>
            <a:buFontTx/>
            <a:buNone/>
            <a:tabLst/>
            <a:defRPr/>
          </a:pPr>
          <a:r>
            <a:rPr lang="es-ES" sz="1800" u="sng" kern="1200" dirty="0">
              <a:solidFill>
                <a:schemeClr val="tx1"/>
              </a:solidFill>
            </a:rPr>
            <a:t>En un vector no ordenado.</a:t>
          </a:r>
          <a:endParaRPr lang="es-ES" kern="1200" dirty="0">
            <a:solidFill>
              <a:schemeClr val="tx1"/>
            </a:solidFill>
          </a:endParaRPr>
        </a:p>
      </dsp:txBody>
      <dsp:txXfrm>
        <a:off x="4673036" y="198119"/>
        <a:ext cx="2532684" cy="772160"/>
      </dsp:txXfrm>
    </dsp:sp>
    <dsp:sp modelId="{FA13440D-00C7-4169-BBB6-D1FF5E8B0B82}">
      <dsp:nvSpPr>
        <dsp:cNvPr id="0" name=""/>
        <dsp:cNvSpPr/>
      </dsp:nvSpPr>
      <dsp:spPr>
        <a:xfrm>
          <a:off x="4673036" y="11633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84138" marR="0" lvl="0" indent="0" algn="ctr" defTabSz="914400" eaLnBrk="1" fontAlgn="auto" latinLnBrk="0" hangingPunct="1">
            <a:lnSpc>
              <a:spcPct val="100000"/>
            </a:lnSpc>
            <a:spcBef>
              <a:spcPct val="0"/>
            </a:spcBef>
            <a:spcAft>
              <a:spcPts val="0"/>
            </a:spcAft>
            <a:buClrTx/>
            <a:buSzTx/>
            <a:buFontTx/>
            <a:buNone/>
            <a:tabLst/>
            <a:defRPr/>
          </a:pPr>
          <a:r>
            <a:rPr lang="es-ES" sz="1800" u="sng" kern="1200" dirty="0">
              <a:solidFill>
                <a:schemeClr val="tx1"/>
              </a:solidFill>
            </a:rPr>
            <a:t>En un vector ordenado.</a:t>
          </a:r>
        </a:p>
        <a:p>
          <a:pPr defTabSz="2000250">
            <a:spcBef>
              <a:spcPct val="0"/>
            </a:spcBef>
            <a:spcAft>
              <a:spcPct val="35000"/>
            </a:spcAft>
            <a:buNone/>
          </a:pPr>
          <a:endParaRPr lang="es-ES" kern="1200" dirty="0">
            <a:solidFill>
              <a:schemeClr val="tx1"/>
            </a:solidFill>
          </a:endParaRPr>
        </a:p>
      </dsp:txBody>
      <dsp:txXfrm>
        <a:off x="4673036" y="1163319"/>
        <a:ext cx="2532684" cy="772160"/>
      </dsp:txXfrm>
    </dsp:sp>
    <dsp:sp modelId="{99BF6FE9-60D5-41F9-8CC4-9B0A564EA35D}">
      <dsp:nvSpPr>
        <dsp:cNvPr id="0" name=""/>
        <dsp:cNvSpPr/>
      </dsp:nvSpPr>
      <dsp:spPr>
        <a:xfrm>
          <a:off x="4673036" y="21285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u="sng" kern="1200" dirty="0">
              <a:solidFill>
                <a:schemeClr val="tx1"/>
              </a:solidFill>
            </a:rPr>
            <a:t>En una matriz</a:t>
          </a:r>
          <a:endParaRPr lang="es-ES" kern="1200" dirty="0">
            <a:solidFill>
              <a:schemeClr val="tx1"/>
            </a:solidFill>
          </a:endParaRPr>
        </a:p>
      </dsp:txBody>
      <dsp:txXfrm>
        <a:off x="4673036" y="2128519"/>
        <a:ext cx="2532684" cy="772160"/>
      </dsp:txXfrm>
    </dsp:sp>
    <dsp:sp modelId="{32E0AE11-3462-43B7-A7EF-F3171CA9001F}">
      <dsp:nvSpPr>
        <dsp:cNvPr id="0" name=""/>
        <dsp:cNvSpPr/>
      </dsp:nvSpPr>
      <dsp:spPr>
        <a:xfrm>
          <a:off x="1633815" y="2128519"/>
          <a:ext cx="2532684" cy="772160"/>
        </a:xfrm>
        <a:prstGeom prst="rect">
          <a:avLst/>
        </a:prstGeom>
        <a:solidFill>
          <a:schemeClr val="accent2"/>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ES" sz="5000" kern="1200" dirty="0">
              <a:solidFill>
                <a:schemeClr val="tx1"/>
              </a:solidFill>
            </a:rPr>
            <a:t>Binaria</a:t>
          </a:r>
        </a:p>
      </dsp:txBody>
      <dsp:txXfrm>
        <a:off x="1633815" y="2128519"/>
        <a:ext cx="2532684" cy="77216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5363" name="Rectangle 3"/>
          <p:cNvSpPr>
            <a:spLocks noGrp="1" noChangeArrowheads="1"/>
          </p:cNvSpPr>
          <p:nvPr>
            <p:ph type="dt" sz="quarter"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5364" name="Rectangle 4"/>
          <p:cNvSpPr>
            <a:spLocks noGrp="1" noChangeArrowheads="1"/>
          </p:cNvSpPr>
          <p:nvPr>
            <p:ph type="ftr" sz="quarter" idx="2"/>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r>
              <a:rPr lang="es-ES"/>
              <a:t>UT 2. Legislación sobre seguridad informártica y protección de datos.</a:t>
            </a:r>
          </a:p>
        </p:txBody>
      </p:sp>
      <p:sp>
        <p:nvSpPr>
          <p:cNvPr id="15365" name="Rectangle 5"/>
          <p:cNvSpPr>
            <a:spLocks noGrp="1" noChangeArrowheads="1"/>
          </p:cNvSpPr>
          <p:nvPr>
            <p:ph type="sldNum" sz="quarter" idx="3"/>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2F2A732D-6807-494E-A061-0906A16C602A}" type="slidenum">
              <a:rPr lang="es-ES"/>
              <a:pPr/>
              <a:t>‹Nº›</a:t>
            </a:fld>
            <a:endParaRPr lang="es-ES"/>
          </a:p>
        </p:txBody>
      </p:sp>
    </p:spTree>
    <p:extLst>
      <p:ext uri="{BB962C8B-B14F-4D97-AF65-F5344CB8AC3E}">
        <p14:creationId xmlns:p14="http://schemas.microsoft.com/office/powerpoint/2010/main" val="7251546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024" units="cm"/>
          <inkml:channel name="T" type="integer" max="2.14748E9" units="dev"/>
        </inkml:traceFormat>
        <inkml:channelProperties>
          <inkml:channelProperty channel="X" name="resolution" value="67.36842" units="1/cm"/>
          <inkml:channelProperty channel="Y" name="resolution" value="34.13334" units="1/cm"/>
          <inkml:channelProperty channel="T" name="resolution" value="1" units="1/dev"/>
        </inkml:channelProperties>
      </inkml:inkSource>
      <inkml:timestamp xml:id="ts0" timeString="2022-12-02T08:23:24.6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20426 5000 0,'26'0'78,"27"0"-62,0 0 0,0 0-1,132 0 1,0 0 0,80 0-1,-80 0 1,0 0-1,80 0-15,211 0 16,-132 0 0,-264 0-1,-27 0 1,-27 0 15,53 0-15,27 0-1,0 0 1,-27 0 15,-26-26-15,53 26 0,-53 0-1,-26 0-15,105 0 16,-79 0-1,-27 0 1,80 0 0,-80 0-1,27 0 17,80 0-17,-80 0 1,26 0-1,-53 0 1,1 0 15,-1 0-15,1 0 0,-1 0-1,27 0 1,0 0-1,27 0 1,25 0 0,-52 0-1,27 0 1,-1 0 0,-26 0-1,26 0 1,27 0-1,-53 0 1,-27 0 15,1 0 16,-1 0-31,54-27-16,-27 27 15,-27 0 1,27 0 47,26 0-63,-52 0 15,26 0 1,26 0-1,-26 0 1,159 0 15,-106 0-15,-80 0 0,1 0 46,-1 0-46,0 0-1,1 0 48,26 0-48,79 0-15,-26 0 16,-106 27 0,26-27 15,27 0 0,-26 0 110,-1 0-126,1 0 17,-1 0-17</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024" units="cm"/>
          <inkml:channel name="T" type="integer" max="2.14748E9" units="dev"/>
        </inkml:traceFormat>
        <inkml:channelProperties>
          <inkml:channelProperty channel="X" name="resolution" value="67.36842" units="1/cm"/>
          <inkml:channelProperty channel="Y" name="resolution" value="34.13334" units="1/cm"/>
          <inkml:channelProperty channel="T" name="resolution" value="1" units="1/dev"/>
        </inkml:channelProperties>
      </inkml:inkSource>
      <inkml:timestamp xml:id="ts0" timeString="2022-12-02T08:23:28.6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4736 6085 0,'26'0'78,"1"0"-62,26 0-1,0 0 1,53 0-1,52 0 1,54 0 0,-53 0-1,-27 0 1,106 0 0,-132 0-1,-27 0-15,54 0 16,-1 0-1,0 0 1,-52 0 15,-27 0-15,-27 0 46,133 0-62,0 0 16,79 0 0,79 27-1,-237-27 1,-54 0-16,53 26 16,1 0-1,131-26 1,-25 0-1,52 0 1,-27-26 15,-131 26-15,131 0 0,107-26-1,-159 26 1,-133 0 31,106 0-32,27 0 1,26 0 0,-132 0-1,-26 0 1,26 0-1,26 0 1,-52 0 0,105 0 15,265 0-15,52 26-1,-369-26-15,158 0 16,-159 0-1,-52 0 1,-1 0 31,27 0-47,-26 0 16,105 26-1,-26 1 1,-53-27-1,-27 0 1,1 0 78,-1 0-79,1 0 32,-1 0-15,0 0-17,1 0-15,-1-27 31,1 27 1,-1 0-1,1 0-15,-1 0-1,27 0 1,26 0-1,-52 0 1,-1 0 0,1 0-1,-1 0 1,-26-26 46,27 26-30,-1 0 327,1 0-328,-27-26 32,26 26-1,1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defTabSz="989013" eaLnBrk="0" hangingPunct="0">
              <a:defRPr sz="1300"/>
            </a:lvl1pPr>
          </a:lstStyle>
          <a:p>
            <a:endParaRPr lang="es-ES"/>
          </a:p>
        </p:txBody>
      </p:sp>
      <p:sp>
        <p:nvSpPr>
          <p:cNvPr id="17411" name="Rectangle 3"/>
          <p:cNvSpPr>
            <a:spLocks noGrp="1" noChangeArrowheads="1"/>
          </p:cNvSpPr>
          <p:nvPr>
            <p:ph type="dt" idx="1"/>
          </p:nvPr>
        </p:nvSpPr>
        <p:spPr bwMode="auto">
          <a:xfrm>
            <a:off x="4016375" y="0"/>
            <a:ext cx="3070225" cy="511175"/>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lvl1pPr algn="r" defTabSz="989013" eaLnBrk="0" hangingPunct="0">
              <a:defRPr sz="1300"/>
            </a:lvl1pPr>
          </a:lstStyle>
          <a:p>
            <a:endParaRPr lang="es-ES"/>
          </a:p>
        </p:txBody>
      </p:sp>
      <p:sp>
        <p:nvSpPr>
          <p:cNvPr id="17412" name="Rectangle 4"/>
          <p:cNvSpPr>
            <a:spLocks noGrp="1" noRot="1" noChangeAspect="1" noChangeArrowheads="1" noTextEdit="1"/>
          </p:cNvSpPr>
          <p:nvPr>
            <p:ph type="sldImg" idx="2"/>
          </p:nvPr>
        </p:nvSpPr>
        <p:spPr bwMode="auto">
          <a:xfrm>
            <a:off x="138113" y="766763"/>
            <a:ext cx="6811962" cy="3832225"/>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944563" y="4854575"/>
            <a:ext cx="5197475" cy="4598988"/>
          </a:xfrm>
          <a:prstGeom prst="rect">
            <a:avLst/>
          </a:prstGeom>
          <a:noFill/>
          <a:ln w="12700">
            <a:noFill/>
            <a:miter lim="800000"/>
            <a:headEnd type="none" w="sm" len="sm"/>
            <a:tailEnd type="none" w="sm" len="sm"/>
          </a:ln>
          <a:effectLst/>
        </p:spPr>
        <p:txBody>
          <a:bodyPr vert="horz" wrap="square" lIns="98892" tIns="49446" rIns="98892" bIns="49446"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7414" name="Rectangle 6"/>
          <p:cNvSpPr>
            <a:spLocks noGrp="1" noChangeArrowheads="1"/>
          </p:cNvSpPr>
          <p:nvPr>
            <p:ph type="ftr" sz="quarter" idx="4"/>
          </p:nvPr>
        </p:nvSpPr>
        <p:spPr bwMode="auto">
          <a:xfrm>
            <a:off x="0"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defTabSz="989013" eaLnBrk="0" hangingPunct="0">
              <a:defRPr sz="1300"/>
            </a:lvl1pPr>
          </a:lstStyle>
          <a:p>
            <a:endParaRPr lang="es-ES"/>
          </a:p>
        </p:txBody>
      </p:sp>
      <p:sp>
        <p:nvSpPr>
          <p:cNvPr id="17415" name="Rectangle 7"/>
          <p:cNvSpPr>
            <a:spLocks noGrp="1" noChangeArrowheads="1"/>
          </p:cNvSpPr>
          <p:nvPr>
            <p:ph type="sldNum" sz="quarter" idx="5"/>
          </p:nvPr>
        </p:nvSpPr>
        <p:spPr bwMode="auto">
          <a:xfrm>
            <a:off x="4016375" y="9709150"/>
            <a:ext cx="3070225" cy="511175"/>
          </a:xfrm>
          <a:prstGeom prst="rect">
            <a:avLst/>
          </a:prstGeom>
          <a:noFill/>
          <a:ln w="12700">
            <a:noFill/>
            <a:miter lim="800000"/>
            <a:headEnd type="none" w="sm" len="sm"/>
            <a:tailEnd type="none" w="sm" len="sm"/>
          </a:ln>
          <a:effectLst/>
        </p:spPr>
        <p:txBody>
          <a:bodyPr vert="horz" wrap="square" lIns="98892" tIns="49446" rIns="98892" bIns="49446" numCol="1" anchor="b" anchorCtr="0" compatLnSpc="1">
            <a:prstTxWarp prst="textNoShape">
              <a:avLst/>
            </a:prstTxWarp>
          </a:bodyPr>
          <a:lstStyle>
            <a:lvl1pPr algn="r" defTabSz="989013" eaLnBrk="0" hangingPunct="0">
              <a:defRPr sz="1300"/>
            </a:lvl1pPr>
          </a:lstStyle>
          <a:p>
            <a:fld id="{37CE8FD4-4DDE-4739-8739-0BA9AE0AD9BE}" type="slidenum">
              <a:rPr lang="es-ES"/>
              <a:pPr/>
              <a:t>‹Nº›</a:t>
            </a:fld>
            <a:endParaRPr lang="es-ES"/>
          </a:p>
        </p:txBody>
      </p:sp>
    </p:spTree>
    <p:extLst>
      <p:ext uri="{BB962C8B-B14F-4D97-AF65-F5344CB8AC3E}">
        <p14:creationId xmlns:p14="http://schemas.microsoft.com/office/powerpoint/2010/main" val="3041348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pPr/>
              <a:t>1</a:t>
            </a:fld>
            <a:endParaRPr lang="es-ES"/>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1434272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5137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40993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01528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1186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30174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03358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EJEMPLO DE MOSTRA LA PASADA Y LA SUMA EN CADA VUELTA</a:t>
            </a:r>
          </a:p>
        </p:txBody>
      </p:sp>
      <p:sp>
        <p:nvSpPr>
          <p:cNvPr id="4" name="Marcador de número de diapositiva 3"/>
          <p:cNvSpPr>
            <a:spLocks noGrp="1"/>
          </p:cNvSpPr>
          <p:nvPr>
            <p:ph type="sldNum" sz="quarter" idx="5"/>
          </p:nvPr>
        </p:nvSpPr>
        <p:spPr/>
        <p:txBody>
          <a:bodyPr/>
          <a:lstStyle/>
          <a:p>
            <a:fld id="{37CE8FD4-4DDE-4739-8739-0BA9AE0AD9BE}" type="slidenum">
              <a:rPr lang="es-ES" smtClean="0"/>
              <a:pPr/>
              <a:t>18</a:t>
            </a:fld>
            <a:endParaRPr lang="es-ES"/>
          </a:p>
        </p:txBody>
      </p:sp>
    </p:spTree>
    <p:extLst>
      <p:ext uri="{BB962C8B-B14F-4D97-AF65-F5344CB8AC3E}">
        <p14:creationId xmlns:p14="http://schemas.microsoft.com/office/powerpoint/2010/main" val="77246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74621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88962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9168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pPr/>
              <a:t>2</a:t>
            </a:fld>
            <a:endParaRPr lang="es-ES"/>
          </a:p>
        </p:txBody>
      </p:sp>
      <p:sp>
        <p:nvSpPr>
          <p:cNvPr id="23554" name="Rectangle 2"/>
          <p:cNvSpPr>
            <a:spLocks noGrp="1" noRot="1" noChangeAspect="1" noChangeArrowheads="1" noTextEdit="1"/>
          </p:cNvSpPr>
          <p:nvPr>
            <p:ph type="sldImg"/>
          </p:nvPr>
        </p:nvSpPr>
        <p:spPr>
          <a:xfrm>
            <a:off x="138113" y="766763"/>
            <a:ext cx="6811962" cy="3832225"/>
          </a:xfrm>
          <a:ln/>
        </p:spPr>
      </p:sp>
      <p:sp>
        <p:nvSpPr>
          <p:cNvPr id="235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82869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44532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5231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8229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26144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53846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25613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16175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14264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9705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23166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59888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03383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43485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33511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39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74257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46843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13662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3525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38377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77869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2605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7800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80409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47</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256888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895484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49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819126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54905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03132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900745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56455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88283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8061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66656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87947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59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557602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644296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835547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294523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68669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092091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64596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8773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71</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1479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6</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198813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72</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994428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73</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845876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74</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039124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75</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0286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8</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72736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9</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8470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10</a:t>
            </a:fld>
            <a:endParaRPr lang="es-ES"/>
          </a:p>
        </p:txBody>
      </p:sp>
      <p:sp>
        <p:nvSpPr>
          <p:cNvPr id="24578" name="Rectangle 2"/>
          <p:cNvSpPr>
            <a:spLocks noGrp="1" noRot="1" noChangeAspect="1" noChangeArrowheads="1" noTextEdit="1"/>
          </p:cNvSpPr>
          <p:nvPr>
            <p:ph type="sldImg"/>
          </p:nvPr>
        </p:nvSpPr>
        <p:spPr>
          <a:xfrm>
            <a:off x="138113" y="766763"/>
            <a:ext cx="6811962" cy="3832225"/>
          </a:xfrm>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8832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Tree>
    <p:extLst>
      <p:ext uri="{BB962C8B-B14F-4D97-AF65-F5344CB8AC3E}">
        <p14:creationId xmlns:p14="http://schemas.microsoft.com/office/powerpoint/2010/main" val="298720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a:xfrm>
            <a:off x="838200" y="6356352"/>
            <a:ext cx="2743200" cy="365125"/>
          </a:xfrm>
          <a:prstGeom prst="rect">
            <a:avLst/>
          </a:prstGeom>
        </p:spPr>
        <p:txBody>
          <a:bodyPr/>
          <a:lstStyle/>
          <a:p>
            <a:fld id="{506ECA58-A5CC-47D2-B155-15945A56D11C}" type="datetime1">
              <a:rPr lang="es-ES" smtClean="0"/>
              <a:pPr/>
              <a:t>05/12/2022</a:t>
            </a:fld>
            <a:endParaRPr lang="es-ES"/>
          </a:p>
        </p:txBody>
      </p:sp>
      <p:sp>
        <p:nvSpPr>
          <p:cNvPr id="5" name="Marcador de pie de página 4"/>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6" name="Marcador de número de diapositiva 5"/>
          <p:cNvSpPr>
            <a:spLocks noGrp="1"/>
          </p:cNvSpPr>
          <p:nvPr>
            <p:ph type="sldNum" sz="quarter" idx="12"/>
          </p:nvPr>
        </p:nvSpPr>
        <p:spPr>
          <a:xfrm>
            <a:off x="8610600" y="6356352"/>
            <a:ext cx="2743200" cy="365125"/>
          </a:xfrm>
          <a:prstGeom prst="rect">
            <a:avLst/>
          </a:prstGeom>
        </p:spPr>
        <p:txBody>
          <a:bodyPr/>
          <a:lstStyle/>
          <a:p>
            <a:fld id="{9BECECFA-AD57-4298-ACA8-1556E4670ED0}" type="slidenum">
              <a:rPr lang="es-ES" smtClean="0"/>
              <a:pPr/>
              <a:t>‹Nº›</a:t>
            </a:fld>
            <a:endParaRPr lang="es-ES"/>
          </a:p>
        </p:txBody>
      </p:sp>
    </p:spTree>
    <p:extLst>
      <p:ext uri="{BB962C8B-B14F-4D97-AF65-F5344CB8AC3E}">
        <p14:creationId xmlns:p14="http://schemas.microsoft.com/office/powerpoint/2010/main" val="170635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a:xfrm>
            <a:off x="838200" y="6356352"/>
            <a:ext cx="2743200" cy="365125"/>
          </a:xfrm>
          <a:prstGeom prst="rect">
            <a:avLst/>
          </a:prstGeom>
        </p:spPr>
        <p:txBody>
          <a:bodyPr/>
          <a:lstStyle/>
          <a:p>
            <a:fld id="{AC761949-144B-48DA-9382-B88C3A80BCF6}" type="datetime1">
              <a:rPr lang="es-ES" smtClean="0"/>
              <a:pPr/>
              <a:t>05/12/2022</a:t>
            </a:fld>
            <a:endParaRPr lang="es-ES"/>
          </a:p>
        </p:txBody>
      </p:sp>
      <p:sp>
        <p:nvSpPr>
          <p:cNvPr id="5" name="Marcador de pie de página 4"/>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6" name="Marcador de número de diapositiva 5"/>
          <p:cNvSpPr>
            <a:spLocks noGrp="1"/>
          </p:cNvSpPr>
          <p:nvPr>
            <p:ph type="sldNum" sz="quarter" idx="12"/>
          </p:nvPr>
        </p:nvSpPr>
        <p:spPr>
          <a:xfrm>
            <a:off x="8610600" y="6356352"/>
            <a:ext cx="2743200" cy="365125"/>
          </a:xfrm>
          <a:prstGeom prst="rect">
            <a:avLst/>
          </a:prstGeom>
        </p:spPr>
        <p:txBody>
          <a:bodyPr/>
          <a:lstStyle/>
          <a:p>
            <a:fld id="{D7BEB378-05EB-449B-9E4A-DBC9BF469AC6}" type="slidenum">
              <a:rPr lang="es-ES" smtClean="0"/>
              <a:pPr/>
              <a:t>‹Nº›</a:t>
            </a:fld>
            <a:endParaRPr lang="es-ES"/>
          </a:p>
        </p:txBody>
      </p:sp>
    </p:spTree>
    <p:extLst>
      <p:ext uri="{BB962C8B-B14F-4D97-AF65-F5344CB8AC3E}">
        <p14:creationId xmlns:p14="http://schemas.microsoft.com/office/powerpoint/2010/main" val="185670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127447" y="85941"/>
            <a:ext cx="10236177" cy="908719"/>
          </a:xfrm>
        </p:spPr>
        <p:txBody>
          <a:bodyPr/>
          <a:lstStyle/>
          <a:p>
            <a:r>
              <a:rPr lang="es-ES" dirty="0"/>
              <a:t>Haga clic para modificar el estilo de título del patrón</a:t>
            </a:r>
          </a:p>
        </p:txBody>
      </p:sp>
      <p:sp>
        <p:nvSpPr>
          <p:cNvPr id="3" name="Marcador de contenido 2"/>
          <p:cNvSpPr>
            <a:spLocks noGrp="1"/>
          </p:cNvSpPr>
          <p:nvPr>
            <p:ph idx="1"/>
          </p:nvPr>
        </p:nvSpPr>
        <p:spPr>
          <a:xfrm>
            <a:off x="1271463" y="1340768"/>
            <a:ext cx="10092161" cy="4351338"/>
          </a:xfrm>
        </p:spPr>
        <p:txBody>
          <a:bodyPr/>
          <a:lstStyle>
            <a:lvl1pPr>
              <a:buClrTx/>
              <a:buSzPct val="110000"/>
              <a:defRPr/>
            </a:lvl1pPr>
            <a:lvl2pPr>
              <a:buClrTx/>
              <a:buSzPct val="110000"/>
              <a:defRPr/>
            </a:lvl2pPr>
            <a:lvl3pPr>
              <a:buClrTx/>
              <a:buSzPct val="110000"/>
              <a:defRPr/>
            </a:lvl3pPr>
            <a:lvl4pPr>
              <a:buClrTx/>
              <a:buSzPct val="110000"/>
              <a:defRPr/>
            </a:lvl4pPr>
            <a:lvl5pPr>
              <a:buClrTx/>
              <a:buSzPct val="11000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CuadroTexto 6"/>
          <p:cNvSpPr txBox="1"/>
          <p:nvPr/>
        </p:nvSpPr>
        <p:spPr>
          <a:xfrm>
            <a:off x="8928734" y="6362103"/>
            <a:ext cx="2434891" cy="369332"/>
          </a:xfrm>
          <a:prstGeom prst="rect">
            <a:avLst/>
          </a:prstGeom>
          <a:noFill/>
        </p:spPr>
        <p:txBody>
          <a:bodyPr wrap="square" rtlCol="0">
            <a:spAutoFit/>
          </a:bodyPr>
          <a:lstStyle/>
          <a:p>
            <a:r>
              <a:rPr lang="es-ES" sz="1800" dirty="0"/>
              <a:t>Abraham Pérez Barrera</a:t>
            </a:r>
          </a:p>
        </p:txBody>
      </p:sp>
    </p:spTree>
    <p:extLst>
      <p:ext uri="{BB962C8B-B14F-4D97-AF65-F5344CB8AC3E}">
        <p14:creationId xmlns:p14="http://schemas.microsoft.com/office/powerpoint/2010/main" val="285768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1"/>
            <a:ext cx="10515600" cy="1500188"/>
          </a:xfrm>
        </p:spPr>
        <p:txBody>
          <a:bodyPr anchor="b"/>
          <a:lstStyle>
            <a:lvl1pPr>
              <a:defRPr sz="4500"/>
            </a:lvl1pPr>
          </a:lstStyle>
          <a:p>
            <a:r>
              <a:rPr lang="es-ES" dirty="0"/>
              <a:t>Haga clic para modificar el estilo de título del patrón</a:t>
            </a:r>
          </a:p>
        </p:txBody>
      </p:sp>
      <p:sp>
        <p:nvSpPr>
          <p:cNvPr id="3" name="Marcador de texto 2"/>
          <p:cNvSpPr>
            <a:spLocks noGrp="1"/>
          </p:cNvSpPr>
          <p:nvPr>
            <p:ph type="body" idx="1"/>
          </p:nvPr>
        </p:nvSpPr>
        <p:spPr>
          <a:xfrm>
            <a:off x="831851" y="3209929"/>
            <a:ext cx="10515600" cy="2879723"/>
          </a:xfrm>
        </p:spPr>
        <p:txBody>
          <a:bodyPr>
            <a:normAutofit/>
          </a:bodyPr>
          <a:lstStyle>
            <a:lvl1pPr marL="273050" indent="258763">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dirty="0"/>
              <a:t>Haga clic para modificar el estilo de texto del patrón</a:t>
            </a:r>
          </a:p>
        </p:txBody>
      </p:sp>
    </p:spTree>
    <p:extLst>
      <p:ext uri="{BB962C8B-B14F-4D97-AF65-F5344CB8AC3E}">
        <p14:creationId xmlns:p14="http://schemas.microsoft.com/office/powerpoint/2010/main" val="402199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93680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525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a:xfrm>
            <a:off x="838200" y="6356352"/>
            <a:ext cx="2743200" cy="365125"/>
          </a:xfrm>
          <a:prstGeom prst="rect">
            <a:avLst/>
          </a:prstGeom>
        </p:spPr>
        <p:txBody>
          <a:bodyPr/>
          <a:lstStyle/>
          <a:p>
            <a:fld id="{C18417A1-62BC-479D-89D1-518BD953F542}" type="datetime1">
              <a:rPr lang="es-ES" smtClean="0"/>
              <a:pPr/>
              <a:t>05/12/2022</a:t>
            </a:fld>
            <a:endParaRPr lang="es-ES"/>
          </a:p>
        </p:txBody>
      </p:sp>
      <p:sp>
        <p:nvSpPr>
          <p:cNvPr id="4" name="Marcador de pie de página 3"/>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5" name="Marcador de número de diapositiva 4"/>
          <p:cNvSpPr>
            <a:spLocks noGrp="1"/>
          </p:cNvSpPr>
          <p:nvPr>
            <p:ph type="sldNum" sz="quarter" idx="12"/>
          </p:nvPr>
        </p:nvSpPr>
        <p:spPr>
          <a:xfrm>
            <a:off x="8610600" y="6356352"/>
            <a:ext cx="2743200" cy="365125"/>
          </a:xfrm>
          <a:prstGeom prst="rect">
            <a:avLst/>
          </a:prstGeom>
        </p:spPr>
        <p:txBody>
          <a:bodyPr/>
          <a:lstStyle/>
          <a:p>
            <a:fld id="{5C7374FA-AF05-4F0E-844D-F9D1D8047F7F}" type="slidenum">
              <a:rPr lang="es-ES" smtClean="0"/>
              <a:pPr/>
              <a:t>‹Nº›</a:t>
            </a:fld>
            <a:endParaRPr lang="es-ES"/>
          </a:p>
        </p:txBody>
      </p:sp>
    </p:spTree>
    <p:extLst>
      <p:ext uri="{BB962C8B-B14F-4D97-AF65-F5344CB8AC3E}">
        <p14:creationId xmlns:p14="http://schemas.microsoft.com/office/powerpoint/2010/main" val="175911740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2"/>
            <a:ext cx="2743200" cy="365125"/>
          </a:xfrm>
          <a:prstGeom prst="rect">
            <a:avLst/>
          </a:prstGeom>
        </p:spPr>
        <p:txBody>
          <a:bodyPr/>
          <a:lstStyle/>
          <a:p>
            <a:fld id="{0037F630-E0C9-4950-BE96-11E10739B388}" type="datetime1">
              <a:rPr lang="es-ES" smtClean="0"/>
              <a:pPr/>
              <a:t>05/12/2022</a:t>
            </a:fld>
            <a:endParaRPr lang="es-ES"/>
          </a:p>
        </p:txBody>
      </p:sp>
      <p:sp>
        <p:nvSpPr>
          <p:cNvPr id="3" name="Marcador de pie de página 2"/>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4" name="Marcador de número de diapositiva 3"/>
          <p:cNvSpPr>
            <a:spLocks noGrp="1"/>
          </p:cNvSpPr>
          <p:nvPr>
            <p:ph type="sldNum" sz="quarter" idx="12"/>
          </p:nvPr>
        </p:nvSpPr>
        <p:spPr>
          <a:xfrm>
            <a:off x="8610600" y="6356352"/>
            <a:ext cx="2743200" cy="365125"/>
          </a:xfrm>
          <a:prstGeom prst="rect">
            <a:avLst/>
          </a:prstGeom>
        </p:spPr>
        <p:txBody>
          <a:bodyPr/>
          <a:lstStyle/>
          <a:p>
            <a:fld id="{2915F7FB-6C4E-4E9F-AFBF-DF0325674668}" type="slidenum">
              <a:rPr lang="es-ES" smtClean="0"/>
              <a:pPr/>
              <a:t>‹Nº›</a:t>
            </a:fld>
            <a:endParaRPr lang="es-ES"/>
          </a:p>
        </p:txBody>
      </p:sp>
    </p:spTree>
    <p:extLst>
      <p:ext uri="{BB962C8B-B14F-4D97-AF65-F5344CB8AC3E}">
        <p14:creationId xmlns:p14="http://schemas.microsoft.com/office/powerpoint/2010/main" val="86421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2"/>
            <a:ext cx="2743200" cy="365125"/>
          </a:xfrm>
          <a:prstGeom prst="rect">
            <a:avLst/>
          </a:prstGeom>
        </p:spPr>
        <p:txBody>
          <a:bodyPr/>
          <a:lstStyle/>
          <a:p>
            <a:fld id="{B36C7F63-3C96-418A-85BB-1442977B888E}" type="datetime1">
              <a:rPr lang="es-ES" smtClean="0"/>
              <a:pPr/>
              <a:t>05/12/2022</a:t>
            </a:fld>
            <a:endParaRPr lang="es-ES"/>
          </a:p>
        </p:txBody>
      </p:sp>
      <p:sp>
        <p:nvSpPr>
          <p:cNvPr id="6" name="Marcador de pie de página 5"/>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7" name="Marcador de número de diapositiva 6"/>
          <p:cNvSpPr>
            <a:spLocks noGrp="1"/>
          </p:cNvSpPr>
          <p:nvPr>
            <p:ph type="sldNum" sz="quarter" idx="12"/>
          </p:nvPr>
        </p:nvSpPr>
        <p:spPr>
          <a:xfrm>
            <a:off x="8610600" y="6356352"/>
            <a:ext cx="2743200" cy="365125"/>
          </a:xfrm>
          <a:prstGeom prst="rect">
            <a:avLst/>
          </a:prstGeom>
        </p:spPr>
        <p:txBody>
          <a:bodyPr/>
          <a:lstStyle/>
          <a:p>
            <a:fld id="{4D333169-E52F-4D6C-9046-E24FEF9F71EA}" type="slidenum">
              <a:rPr lang="es-ES" smtClean="0"/>
              <a:pPr/>
              <a:t>‹Nº›</a:t>
            </a:fld>
            <a:endParaRPr lang="es-ES"/>
          </a:p>
        </p:txBody>
      </p:sp>
    </p:spTree>
    <p:extLst>
      <p:ext uri="{BB962C8B-B14F-4D97-AF65-F5344CB8AC3E}">
        <p14:creationId xmlns:p14="http://schemas.microsoft.com/office/powerpoint/2010/main" val="5298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a:xfrm>
            <a:off x="838200" y="6356352"/>
            <a:ext cx="2743200" cy="365125"/>
          </a:xfrm>
          <a:prstGeom prst="rect">
            <a:avLst/>
          </a:prstGeom>
        </p:spPr>
        <p:txBody>
          <a:bodyPr/>
          <a:lstStyle/>
          <a:p>
            <a:fld id="{40E615F5-5CE2-43CA-A9E1-15ECB4D28F55}" type="datetime1">
              <a:rPr lang="es-ES" smtClean="0"/>
              <a:pPr/>
              <a:t>05/12/2022</a:t>
            </a:fld>
            <a:endParaRPr lang="es-ES"/>
          </a:p>
        </p:txBody>
      </p:sp>
      <p:sp>
        <p:nvSpPr>
          <p:cNvPr id="6" name="Marcador de pie de página 5"/>
          <p:cNvSpPr>
            <a:spLocks noGrp="1"/>
          </p:cNvSpPr>
          <p:nvPr>
            <p:ph type="ftr" sz="quarter" idx="11"/>
          </p:nvPr>
        </p:nvSpPr>
        <p:spPr>
          <a:xfrm>
            <a:off x="4038600" y="6356352"/>
            <a:ext cx="4114800" cy="365125"/>
          </a:xfrm>
          <a:prstGeom prst="rect">
            <a:avLst/>
          </a:prstGeom>
        </p:spPr>
        <p:txBody>
          <a:bodyPr/>
          <a:lstStyle/>
          <a:p>
            <a:r>
              <a:rPr lang="es-ES"/>
              <a:t>DAR - CIFP Santa Catalina.</a:t>
            </a:r>
          </a:p>
        </p:txBody>
      </p:sp>
      <p:sp>
        <p:nvSpPr>
          <p:cNvPr id="7" name="Marcador de número de diapositiva 6"/>
          <p:cNvSpPr>
            <a:spLocks noGrp="1"/>
          </p:cNvSpPr>
          <p:nvPr>
            <p:ph type="sldNum" sz="quarter" idx="12"/>
          </p:nvPr>
        </p:nvSpPr>
        <p:spPr>
          <a:xfrm>
            <a:off x="8610600" y="6356352"/>
            <a:ext cx="2743200" cy="365125"/>
          </a:xfrm>
          <a:prstGeom prst="rect">
            <a:avLst/>
          </a:prstGeom>
        </p:spPr>
        <p:txBody>
          <a:bodyPr/>
          <a:lstStyle/>
          <a:p>
            <a:fld id="{6C406B0D-560D-454C-AAD9-E40E8877E13F}" type="slidenum">
              <a:rPr lang="es-ES" smtClean="0"/>
              <a:pPr/>
              <a:t>‹Nº›</a:t>
            </a:fld>
            <a:endParaRPr lang="es-ES"/>
          </a:p>
        </p:txBody>
      </p:sp>
    </p:spTree>
    <p:extLst>
      <p:ext uri="{BB962C8B-B14F-4D97-AF65-F5344CB8AC3E}">
        <p14:creationId xmlns:p14="http://schemas.microsoft.com/office/powerpoint/2010/main" val="15073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7000" b="-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28977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7012810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ClrTx/>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Tx/>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Tx/>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Tx/>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9 Título"/>
          <p:cNvSpPr>
            <a:spLocks noGrp="1"/>
          </p:cNvSpPr>
          <p:nvPr>
            <p:ph type="ctrTitle"/>
          </p:nvPr>
        </p:nvSpPr>
        <p:spPr>
          <a:xfrm>
            <a:off x="2057400" y="764704"/>
            <a:ext cx="7851648" cy="1656184"/>
          </a:xfrm>
        </p:spPr>
        <p:txBody>
          <a:bodyPr>
            <a:noAutofit/>
          </a:bodyPr>
          <a:lstStyle/>
          <a:p>
            <a:pPr algn="ctr"/>
            <a:r>
              <a:rPr lang="es-ES" sz="3600" dirty="0"/>
              <a:t>DESARROLLO DE APLICACIONES MULTIPLATAFORMA</a:t>
            </a:r>
          </a:p>
        </p:txBody>
      </p:sp>
      <p:sp>
        <p:nvSpPr>
          <p:cNvPr id="2" name="Subtítulo 1"/>
          <p:cNvSpPr>
            <a:spLocks noGrp="1"/>
          </p:cNvSpPr>
          <p:nvPr>
            <p:ph type="subTitle" idx="1"/>
          </p:nvPr>
        </p:nvSpPr>
        <p:spPr/>
        <p:txBody>
          <a:bodyPr/>
          <a:lstStyle/>
          <a:p>
            <a:endParaRPr lang="es-ES"/>
          </a:p>
        </p:txBody>
      </p:sp>
      <p:sp>
        <p:nvSpPr>
          <p:cNvPr id="11" name="9 Título"/>
          <p:cNvSpPr txBox="1">
            <a:spLocks/>
          </p:cNvSpPr>
          <p:nvPr/>
        </p:nvSpPr>
        <p:spPr>
          <a:xfrm>
            <a:off x="2135560" y="3140968"/>
            <a:ext cx="7851648" cy="9361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s-ES" sz="3600" b="1" dirty="0">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Arial" pitchFamily="34" charset="0"/>
              </a:rPr>
              <a:t>PROGRAMACIÓN</a:t>
            </a:r>
          </a:p>
        </p:txBody>
      </p:sp>
    </p:spTree>
    <p:extLst>
      <p:ext uri="{BB962C8B-B14F-4D97-AF65-F5344CB8AC3E}">
        <p14:creationId xmlns:p14="http://schemas.microsoft.com/office/powerpoint/2010/main" val="1394852142"/>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99456" y="199436"/>
            <a:ext cx="8424936" cy="864096"/>
          </a:xfrm>
        </p:spPr>
        <p:txBody>
          <a:bodyPr>
            <a:noAutofit/>
          </a:bodyPr>
          <a:lstStyle/>
          <a:p>
            <a:pPr algn="just">
              <a:lnSpc>
                <a:spcPct val="150000"/>
              </a:lnSpc>
              <a:spcBef>
                <a:spcPts val="0"/>
              </a:spcBef>
            </a:pPr>
            <a:r>
              <a:rPr lang="es-ES" sz="3200" dirty="0"/>
              <a:t>2.2. Creación de un vector</a:t>
            </a:r>
            <a:endParaRPr lang="es-ES" sz="3200" dirty="0">
              <a:solidFill>
                <a:srgbClr val="0070C0"/>
              </a:solidFill>
            </a:endParaRPr>
          </a:p>
        </p:txBody>
      </p:sp>
      <p:sp>
        <p:nvSpPr>
          <p:cNvPr id="5125" name="Rectangle 5"/>
          <p:cNvSpPr>
            <a:spLocks noGrp="1" noChangeArrowheads="1"/>
          </p:cNvSpPr>
          <p:nvPr>
            <p:ph idx="1"/>
          </p:nvPr>
        </p:nvSpPr>
        <p:spPr>
          <a:xfrm>
            <a:off x="2364660" y="1063532"/>
            <a:ext cx="8229600" cy="4968552"/>
          </a:xfrm>
        </p:spPr>
        <p:txBody>
          <a:bodyPr>
            <a:normAutofit/>
          </a:bodyPr>
          <a:lstStyle/>
          <a:p>
            <a:pPr lvl="2" algn="just">
              <a:lnSpc>
                <a:spcPct val="150000"/>
              </a:lnSpc>
              <a:spcBef>
                <a:spcPts val="0"/>
              </a:spcBef>
              <a:buNone/>
            </a:pPr>
            <a:endParaRPr lang="es-ES" sz="1600" dirty="0"/>
          </a:p>
          <a:p>
            <a:pPr algn="just">
              <a:lnSpc>
                <a:spcPct val="150000"/>
              </a:lnSpc>
              <a:spcBef>
                <a:spcPts val="0"/>
              </a:spcBef>
              <a:buNone/>
            </a:pPr>
            <a:r>
              <a:rPr lang="es-ES" sz="1800" b="1" u="sng" dirty="0"/>
              <a:t>Ejemplos:</a:t>
            </a:r>
            <a:r>
              <a:rPr lang="es-ES" sz="1800" b="1" dirty="0"/>
              <a:t>   	 </a:t>
            </a:r>
          </a:p>
          <a:p>
            <a:pPr algn="just">
              <a:lnSpc>
                <a:spcPct val="150000"/>
              </a:lnSpc>
              <a:spcBef>
                <a:spcPts val="0"/>
              </a:spcBef>
              <a:buNone/>
            </a:pPr>
            <a:r>
              <a:rPr lang="es-ES" sz="1800" b="1" dirty="0"/>
              <a:t>			 </a:t>
            </a:r>
            <a:r>
              <a:rPr lang="es-ES" sz="1800" dirty="0" err="1"/>
              <a:t>float</a:t>
            </a:r>
            <a:r>
              <a:rPr lang="es-ES" sz="1800" dirty="0"/>
              <a:t> [ ] notas; //Declaración del vector</a:t>
            </a:r>
          </a:p>
          <a:p>
            <a:pPr lvl="2" algn="just">
              <a:lnSpc>
                <a:spcPct val="150000"/>
              </a:lnSpc>
              <a:spcBef>
                <a:spcPts val="0"/>
              </a:spcBef>
              <a:buNone/>
            </a:pPr>
            <a:r>
              <a:rPr lang="es-ES" sz="1800" dirty="0"/>
              <a:t>		  notas =new </a:t>
            </a:r>
            <a:r>
              <a:rPr lang="es-ES" sz="1800" dirty="0" err="1"/>
              <a:t>float</a:t>
            </a:r>
            <a:r>
              <a:rPr lang="es-ES" sz="1800" dirty="0"/>
              <a:t>[10]; //Creación del vector</a:t>
            </a:r>
          </a:p>
          <a:p>
            <a:pPr lvl="2" algn="just">
              <a:lnSpc>
                <a:spcPct val="150000"/>
              </a:lnSpc>
              <a:spcBef>
                <a:spcPts val="0"/>
              </a:spcBef>
              <a:buNone/>
            </a:pPr>
            <a:r>
              <a:rPr lang="es-ES" sz="1800" dirty="0"/>
              <a:t>		  Las dos líneas anteriores pueden simplificarse así:</a:t>
            </a:r>
          </a:p>
          <a:p>
            <a:pPr lvl="2" algn="just">
              <a:lnSpc>
                <a:spcPct val="150000"/>
              </a:lnSpc>
              <a:spcBef>
                <a:spcPts val="0"/>
              </a:spcBef>
              <a:buNone/>
            </a:pPr>
            <a:r>
              <a:rPr lang="es-ES" sz="1800" dirty="0"/>
              <a:t>		  </a:t>
            </a:r>
            <a:r>
              <a:rPr lang="es-ES" sz="1800" dirty="0" err="1"/>
              <a:t>float</a:t>
            </a:r>
            <a:r>
              <a:rPr lang="es-ES" sz="1800" dirty="0"/>
              <a:t> [ ] notas= new </a:t>
            </a:r>
            <a:r>
              <a:rPr lang="es-ES" sz="1800" dirty="0" err="1"/>
              <a:t>float</a:t>
            </a:r>
            <a:r>
              <a:rPr lang="es-ES" sz="1800" dirty="0"/>
              <a:t>[10]; </a:t>
            </a:r>
          </a:p>
          <a:p>
            <a:pPr lvl="2" algn="just">
              <a:lnSpc>
                <a:spcPct val="150000"/>
              </a:lnSpc>
              <a:spcBef>
                <a:spcPts val="0"/>
              </a:spcBef>
              <a:buNone/>
            </a:pPr>
            <a:endParaRPr lang="es-ES" sz="1800" dirty="0"/>
          </a:p>
          <a:p>
            <a:pPr lvl="2" algn="just">
              <a:lnSpc>
                <a:spcPct val="150000"/>
              </a:lnSpc>
              <a:spcBef>
                <a:spcPts val="0"/>
              </a:spcBef>
              <a:buNone/>
            </a:pPr>
            <a:r>
              <a:rPr lang="es-ES" sz="1800" b="1" dirty="0"/>
              <a:t>		   </a:t>
            </a:r>
            <a:r>
              <a:rPr lang="es-ES" sz="1800" dirty="0" err="1"/>
              <a:t>int</a:t>
            </a:r>
            <a:r>
              <a:rPr lang="es-ES" sz="1800" dirty="0"/>
              <a:t> [ ] temperaturas;  //Declaración</a:t>
            </a:r>
          </a:p>
          <a:p>
            <a:pPr lvl="2" algn="just">
              <a:lnSpc>
                <a:spcPct val="150000"/>
              </a:lnSpc>
              <a:spcBef>
                <a:spcPts val="0"/>
              </a:spcBef>
              <a:buNone/>
            </a:pPr>
            <a:r>
              <a:rPr lang="es-ES" sz="1800" b="1" dirty="0"/>
              <a:t>		  </a:t>
            </a:r>
            <a:r>
              <a:rPr lang="es-ES" sz="1800" dirty="0"/>
              <a:t>temperaturas =new </a:t>
            </a:r>
            <a:r>
              <a:rPr lang="es-ES" sz="1800" dirty="0" err="1"/>
              <a:t>int</a:t>
            </a:r>
            <a:r>
              <a:rPr lang="es-ES" sz="1800" dirty="0"/>
              <a:t>[7]; //Creación</a:t>
            </a:r>
          </a:p>
          <a:p>
            <a:pPr lvl="2" algn="just">
              <a:lnSpc>
                <a:spcPct val="150000"/>
              </a:lnSpc>
              <a:spcBef>
                <a:spcPts val="0"/>
              </a:spcBef>
              <a:buNone/>
            </a:pPr>
            <a:r>
              <a:rPr lang="es-ES" sz="1800" b="1" dirty="0"/>
              <a:t>		  </a:t>
            </a:r>
            <a:r>
              <a:rPr lang="es-ES" sz="1800" dirty="0"/>
              <a:t>Las dos líneas anteriores pueden simplificarse así:</a:t>
            </a:r>
          </a:p>
          <a:p>
            <a:pPr lvl="2" algn="just">
              <a:lnSpc>
                <a:spcPct val="150000"/>
              </a:lnSpc>
              <a:spcBef>
                <a:spcPts val="0"/>
              </a:spcBef>
              <a:buNone/>
            </a:pPr>
            <a:r>
              <a:rPr lang="es-ES" sz="1800" dirty="0"/>
              <a:t>		  </a:t>
            </a:r>
            <a:r>
              <a:rPr lang="es-ES" sz="1800" dirty="0" err="1"/>
              <a:t>int</a:t>
            </a:r>
            <a:r>
              <a:rPr lang="es-ES" sz="1800" dirty="0"/>
              <a:t> [ ] temperaturas = new </a:t>
            </a:r>
            <a:r>
              <a:rPr lang="es-ES" sz="1800" dirty="0" err="1"/>
              <a:t>int</a:t>
            </a:r>
            <a:r>
              <a:rPr lang="es-ES" sz="1800" dirty="0"/>
              <a:t>[7]; </a:t>
            </a:r>
            <a:endParaRPr lang="es-ES" sz="1800" b="1" dirty="0"/>
          </a:p>
        </p:txBody>
      </p:sp>
    </p:spTree>
    <p:extLst>
      <p:ext uri="{BB962C8B-B14F-4D97-AF65-F5344CB8AC3E}">
        <p14:creationId xmlns:p14="http://schemas.microsoft.com/office/powerpoint/2010/main" val="3387316007"/>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15480" y="188640"/>
            <a:ext cx="9361040" cy="864096"/>
          </a:xfrm>
        </p:spPr>
        <p:txBody>
          <a:bodyPr>
            <a:noAutofit/>
          </a:bodyPr>
          <a:lstStyle/>
          <a:p>
            <a:pPr marL="742950" indent="-742950"/>
            <a:endParaRPr lang="es-ES" sz="3200" dirty="0"/>
          </a:p>
        </p:txBody>
      </p:sp>
      <p:sp>
        <p:nvSpPr>
          <p:cNvPr id="5125" name="Rectangle 5"/>
          <p:cNvSpPr>
            <a:spLocks noGrp="1" noChangeArrowheads="1"/>
          </p:cNvSpPr>
          <p:nvPr>
            <p:ph idx="1"/>
          </p:nvPr>
        </p:nvSpPr>
        <p:spPr>
          <a:xfrm>
            <a:off x="1415480" y="1083178"/>
            <a:ext cx="9937104" cy="5040560"/>
          </a:xfrm>
        </p:spPr>
        <p:txBody>
          <a:bodyPr>
            <a:normAutofit/>
          </a:bodyPr>
          <a:lstStyle/>
          <a:p>
            <a:pPr lvl="1" algn="ctr">
              <a:lnSpc>
                <a:spcPct val="150000"/>
              </a:lnSpc>
              <a:spcBef>
                <a:spcPts val="0"/>
              </a:spcBef>
              <a:buNone/>
            </a:pPr>
            <a:endParaRPr lang="es-ES" sz="2000" b="1" u="sng" dirty="0"/>
          </a:p>
          <a:p>
            <a:pPr algn="just">
              <a:lnSpc>
                <a:spcPct val="150000"/>
              </a:lnSpc>
              <a:spcBef>
                <a:spcPts val="0"/>
              </a:spcBef>
              <a:buNone/>
            </a:pPr>
            <a:r>
              <a:rPr lang="es-ES" sz="2200" b="1" u="sng" dirty="0">
                <a:solidFill>
                  <a:srgbClr val="FF0000"/>
                </a:solidFill>
              </a:rPr>
              <a:t>EJERCICIO 1.</a:t>
            </a:r>
            <a:r>
              <a:rPr lang="es-ES" sz="2200" b="1" dirty="0">
                <a:solidFill>
                  <a:srgbClr val="FF0000"/>
                </a:solidFill>
              </a:rPr>
              <a:t> </a:t>
            </a:r>
            <a:r>
              <a:rPr lang="es-ES" sz="2200" dirty="0"/>
              <a:t>Declara e instancia un tipo de variable que sea capaz de contener la edad de cinco alumnos.</a:t>
            </a:r>
          </a:p>
          <a:p>
            <a:pPr algn="just">
              <a:lnSpc>
                <a:spcPct val="150000"/>
              </a:lnSpc>
              <a:spcBef>
                <a:spcPts val="0"/>
              </a:spcBef>
              <a:buNone/>
            </a:pPr>
            <a:endParaRPr lang="es-ES" sz="2200" dirty="0"/>
          </a:p>
        </p:txBody>
      </p:sp>
    </p:spTree>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87488" y="328109"/>
            <a:ext cx="9278180" cy="864096"/>
          </a:xfrm>
        </p:spPr>
        <p:txBody>
          <a:bodyPr>
            <a:noAutofit/>
          </a:bodyPr>
          <a:lstStyle/>
          <a:p>
            <a:pPr marL="742950" indent="-742950"/>
            <a:r>
              <a:rPr lang="es-ES" sz="3200" dirty="0"/>
              <a:t>2.3. Inicialización de un vector</a:t>
            </a:r>
          </a:p>
        </p:txBody>
      </p:sp>
      <p:sp>
        <p:nvSpPr>
          <p:cNvPr id="5125" name="Rectangle 5"/>
          <p:cNvSpPr>
            <a:spLocks noGrp="1" noChangeArrowheads="1"/>
          </p:cNvSpPr>
          <p:nvPr>
            <p:ph idx="1"/>
          </p:nvPr>
        </p:nvSpPr>
        <p:spPr>
          <a:xfrm>
            <a:off x="1271464" y="1223788"/>
            <a:ext cx="9396536" cy="5112568"/>
          </a:xfrm>
        </p:spPr>
        <p:txBody>
          <a:bodyPr>
            <a:normAutofit/>
          </a:bodyPr>
          <a:lstStyle/>
          <a:p>
            <a:pPr algn="just">
              <a:lnSpc>
                <a:spcPct val="150000"/>
              </a:lnSpc>
              <a:spcBef>
                <a:spcPts val="0"/>
              </a:spcBef>
              <a:buClrTx/>
              <a:buFont typeface="Wingdings" pitchFamily="2" charset="2"/>
              <a:buChar char="q"/>
            </a:pPr>
            <a:r>
              <a:rPr lang="es-ES" sz="1700" dirty="0"/>
              <a:t>Se pueden dar valores a un array en el mismo momento de la declaración. De esta forma, Java determina el tamaño del array en función de los valores asignados y hace la reserva de memoria sin tener que hacer el new.</a:t>
            </a:r>
          </a:p>
          <a:p>
            <a:pPr lvl="1" algn="just">
              <a:lnSpc>
                <a:spcPct val="150000"/>
              </a:lnSpc>
              <a:spcBef>
                <a:spcPts val="0"/>
              </a:spcBef>
              <a:buClrTx/>
              <a:buFont typeface="Wingdings" pitchFamily="2" charset="2"/>
              <a:buChar char="Ø"/>
            </a:pPr>
            <a:r>
              <a:rPr lang="es-ES" b="1" u="sng" dirty="0"/>
              <a:t>Vector (array unidimensional):</a:t>
            </a:r>
          </a:p>
          <a:p>
            <a:pPr lvl="1" algn="just">
              <a:lnSpc>
                <a:spcPct val="150000"/>
              </a:lnSpc>
              <a:spcBef>
                <a:spcPts val="0"/>
              </a:spcBef>
              <a:buNone/>
            </a:pPr>
            <a:r>
              <a:rPr lang="es-ES" sz="1600" b="1" u="sng" dirty="0"/>
              <a:t>Ejemp</a:t>
            </a:r>
            <a:r>
              <a:rPr lang="es-ES" sz="1700" b="1" u="sng" dirty="0"/>
              <a:t>los:</a:t>
            </a:r>
          </a:p>
          <a:p>
            <a:pPr lvl="1" algn="just">
              <a:lnSpc>
                <a:spcPct val="150000"/>
              </a:lnSpc>
              <a:spcBef>
                <a:spcPts val="0"/>
              </a:spcBef>
              <a:buNone/>
            </a:pPr>
            <a:r>
              <a:rPr lang="es-ES" sz="1700" b="1" dirty="0"/>
              <a:t>	</a:t>
            </a:r>
            <a:r>
              <a:rPr lang="es-ES" sz="1700" dirty="0" err="1"/>
              <a:t>int</a:t>
            </a:r>
            <a:r>
              <a:rPr lang="es-ES" sz="1700" dirty="0"/>
              <a:t> vector[ ]= {1,2,3,5,7};</a:t>
            </a:r>
          </a:p>
          <a:p>
            <a:pPr lvl="1" algn="just">
              <a:lnSpc>
                <a:spcPct val="150000"/>
              </a:lnSpc>
              <a:spcBef>
                <a:spcPts val="0"/>
              </a:spcBef>
              <a:buNone/>
            </a:pPr>
            <a:r>
              <a:rPr lang="es-ES" sz="1700" b="1" dirty="0"/>
              <a:t>	</a:t>
            </a:r>
            <a:r>
              <a:rPr lang="es-ES" sz="1700" dirty="0" err="1"/>
              <a:t>String</a:t>
            </a:r>
            <a:r>
              <a:rPr lang="es-ES" sz="1700" dirty="0"/>
              <a:t> </a:t>
            </a:r>
            <a:r>
              <a:rPr lang="es-ES" sz="1700" dirty="0" err="1"/>
              <a:t>lista_Nombres</a:t>
            </a:r>
            <a:r>
              <a:rPr lang="es-ES" sz="1700" dirty="0"/>
              <a:t>[ ]= {“María”, “David”};</a:t>
            </a:r>
          </a:p>
          <a:p>
            <a:pPr lvl="1" algn="just">
              <a:lnSpc>
                <a:spcPct val="150000"/>
              </a:lnSpc>
              <a:spcBef>
                <a:spcPts val="0"/>
              </a:spcBef>
              <a:buNone/>
            </a:pPr>
            <a:endParaRPr lang="es-ES" sz="1700" dirty="0"/>
          </a:p>
          <a:p>
            <a:pPr lvl="1" algn="just">
              <a:lnSpc>
                <a:spcPct val="150000"/>
              </a:lnSpc>
              <a:spcBef>
                <a:spcPts val="0"/>
              </a:spcBef>
              <a:buNone/>
            </a:pPr>
            <a:endParaRPr lang="es-ES" sz="1700" b="1" dirty="0"/>
          </a:p>
        </p:txBody>
      </p:sp>
    </p:spTree>
    <p:extLst>
      <p:ext uri="{BB962C8B-B14F-4D97-AF65-F5344CB8AC3E}">
        <p14:creationId xmlns:p14="http://schemas.microsoft.com/office/powerpoint/2010/main" val="2499980897"/>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48524" y="116632"/>
            <a:ext cx="8424936" cy="864096"/>
          </a:xfrm>
        </p:spPr>
        <p:txBody>
          <a:bodyPr>
            <a:noAutofit/>
          </a:bodyPr>
          <a:lstStyle/>
          <a:p>
            <a:pPr marL="742950" indent="-742950"/>
            <a:r>
              <a:rPr lang="es-ES" sz="3200" dirty="0"/>
              <a:t>2.4 Acceso a los elementos de un vector</a:t>
            </a:r>
          </a:p>
        </p:txBody>
      </p:sp>
      <p:sp>
        <p:nvSpPr>
          <p:cNvPr id="5125" name="Rectangle 5"/>
          <p:cNvSpPr>
            <a:spLocks noGrp="1" noChangeArrowheads="1"/>
          </p:cNvSpPr>
          <p:nvPr>
            <p:ph idx="1"/>
          </p:nvPr>
        </p:nvSpPr>
        <p:spPr>
          <a:xfrm>
            <a:off x="1524000" y="980728"/>
            <a:ext cx="9252520" cy="5544616"/>
          </a:xfrm>
        </p:spPr>
        <p:txBody>
          <a:bodyPr>
            <a:normAutofit/>
          </a:bodyPr>
          <a:lstStyle/>
          <a:p>
            <a:pPr algn="just">
              <a:lnSpc>
                <a:spcPct val="150000"/>
              </a:lnSpc>
              <a:spcBef>
                <a:spcPts val="0"/>
              </a:spcBef>
              <a:buFont typeface="Wingdings" pitchFamily="2" charset="2"/>
              <a:buChar char="q"/>
            </a:pPr>
            <a:r>
              <a:rPr lang="es-ES" sz="1800" dirty="0"/>
              <a:t>Para acceder a los elementos de un vector  se ha de usar el ÍNDICE, con el fin de indicar la posición del elemento al que queremos acceder.</a:t>
            </a:r>
          </a:p>
          <a:p>
            <a:pPr lvl="1" algn="just">
              <a:lnSpc>
                <a:spcPct val="150000"/>
              </a:lnSpc>
              <a:spcBef>
                <a:spcPts val="0"/>
              </a:spcBef>
              <a:buFont typeface="Wingdings" pitchFamily="2" charset="2"/>
              <a:buChar char="Ø"/>
            </a:pPr>
            <a:r>
              <a:rPr lang="es-ES" sz="2000" b="1" u="sng" dirty="0"/>
              <a:t>Vector (array unidimensional):</a:t>
            </a:r>
          </a:p>
          <a:p>
            <a:pPr lvl="1" algn="just">
              <a:lnSpc>
                <a:spcPct val="150000"/>
              </a:lnSpc>
              <a:spcBef>
                <a:spcPts val="0"/>
              </a:spcBef>
              <a:buNone/>
            </a:pPr>
            <a:r>
              <a:rPr lang="es-ES" b="1" u="sng" dirty="0"/>
              <a:t>Ejemplo:</a:t>
            </a:r>
          </a:p>
          <a:p>
            <a:pPr lvl="1" algn="just">
              <a:lnSpc>
                <a:spcPct val="150000"/>
              </a:lnSpc>
              <a:spcBef>
                <a:spcPts val="0"/>
              </a:spcBef>
              <a:buNone/>
            </a:pPr>
            <a:r>
              <a:rPr lang="es-ES" b="1" dirty="0"/>
              <a:t>	</a:t>
            </a:r>
            <a:r>
              <a:rPr lang="es-ES" dirty="0" err="1"/>
              <a:t>int</a:t>
            </a:r>
            <a:r>
              <a:rPr lang="es-ES" dirty="0"/>
              <a:t> [ ] matriculados= new </a:t>
            </a:r>
            <a:r>
              <a:rPr lang="es-ES" dirty="0" err="1"/>
              <a:t>int</a:t>
            </a:r>
            <a:r>
              <a:rPr lang="es-ES" dirty="0"/>
              <a:t>[6];</a:t>
            </a:r>
          </a:p>
          <a:p>
            <a:pPr lvl="1" algn="just">
              <a:lnSpc>
                <a:spcPct val="150000"/>
              </a:lnSpc>
              <a:spcBef>
                <a:spcPts val="0"/>
              </a:spcBef>
              <a:buNone/>
            </a:pPr>
            <a:endParaRPr lang="es-ES" dirty="0"/>
          </a:p>
          <a:p>
            <a:pPr lvl="2" algn="just">
              <a:lnSpc>
                <a:spcPct val="150000"/>
              </a:lnSpc>
              <a:spcBef>
                <a:spcPts val="0"/>
              </a:spcBef>
              <a:buFont typeface="Wingdings" pitchFamily="2" charset="2"/>
              <a:buChar char="v"/>
            </a:pPr>
            <a:r>
              <a:rPr lang="es-ES" sz="1800" dirty="0"/>
              <a:t>Cuando creamos este vector, estamos creando 6 variables identificadas con estos nombres: matriculados[0], matriculados[1],…, matriculados[5].</a:t>
            </a:r>
          </a:p>
          <a:p>
            <a:pPr lvl="2" algn="just">
              <a:lnSpc>
                <a:spcPct val="150000"/>
              </a:lnSpc>
              <a:spcBef>
                <a:spcPts val="0"/>
              </a:spcBef>
              <a:buFont typeface="Wingdings" pitchFamily="2" charset="2"/>
              <a:buChar char="v"/>
            </a:pPr>
            <a:r>
              <a:rPr lang="es-ES" sz="1800" dirty="0"/>
              <a:t>Por tanto, los elementos de un vector se identifican por la posición que ocupan, que va desde </a:t>
            </a:r>
            <a:r>
              <a:rPr lang="es-ES" sz="1800" b="1" u="sng" dirty="0"/>
              <a:t>la posición 0 (primer elemento) hasta el tamaño del vector menos 1 (último elemento).</a:t>
            </a:r>
          </a:p>
          <a:p>
            <a:pPr lvl="1" algn="just">
              <a:lnSpc>
                <a:spcPct val="150000"/>
              </a:lnSpc>
              <a:spcBef>
                <a:spcPts val="0"/>
              </a:spcBef>
              <a:buNone/>
            </a:pPr>
            <a:endParaRPr lang="es-ES" sz="1700" b="1" dirty="0"/>
          </a:p>
        </p:txBody>
      </p:sp>
    </p:spTree>
    <p:extLst>
      <p:ext uri="{BB962C8B-B14F-4D97-AF65-F5344CB8AC3E}">
        <p14:creationId xmlns:p14="http://schemas.microsoft.com/office/powerpoint/2010/main" val="1561753043"/>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883532" y="225925"/>
            <a:ext cx="8424936" cy="792088"/>
          </a:xfrm>
        </p:spPr>
        <p:txBody>
          <a:bodyPr>
            <a:noAutofit/>
          </a:bodyPr>
          <a:lstStyle/>
          <a:p>
            <a:pPr marL="742950" indent="-742950"/>
            <a:r>
              <a:rPr lang="es-ES" sz="3200" dirty="0"/>
              <a:t>2.4 Acceso a los elementos de un vector</a:t>
            </a:r>
          </a:p>
        </p:txBody>
      </p:sp>
      <p:sp>
        <p:nvSpPr>
          <p:cNvPr id="5125" name="Rectangle 5"/>
          <p:cNvSpPr>
            <a:spLocks noGrp="1" noChangeArrowheads="1"/>
          </p:cNvSpPr>
          <p:nvPr>
            <p:ph idx="1"/>
          </p:nvPr>
        </p:nvSpPr>
        <p:spPr>
          <a:xfrm>
            <a:off x="1487488" y="1052736"/>
            <a:ext cx="9721080" cy="5112568"/>
          </a:xfrm>
        </p:spPr>
        <p:txBody>
          <a:bodyPr>
            <a:normAutofit/>
          </a:bodyPr>
          <a:lstStyle/>
          <a:p>
            <a:pPr algn="just">
              <a:lnSpc>
                <a:spcPct val="150000"/>
              </a:lnSpc>
              <a:spcBef>
                <a:spcPts val="0"/>
              </a:spcBef>
              <a:buClrTx/>
              <a:buFont typeface="Wingdings" pitchFamily="2" charset="2"/>
              <a:buChar char="q"/>
            </a:pPr>
            <a:r>
              <a:rPr lang="es-ES" sz="1800" dirty="0"/>
              <a:t> Así que, para acceder a los elementos de un vector hay que poner:</a:t>
            </a:r>
          </a:p>
          <a:p>
            <a:pPr algn="ctr">
              <a:lnSpc>
                <a:spcPct val="150000"/>
              </a:lnSpc>
              <a:spcBef>
                <a:spcPts val="0"/>
              </a:spcBef>
              <a:buNone/>
            </a:pPr>
            <a:r>
              <a:rPr lang="es-ES" sz="1800" b="1" dirty="0" err="1"/>
              <a:t>Nombre_vector</a:t>
            </a:r>
            <a:r>
              <a:rPr lang="es-ES" sz="1800" b="1" dirty="0"/>
              <a:t>[</a:t>
            </a:r>
            <a:r>
              <a:rPr lang="es-ES" sz="1800" b="1" dirty="0" err="1"/>
              <a:t>posicion</a:t>
            </a:r>
            <a:r>
              <a:rPr lang="es-ES" sz="1800" b="1" dirty="0"/>
              <a:t>];</a:t>
            </a:r>
            <a:endParaRPr lang="es-ES" sz="1800" dirty="0"/>
          </a:p>
          <a:p>
            <a:pPr algn="just">
              <a:lnSpc>
                <a:spcPct val="150000"/>
              </a:lnSpc>
              <a:spcBef>
                <a:spcPts val="0"/>
              </a:spcBef>
              <a:buClrTx/>
              <a:buFont typeface="Wingdings" pitchFamily="2" charset="2"/>
              <a:buChar char="q"/>
            </a:pPr>
            <a:r>
              <a:rPr lang="es-ES" sz="1800" dirty="0"/>
              <a:t>Puntos importantes que debemos tener en cuenta en el acceso a los elementos de un vector:</a:t>
            </a:r>
          </a:p>
          <a:p>
            <a:pPr lvl="1" algn="just">
              <a:lnSpc>
                <a:spcPct val="150000"/>
              </a:lnSpc>
              <a:spcBef>
                <a:spcPts val="0"/>
              </a:spcBef>
              <a:buClrTx/>
              <a:buFont typeface="Wingdings" pitchFamily="2" charset="2"/>
              <a:buChar char="Ø"/>
            </a:pPr>
            <a:r>
              <a:rPr lang="es-ES" dirty="0"/>
              <a:t>En Java, el índice del primer componente de un vector es siempre 0.</a:t>
            </a:r>
          </a:p>
          <a:p>
            <a:pPr lvl="1" algn="just">
              <a:lnSpc>
                <a:spcPct val="150000"/>
              </a:lnSpc>
              <a:spcBef>
                <a:spcPts val="0"/>
              </a:spcBef>
              <a:buClrTx/>
              <a:buFont typeface="Wingdings" pitchFamily="2" charset="2"/>
              <a:buChar char="Ø"/>
            </a:pPr>
            <a:r>
              <a:rPr lang="es-ES" dirty="0"/>
              <a:t>El tamaño del vector se puede conocer utilizando la propiedad </a:t>
            </a:r>
            <a:r>
              <a:rPr lang="es-ES" b="1" dirty="0" err="1"/>
              <a:t>length</a:t>
            </a:r>
            <a:r>
              <a:rPr lang="es-ES" b="1" dirty="0"/>
              <a:t>.</a:t>
            </a:r>
          </a:p>
          <a:p>
            <a:pPr lvl="1" algn="just">
              <a:lnSpc>
                <a:spcPct val="150000"/>
              </a:lnSpc>
              <a:spcBef>
                <a:spcPts val="0"/>
              </a:spcBef>
              <a:buClrTx/>
              <a:buFont typeface="Wingdings" pitchFamily="2" charset="2"/>
              <a:buChar char="Ø"/>
            </a:pPr>
            <a:r>
              <a:rPr lang="es-ES" dirty="0"/>
              <a:t>Por lo tanto, el índice del último componente de un vector es </a:t>
            </a:r>
            <a:r>
              <a:rPr lang="es-ES" b="1" dirty="0" err="1"/>
              <a:t>nombre_vector.length</a:t>
            </a:r>
            <a:r>
              <a:rPr lang="es-ES" b="1" dirty="0"/>
              <a:t> -1</a:t>
            </a:r>
            <a:r>
              <a:rPr lang="es-ES" dirty="0"/>
              <a:t>.</a:t>
            </a:r>
          </a:p>
          <a:p>
            <a:pPr lvl="1" algn="just">
              <a:lnSpc>
                <a:spcPct val="150000"/>
              </a:lnSpc>
              <a:spcBef>
                <a:spcPts val="0"/>
              </a:spcBef>
              <a:buNone/>
            </a:pPr>
            <a:endParaRPr lang="es-ES" b="1" dirty="0"/>
          </a:p>
          <a:p>
            <a:pPr lvl="1" algn="just">
              <a:lnSpc>
                <a:spcPct val="150000"/>
              </a:lnSpc>
              <a:spcBef>
                <a:spcPts val="0"/>
              </a:spcBef>
              <a:buNone/>
            </a:pPr>
            <a:r>
              <a:rPr lang="es-ES" b="1" u="sng" dirty="0"/>
              <a:t>Ejemplo 1:</a:t>
            </a:r>
          </a:p>
          <a:p>
            <a:pPr lvl="1" algn="just">
              <a:lnSpc>
                <a:spcPct val="150000"/>
              </a:lnSpc>
              <a:spcBef>
                <a:spcPts val="0"/>
              </a:spcBef>
              <a:buNone/>
            </a:pPr>
            <a:r>
              <a:rPr lang="es-ES" dirty="0" err="1"/>
              <a:t>float</a:t>
            </a:r>
            <a:r>
              <a:rPr lang="es-ES" dirty="0"/>
              <a:t> [ ]  notas= new </a:t>
            </a:r>
            <a:r>
              <a:rPr lang="es-ES" dirty="0" err="1"/>
              <a:t>float</a:t>
            </a:r>
            <a:r>
              <a:rPr lang="es-ES" dirty="0"/>
              <a:t>[3]; Para acceder a todas las posiciones del vector sería notas[0], notas [1] y notas[2].</a:t>
            </a:r>
          </a:p>
          <a:p>
            <a:pPr lvl="1" algn="just">
              <a:lnSpc>
                <a:spcPct val="150000"/>
              </a:lnSpc>
              <a:spcBef>
                <a:spcPts val="0"/>
              </a:spcBef>
              <a:buNone/>
            </a:pPr>
            <a:endParaRPr lang="es-ES" sz="1500" dirty="0"/>
          </a:p>
          <a:p>
            <a:pPr lvl="1" algn="just">
              <a:lnSpc>
                <a:spcPct val="150000"/>
              </a:lnSpc>
              <a:spcBef>
                <a:spcPts val="0"/>
              </a:spcBef>
              <a:buNone/>
            </a:pPr>
            <a:endParaRPr lang="es-ES" sz="1500" dirty="0"/>
          </a:p>
          <a:p>
            <a:pPr lvl="1" algn="just">
              <a:lnSpc>
                <a:spcPct val="150000"/>
              </a:lnSpc>
              <a:spcBef>
                <a:spcPts val="0"/>
              </a:spcBef>
              <a:buNone/>
            </a:pPr>
            <a:endParaRPr lang="es-ES" sz="1700" b="1" dirty="0"/>
          </a:p>
        </p:txBody>
      </p:sp>
    </p:spTree>
    <p:extLst>
      <p:ext uri="{BB962C8B-B14F-4D97-AF65-F5344CB8AC3E}">
        <p14:creationId xmlns:p14="http://schemas.microsoft.com/office/powerpoint/2010/main" val="245236848"/>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271464" y="207521"/>
            <a:ext cx="9217024" cy="864096"/>
          </a:xfrm>
        </p:spPr>
        <p:txBody>
          <a:bodyPr>
            <a:noAutofit/>
          </a:bodyPr>
          <a:lstStyle/>
          <a:p>
            <a:pPr marL="742950" indent="-742950"/>
            <a:r>
              <a:rPr lang="es-ES" sz="3200" dirty="0"/>
              <a:t>2.4 Acceso a los elementos de un vector</a:t>
            </a:r>
          </a:p>
        </p:txBody>
      </p:sp>
      <p:sp>
        <p:nvSpPr>
          <p:cNvPr id="5125" name="Rectangle 5"/>
          <p:cNvSpPr>
            <a:spLocks noGrp="1" noChangeArrowheads="1"/>
          </p:cNvSpPr>
          <p:nvPr>
            <p:ph idx="1"/>
          </p:nvPr>
        </p:nvSpPr>
        <p:spPr>
          <a:xfrm>
            <a:off x="1029780" y="1052736"/>
            <a:ext cx="10420472" cy="5184576"/>
          </a:xfrm>
        </p:spPr>
        <p:txBody>
          <a:bodyPr>
            <a:normAutofit fontScale="62500" lnSpcReduction="20000"/>
          </a:bodyPr>
          <a:lstStyle/>
          <a:p>
            <a:pPr lvl="1" algn="just">
              <a:lnSpc>
                <a:spcPct val="150000"/>
              </a:lnSpc>
              <a:spcBef>
                <a:spcPts val="0"/>
              </a:spcBef>
              <a:buNone/>
            </a:pPr>
            <a:r>
              <a:rPr lang="es-ES" sz="2900" b="1" u="sng" dirty="0"/>
              <a:t>Ejemplo 2:</a:t>
            </a:r>
            <a:r>
              <a:rPr lang="es-ES" sz="2900" b="1" dirty="0"/>
              <a:t> </a:t>
            </a:r>
            <a:r>
              <a:rPr lang="es-ES" sz="2900" dirty="0"/>
              <a:t>supongamos el siguiente código,</a:t>
            </a:r>
          </a:p>
          <a:p>
            <a:pPr lvl="1" algn="just">
              <a:lnSpc>
                <a:spcPct val="150000"/>
              </a:lnSpc>
              <a:spcBef>
                <a:spcPts val="0"/>
              </a:spcBef>
              <a:buNone/>
            </a:pPr>
            <a:endParaRPr lang="es-ES" sz="2900" dirty="0"/>
          </a:p>
          <a:p>
            <a:pPr lvl="1" algn="just">
              <a:lnSpc>
                <a:spcPct val="150000"/>
              </a:lnSpc>
              <a:spcBef>
                <a:spcPts val="0"/>
              </a:spcBef>
              <a:buNone/>
            </a:pPr>
            <a:r>
              <a:rPr lang="es-ES" sz="2900" dirty="0"/>
              <a:t>	</a:t>
            </a:r>
            <a:r>
              <a:rPr lang="es-ES" sz="2900" b="1" dirty="0" err="1"/>
              <a:t>public</a:t>
            </a:r>
            <a:r>
              <a:rPr lang="es-ES" sz="2900" b="1" dirty="0"/>
              <a:t> </a:t>
            </a:r>
            <a:r>
              <a:rPr lang="es-ES" sz="2900" b="1" dirty="0" err="1"/>
              <a:t>static</a:t>
            </a:r>
            <a:r>
              <a:rPr lang="es-ES" sz="2900" b="1" dirty="0"/>
              <a:t> </a:t>
            </a:r>
            <a:r>
              <a:rPr lang="es-ES" sz="2900" b="1" dirty="0" err="1"/>
              <a:t>void</a:t>
            </a:r>
            <a:r>
              <a:rPr lang="es-ES" sz="2900" b="1" dirty="0"/>
              <a:t> </a:t>
            </a:r>
            <a:r>
              <a:rPr lang="es-ES" sz="2900" b="1" dirty="0" err="1"/>
              <a:t>main</a:t>
            </a:r>
            <a:r>
              <a:rPr lang="es-ES" sz="2900" b="1" dirty="0"/>
              <a:t>(</a:t>
            </a:r>
            <a:r>
              <a:rPr lang="es-ES" sz="2900" b="1" dirty="0" err="1"/>
              <a:t>String</a:t>
            </a:r>
            <a:r>
              <a:rPr lang="es-ES" sz="2900" b="1" dirty="0"/>
              <a:t> </a:t>
            </a:r>
            <a:r>
              <a:rPr lang="es-ES" sz="2900" b="1" dirty="0" err="1"/>
              <a:t>args</a:t>
            </a:r>
            <a:r>
              <a:rPr lang="es-ES" sz="2900" b="1" dirty="0"/>
              <a:t>[]){</a:t>
            </a:r>
          </a:p>
          <a:p>
            <a:pPr lvl="1" algn="just">
              <a:lnSpc>
                <a:spcPct val="150000"/>
              </a:lnSpc>
              <a:spcBef>
                <a:spcPts val="0"/>
              </a:spcBef>
              <a:buNone/>
            </a:pPr>
            <a:r>
              <a:rPr lang="es-ES" sz="2900" b="1" dirty="0"/>
              <a:t>		</a:t>
            </a:r>
            <a:r>
              <a:rPr lang="es-ES" sz="2900" b="1" dirty="0" err="1"/>
              <a:t>String</a:t>
            </a:r>
            <a:r>
              <a:rPr lang="es-ES" sz="2900" b="1" dirty="0"/>
              <a:t> [ ] nombre=new </a:t>
            </a:r>
            <a:r>
              <a:rPr lang="es-ES" sz="2900" b="1" dirty="0" err="1"/>
              <a:t>String</a:t>
            </a:r>
            <a:r>
              <a:rPr lang="es-ES" sz="2900" b="1" dirty="0"/>
              <a:t>[4];</a:t>
            </a:r>
          </a:p>
          <a:p>
            <a:pPr lvl="1" algn="just">
              <a:lnSpc>
                <a:spcPct val="150000"/>
              </a:lnSpc>
              <a:spcBef>
                <a:spcPts val="0"/>
              </a:spcBef>
              <a:buNone/>
            </a:pPr>
            <a:r>
              <a:rPr lang="es-ES" sz="2900" b="1" dirty="0"/>
              <a:t>		nombre[0]= “Ángel”;</a:t>
            </a:r>
          </a:p>
          <a:p>
            <a:pPr lvl="1" algn="just">
              <a:lnSpc>
                <a:spcPct val="150000"/>
              </a:lnSpc>
              <a:spcBef>
                <a:spcPts val="0"/>
              </a:spcBef>
              <a:buNone/>
            </a:pPr>
            <a:r>
              <a:rPr lang="es-ES" sz="2900" b="1" dirty="0"/>
              <a:t>		nombre[1]= “Nieves”;</a:t>
            </a:r>
          </a:p>
          <a:p>
            <a:pPr lvl="1" algn="just">
              <a:lnSpc>
                <a:spcPct val="150000"/>
              </a:lnSpc>
              <a:spcBef>
                <a:spcPts val="0"/>
              </a:spcBef>
              <a:buNone/>
            </a:pPr>
            <a:r>
              <a:rPr lang="es-ES" sz="2900" b="1" dirty="0"/>
              <a:t>		nombre[2]= “María Jesús”;</a:t>
            </a:r>
          </a:p>
          <a:p>
            <a:pPr lvl="1" algn="just">
              <a:lnSpc>
                <a:spcPct val="150000"/>
              </a:lnSpc>
              <a:spcBef>
                <a:spcPts val="0"/>
              </a:spcBef>
              <a:buNone/>
            </a:pPr>
            <a:r>
              <a:rPr lang="es-ES" sz="2900" b="1" dirty="0"/>
              <a:t>		nombre[3]= “Dolores”;</a:t>
            </a:r>
          </a:p>
          <a:p>
            <a:pPr lvl="1" algn="just">
              <a:lnSpc>
                <a:spcPct val="150000"/>
              </a:lnSpc>
              <a:spcBef>
                <a:spcPts val="0"/>
              </a:spcBef>
              <a:buNone/>
            </a:pPr>
            <a:r>
              <a:rPr lang="es-ES" sz="2900" b="1" dirty="0"/>
              <a:t>		nombre[4]= “Juan”; //Error. No existe la posición 4 en el array.</a:t>
            </a:r>
          </a:p>
          <a:p>
            <a:pPr lvl="1" algn="just">
              <a:lnSpc>
                <a:spcPct val="150000"/>
              </a:lnSpc>
              <a:spcBef>
                <a:spcPts val="0"/>
              </a:spcBef>
              <a:buNone/>
            </a:pPr>
            <a:r>
              <a:rPr lang="es-ES" sz="2900" b="1" dirty="0"/>
              <a:t>	}</a:t>
            </a:r>
            <a:endParaRPr lang="es-ES" sz="2900" dirty="0"/>
          </a:p>
          <a:p>
            <a:pPr lvl="1" algn="just">
              <a:lnSpc>
                <a:spcPct val="150000"/>
              </a:lnSpc>
              <a:spcBef>
                <a:spcPts val="0"/>
              </a:spcBef>
              <a:buNone/>
            </a:pPr>
            <a:r>
              <a:rPr lang="es-ES" sz="2900" dirty="0"/>
              <a:t>Si compilamos este programa, no dará ningún error de sintaxis. Pero, a la hora de ejecutarlo, nos daría un error como este: </a:t>
            </a:r>
            <a:r>
              <a:rPr lang="es-ES" sz="2900" b="1" dirty="0"/>
              <a:t>“</a:t>
            </a:r>
            <a:r>
              <a:rPr lang="es-ES" sz="2900" b="1" dirty="0" err="1"/>
              <a:t>ArrayIndexoutBoundsException</a:t>
            </a:r>
            <a:r>
              <a:rPr lang="es-ES" sz="2900" b="1" dirty="0"/>
              <a:t>” </a:t>
            </a:r>
            <a:r>
              <a:rPr lang="es-ES" sz="2900" dirty="0"/>
              <a:t>que significa “desbordamiento del array”, es decir, tratamos de acceder a la posición 4 que no está definida.</a:t>
            </a:r>
          </a:p>
          <a:p>
            <a:pPr lvl="1" algn="just">
              <a:lnSpc>
                <a:spcPct val="150000"/>
              </a:lnSpc>
              <a:spcBef>
                <a:spcPts val="0"/>
              </a:spcBef>
              <a:buNone/>
            </a:pPr>
            <a:endParaRPr lang="es-ES" sz="2700" dirty="0"/>
          </a:p>
          <a:p>
            <a:pPr lvl="1" algn="just">
              <a:lnSpc>
                <a:spcPct val="150000"/>
              </a:lnSpc>
              <a:spcBef>
                <a:spcPts val="0"/>
              </a:spcBef>
              <a:buNone/>
            </a:pPr>
            <a:endParaRPr lang="es-ES" sz="2700" dirty="0"/>
          </a:p>
          <a:p>
            <a:pPr lvl="1" algn="just">
              <a:lnSpc>
                <a:spcPct val="150000"/>
              </a:lnSpc>
              <a:spcBef>
                <a:spcPts val="0"/>
              </a:spcBef>
              <a:buNone/>
            </a:pPr>
            <a:endParaRPr lang="es-ES" sz="2200" dirty="0"/>
          </a:p>
          <a:p>
            <a:pPr lvl="1" algn="just">
              <a:lnSpc>
                <a:spcPct val="150000"/>
              </a:lnSpc>
              <a:spcBef>
                <a:spcPts val="0"/>
              </a:spcBef>
              <a:buNone/>
            </a:pPr>
            <a:endParaRPr lang="es-ES" sz="2200" dirty="0"/>
          </a:p>
          <a:p>
            <a:pPr lvl="1" algn="just">
              <a:lnSpc>
                <a:spcPct val="150000"/>
              </a:lnSpc>
              <a:spcBef>
                <a:spcPts val="0"/>
              </a:spcBef>
              <a:buNone/>
            </a:pPr>
            <a:endParaRPr lang="es-ES" sz="2200" b="1" dirty="0"/>
          </a:p>
        </p:txBody>
      </p:sp>
    </p:spTree>
    <p:extLst>
      <p:ext uri="{BB962C8B-B14F-4D97-AF65-F5344CB8AC3E}">
        <p14:creationId xmlns:p14="http://schemas.microsoft.com/office/powerpoint/2010/main" val="3853320201"/>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651B6-6079-44E7-B8A6-82C066EB1169}"/>
              </a:ext>
            </a:extLst>
          </p:cNvPr>
          <p:cNvSpPr>
            <a:spLocks noGrp="1"/>
          </p:cNvSpPr>
          <p:nvPr>
            <p:ph type="title"/>
          </p:nvPr>
        </p:nvSpPr>
        <p:spPr>
          <a:xfrm>
            <a:off x="1055440" y="167428"/>
            <a:ext cx="10515600" cy="885308"/>
          </a:xfrm>
        </p:spPr>
        <p:txBody>
          <a:bodyPr/>
          <a:lstStyle/>
          <a:p>
            <a:r>
              <a:rPr lang="es-ES" dirty="0"/>
              <a:t> 2.5 Recorrido de un vector</a:t>
            </a:r>
          </a:p>
        </p:txBody>
      </p:sp>
      <p:sp>
        <p:nvSpPr>
          <p:cNvPr id="3" name="Marcador de contenido 2">
            <a:extLst>
              <a:ext uri="{FF2B5EF4-FFF2-40B4-BE49-F238E27FC236}">
                <a16:creationId xmlns:a16="http://schemas.microsoft.com/office/drawing/2014/main" id="{1AC9C0F0-C5CB-413C-99B3-98FEA1FF376A}"/>
              </a:ext>
            </a:extLst>
          </p:cNvPr>
          <p:cNvSpPr>
            <a:spLocks noGrp="1"/>
          </p:cNvSpPr>
          <p:nvPr>
            <p:ph idx="1"/>
          </p:nvPr>
        </p:nvSpPr>
        <p:spPr>
          <a:xfrm>
            <a:off x="848025" y="1052736"/>
            <a:ext cx="10515600" cy="5256584"/>
          </a:xfrm>
        </p:spPr>
        <p:txBody>
          <a:bodyPr/>
          <a:lstStyle/>
          <a:p>
            <a:pPr lvl="1" algn="just">
              <a:lnSpc>
                <a:spcPct val="150000"/>
              </a:lnSpc>
              <a:spcBef>
                <a:spcPts val="0"/>
              </a:spcBef>
              <a:buFont typeface="Wingdings" pitchFamily="2" charset="2"/>
              <a:buChar char="Ø"/>
            </a:pPr>
            <a:r>
              <a:rPr lang="es-ES" sz="2400" dirty="0"/>
              <a:t>Para recorrer un vector haría falta una estructura repetitiva que permitiera pasar por todas las posiciones del vector.</a:t>
            </a:r>
          </a:p>
          <a:p>
            <a:pPr lvl="1" algn="just">
              <a:lnSpc>
                <a:spcPct val="150000"/>
              </a:lnSpc>
              <a:spcBef>
                <a:spcPts val="0"/>
              </a:spcBef>
              <a:buNone/>
            </a:pPr>
            <a:r>
              <a:rPr lang="es-ES" sz="2400" b="1" u="sng" dirty="0"/>
              <a:t>Ejemplo:</a:t>
            </a:r>
          </a:p>
          <a:p>
            <a:pPr marL="357188" lvl="4" algn="just">
              <a:lnSpc>
                <a:spcPct val="150000"/>
              </a:lnSpc>
              <a:spcBef>
                <a:spcPts val="0"/>
              </a:spcBef>
              <a:buNone/>
            </a:pPr>
            <a:r>
              <a:rPr lang="es-ES" sz="2400" b="1" dirty="0" err="1"/>
              <a:t>int</a:t>
            </a:r>
            <a:r>
              <a:rPr lang="es-ES" sz="2400" b="1" dirty="0"/>
              <a:t> vector[ ]= {3,56,78,12,3,3,45};</a:t>
            </a:r>
          </a:p>
          <a:p>
            <a:pPr marL="357188" lvl="4" algn="just">
              <a:lnSpc>
                <a:spcPct val="150000"/>
              </a:lnSpc>
              <a:spcBef>
                <a:spcPts val="0"/>
              </a:spcBef>
              <a:buNone/>
            </a:pPr>
            <a:r>
              <a:rPr lang="es-ES" sz="2400" b="1" dirty="0" err="1"/>
              <a:t>for</a:t>
            </a:r>
            <a:r>
              <a:rPr lang="es-ES" sz="2400" b="1" dirty="0"/>
              <a:t> (</a:t>
            </a:r>
            <a:r>
              <a:rPr lang="es-ES" sz="2400" b="1" dirty="0" err="1"/>
              <a:t>int</a:t>
            </a:r>
            <a:r>
              <a:rPr lang="es-ES" sz="2400" b="1" dirty="0"/>
              <a:t> </a:t>
            </a:r>
            <a:r>
              <a:rPr lang="es-ES" sz="2400" b="1" dirty="0" err="1"/>
              <a:t>pos</a:t>
            </a:r>
            <a:r>
              <a:rPr lang="es-ES" sz="2400" b="1" dirty="0"/>
              <a:t>=0; </a:t>
            </a:r>
            <a:r>
              <a:rPr lang="es-ES" sz="2400" b="1" dirty="0" err="1"/>
              <a:t>pos</a:t>
            </a:r>
            <a:r>
              <a:rPr lang="es-ES" sz="2400" b="1" dirty="0"/>
              <a:t>&lt;</a:t>
            </a:r>
            <a:r>
              <a:rPr lang="es-ES" sz="2400" b="1" dirty="0" err="1"/>
              <a:t>vector.length</a:t>
            </a:r>
            <a:r>
              <a:rPr lang="es-ES" sz="2400" b="1" dirty="0"/>
              <a:t>; </a:t>
            </a:r>
            <a:r>
              <a:rPr lang="es-ES" sz="2400" b="1" dirty="0" err="1"/>
              <a:t>pos</a:t>
            </a:r>
            <a:r>
              <a:rPr lang="es-ES" sz="2400" b="1" dirty="0"/>
              <a:t>++){</a:t>
            </a:r>
          </a:p>
          <a:p>
            <a:pPr marL="357188" lvl="4" algn="just">
              <a:lnSpc>
                <a:spcPct val="150000"/>
              </a:lnSpc>
              <a:spcBef>
                <a:spcPts val="0"/>
              </a:spcBef>
              <a:buNone/>
            </a:pPr>
            <a:r>
              <a:rPr lang="es-ES" sz="2400" b="1" dirty="0"/>
              <a:t>	</a:t>
            </a:r>
            <a:r>
              <a:rPr lang="es-ES" sz="2400" b="1" dirty="0" err="1"/>
              <a:t>System.out.println</a:t>
            </a:r>
            <a:r>
              <a:rPr lang="es-ES" sz="2400" b="1" dirty="0"/>
              <a:t>(“\n\</a:t>
            </a:r>
            <a:r>
              <a:rPr lang="es-ES" sz="2400" b="1" dirty="0" err="1"/>
              <a:t>tEl</a:t>
            </a:r>
            <a:r>
              <a:rPr lang="es-ES" sz="2400" b="1" dirty="0"/>
              <a:t> valor que hay en la posición “ + </a:t>
            </a:r>
            <a:r>
              <a:rPr lang="es-ES" sz="2400" b="1" dirty="0" err="1"/>
              <a:t>pos</a:t>
            </a:r>
            <a:r>
              <a:rPr lang="es-ES" sz="2400" b="1" dirty="0"/>
              <a:t> + “ es ” + vector[</a:t>
            </a:r>
            <a:r>
              <a:rPr lang="es-ES" sz="2400" b="1" dirty="0" err="1"/>
              <a:t>pos</a:t>
            </a:r>
            <a:r>
              <a:rPr lang="es-ES" sz="2400" b="1" dirty="0"/>
              <a:t>]);</a:t>
            </a:r>
          </a:p>
          <a:p>
            <a:pPr marL="357188" lvl="4" algn="just">
              <a:lnSpc>
                <a:spcPct val="150000"/>
              </a:lnSpc>
              <a:spcBef>
                <a:spcPts val="0"/>
              </a:spcBef>
              <a:buNone/>
            </a:pPr>
            <a:r>
              <a:rPr lang="es-ES" sz="2400" b="1" dirty="0"/>
              <a:t>}</a:t>
            </a:r>
          </a:p>
          <a:p>
            <a:pPr lvl="4" algn="just">
              <a:lnSpc>
                <a:spcPct val="150000"/>
              </a:lnSpc>
              <a:spcBef>
                <a:spcPts val="0"/>
              </a:spcBef>
              <a:buNone/>
            </a:pPr>
            <a:endParaRPr lang="es-ES" sz="1600" b="1" dirty="0"/>
          </a:p>
          <a:p>
            <a:pPr marL="0" indent="0">
              <a:buNone/>
            </a:pPr>
            <a:endParaRPr lang="es-ES" dirty="0"/>
          </a:p>
        </p:txBody>
      </p:sp>
    </p:spTree>
    <p:extLst>
      <p:ext uri="{BB962C8B-B14F-4D97-AF65-F5344CB8AC3E}">
        <p14:creationId xmlns:p14="http://schemas.microsoft.com/office/powerpoint/2010/main" val="421557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343472" y="260648"/>
            <a:ext cx="8424936" cy="864096"/>
          </a:xfrm>
        </p:spPr>
        <p:txBody>
          <a:bodyPr>
            <a:noAutofit/>
          </a:bodyPr>
          <a:lstStyle/>
          <a:p>
            <a:pPr marL="742950" indent="-742950"/>
            <a:r>
              <a:rPr lang="es-ES" sz="3200" dirty="0"/>
              <a:t>2.3 Inicialización de un Vector</a:t>
            </a:r>
          </a:p>
        </p:txBody>
      </p:sp>
      <p:sp>
        <p:nvSpPr>
          <p:cNvPr id="5125" name="Rectangle 5"/>
          <p:cNvSpPr>
            <a:spLocks noGrp="1" noChangeArrowheads="1"/>
          </p:cNvSpPr>
          <p:nvPr>
            <p:ph idx="1"/>
          </p:nvPr>
        </p:nvSpPr>
        <p:spPr>
          <a:xfrm>
            <a:off x="1441140" y="1124744"/>
            <a:ext cx="8229600" cy="4896544"/>
          </a:xfrm>
        </p:spPr>
        <p:txBody>
          <a:bodyPr>
            <a:normAutofit fontScale="92500" lnSpcReduction="20000"/>
          </a:bodyPr>
          <a:lstStyle/>
          <a:p>
            <a:pPr algn="just">
              <a:lnSpc>
                <a:spcPct val="150000"/>
              </a:lnSpc>
              <a:spcBef>
                <a:spcPts val="0"/>
              </a:spcBef>
              <a:buNone/>
            </a:pPr>
            <a:r>
              <a:rPr lang="es-ES" sz="2200" b="1" u="sng" dirty="0">
                <a:solidFill>
                  <a:srgbClr val="FF0000"/>
                </a:solidFill>
              </a:rPr>
              <a:t>EJERCICIO 2.</a:t>
            </a:r>
            <a:r>
              <a:rPr lang="es-ES" sz="2200" b="1" dirty="0"/>
              <a:t> </a:t>
            </a:r>
          </a:p>
          <a:p>
            <a:pPr algn="just">
              <a:lnSpc>
                <a:spcPct val="150000"/>
              </a:lnSpc>
              <a:spcBef>
                <a:spcPts val="0"/>
              </a:spcBef>
              <a:buNone/>
            </a:pPr>
            <a:r>
              <a:rPr lang="es-ES" sz="2200" dirty="0"/>
              <a:t>Queremos guardar en la memoria del ordenador el número de alumnos matriculados por módulos en el ciclo.</a:t>
            </a:r>
          </a:p>
          <a:p>
            <a:pPr algn="just">
              <a:lnSpc>
                <a:spcPct val="150000"/>
              </a:lnSpc>
              <a:spcBef>
                <a:spcPts val="0"/>
              </a:spcBef>
              <a:buNone/>
            </a:pPr>
            <a:r>
              <a:rPr lang="es-ES" sz="2200" dirty="0"/>
              <a:t>Sabemos que los alumnos </a:t>
            </a:r>
            <a:r>
              <a:rPr lang="es-ES" sz="2200" dirty="0" err="1"/>
              <a:t>matrículados</a:t>
            </a:r>
            <a:r>
              <a:rPr lang="es-ES" sz="2200" dirty="0"/>
              <a:t> por cada módulo son:</a:t>
            </a:r>
          </a:p>
          <a:p>
            <a:pPr marL="449263" algn="just">
              <a:lnSpc>
                <a:spcPct val="150000"/>
              </a:lnSpc>
              <a:spcBef>
                <a:spcPts val="0"/>
              </a:spcBef>
            </a:pPr>
            <a:r>
              <a:rPr lang="es-ES" sz="2200" dirty="0"/>
              <a:t>Sistemas Informáticos 21 alumnos.</a:t>
            </a:r>
          </a:p>
          <a:p>
            <a:pPr marL="449263" algn="just">
              <a:lnSpc>
                <a:spcPct val="150000"/>
              </a:lnSpc>
              <a:spcBef>
                <a:spcPts val="0"/>
              </a:spcBef>
            </a:pPr>
            <a:r>
              <a:rPr lang="es-ES" sz="2200" dirty="0"/>
              <a:t>Bases de Datos 17 alumnos</a:t>
            </a:r>
          </a:p>
          <a:p>
            <a:pPr marL="449263" algn="just">
              <a:lnSpc>
                <a:spcPct val="150000"/>
              </a:lnSpc>
              <a:spcBef>
                <a:spcPts val="0"/>
              </a:spcBef>
            </a:pPr>
            <a:r>
              <a:rPr lang="es-ES" sz="2200" dirty="0"/>
              <a:t>Programación 30 alumnos</a:t>
            </a:r>
          </a:p>
          <a:p>
            <a:pPr marL="449263" algn="just">
              <a:lnSpc>
                <a:spcPct val="150000"/>
              </a:lnSpc>
              <a:spcBef>
                <a:spcPts val="0"/>
              </a:spcBef>
            </a:pPr>
            <a:r>
              <a:rPr lang="es-ES" sz="2200" dirty="0"/>
              <a:t>Lenguaje de Marcas 14 alumnos.</a:t>
            </a:r>
          </a:p>
          <a:p>
            <a:pPr marL="449263" algn="just">
              <a:lnSpc>
                <a:spcPct val="150000"/>
              </a:lnSpc>
              <a:spcBef>
                <a:spcPts val="0"/>
              </a:spcBef>
            </a:pPr>
            <a:r>
              <a:rPr lang="es-ES" sz="2200" dirty="0"/>
              <a:t>Entornos de Desarrollo 12 alumnos</a:t>
            </a:r>
          </a:p>
          <a:p>
            <a:pPr marL="449263" algn="just">
              <a:lnSpc>
                <a:spcPct val="150000"/>
              </a:lnSpc>
              <a:spcBef>
                <a:spcPts val="0"/>
              </a:spcBef>
            </a:pPr>
            <a:r>
              <a:rPr lang="es-ES" sz="2200" dirty="0"/>
              <a:t>Acceso a datos 25 alumnos</a:t>
            </a:r>
          </a:p>
          <a:p>
            <a:pPr marL="0" indent="0" algn="just">
              <a:lnSpc>
                <a:spcPct val="150000"/>
              </a:lnSpc>
              <a:spcBef>
                <a:spcPts val="0"/>
              </a:spcBef>
              <a:buNone/>
            </a:pPr>
            <a:r>
              <a:rPr lang="es-ES" sz="2200" dirty="0"/>
              <a:t>Haz la declaración e inicialización que creas conveniente para guardar toda esta información.</a:t>
            </a:r>
          </a:p>
        </p:txBody>
      </p:sp>
      <mc:AlternateContent xmlns:mc="http://schemas.openxmlformats.org/markup-compatibility/2006" xmlns:p14="http://schemas.microsoft.com/office/powerpoint/2010/main">
        <mc:Choice Requires="p14">
          <p:contentPart p14:bwMode="auto" r:id="rId3">
            <p14:nvContentPartPr>
              <p14:cNvPr id="2" name="Entrada de lápiz 1">
                <a:extLst>
                  <a:ext uri="{FF2B5EF4-FFF2-40B4-BE49-F238E27FC236}">
                    <a16:creationId xmlns:a16="http://schemas.microsoft.com/office/drawing/2014/main" id="{7EDDDFDA-859A-1DC1-7C06-DE7C86D8F6DD}"/>
                  </a:ext>
                </a:extLst>
              </p14:cNvPr>
              <p14:cNvContentPartPr/>
              <p14:nvPr/>
            </p14:nvContentPartPr>
            <p14:xfrm>
              <a:off x="7353360" y="1780920"/>
              <a:ext cx="2210040" cy="19440"/>
            </p14:xfrm>
          </p:contentPart>
        </mc:Choice>
        <mc:Fallback xmlns="">
          <p:pic>
            <p:nvPicPr>
              <p:cNvPr id="2" name="Entrada de lápiz 1">
                <a:extLst>
                  <a:ext uri="{FF2B5EF4-FFF2-40B4-BE49-F238E27FC236}">
                    <a16:creationId xmlns:a16="http://schemas.microsoft.com/office/drawing/2014/main" id="{7EDDDFDA-859A-1DC1-7C06-DE7C86D8F6DD}"/>
                  </a:ext>
                </a:extLst>
              </p:cNvPr>
              <p:cNvPicPr/>
              <p:nvPr/>
            </p:nvPicPr>
            <p:blipFill>
              <a:blip r:embed="rId4"/>
              <a:stretch>
                <a:fillRect/>
              </a:stretch>
            </p:blipFill>
            <p:spPr>
              <a:xfrm>
                <a:off x="7337520" y="1717560"/>
                <a:ext cx="22413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Entrada de lápiz 2">
                <a:extLst>
                  <a:ext uri="{FF2B5EF4-FFF2-40B4-BE49-F238E27FC236}">
                    <a16:creationId xmlns:a16="http://schemas.microsoft.com/office/drawing/2014/main" id="{948E9CA8-2E41-B984-8C82-B70A89DC0ACF}"/>
                  </a:ext>
                </a:extLst>
              </p14:cNvPr>
              <p14:cNvContentPartPr/>
              <p14:nvPr/>
            </p14:nvContentPartPr>
            <p14:xfrm>
              <a:off x="1704960" y="2190600"/>
              <a:ext cx="2838960" cy="38520"/>
            </p14:xfrm>
          </p:contentPart>
        </mc:Choice>
        <mc:Fallback xmlns="">
          <p:pic>
            <p:nvPicPr>
              <p:cNvPr id="3" name="Entrada de lápiz 2">
                <a:extLst>
                  <a:ext uri="{FF2B5EF4-FFF2-40B4-BE49-F238E27FC236}">
                    <a16:creationId xmlns:a16="http://schemas.microsoft.com/office/drawing/2014/main" id="{948E9CA8-2E41-B984-8C82-B70A89DC0ACF}"/>
                  </a:ext>
                </a:extLst>
              </p:cNvPr>
              <p:cNvPicPr/>
              <p:nvPr/>
            </p:nvPicPr>
            <p:blipFill>
              <a:blip r:embed="rId6"/>
              <a:stretch>
                <a:fillRect/>
              </a:stretch>
            </p:blipFill>
            <p:spPr>
              <a:xfrm>
                <a:off x="1689120" y="2127240"/>
                <a:ext cx="2870280" cy="165240"/>
              </a:xfrm>
              <a:prstGeom prst="rect">
                <a:avLst/>
              </a:prstGeom>
            </p:spPr>
          </p:pic>
        </mc:Fallback>
      </mc:AlternateContent>
    </p:spTree>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1271463" y="1340768"/>
            <a:ext cx="10092161" cy="3888432"/>
          </a:xfrm>
        </p:spPr>
        <p:txBody>
          <a:bodyPr/>
          <a:lstStyle/>
          <a:p>
            <a:r>
              <a:rPr lang="es-ES" dirty="0"/>
              <a:t>Ejercicios Vectores</a:t>
            </a:r>
          </a:p>
          <a:p>
            <a:pPr lvl="1"/>
            <a:r>
              <a:rPr lang="es-ES" dirty="0"/>
              <a:t>Mostrar datos de un vector rellenándolo de forma “</a:t>
            </a:r>
            <a:r>
              <a:rPr lang="es-ES" dirty="0" err="1"/>
              <a:t>super</a:t>
            </a:r>
            <a:r>
              <a:rPr lang="es-ES" dirty="0"/>
              <a:t> cutre”</a:t>
            </a:r>
          </a:p>
          <a:p>
            <a:pPr lvl="1"/>
            <a:r>
              <a:rPr lang="es-ES" dirty="0"/>
              <a:t>Mostrar datos de un vector rellenándolo al inicializar el vector</a:t>
            </a:r>
          </a:p>
          <a:p>
            <a:pPr lvl="1"/>
            <a:r>
              <a:rPr lang="es-ES" dirty="0"/>
              <a:t>Meter datos en el vector desde teclado utilizando un bucle</a:t>
            </a:r>
          </a:p>
          <a:p>
            <a:pPr lvl="1"/>
            <a:r>
              <a:rPr lang="es-ES" dirty="0"/>
              <a:t>Calcular Media </a:t>
            </a:r>
            <a:r>
              <a:rPr lang="es-ES"/>
              <a:t>de todos los </a:t>
            </a:r>
            <a:r>
              <a:rPr lang="es-ES" dirty="0"/>
              <a:t>valores, máximo y mínimo dentro del vector</a:t>
            </a:r>
          </a:p>
          <a:p>
            <a:pPr lvl="1"/>
            <a:r>
              <a:rPr lang="es-ES" dirty="0"/>
              <a:t>Recorrer el bucle en sentido inverso</a:t>
            </a:r>
          </a:p>
          <a:p>
            <a:pPr lvl="1"/>
            <a:r>
              <a:rPr lang="es-ES" dirty="0"/>
              <a:t>Crear el vector indicando el tamaño en una Constante</a:t>
            </a:r>
          </a:p>
          <a:p>
            <a:pPr lvl="1"/>
            <a:r>
              <a:rPr lang="es-ES" dirty="0"/>
              <a:t>Crear el vector indicando el tamaño en una variable</a:t>
            </a:r>
          </a:p>
          <a:p>
            <a:pPr lvl="1"/>
            <a:r>
              <a:rPr lang="es-ES" dirty="0"/>
              <a:t>Utilizar la propiedad </a:t>
            </a:r>
            <a:r>
              <a:rPr lang="es-ES" dirty="0" err="1"/>
              <a:t>vector.length</a:t>
            </a:r>
            <a:endParaRPr lang="es-ES" dirty="0"/>
          </a:p>
          <a:p>
            <a:pPr lvl="1"/>
            <a:r>
              <a:rPr lang="es-ES" dirty="0"/>
              <a:t>Copiar el contenido de un vector en otro </a:t>
            </a:r>
          </a:p>
          <a:p>
            <a:pPr lvl="1"/>
            <a:r>
              <a:rPr lang="es-ES" dirty="0"/>
              <a:t>Copiar el contenido de un vector en otro invirtiendo posiciones</a:t>
            </a:r>
          </a:p>
          <a:p>
            <a:pPr lvl="1"/>
            <a:endParaRPr lang="es-ES" dirty="0"/>
          </a:p>
        </p:txBody>
      </p:sp>
    </p:spTree>
    <p:extLst>
      <p:ext uri="{BB962C8B-B14F-4D97-AF65-F5344CB8AC3E}">
        <p14:creationId xmlns:p14="http://schemas.microsoft.com/office/powerpoint/2010/main" val="62869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745C2-AD30-4E55-B177-57BA24CD5A50}"/>
              </a:ext>
            </a:extLst>
          </p:cNvPr>
          <p:cNvSpPr>
            <a:spLocks noGrp="1"/>
          </p:cNvSpPr>
          <p:nvPr>
            <p:ph type="title"/>
          </p:nvPr>
        </p:nvSpPr>
        <p:spPr>
          <a:xfrm>
            <a:off x="831851" y="1709741"/>
            <a:ext cx="10515600" cy="1287212"/>
          </a:xfrm>
        </p:spPr>
        <p:txBody>
          <a:bodyPr/>
          <a:lstStyle/>
          <a:p>
            <a:r>
              <a:rPr lang="es-ES" dirty="0"/>
              <a:t>Tablas</a:t>
            </a:r>
          </a:p>
        </p:txBody>
      </p:sp>
      <p:sp>
        <p:nvSpPr>
          <p:cNvPr id="3" name="Marcador de texto 2">
            <a:extLst>
              <a:ext uri="{FF2B5EF4-FFF2-40B4-BE49-F238E27FC236}">
                <a16:creationId xmlns:a16="http://schemas.microsoft.com/office/drawing/2014/main" id="{45495818-9635-4658-B018-D8FD7A8FB537}"/>
              </a:ext>
            </a:extLst>
          </p:cNvPr>
          <p:cNvSpPr>
            <a:spLocks noGrp="1"/>
          </p:cNvSpPr>
          <p:nvPr>
            <p:ph type="body" idx="1"/>
          </p:nvPr>
        </p:nvSpPr>
        <p:spPr>
          <a:xfrm>
            <a:off x="983431" y="2996953"/>
            <a:ext cx="10364019" cy="3092699"/>
          </a:xfrm>
        </p:spPr>
        <p:txBody>
          <a:bodyPr/>
          <a:lstStyle/>
          <a:p>
            <a:pPr marL="712788" indent="-7938"/>
            <a:r>
              <a:rPr lang="es-ES" dirty="0"/>
              <a:t>3.1. Declaración de una tabla.</a:t>
            </a:r>
          </a:p>
          <a:p>
            <a:pPr marL="457200" indent="-457200"/>
            <a:r>
              <a:rPr lang="es-ES" dirty="0"/>
              <a:t>		3.2. Creación de una tabla.</a:t>
            </a:r>
          </a:p>
          <a:p>
            <a:pPr marL="457200" indent="-457200"/>
            <a:r>
              <a:rPr lang="es-ES" dirty="0"/>
              <a:t>		3.3. Inicialización de una tabla.</a:t>
            </a:r>
          </a:p>
          <a:p>
            <a:pPr marL="457200" indent="-457200"/>
            <a:r>
              <a:rPr lang="es-ES" dirty="0"/>
              <a:t>		3.4. Acceso a los elementos de una tabla.</a:t>
            </a:r>
          </a:p>
          <a:p>
            <a:pPr marL="457200" indent="-457200"/>
            <a:r>
              <a:rPr lang="es-ES" dirty="0"/>
              <a:t>		3.5. Recorrido de los elementos de una tabla.</a:t>
            </a:r>
          </a:p>
          <a:p>
            <a:endParaRPr lang="es-ES" dirty="0"/>
          </a:p>
        </p:txBody>
      </p:sp>
    </p:spTree>
    <p:extLst>
      <p:ext uri="{BB962C8B-B14F-4D97-AF65-F5344CB8AC3E}">
        <p14:creationId xmlns:p14="http://schemas.microsoft.com/office/powerpoint/2010/main" val="224148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7 Título"/>
          <p:cNvSpPr>
            <a:spLocks noGrp="1"/>
          </p:cNvSpPr>
          <p:nvPr>
            <p:ph type="ctrTitle"/>
          </p:nvPr>
        </p:nvSpPr>
        <p:spPr>
          <a:xfrm>
            <a:off x="3179676" y="795431"/>
            <a:ext cx="6522761" cy="376462"/>
          </a:xfrm>
        </p:spPr>
        <p:txBody>
          <a:bodyPr>
            <a:noAutofit/>
          </a:bodyPr>
          <a:lstStyle/>
          <a:p>
            <a:r>
              <a:rPr lang="es-ES" sz="3200" dirty="0">
                <a:latin typeface="Arial"/>
                <a:cs typeface="Arial"/>
              </a:rPr>
              <a:t>UT5. </a:t>
            </a:r>
            <a:r>
              <a:rPr lang="es-ES" sz="3200" u="sng" dirty="0">
                <a:latin typeface="Arial"/>
                <a:cs typeface="Arial"/>
              </a:rPr>
              <a:t>Vectores y Tablas en Java.</a:t>
            </a:r>
          </a:p>
        </p:txBody>
      </p:sp>
      <p:sp>
        <p:nvSpPr>
          <p:cNvPr id="9" name="8 Rectángulo"/>
          <p:cNvSpPr/>
          <p:nvPr/>
        </p:nvSpPr>
        <p:spPr>
          <a:xfrm>
            <a:off x="2881290" y="1643050"/>
            <a:ext cx="7031134" cy="3416320"/>
          </a:xfrm>
          <a:prstGeom prst="rect">
            <a:avLst/>
          </a:prstGeom>
        </p:spPr>
        <p:txBody>
          <a:bodyPr wrap="square">
            <a:spAutoFit/>
          </a:bodyPr>
          <a:lstStyle/>
          <a:p>
            <a:pPr marL="457200" indent="-457200">
              <a:buFont typeface="+mj-lt"/>
              <a:buAutoNum type="arabicPeriod"/>
            </a:pPr>
            <a:r>
              <a:rPr lang="es-ES" dirty="0"/>
              <a:t>Estructuras.</a:t>
            </a:r>
          </a:p>
          <a:p>
            <a:r>
              <a:rPr lang="es-ES" dirty="0"/>
              <a:t>2.   Definición y propiedades de un Array.</a:t>
            </a:r>
          </a:p>
          <a:p>
            <a:pPr marL="457200" indent="-457200"/>
            <a:r>
              <a:rPr lang="es-ES" dirty="0"/>
              <a:t>		2.1. Declaración de un vector.</a:t>
            </a:r>
          </a:p>
          <a:p>
            <a:pPr marL="457200" indent="-457200"/>
            <a:r>
              <a:rPr lang="es-ES" dirty="0"/>
              <a:t>		2.2. Creación de un vector.</a:t>
            </a:r>
          </a:p>
          <a:p>
            <a:pPr marL="457200" indent="-457200"/>
            <a:r>
              <a:rPr lang="es-ES" dirty="0"/>
              <a:t>		2.3. Inicialización de un vector.</a:t>
            </a:r>
          </a:p>
          <a:p>
            <a:pPr marL="457200" indent="-457200"/>
            <a:r>
              <a:rPr lang="es-ES" dirty="0"/>
              <a:t>		2.4. Acceso a los elementos de un vector.</a:t>
            </a:r>
          </a:p>
          <a:p>
            <a:pPr marL="457200" indent="-457200"/>
            <a:r>
              <a:rPr lang="es-ES" dirty="0"/>
              <a:t>		2.5. Recorrido de los elementos de un vector.</a:t>
            </a:r>
          </a:p>
          <a:p>
            <a:pPr marL="457200" indent="-457200">
              <a:buAutoNum type="arabicPeriod" startAt="3"/>
            </a:pPr>
            <a:r>
              <a:rPr lang="es-ES" dirty="0" err="1">
                <a:hlinkClick r:id="rId3" action="ppaction://hlinksldjump"/>
              </a:rPr>
              <a:t>Arrays</a:t>
            </a:r>
            <a:r>
              <a:rPr lang="es-ES" dirty="0">
                <a:hlinkClick r:id="rId3" action="ppaction://hlinksldjump"/>
              </a:rPr>
              <a:t> bidimensionales: tablas</a:t>
            </a:r>
            <a:endParaRPr lang="es-ES" dirty="0"/>
          </a:p>
          <a:p>
            <a:pPr marL="457200" indent="-457200">
              <a:buAutoNum type="arabicPeriod" startAt="3"/>
            </a:pPr>
            <a:r>
              <a:rPr lang="es-ES" dirty="0">
                <a:hlinkClick r:id="rId4" action="ppaction://hlinksldjump"/>
              </a:rPr>
              <a:t>Búsqueda en Vectores</a:t>
            </a:r>
            <a:endParaRPr lang="es-ES" dirty="0"/>
          </a:p>
        </p:txBody>
      </p:sp>
      <p:sp>
        <p:nvSpPr>
          <p:cNvPr id="11" name="10 CuadroTexto"/>
          <p:cNvSpPr txBox="1"/>
          <p:nvPr/>
        </p:nvSpPr>
        <p:spPr>
          <a:xfrm>
            <a:off x="2999656" y="5661249"/>
            <a:ext cx="6624736" cy="461665"/>
          </a:xfrm>
          <a:prstGeom prst="rect">
            <a:avLst/>
          </a:prstGeom>
          <a:noFill/>
        </p:spPr>
        <p:txBody>
          <a:bodyPr wrap="square" rtlCol="0">
            <a:spAutoFit/>
          </a:bodyPr>
          <a:lstStyle/>
          <a:p>
            <a:endParaRPr lang="es-ES"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2270399" y="260648"/>
            <a:ext cx="8424936" cy="864096"/>
          </a:xfrm>
        </p:spPr>
        <p:txBody>
          <a:bodyPr>
            <a:noAutofit/>
          </a:bodyPr>
          <a:lstStyle/>
          <a:p>
            <a:pPr marL="742950" indent="-742950"/>
            <a:r>
              <a:rPr lang="es-ES" sz="3200" dirty="0"/>
              <a:t>3. </a:t>
            </a:r>
            <a:r>
              <a:rPr lang="es-ES" sz="3200" dirty="0" err="1"/>
              <a:t>Arrays</a:t>
            </a:r>
            <a:r>
              <a:rPr lang="es-ES" sz="3200" dirty="0"/>
              <a:t> Bidimensionales: Tablas</a:t>
            </a:r>
          </a:p>
        </p:txBody>
      </p:sp>
      <p:sp>
        <p:nvSpPr>
          <p:cNvPr id="5125" name="Rectangle 5"/>
          <p:cNvSpPr>
            <a:spLocks noGrp="1" noChangeArrowheads="1"/>
          </p:cNvSpPr>
          <p:nvPr>
            <p:ph idx="1"/>
          </p:nvPr>
        </p:nvSpPr>
        <p:spPr>
          <a:xfrm>
            <a:off x="1343472" y="1124744"/>
            <a:ext cx="9937104" cy="5112568"/>
          </a:xfrm>
        </p:spPr>
        <p:txBody>
          <a:bodyPr>
            <a:normAutofit/>
          </a:bodyPr>
          <a:lstStyle/>
          <a:p>
            <a:pPr algn="just">
              <a:lnSpc>
                <a:spcPct val="150000"/>
              </a:lnSpc>
              <a:spcBef>
                <a:spcPts val="0"/>
              </a:spcBef>
              <a:buNone/>
            </a:pPr>
            <a:r>
              <a:rPr lang="es-ES" dirty="0"/>
              <a:t>En cuanto a su declaración, instanciación y acceso las tablas funcionan de forma similar a los vectores, la diferencia está en que tenemos que indicarle dos tamaños el número de filas y columnas.</a:t>
            </a:r>
            <a:endParaRPr lang="es-ES" sz="1800" dirty="0"/>
          </a:p>
        </p:txBody>
      </p:sp>
    </p:spTree>
    <p:extLst>
      <p:ext uri="{BB962C8B-B14F-4D97-AF65-F5344CB8AC3E}">
        <p14:creationId xmlns:p14="http://schemas.microsoft.com/office/powerpoint/2010/main" val="896061232"/>
      </p:ext>
    </p:extLst>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631504" y="260648"/>
            <a:ext cx="9063831" cy="864096"/>
          </a:xfrm>
        </p:spPr>
        <p:txBody>
          <a:bodyPr>
            <a:noAutofit/>
          </a:bodyPr>
          <a:lstStyle/>
          <a:p>
            <a:pPr marL="742950" indent="-742950"/>
            <a:r>
              <a:rPr lang="es-ES" sz="3200" dirty="0"/>
              <a:t>3.1 Declaración de una Tabla</a:t>
            </a:r>
          </a:p>
        </p:txBody>
      </p:sp>
      <p:sp>
        <p:nvSpPr>
          <p:cNvPr id="5125" name="Rectangle 5"/>
          <p:cNvSpPr>
            <a:spLocks noGrp="1" noChangeArrowheads="1"/>
          </p:cNvSpPr>
          <p:nvPr>
            <p:ph idx="1"/>
          </p:nvPr>
        </p:nvSpPr>
        <p:spPr>
          <a:xfrm>
            <a:off x="1343472" y="1124744"/>
            <a:ext cx="9937104" cy="5112568"/>
          </a:xfrm>
        </p:spPr>
        <p:txBody>
          <a:bodyPr>
            <a:normAutofit lnSpcReduction="10000"/>
          </a:bodyPr>
          <a:lstStyle/>
          <a:p>
            <a:pPr algn="just">
              <a:lnSpc>
                <a:spcPct val="150000"/>
              </a:lnSpc>
              <a:spcBef>
                <a:spcPts val="0"/>
              </a:spcBef>
              <a:buNone/>
            </a:pPr>
            <a:r>
              <a:rPr lang="es-ES" dirty="0"/>
              <a:t>Para declarar una tabla tendremos que indicarle que va a tener 2 dimensiones para esto, ponemos dos parejas de corchetes en la declaración:</a:t>
            </a:r>
          </a:p>
          <a:p>
            <a:pPr lvl="5" algn="just">
              <a:lnSpc>
                <a:spcPct val="150000"/>
              </a:lnSpc>
              <a:spcBef>
                <a:spcPts val="0"/>
              </a:spcBef>
              <a:buNone/>
            </a:pPr>
            <a:r>
              <a:rPr lang="es-ES" sz="1200" dirty="0">
                <a:latin typeface="Consolas" panose="020B0609020204030204" pitchFamily="49" charset="0"/>
              </a:rPr>
              <a:t>	</a:t>
            </a:r>
            <a:r>
              <a:rPr lang="es-ES" sz="2000" dirty="0">
                <a:latin typeface="Consolas" panose="020B0609020204030204" pitchFamily="49" charset="0"/>
              </a:rPr>
              <a:t>tipo identificador [ ] [ ];</a:t>
            </a:r>
          </a:p>
          <a:p>
            <a:pPr lvl="5" algn="just">
              <a:lnSpc>
                <a:spcPct val="150000"/>
              </a:lnSpc>
              <a:spcBef>
                <a:spcPts val="0"/>
              </a:spcBef>
              <a:buNone/>
            </a:pPr>
            <a:r>
              <a:rPr lang="es-ES" sz="2000" dirty="0">
                <a:latin typeface="Consolas" panose="020B0609020204030204" pitchFamily="49" charset="0"/>
              </a:rPr>
              <a:t>		  </a:t>
            </a:r>
            <a:r>
              <a:rPr lang="es-ES" sz="2000" dirty="0"/>
              <a:t>o bien</a:t>
            </a:r>
          </a:p>
          <a:p>
            <a:pPr lvl="5" algn="just">
              <a:lnSpc>
                <a:spcPct val="150000"/>
              </a:lnSpc>
              <a:spcBef>
                <a:spcPts val="0"/>
              </a:spcBef>
              <a:buNone/>
            </a:pPr>
            <a:r>
              <a:rPr lang="es-ES" sz="2000" dirty="0">
                <a:latin typeface="Consolas" panose="020B0609020204030204" pitchFamily="49" charset="0"/>
              </a:rPr>
              <a:t>	tipo [ ] [ ] identificador;</a:t>
            </a:r>
          </a:p>
          <a:p>
            <a:pPr marL="177800" lvl="2" algn="just">
              <a:lnSpc>
                <a:spcPct val="150000"/>
              </a:lnSpc>
              <a:spcBef>
                <a:spcPts val="0"/>
              </a:spcBef>
              <a:buNone/>
            </a:pPr>
            <a:r>
              <a:rPr lang="es-ES" sz="1800" dirty="0"/>
              <a:t>Donde:</a:t>
            </a:r>
          </a:p>
          <a:p>
            <a:pPr marL="177800" lvl="2" algn="just">
              <a:lnSpc>
                <a:spcPct val="150000"/>
              </a:lnSpc>
              <a:spcBef>
                <a:spcPts val="0"/>
              </a:spcBef>
              <a:buNone/>
            </a:pPr>
            <a:r>
              <a:rPr lang="es-ES" sz="1800" dirty="0"/>
              <a:t>	 </a:t>
            </a:r>
            <a:r>
              <a:rPr lang="es-ES" sz="1800" b="1" dirty="0"/>
              <a:t>tipo</a:t>
            </a:r>
            <a:r>
              <a:rPr lang="es-ES" sz="1800" dirty="0"/>
              <a:t> es el tipo de dato de los elementos de la matriz e </a:t>
            </a:r>
          </a:p>
          <a:p>
            <a:pPr marL="177800" lvl="2" algn="just">
              <a:lnSpc>
                <a:spcPct val="150000"/>
              </a:lnSpc>
              <a:spcBef>
                <a:spcPts val="0"/>
              </a:spcBef>
              <a:buNone/>
            </a:pPr>
            <a:r>
              <a:rPr lang="es-ES" sz="1800" b="1" dirty="0"/>
              <a:t>	identificador</a:t>
            </a:r>
            <a:r>
              <a:rPr lang="es-ES" sz="1800" dirty="0"/>
              <a:t> es el nombre del array.</a:t>
            </a:r>
          </a:p>
          <a:p>
            <a:pPr lvl="2" algn="just">
              <a:lnSpc>
                <a:spcPct val="150000"/>
              </a:lnSpc>
              <a:spcBef>
                <a:spcPts val="0"/>
              </a:spcBef>
              <a:buNone/>
            </a:pPr>
            <a:endParaRPr lang="es-ES" sz="1800" b="1" dirty="0"/>
          </a:p>
          <a:p>
            <a:pPr lvl="2" algn="just">
              <a:lnSpc>
                <a:spcPct val="150000"/>
              </a:lnSpc>
              <a:spcBef>
                <a:spcPts val="0"/>
              </a:spcBef>
              <a:buNone/>
            </a:pPr>
            <a:r>
              <a:rPr lang="es-ES" sz="1800" b="1" dirty="0"/>
              <a:t>Ejemplos: </a:t>
            </a:r>
            <a:r>
              <a:rPr lang="es-ES" sz="2000" dirty="0" err="1">
                <a:latin typeface="Consolas" panose="020B0609020204030204" pitchFamily="49" charset="0"/>
              </a:rPr>
              <a:t>int</a:t>
            </a:r>
            <a:r>
              <a:rPr lang="es-ES" sz="2000" dirty="0">
                <a:latin typeface="Consolas" panose="020B0609020204030204" pitchFamily="49" charset="0"/>
              </a:rPr>
              <a:t> </a:t>
            </a:r>
            <a:r>
              <a:rPr lang="es-ES" sz="2000" dirty="0" err="1">
                <a:latin typeface="Consolas" panose="020B0609020204030204" pitchFamily="49" charset="0"/>
              </a:rPr>
              <a:t>numeros</a:t>
            </a:r>
            <a:r>
              <a:rPr lang="es-ES" sz="2000" dirty="0">
                <a:latin typeface="Consolas" panose="020B0609020204030204" pitchFamily="49" charset="0"/>
              </a:rPr>
              <a:t> [ ] [ ] ;</a:t>
            </a:r>
          </a:p>
          <a:p>
            <a:pPr lvl="2" algn="just">
              <a:lnSpc>
                <a:spcPct val="150000"/>
              </a:lnSpc>
              <a:spcBef>
                <a:spcPts val="0"/>
              </a:spcBef>
              <a:buNone/>
            </a:pPr>
            <a:r>
              <a:rPr lang="es-ES" sz="2000" b="1" dirty="0">
                <a:latin typeface="Consolas" panose="020B0609020204030204" pitchFamily="49" charset="0"/>
              </a:rPr>
              <a:t>		   </a:t>
            </a:r>
            <a:r>
              <a:rPr lang="es-ES" sz="2000" dirty="0" err="1">
                <a:latin typeface="Consolas" panose="020B0609020204030204" pitchFamily="49" charset="0"/>
              </a:rPr>
              <a:t>int</a:t>
            </a:r>
            <a:r>
              <a:rPr lang="es-ES" sz="2000" dirty="0">
                <a:latin typeface="Consolas" panose="020B0609020204030204" pitchFamily="49" charset="0"/>
              </a:rPr>
              <a:t> [ ][ ] temperaturas;</a:t>
            </a:r>
          </a:p>
          <a:p>
            <a:pPr lvl="2" algn="just">
              <a:lnSpc>
                <a:spcPct val="150000"/>
              </a:lnSpc>
              <a:spcBef>
                <a:spcPts val="0"/>
              </a:spcBef>
              <a:buNone/>
            </a:pPr>
            <a:r>
              <a:rPr lang="es-ES" sz="2000" b="1" dirty="0">
                <a:latin typeface="Consolas" panose="020B0609020204030204" pitchFamily="49" charset="0"/>
              </a:rPr>
              <a:t>		   </a:t>
            </a:r>
            <a:r>
              <a:rPr lang="es-ES" sz="2000" dirty="0" err="1">
                <a:latin typeface="Consolas" panose="020B0609020204030204" pitchFamily="49" charset="0"/>
              </a:rPr>
              <a:t>float</a:t>
            </a:r>
            <a:r>
              <a:rPr lang="es-ES" sz="2000" dirty="0">
                <a:latin typeface="Consolas" panose="020B0609020204030204" pitchFamily="49" charset="0"/>
              </a:rPr>
              <a:t> notas [ ][ ];</a:t>
            </a:r>
            <a:endParaRPr lang="es-ES" sz="2000" b="1" dirty="0">
              <a:latin typeface="Consolas" panose="020B0609020204030204" pitchFamily="49" charset="0"/>
            </a:endParaRPr>
          </a:p>
        </p:txBody>
      </p:sp>
    </p:spTree>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415480" y="257619"/>
            <a:ext cx="9073008" cy="864096"/>
          </a:xfrm>
        </p:spPr>
        <p:txBody>
          <a:bodyPr>
            <a:noAutofit/>
          </a:bodyPr>
          <a:lstStyle/>
          <a:p>
            <a:pPr marL="742950" indent="-742950"/>
            <a:r>
              <a:rPr lang="es-ES" sz="3200" dirty="0"/>
              <a:t>3.2 Instanciación de una Tabla</a:t>
            </a:r>
          </a:p>
        </p:txBody>
      </p:sp>
      <p:sp>
        <p:nvSpPr>
          <p:cNvPr id="5125" name="Rectangle 5"/>
          <p:cNvSpPr>
            <a:spLocks noGrp="1" noChangeArrowheads="1"/>
          </p:cNvSpPr>
          <p:nvPr>
            <p:ph idx="1"/>
          </p:nvPr>
        </p:nvSpPr>
        <p:spPr>
          <a:xfrm>
            <a:off x="1199456" y="1121715"/>
            <a:ext cx="10513168" cy="5328592"/>
          </a:xfrm>
        </p:spPr>
        <p:txBody>
          <a:bodyPr>
            <a:normAutofit/>
          </a:bodyPr>
          <a:lstStyle/>
          <a:p>
            <a:pPr lvl="1" algn="just">
              <a:lnSpc>
                <a:spcPct val="150000"/>
              </a:lnSpc>
              <a:spcBef>
                <a:spcPts val="0"/>
              </a:spcBef>
              <a:buFont typeface="Wingdings" pitchFamily="2" charset="2"/>
              <a:buChar char="Ø"/>
            </a:pPr>
            <a:r>
              <a:rPr lang="es-ES" dirty="0"/>
              <a:t>Para instanciar la tabla utilizaremos la siguiente estructura</a:t>
            </a:r>
          </a:p>
          <a:p>
            <a:pPr lvl="5" algn="just">
              <a:lnSpc>
                <a:spcPct val="150000"/>
              </a:lnSpc>
              <a:spcBef>
                <a:spcPts val="0"/>
              </a:spcBef>
              <a:buNone/>
            </a:pPr>
            <a:r>
              <a:rPr lang="es-ES" dirty="0"/>
              <a:t>	</a:t>
            </a:r>
            <a:r>
              <a:rPr lang="es-ES" sz="2000" dirty="0">
                <a:latin typeface="Consolas" panose="020B0609020204030204" pitchFamily="49" charset="0"/>
              </a:rPr>
              <a:t>Identificador= new Tipo [Filas] [Columnas];</a:t>
            </a:r>
          </a:p>
          <a:p>
            <a:pPr lvl="1" algn="just">
              <a:lnSpc>
                <a:spcPct val="150000"/>
              </a:lnSpc>
              <a:spcBef>
                <a:spcPts val="0"/>
              </a:spcBef>
              <a:buNone/>
            </a:pPr>
            <a:r>
              <a:rPr lang="es-ES" dirty="0"/>
              <a:t>Donde:</a:t>
            </a:r>
          </a:p>
          <a:p>
            <a:pPr lvl="1" algn="just">
              <a:lnSpc>
                <a:spcPct val="150000"/>
              </a:lnSpc>
              <a:spcBef>
                <a:spcPts val="0"/>
              </a:spcBef>
              <a:buFont typeface="Wingdings" pitchFamily="2" charset="2"/>
              <a:buChar char="v"/>
            </a:pPr>
            <a:r>
              <a:rPr lang="es-ES" dirty="0"/>
              <a:t> </a:t>
            </a:r>
            <a:r>
              <a:rPr lang="es-ES" b="1" dirty="0"/>
              <a:t>Tipo: </a:t>
            </a:r>
            <a:r>
              <a:rPr lang="es-ES" dirty="0"/>
              <a:t>debe coincidir con el tipo indicado en la declaración del vector.</a:t>
            </a:r>
            <a:endParaRPr lang="es-ES" b="1" dirty="0"/>
          </a:p>
          <a:p>
            <a:pPr lvl="1" algn="just">
              <a:lnSpc>
                <a:spcPct val="150000"/>
              </a:lnSpc>
              <a:spcBef>
                <a:spcPts val="0"/>
              </a:spcBef>
              <a:buFont typeface="Wingdings" pitchFamily="2" charset="2"/>
              <a:buChar char="v"/>
            </a:pPr>
            <a:r>
              <a:rPr lang="es-ES" dirty="0"/>
              <a:t> </a:t>
            </a:r>
            <a:r>
              <a:rPr lang="es-ES" b="1" dirty="0"/>
              <a:t>Identificador</a:t>
            </a:r>
            <a:r>
              <a:rPr lang="es-ES" dirty="0"/>
              <a:t>: debe ser una variable declarada como vector con el mismo tipo que el indicado.</a:t>
            </a:r>
          </a:p>
          <a:p>
            <a:pPr lvl="1" algn="just">
              <a:lnSpc>
                <a:spcPct val="150000"/>
              </a:lnSpc>
              <a:spcBef>
                <a:spcPts val="0"/>
              </a:spcBef>
              <a:buFont typeface="Wingdings" pitchFamily="2" charset="2"/>
              <a:buChar char="v"/>
            </a:pPr>
            <a:r>
              <a:rPr lang="es-ES" b="1" dirty="0"/>
              <a:t>Filas:</a:t>
            </a:r>
            <a:r>
              <a:rPr lang="es-ES" dirty="0"/>
              <a:t> es el número de filas de la tabla.</a:t>
            </a:r>
          </a:p>
          <a:p>
            <a:pPr lvl="1" algn="just">
              <a:lnSpc>
                <a:spcPct val="150000"/>
              </a:lnSpc>
              <a:spcBef>
                <a:spcPts val="0"/>
              </a:spcBef>
              <a:buFont typeface="Wingdings" pitchFamily="2" charset="2"/>
              <a:buChar char="v"/>
            </a:pPr>
            <a:r>
              <a:rPr lang="es-ES" b="1" dirty="0"/>
              <a:t>Columnas:</a:t>
            </a:r>
            <a:r>
              <a:rPr lang="es-ES" dirty="0"/>
              <a:t> es el número de columnas de la tabla.</a:t>
            </a:r>
          </a:p>
          <a:p>
            <a:pPr lvl="1" algn="just">
              <a:lnSpc>
                <a:spcPct val="150000"/>
              </a:lnSpc>
              <a:spcBef>
                <a:spcPts val="0"/>
              </a:spcBef>
              <a:buFont typeface="Wingdings" pitchFamily="2" charset="2"/>
              <a:buChar char="v"/>
            </a:pPr>
            <a:endParaRPr lang="es-ES" dirty="0"/>
          </a:p>
          <a:p>
            <a:pPr lvl="1" algn="just">
              <a:lnSpc>
                <a:spcPct val="150000"/>
              </a:lnSpc>
              <a:spcBef>
                <a:spcPts val="0"/>
              </a:spcBef>
              <a:buNone/>
            </a:pPr>
            <a:endParaRPr lang="es-ES" sz="1600" dirty="0"/>
          </a:p>
          <a:p>
            <a:pPr algn="just">
              <a:lnSpc>
                <a:spcPct val="150000"/>
              </a:lnSpc>
              <a:spcBef>
                <a:spcPts val="0"/>
              </a:spcBef>
              <a:buNone/>
            </a:pPr>
            <a:r>
              <a:rPr lang="es-ES" sz="1600" b="1" dirty="0"/>
              <a:t>	</a:t>
            </a:r>
            <a:endParaRPr lang="es-ES" sz="1700" b="1" dirty="0"/>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99456" y="188640"/>
            <a:ext cx="8424936" cy="864096"/>
          </a:xfrm>
        </p:spPr>
        <p:txBody>
          <a:bodyPr>
            <a:noAutofit/>
          </a:bodyPr>
          <a:lstStyle/>
          <a:p>
            <a:pPr marL="742950" indent="-742950"/>
            <a:r>
              <a:rPr lang="es-ES" sz="3200" dirty="0"/>
              <a:t>3.2 Instanciación de una Tabla</a:t>
            </a:r>
          </a:p>
        </p:txBody>
      </p:sp>
      <p:sp>
        <p:nvSpPr>
          <p:cNvPr id="5125" name="Rectangle 5"/>
          <p:cNvSpPr>
            <a:spLocks noGrp="1" noChangeArrowheads="1"/>
          </p:cNvSpPr>
          <p:nvPr>
            <p:ph idx="1"/>
          </p:nvPr>
        </p:nvSpPr>
        <p:spPr>
          <a:xfrm>
            <a:off x="1415480" y="1124744"/>
            <a:ext cx="9721080" cy="5184576"/>
          </a:xfrm>
        </p:spPr>
        <p:txBody>
          <a:bodyPr>
            <a:noAutofit/>
          </a:bodyPr>
          <a:lstStyle/>
          <a:p>
            <a:pPr algn="just">
              <a:lnSpc>
                <a:spcPct val="150000"/>
              </a:lnSpc>
              <a:spcBef>
                <a:spcPts val="0"/>
              </a:spcBef>
              <a:buNone/>
            </a:pPr>
            <a:r>
              <a:rPr lang="es-ES" sz="1600" b="1" dirty="0"/>
              <a:t>	</a:t>
            </a:r>
            <a:r>
              <a:rPr lang="es-ES" sz="1600" b="1" u="sng" dirty="0"/>
              <a:t>Ejemplos:</a:t>
            </a:r>
            <a:r>
              <a:rPr lang="es-ES" sz="1600" b="1" dirty="0"/>
              <a:t> </a:t>
            </a:r>
          </a:p>
          <a:p>
            <a:pPr lvl="2" algn="just">
              <a:lnSpc>
                <a:spcPct val="150000"/>
              </a:lnSpc>
              <a:spcBef>
                <a:spcPts val="0"/>
              </a:spcBef>
              <a:buNone/>
            </a:pPr>
            <a:r>
              <a:rPr lang="es-ES" sz="1600" b="1" dirty="0">
                <a:latin typeface="Consolas" panose="020B0609020204030204" pitchFamily="49" charset="0"/>
              </a:rPr>
              <a:t>		</a:t>
            </a:r>
            <a:r>
              <a:rPr lang="es-ES" sz="1600" dirty="0" err="1">
                <a:latin typeface="Consolas" panose="020B0609020204030204" pitchFamily="49" charset="0"/>
              </a:rPr>
              <a:t>float</a:t>
            </a:r>
            <a:r>
              <a:rPr lang="es-ES" sz="1600" dirty="0">
                <a:latin typeface="Consolas" panose="020B0609020204030204" pitchFamily="49" charset="0"/>
              </a:rPr>
              <a:t> [ ][ ] notas; //Declaración de la matriz</a:t>
            </a:r>
          </a:p>
          <a:p>
            <a:pPr lvl="2" algn="just">
              <a:lnSpc>
                <a:spcPct val="150000"/>
              </a:lnSpc>
              <a:spcBef>
                <a:spcPts val="0"/>
              </a:spcBef>
              <a:buNone/>
            </a:pPr>
            <a:r>
              <a:rPr lang="es-ES" sz="1600" dirty="0">
                <a:latin typeface="Consolas" panose="020B0609020204030204" pitchFamily="49" charset="0"/>
              </a:rPr>
              <a:t>		  notas =new </a:t>
            </a:r>
            <a:r>
              <a:rPr lang="es-ES" sz="1600" dirty="0" err="1">
                <a:latin typeface="Consolas" panose="020B0609020204030204" pitchFamily="49" charset="0"/>
              </a:rPr>
              <a:t>float</a:t>
            </a:r>
            <a:r>
              <a:rPr lang="es-ES" sz="1600" dirty="0">
                <a:latin typeface="Consolas" panose="020B0609020204030204" pitchFamily="49" charset="0"/>
              </a:rPr>
              <a:t>[10][3]; //Creación de la matriz</a:t>
            </a:r>
          </a:p>
          <a:p>
            <a:pPr lvl="2" algn="just">
              <a:lnSpc>
                <a:spcPct val="150000"/>
              </a:lnSpc>
              <a:spcBef>
                <a:spcPts val="0"/>
              </a:spcBef>
              <a:buNone/>
            </a:pPr>
            <a:r>
              <a:rPr lang="es-ES" sz="1600" dirty="0"/>
              <a:t>		 Las dos líneas anteriores pueden simplificarse así:</a:t>
            </a:r>
          </a:p>
          <a:p>
            <a:pPr lvl="2" algn="just">
              <a:lnSpc>
                <a:spcPct val="150000"/>
              </a:lnSpc>
              <a:spcBef>
                <a:spcPts val="0"/>
              </a:spcBef>
              <a:buNone/>
            </a:pPr>
            <a:r>
              <a:rPr lang="es-ES" sz="1600" b="1" dirty="0">
                <a:latin typeface="Consolas" panose="020B0609020204030204" pitchFamily="49" charset="0"/>
              </a:rPr>
              <a:t>		  </a:t>
            </a:r>
            <a:r>
              <a:rPr lang="es-ES" sz="1600" b="1" dirty="0" err="1">
                <a:latin typeface="Consolas" panose="020B0609020204030204" pitchFamily="49" charset="0"/>
              </a:rPr>
              <a:t>float</a:t>
            </a:r>
            <a:r>
              <a:rPr lang="es-ES" sz="1600" b="1" dirty="0">
                <a:latin typeface="Consolas" panose="020B0609020204030204" pitchFamily="49" charset="0"/>
              </a:rPr>
              <a:t> notas </a:t>
            </a:r>
            <a:r>
              <a:rPr lang="es-ES" sz="1600" dirty="0">
                <a:latin typeface="Consolas" panose="020B0609020204030204" pitchFamily="49" charset="0"/>
              </a:rPr>
              <a:t>[][]=</a:t>
            </a:r>
            <a:r>
              <a:rPr lang="es-ES" sz="1600" b="1" dirty="0">
                <a:latin typeface="Consolas" panose="020B0609020204030204" pitchFamily="49" charset="0"/>
              </a:rPr>
              <a:t>new</a:t>
            </a:r>
            <a:r>
              <a:rPr lang="es-ES" sz="1600" dirty="0">
                <a:latin typeface="Consolas" panose="020B0609020204030204" pitchFamily="49" charset="0"/>
              </a:rPr>
              <a:t> </a:t>
            </a:r>
            <a:r>
              <a:rPr lang="es-ES" sz="1600" b="1" dirty="0" err="1">
                <a:latin typeface="Consolas" panose="020B0609020204030204" pitchFamily="49" charset="0"/>
              </a:rPr>
              <a:t>float</a:t>
            </a:r>
            <a:r>
              <a:rPr lang="es-ES" sz="1600" dirty="0">
                <a:latin typeface="Consolas" panose="020B0609020204030204" pitchFamily="49" charset="0"/>
              </a:rPr>
              <a:t>[10][3];</a:t>
            </a:r>
          </a:p>
          <a:p>
            <a:pPr lvl="2" algn="just">
              <a:lnSpc>
                <a:spcPct val="150000"/>
              </a:lnSpc>
              <a:spcBef>
                <a:spcPts val="0"/>
              </a:spcBef>
              <a:buNone/>
            </a:pPr>
            <a:endParaRPr lang="es-ES" sz="1600" b="1" dirty="0"/>
          </a:p>
          <a:p>
            <a:pPr lvl="2" algn="just">
              <a:lnSpc>
                <a:spcPct val="150000"/>
              </a:lnSpc>
              <a:spcBef>
                <a:spcPts val="0"/>
              </a:spcBef>
              <a:buNone/>
            </a:pPr>
            <a:r>
              <a:rPr lang="es-ES" sz="1600" b="1" dirty="0"/>
              <a:t>		  </a:t>
            </a:r>
            <a:r>
              <a:rPr lang="es-ES" sz="1600" dirty="0" err="1">
                <a:latin typeface="Consolas" panose="020B0609020204030204" pitchFamily="49" charset="0"/>
              </a:rPr>
              <a:t>int</a:t>
            </a:r>
            <a:r>
              <a:rPr lang="es-ES" sz="1600" dirty="0">
                <a:latin typeface="Consolas" panose="020B0609020204030204" pitchFamily="49" charset="0"/>
              </a:rPr>
              <a:t> [ ][ ] temperaturas;  //Declaración</a:t>
            </a:r>
          </a:p>
          <a:p>
            <a:pPr lvl="2" algn="just">
              <a:lnSpc>
                <a:spcPct val="150000"/>
              </a:lnSpc>
              <a:spcBef>
                <a:spcPts val="0"/>
              </a:spcBef>
              <a:buNone/>
            </a:pPr>
            <a:r>
              <a:rPr lang="es-ES" sz="1600" b="1" dirty="0">
                <a:latin typeface="Consolas" panose="020B0609020204030204" pitchFamily="49" charset="0"/>
              </a:rPr>
              <a:t>		  </a:t>
            </a:r>
            <a:r>
              <a:rPr lang="es-ES" sz="1600" dirty="0">
                <a:latin typeface="Consolas" panose="020B0609020204030204" pitchFamily="49" charset="0"/>
              </a:rPr>
              <a:t>temperaturas =new </a:t>
            </a:r>
            <a:r>
              <a:rPr lang="es-ES" sz="1600" dirty="0" err="1">
                <a:latin typeface="Consolas" panose="020B0609020204030204" pitchFamily="49" charset="0"/>
              </a:rPr>
              <a:t>int</a:t>
            </a:r>
            <a:r>
              <a:rPr lang="es-ES" sz="1600" dirty="0">
                <a:latin typeface="Consolas" panose="020B0609020204030204" pitchFamily="49" charset="0"/>
              </a:rPr>
              <a:t>[12][3]; //Creación</a:t>
            </a:r>
          </a:p>
          <a:p>
            <a:pPr marL="548640" lvl="4" indent="0">
              <a:lnSpc>
                <a:spcPct val="150000"/>
              </a:lnSpc>
              <a:buSzPct val="95000"/>
              <a:buNone/>
            </a:pPr>
            <a:r>
              <a:rPr lang="es-ES" sz="1600" dirty="0"/>
              <a:t>	   Las dos líneas anteriores pueden simplificarse así:</a:t>
            </a:r>
          </a:p>
          <a:p>
            <a:pPr marL="640080" lvl="2" indent="0">
              <a:lnSpc>
                <a:spcPct val="150000"/>
              </a:lnSpc>
              <a:buNone/>
            </a:pPr>
            <a:r>
              <a:rPr lang="es-ES" sz="1600" dirty="0"/>
              <a:t>		</a:t>
            </a:r>
            <a:r>
              <a:rPr lang="es-ES" sz="1600" b="1" dirty="0" err="1">
                <a:latin typeface="Consolas" panose="020B0609020204030204" pitchFamily="49" charset="0"/>
              </a:rPr>
              <a:t>int</a:t>
            </a:r>
            <a:r>
              <a:rPr lang="es-ES" sz="1600" b="1" dirty="0">
                <a:latin typeface="Consolas" panose="020B0609020204030204" pitchFamily="49" charset="0"/>
              </a:rPr>
              <a:t> </a:t>
            </a:r>
            <a:r>
              <a:rPr lang="es-ES" sz="1600" dirty="0">
                <a:latin typeface="Consolas" panose="020B0609020204030204" pitchFamily="49" charset="0"/>
              </a:rPr>
              <a:t>temperaturas[][]=</a:t>
            </a:r>
            <a:r>
              <a:rPr lang="es-ES" sz="1600" b="1" dirty="0">
                <a:latin typeface="Consolas" panose="020B0609020204030204" pitchFamily="49" charset="0"/>
              </a:rPr>
              <a:t>new</a:t>
            </a:r>
            <a:r>
              <a:rPr lang="es-ES" sz="1600" dirty="0">
                <a:latin typeface="Consolas" panose="020B0609020204030204" pitchFamily="49" charset="0"/>
              </a:rPr>
              <a:t> </a:t>
            </a:r>
            <a:r>
              <a:rPr lang="es-ES" sz="1600" b="1" dirty="0" err="1">
                <a:latin typeface="Consolas" panose="020B0609020204030204" pitchFamily="49" charset="0"/>
              </a:rPr>
              <a:t>int</a:t>
            </a:r>
            <a:r>
              <a:rPr lang="es-ES" sz="1600" dirty="0">
                <a:latin typeface="Consolas" panose="020B0609020204030204" pitchFamily="49" charset="0"/>
              </a:rPr>
              <a:t>[12][3];</a:t>
            </a:r>
          </a:p>
          <a:p>
            <a:pPr lvl="1" algn="just">
              <a:lnSpc>
                <a:spcPct val="150000"/>
              </a:lnSpc>
              <a:spcBef>
                <a:spcPts val="0"/>
              </a:spcBef>
              <a:buNone/>
            </a:pPr>
            <a:endParaRPr lang="es-ES" sz="1600" dirty="0"/>
          </a:p>
        </p:txBody>
      </p:sp>
    </p:spTree>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15480" y="188640"/>
            <a:ext cx="9361040" cy="864096"/>
          </a:xfrm>
        </p:spPr>
        <p:txBody>
          <a:bodyPr>
            <a:noAutofit/>
          </a:bodyPr>
          <a:lstStyle/>
          <a:p>
            <a:pPr marL="742950" indent="-742950"/>
            <a:r>
              <a:rPr lang="es-ES" sz="3200" dirty="0"/>
              <a:t>3.2 Instanciación de una Tabla</a:t>
            </a:r>
          </a:p>
        </p:txBody>
      </p:sp>
      <p:sp>
        <p:nvSpPr>
          <p:cNvPr id="5125" name="Rectangle 5"/>
          <p:cNvSpPr>
            <a:spLocks noGrp="1" noChangeArrowheads="1"/>
          </p:cNvSpPr>
          <p:nvPr>
            <p:ph idx="1"/>
          </p:nvPr>
        </p:nvSpPr>
        <p:spPr>
          <a:xfrm>
            <a:off x="1415480" y="1083178"/>
            <a:ext cx="9937104" cy="5040560"/>
          </a:xfrm>
        </p:spPr>
        <p:txBody>
          <a:bodyPr>
            <a:normAutofit/>
          </a:bodyPr>
          <a:lstStyle/>
          <a:p>
            <a:pPr lvl="1" algn="ctr">
              <a:lnSpc>
                <a:spcPct val="150000"/>
              </a:lnSpc>
              <a:spcBef>
                <a:spcPts val="0"/>
              </a:spcBef>
              <a:buNone/>
            </a:pPr>
            <a:endParaRPr lang="es-ES" sz="2000" b="1" u="sng" dirty="0"/>
          </a:p>
          <a:p>
            <a:pPr algn="just">
              <a:lnSpc>
                <a:spcPct val="150000"/>
              </a:lnSpc>
              <a:spcBef>
                <a:spcPts val="0"/>
              </a:spcBef>
              <a:buNone/>
            </a:pPr>
            <a:r>
              <a:rPr lang="es-ES" sz="2200" b="1" u="sng" dirty="0">
                <a:solidFill>
                  <a:srgbClr val="FF0000"/>
                </a:solidFill>
              </a:rPr>
              <a:t>EJERCICIO 3.</a:t>
            </a:r>
            <a:r>
              <a:rPr lang="es-ES" sz="2200" b="1" dirty="0"/>
              <a:t> </a:t>
            </a:r>
            <a:r>
              <a:rPr lang="es-ES" sz="2200" dirty="0"/>
              <a:t>Declara y crea un tipo de variable que sea capaz de contener el número de alumnos matriculados en 4 institutos en 5 niveles de estudios.</a:t>
            </a:r>
          </a:p>
        </p:txBody>
      </p:sp>
    </p:spTree>
    <p:extLst>
      <p:ext uri="{BB962C8B-B14F-4D97-AF65-F5344CB8AC3E}">
        <p14:creationId xmlns:p14="http://schemas.microsoft.com/office/powerpoint/2010/main" val="3195689686"/>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59496" y="260648"/>
            <a:ext cx="8424936" cy="864096"/>
          </a:xfrm>
        </p:spPr>
        <p:txBody>
          <a:bodyPr>
            <a:noAutofit/>
          </a:bodyPr>
          <a:lstStyle/>
          <a:p>
            <a:pPr marL="742950" indent="-742950"/>
            <a:r>
              <a:rPr lang="es-ES" sz="3200" dirty="0"/>
              <a:t>3.3 Inicialización de una Tabla</a:t>
            </a:r>
          </a:p>
        </p:txBody>
      </p:sp>
      <p:sp>
        <p:nvSpPr>
          <p:cNvPr id="5125" name="Rectangle 5"/>
          <p:cNvSpPr>
            <a:spLocks noGrp="1" noChangeArrowheads="1"/>
          </p:cNvSpPr>
          <p:nvPr>
            <p:ph idx="1"/>
          </p:nvPr>
        </p:nvSpPr>
        <p:spPr>
          <a:xfrm>
            <a:off x="1127448" y="1223788"/>
            <a:ext cx="10297144" cy="5112568"/>
          </a:xfrm>
        </p:spPr>
        <p:txBody>
          <a:bodyPr>
            <a:normAutofit/>
          </a:bodyPr>
          <a:lstStyle/>
          <a:p>
            <a:pPr algn="just">
              <a:lnSpc>
                <a:spcPct val="150000"/>
              </a:lnSpc>
              <a:spcBef>
                <a:spcPts val="0"/>
              </a:spcBef>
              <a:buFont typeface="Wingdings" pitchFamily="2" charset="2"/>
              <a:buChar char="q"/>
            </a:pPr>
            <a:r>
              <a:rPr lang="es-ES" sz="1700" dirty="0"/>
              <a:t>Se pueden dar valores a un array en el mismo momento de la declaración. De esta forma, Java determina el tamaño del array en función de los valores asignados y hace la reserva de memoria sin tener que hacer el new.</a:t>
            </a:r>
          </a:p>
          <a:p>
            <a:pPr lvl="1" algn="just">
              <a:lnSpc>
                <a:spcPct val="150000"/>
              </a:lnSpc>
              <a:spcBef>
                <a:spcPts val="0"/>
              </a:spcBef>
              <a:buNone/>
            </a:pPr>
            <a:endParaRPr lang="es-ES" sz="1700" dirty="0"/>
          </a:p>
          <a:p>
            <a:pPr lvl="1" algn="just">
              <a:lnSpc>
                <a:spcPct val="150000"/>
              </a:lnSpc>
              <a:spcBef>
                <a:spcPts val="0"/>
              </a:spcBef>
              <a:buNone/>
            </a:pPr>
            <a:r>
              <a:rPr lang="es-ES" sz="1600" b="1" u="sng" dirty="0"/>
              <a:t>Ejemp</a:t>
            </a:r>
            <a:r>
              <a:rPr lang="es-ES" sz="1700" b="1" u="sng" dirty="0"/>
              <a:t>los:</a:t>
            </a:r>
          </a:p>
          <a:p>
            <a:pPr lvl="1" algn="just">
              <a:lnSpc>
                <a:spcPct val="150000"/>
              </a:lnSpc>
              <a:spcBef>
                <a:spcPts val="0"/>
              </a:spcBef>
              <a:buNone/>
            </a:pPr>
            <a:r>
              <a:rPr lang="es-ES" sz="1700" b="1" dirty="0"/>
              <a:t>	</a:t>
            </a:r>
            <a:r>
              <a:rPr lang="es-ES" sz="2400" dirty="0" err="1">
                <a:latin typeface="Consolas" panose="020B0609020204030204" pitchFamily="49" charset="0"/>
              </a:rPr>
              <a:t>int</a:t>
            </a:r>
            <a:r>
              <a:rPr lang="es-ES" sz="2400" dirty="0">
                <a:latin typeface="Consolas" panose="020B0609020204030204" pitchFamily="49" charset="0"/>
              </a:rPr>
              <a:t> matriz[ ] [ ]= {{1,2,3}, {5,7,8}};</a:t>
            </a:r>
          </a:p>
          <a:p>
            <a:pPr lvl="1" algn="just">
              <a:lnSpc>
                <a:spcPct val="150000"/>
              </a:lnSpc>
              <a:spcBef>
                <a:spcPts val="0"/>
              </a:spcBef>
              <a:buNone/>
            </a:pPr>
            <a:endParaRPr lang="es-ES" sz="1700" b="1" dirty="0"/>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271464" y="260648"/>
            <a:ext cx="8424936" cy="864096"/>
          </a:xfrm>
        </p:spPr>
        <p:txBody>
          <a:bodyPr>
            <a:noAutofit/>
          </a:bodyPr>
          <a:lstStyle/>
          <a:p>
            <a:pPr marL="742950" indent="-742950"/>
            <a:r>
              <a:rPr lang="es-ES" sz="3200" dirty="0"/>
              <a:t>3.3 Inicialización de una Tabla</a:t>
            </a:r>
          </a:p>
        </p:txBody>
      </p:sp>
      <p:sp>
        <p:nvSpPr>
          <p:cNvPr id="5125" name="Rectangle 5"/>
          <p:cNvSpPr>
            <a:spLocks noGrp="1" noChangeArrowheads="1"/>
          </p:cNvSpPr>
          <p:nvPr>
            <p:ph idx="1"/>
          </p:nvPr>
        </p:nvSpPr>
        <p:spPr>
          <a:xfrm>
            <a:off x="1369132" y="1124744"/>
            <a:ext cx="10343492" cy="5328592"/>
          </a:xfrm>
        </p:spPr>
        <p:txBody>
          <a:bodyPr>
            <a:normAutofit lnSpcReduction="10000"/>
          </a:bodyPr>
          <a:lstStyle/>
          <a:p>
            <a:pPr algn="just">
              <a:lnSpc>
                <a:spcPct val="150000"/>
              </a:lnSpc>
              <a:spcBef>
                <a:spcPts val="0"/>
              </a:spcBef>
              <a:buNone/>
            </a:pPr>
            <a:r>
              <a:rPr lang="es-ES" sz="2200" b="1" u="sng" dirty="0">
                <a:solidFill>
                  <a:srgbClr val="FF0000"/>
                </a:solidFill>
              </a:rPr>
              <a:t>EJERCICIO 4.</a:t>
            </a:r>
            <a:r>
              <a:rPr lang="es-ES" sz="2200" b="1" dirty="0">
                <a:solidFill>
                  <a:srgbClr val="FF0000"/>
                </a:solidFill>
              </a:rPr>
              <a:t> </a:t>
            </a:r>
          </a:p>
          <a:p>
            <a:pPr algn="just">
              <a:lnSpc>
                <a:spcPct val="150000"/>
              </a:lnSpc>
              <a:spcBef>
                <a:spcPts val="0"/>
              </a:spcBef>
              <a:buNone/>
            </a:pPr>
            <a:r>
              <a:rPr lang="es-ES" sz="2200" dirty="0"/>
              <a:t>Queremos guardar en la memoria del ordenador el número de alumnos matriculados por módulos en el ciclo. En esta ocasión tenemos 2 grupos, en los que se imparten 6 módulos.</a:t>
            </a:r>
          </a:p>
          <a:p>
            <a:pPr algn="just">
              <a:lnSpc>
                <a:spcPct val="150000"/>
              </a:lnSpc>
              <a:spcBef>
                <a:spcPts val="0"/>
              </a:spcBef>
              <a:buNone/>
            </a:pPr>
            <a:r>
              <a:rPr lang="es-ES" sz="2200" dirty="0"/>
              <a:t>Sabemos que en el primer grupo los alumnos </a:t>
            </a:r>
            <a:r>
              <a:rPr lang="es-ES" sz="2200" dirty="0" err="1"/>
              <a:t>matrículados</a:t>
            </a:r>
            <a:r>
              <a:rPr lang="es-ES" sz="2200" dirty="0"/>
              <a:t> son:</a:t>
            </a:r>
          </a:p>
          <a:p>
            <a:pPr marL="449263" algn="just">
              <a:lnSpc>
                <a:spcPct val="150000"/>
              </a:lnSpc>
              <a:spcBef>
                <a:spcPts val="0"/>
              </a:spcBef>
            </a:pPr>
            <a:r>
              <a:rPr lang="es-ES" sz="2200" dirty="0"/>
              <a:t>Sistemas Informáticos 30 alumnos.</a:t>
            </a:r>
          </a:p>
          <a:p>
            <a:pPr marL="449263" algn="just">
              <a:lnSpc>
                <a:spcPct val="150000"/>
              </a:lnSpc>
              <a:spcBef>
                <a:spcPts val="0"/>
              </a:spcBef>
            </a:pPr>
            <a:r>
              <a:rPr lang="es-ES" sz="2200" dirty="0"/>
              <a:t>Bases de Datos 27 alumnos</a:t>
            </a:r>
          </a:p>
          <a:p>
            <a:pPr marL="449263" algn="just">
              <a:lnSpc>
                <a:spcPct val="150000"/>
              </a:lnSpc>
              <a:spcBef>
                <a:spcPts val="0"/>
              </a:spcBef>
            </a:pPr>
            <a:r>
              <a:rPr lang="es-ES" sz="2200" dirty="0"/>
              <a:t>Programación 25 alumnos</a:t>
            </a:r>
          </a:p>
          <a:p>
            <a:pPr marL="449263" algn="just">
              <a:lnSpc>
                <a:spcPct val="150000"/>
              </a:lnSpc>
              <a:spcBef>
                <a:spcPts val="0"/>
              </a:spcBef>
            </a:pPr>
            <a:r>
              <a:rPr lang="es-ES" sz="2200" dirty="0"/>
              <a:t>Lenguaje de Marcas 21 alumnos.</a:t>
            </a:r>
          </a:p>
          <a:p>
            <a:pPr marL="449263" algn="just">
              <a:lnSpc>
                <a:spcPct val="150000"/>
              </a:lnSpc>
              <a:spcBef>
                <a:spcPts val="0"/>
              </a:spcBef>
            </a:pPr>
            <a:r>
              <a:rPr lang="es-ES" sz="2200" dirty="0"/>
              <a:t>Entornos de Desarrollo 19 alumnos</a:t>
            </a:r>
          </a:p>
          <a:p>
            <a:pPr marL="449263" algn="just">
              <a:lnSpc>
                <a:spcPct val="150000"/>
              </a:lnSpc>
              <a:spcBef>
                <a:spcPts val="0"/>
              </a:spcBef>
            </a:pPr>
            <a:r>
              <a:rPr lang="es-ES" sz="2200" dirty="0"/>
              <a:t>Acceso a datos 16 alumnos</a:t>
            </a:r>
          </a:p>
          <a:p>
            <a:pPr marL="0" indent="0" algn="just">
              <a:lnSpc>
                <a:spcPct val="150000"/>
              </a:lnSpc>
              <a:spcBef>
                <a:spcPts val="0"/>
              </a:spcBef>
              <a:buNone/>
            </a:pPr>
            <a:endParaRPr lang="es-ES" sz="2200" b="1" dirty="0"/>
          </a:p>
          <a:p>
            <a:pPr algn="just">
              <a:lnSpc>
                <a:spcPct val="150000"/>
              </a:lnSpc>
              <a:spcBef>
                <a:spcPts val="0"/>
              </a:spcBef>
              <a:buNone/>
            </a:pPr>
            <a:endParaRPr lang="es-ES" sz="2200" b="1" u="sng" dirty="0"/>
          </a:p>
        </p:txBody>
      </p:sp>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415480" y="238763"/>
            <a:ext cx="8424936" cy="864096"/>
          </a:xfrm>
        </p:spPr>
        <p:txBody>
          <a:bodyPr>
            <a:noAutofit/>
          </a:bodyPr>
          <a:lstStyle/>
          <a:p>
            <a:pPr marL="742950" indent="-742950"/>
            <a:r>
              <a:rPr lang="es-ES" sz="3200" dirty="0"/>
              <a:t>3.3 Inicialización de una Tabla</a:t>
            </a:r>
          </a:p>
        </p:txBody>
      </p:sp>
      <p:sp>
        <p:nvSpPr>
          <p:cNvPr id="5125" name="Rectangle 5"/>
          <p:cNvSpPr>
            <a:spLocks noGrp="1" noChangeArrowheads="1"/>
          </p:cNvSpPr>
          <p:nvPr>
            <p:ph idx="1"/>
          </p:nvPr>
        </p:nvSpPr>
        <p:spPr>
          <a:xfrm>
            <a:off x="2063552" y="1124744"/>
            <a:ext cx="8229600" cy="5328592"/>
          </a:xfrm>
        </p:spPr>
        <p:txBody>
          <a:bodyPr>
            <a:normAutofit/>
          </a:bodyPr>
          <a:lstStyle/>
          <a:p>
            <a:pPr algn="just">
              <a:lnSpc>
                <a:spcPct val="150000"/>
              </a:lnSpc>
              <a:spcBef>
                <a:spcPts val="0"/>
              </a:spcBef>
              <a:buNone/>
            </a:pPr>
            <a:endParaRPr lang="es-ES" sz="2200" b="1" dirty="0">
              <a:solidFill>
                <a:srgbClr val="FF0000"/>
              </a:solidFill>
            </a:endParaRPr>
          </a:p>
          <a:p>
            <a:pPr algn="just">
              <a:lnSpc>
                <a:spcPct val="150000"/>
              </a:lnSpc>
              <a:spcBef>
                <a:spcPts val="0"/>
              </a:spcBef>
              <a:buNone/>
            </a:pPr>
            <a:endParaRPr lang="es-ES" sz="2200" b="1" dirty="0"/>
          </a:p>
          <a:p>
            <a:pPr algn="just">
              <a:lnSpc>
                <a:spcPct val="150000"/>
              </a:lnSpc>
              <a:spcBef>
                <a:spcPts val="0"/>
              </a:spcBef>
              <a:buNone/>
            </a:pPr>
            <a:endParaRPr lang="es-ES" sz="2200" b="1" u="sng" dirty="0"/>
          </a:p>
        </p:txBody>
      </p:sp>
      <p:sp>
        <p:nvSpPr>
          <p:cNvPr id="2" name="Rectángulo 1">
            <a:extLst>
              <a:ext uri="{FF2B5EF4-FFF2-40B4-BE49-F238E27FC236}">
                <a16:creationId xmlns:a16="http://schemas.microsoft.com/office/drawing/2014/main" id="{170475EB-69E1-4946-8FEC-373949E02E83}"/>
              </a:ext>
            </a:extLst>
          </p:cNvPr>
          <p:cNvSpPr/>
          <p:nvPr/>
        </p:nvSpPr>
        <p:spPr>
          <a:xfrm>
            <a:off x="1199456" y="1253525"/>
            <a:ext cx="10369152" cy="5011949"/>
          </a:xfrm>
          <a:prstGeom prst="rect">
            <a:avLst/>
          </a:prstGeom>
        </p:spPr>
        <p:txBody>
          <a:bodyPr wrap="square">
            <a:spAutoFit/>
          </a:bodyPr>
          <a:lstStyle/>
          <a:p>
            <a:pPr algn="just">
              <a:lnSpc>
                <a:spcPct val="150000"/>
              </a:lnSpc>
              <a:spcBef>
                <a:spcPts val="0"/>
              </a:spcBef>
              <a:buNone/>
            </a:pPr>
            <a:r>
              <a:rPr lang="es-ES" dirty="0"/>
              <a:t>Sabemos que en el primer grupo los alumnos </a:t>
            </a:r>
            <a:r>
              <a:rPr lang="es-ES" dirty="0" err="1"/>
              <a:t>matrículados</a:t>
            </a:r>
            <a:r>
              <a:rPr lang="es-ES" dirty="0"/>
              <a:t> son:</a:t>
            </a:r>
          </a:p>
          <a:p>
            <a:pPr marL="449263" algn="just">
              <a:lnSpc>
                <a:spcPct val="150000"/>
              </a:lnSpc>
              <a:spcBef>
                <a:spcPts val="0"/>
              </a:spcBef>
            </a:pPr>
            <a:r>
              <a:rPr lang="es-ES" dirty="0"/>
              <a:t>Sistemas Informáticos 21 alumnos.</a:t>
            </a:r>
          </a:p>
          <a:p>
            <a:pPr marL="449263" algn="just">
              <a:lnSpc>
                <a:spcPct val="150000"/>
              </a:lnSpc>
              <a:spcBef>
                <a:spcPts val="0"/>
              </a:spcBef>
            </a:pPr>
            <a:r>
              <a:rPr lang="es-ES" dirty="0"/>
              <a:t>Bases de Datos 17 alumnos</a:t>
            </a:r>
          </a:p>
          <a:p>
            <a:pPr marL="449263" algn="just">
              <a:lnSpc>
                <a:spcPct val="150000"/>
              </a:lnSpc>
              <a:spcBef>
                <a:spcPts val="0"/>
              </a:spcBef>
            </a:pPr>
            <a:r>
              <a:rPr lang="es-ES" dirty="0"/>
              <a:t>Programación 24 alumnos</a:t>
            </a:r>
          </a:p>
          <a:p>
            <a:pPr marL="449263" algn="just">
              <a:lnSpc>
                <a:spcPct val="150000"/>
              </a:lnSpc>
              <a:spcBef>
                <a:spcPts val="0"/>
              </a:spcBef>
            </a:pPr>
            <a:r>
              <a:rPr lang="es-ES" dirty="0"/>
              <a:t>Lenguaje de Marcas 26 alumnos.</a:t>
            </a:r>
          </a:p>
          <a:p>
            <a:pPr marL="449263" algn="just">
              <a:lnSpc>
                <a:spcPct val="150000"/>
              </a:lnSpc>
              <a:spcBef>
                <a:spcPts val="0"/>
              </a:spcBef>
            </a:pPr>
            <a:r>
              <a:rPr lang="es-ES" dirty="0"/>
              <a:t>Entornos de Desarrollo 30 alumnos</a:t>
            </a:r>
          </a:p>
          <a:p>
            <a:pPr marL="449263" algn="just">
              <a:lnSpc>
                <a:spcPct val="150000"/>
              </a:lnSpc>
              <a:spcBef>
                <a:spcPts val="0"/>
              </a:spcBef>
            </a:pPr>
            <a:r>
              <a:rPr lang="es-ES" dirty="0"/>
              <a:t>Acceso a datos 30 alumnos</a:t>
            </a:r>
          </a:p>
          <a:p>
            <a:pPr marL="0" indent="0" algn="just">
              <a:lnSpc>
                <a:spcPct val="150000"/>
              </a:lnSpc>
              <a:spcBef>
                <a:spcPts val="0"/>
              </a:spcBef>
              <a:buNone/>
            </a:pPr>
            <a:r>
              <a:rPr lang="es-ES" dirty="0"/>
              <a:t>Haz la declaración e inicialización que creas conveniente para guardar toda esta información.</a:t>
            </a:r>
          </a:p>
        </p:txBody>
      </p:sp>
    </p:spTree>
    <p:extLst>
      <p:ext uri="{BB962C8B-B14F-4D97-AF65-F5344CB8AC3E}">
        <p14:creationId xmlns:p14="http://schemas.microsoft.com/office/powerpoint/2010/main" val="1725769658"/>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99456" y="224249"/>
            <a:ext cx="8424936" cy="864096"/>
          </a:xfrm>
        </p:spPr>
        <p:txBody>
          <a:bodyPr>
            <a:noAutofit/>
          </a:bodyPr>
          <a:lstStyle/>
          <a:p>
            <a:pPr marL="742950" indent="-742950"/>
            <a:r>
              <a:rPr lang="es-ES" sz="3200" dirty="0"/>
              <a:t>3.4 Acceso a los datos de una Tabla.</a:t>
            </a:r>
          </a:p>
        </p:txBody>
      </p:sp>
      <p:sp>
        <p:nvSpPr>
          <p:cNvPr id="5125" name="Rectangle 5"/>
          <p:cNvSpPr>
            <a:spLocks noGrp="1" noChangeArrowheads="1"/>
          </p:cNvSpPr>
          <p:nvPr>
            <p:ph idx="1"/>
          </p:nvPr>
        </p:nvSpPr>
        <p:spPr>
          <a:xfrm>
            <a:off x="983432" y="1124744"/>
            <a:ext cx="10801200" cy="5445224"/>
          </a:xfrm>
        </p:spPr>
        <p:txBody>
          <a:bodyPr>
            <a:noAutofit/>
          </a:bodyPr>
          <a:lstStyle/>
          <a:p>
            <a:pPr lvl="1" algn="just">
              <a:lnSpc>
                <a:spcPct val="150000"/>
              </a:lnSpc>
              <a:spcBef>
                <a:spcPts val="0"/>
              </a:spcBef>
              <a:buNone/>
            </a:pPr>
            <a:r>
              <a:rPr lang="es-ES" dirty="0"/>
              <a:t>Para acceder a los elementos de una matriz hay que indicar dos posiciones, por eso se llaman tablas bidimensionales. Hay que indicar en qué fila y columna, en este orden, está el dato al que queremos acceder:</a:t>
            </a:r>
          </a:p>
          <a:p>
            <a:pPr lvl="1" algn="ctr">
              <a:lnSpc>
                <a:spcPct val="150000"/>
              </a:lnSpc>
              <a:spcBef>
                <a:spcPts val="0"/>
              </a:spcBef>
              <a:buNone/>
            </a:pPr>
            <a:r>
              <a:rPr lang="es-ES" dirty="0"/>
              <a:t>matriz[</a:t>
            </a:r>
            <a:r>
              <a:rPr lang="es-ES" dirty="0" err="1"/>
              <a:t>posFila</a:t>
            </a:r>
            <a:r>
              <a:rPr lang="es-ES" dirty="0"/>
              <a:t>][</a:t>
            </a:r>
            <a:r>
              <a:rPr lang="es-ES" dirty="0" err="1"/>
              <a:t>posColumna</a:t>
            </a:r>
            <a:r>
              <a:rPr lang="es-ES" dirty="0"/>
              <a:t>];</a:t>
            </a:r>
          </a:p>
          <a:p>
            <a:pPr algn="just">
              <a:lnSpc>
                <a:spcPct val="150000"/>
              </a:lnSpc>
              <a:spcBef>
                <a:spcPts val="0"/>
              </a:spcBef>
              <a:buFont typeface="Wingdings" pitchFamily="2" charset="2"/>
              <a:buChar char="q"/>
            </a:pPr>
            <a:r>
              <a:rPr lang="es-ES" sz="1800" dirty="0"/>
              <a:t>Puntos importantes que debemos tener en cuenta en el acceso a los elementos de una matriz:</a:t>
            </a:r>
          </a:p>
          <a:p>
            <a:pPr lvl="1" algn="just">
              <a:lnSpc>
                <a:spcPct val="150000"/>
              </a:lnSpc>
              <a:spcBef>
                <a:spcPts val="0"/>
              </a:spcBef>
              <a:buFont typeface="Wingdings" pitchFamily="2" charset="2"/>
              <a:buChar char="Ø"/>
            </a:pPr>
            <a:r>
              <a:rPr lang="es-ES" dirty="0"/>
              <a:t>Java empieza a enumerar las filas por el 0, al igual que las columnas. Por ejemplo, matriz[0][0] es el primer elemento de la matriz.</a:t>
            </a:r>
          </a:p>
          <a:p>
            <a:pPr lvl="1" algn="just">
              <a:lnSpc>
                <a:spcPct val="150000"/>
              </a:lnSpc>
              <a:spcBef>
                <a:spcPts val="0"/>
              </a:spcBef>
              <a:buFont typeface="Wingdings" pitchFamily="2" charset="2"/>
              <a:buChar char="Ø"/>
            </a:pPr>
            <a:endParaRPr lang="es-ES" dirty="0"/>
          </a:p>
          <a:p>
            <a:pPr lvl="1" algn="just">
              <a:lnSpc>
                <a:spcPct val="150000"/>
              </a:lnSpc>
              <a:spcBef>
                <a:spcPts val="0"/>
              </a:spcBef>
              <a:buFont typeface="Wingdings" pitchFamily="2" charset="2"/>
              <a:buChar char="Ø"/>
            </a:pPr>
            <a:r>
              <a:rPr lang="es-ES" dirty="0"/>
              <a:t>Para saber cuál es el tamaño de una tabla bidimensional se usa la propiedad </a:t>
            </a:r>
            <a:r>
              <a:rPr lang="es-ES" b="1" dirty="0" err="1"/>
              <a:t>length</a:t>
            </a:r>
            <a:r>
              <a:rPr lang="es-ES" dirty="0"/>
              <a:t>:</a:t>
            </a:r>
          </a:p>
          <a:p>
            <a:pPr lvl="2" algn="just">
              <a:lnSpc>
                <a:spcPct val="150000"/>
              </a:lnSpc>
              <a:spcBef>
                <a:spcPts val="0"/>
              </a:spcBef>
              <a:buFont typeface="Wingdings" pitchFamily="2" charset="2"/>
              <a:buChar char="v"/>
            </a:pPr>
            <a:r>
              <a:rPr lang="es-ES" sz="1800" dirty="0" err="1"/>
              <a:t>matriz.length</a:t>
            </a:r>
            <a:r>
              <a:rPr lang="es-ES" sz="1800" dirty="0"/>
              <a:t> nos da el número de filas.</a:t>
            </a:r>
          </a:p>
          <a:p>
            <a:pPr lvl="2" algn="just">
              <a:lnSpc>
                <a:spcPct val="150000"/>
              </a:lnSpc>
              <a:spcBef>
                <a:spcPts val="0"/>
              </a:spcBef>
              <a:buFont typeface="Wingdings" pitchFamily="2" charset="2"/>
              <a:buChar char="v"/>
            </a:pPr>
            <a:r>
              <a:rPr lang="es-ES" sz="1800" dirty="0"/>
              <a:t>matriz[</a:t>
            </a:r>
            <a:r>
              <a:rPr lang="es-ES" sz="1800" dirty="0" err="1"/>
              <a:t>posF</a:t>
            </a:r>
            <a:r>
              <a:rPr lang="es-ES" sz="1800" dirty="0"/>
              <a:t>].</a:t>
            </a:r>
            <a:r>
              <a:rPr lang="es-ES" sz="1800" dirty="0" err="1"/>
              <a:t>length</a:t>
            </a:r>
            <a:r>
              <a:rPr lang="es-ES" sz="1800" dirty="0"/>
              <a:t> nos da el número de columnas que tiene la fila </a:t>
            </a:r>
            <a:r>
              <a:rPr lang="es-ES" sz="1800" dirty="0" err="1"/>
              <a:t>posF</a:t>
            </a:r>
            <a:r>
              <a:rPr lang="es-ES" sz="1800" dirty="0"/>
              <a:t>.</a:t>
            </a:r>
          </a:p>
          <a:p>
            <a:pPr lvl="2" algn="just">
              <a:lnSpc>
                <a:spcPct val="150000"/>
              </a:lnSpc>
              <a:spcBef>
                <a:spcPts val="0"/>
              </a:spcBef>
              <a:buFont typeface="Wingdings" pitchFamily="2" charset="2"/>
              <a:buChar char="v"/>
            </a:pPr>
            <a:endParaRPr lang="es-ES" sz="1800" dirty="0"/>
          </a:p>
          <a:p>
            <a:pPr algn="just">
              <a:lnSpc>
                <a:spcPct val="150000"/>
              </a:lnSpc>
              <a:spcBef>
                <a:spcPts val="0"/>
              </a:spcBef>
              <a:buNone/>
            </a:pPr>
            <a:endParaRPr lang="es-ES" sz="1600" dirty="0"/>
          </a:p>
          <a:p>
            <a:pPr lvl="1" algn="just">
              <a:lnSpc>
                <a:spcPct val="150000"/>
              </a:lnSpc>
              <a:spcBef>
                <a:spcPts val="0"/>
              </a:spcBef>
              <a:buNone/>
            </a:pPr>
            <a:endParaRPr lang="es-ES" sz="1600" b="1" dirty="0"/>
          </a:p>
          <a:p>
            <a:pPr lvl="1" algn="just">
              <a:lnSpc>
                <a:spcPct val="150000"/>
              </a:lnSpc>
              <a:spcBef>
                <a:spcPts val="0"/>
              </a:spcBef>
              <a:buNone/>
            </a:pPr>
            <a:r>
              <a:rPr lang="es-ES" sz="1600" b="1" dirty="0"/>
              <a:t>	</a:t>
            </a:r>
            <a:endParaRPr lang="es-ES" sz="1600" dirty="0"/>
          </a:p>
          <a:p>
            <a:pPr lvl="1" algn="just">
              <a:lnSpc>
                <a:spcPct val="150000"/>
              </a:lnSpc>
              <a:spcBef>
                <a:spcPts val="0"/>
              </a:spcBef>
              <a:buNone/>
            </a:pPr>
            <a:endParaRPr lang="es-ES" sz="1600" dirty="0"/>
          </a:p>
        </p:txBody>
      </p:sp>
    </p:spTree>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99456" y="224249"/>
            <a:ext cx="8424936" cy="864096"/>
          </a:xfrm>
        </p:spPr>
        <p:txBody>
          <a:bodyPr>
            <a:noAutofit/>
          </a:bodyPr>
          <a:lstStyle/>
          <a:p>
            <a:pPr marL="742950" indent="-742950"/>
            <a:r>
              <a:rPr lang="es-ES" sz="3200" dirty="0"/>
              <a:t>3.4 Acceso a los datos de una Tabla.</a:t>
            </a:r>
          </a:p>
        </p:txBody>
      </p:sp>
      <p:sp>
        <p:nvSpPr>
          <p:cNvPr id="5125" name="Rectangle 5"/>
          <p:cNvSpPr>
            <a:spLocks noGrp="1" noChangeArrowheads="1"/>
          </p:cNvSpPr>
          <p:nvPr>
            <p:ph idx="1"/>
          </p:nvPr>
        </p:nvSpPr>
        <p:spPr>
          <a:xfrm>
            <a:off x="983432" y="1340768"/>
            <a:ext cx="10801200" cy="5229200"/>
          </a:xfrm>
        </p:spPr>
        <p:txBody>
          <a:bodyPr>
            <a:noAutofit/>
          </a:bodyPr>
          <a:lstStyle/>
          <a:p>
            <a:pPr algn="just">
              <a:lnSpc>
                <a:spcPct val="150000"/>
              </a:lnSpc>
              <a:spcBef>
                <a:spcPts val="0"/>
              </a:spcBef>
              <a:buNone/>
            </a:pPr>
            <a:r>
              <a:rPr lang="es-ES" sz="2800" b="1" u="sng" dirty="0">
                <a:solidFill>
                  <a:srgbClr val="FF0000"/>
                </a:solidFill>
              </a:rPr>
              <a:t>EJERCICIO 5.</a:t>
            </a:r>
            <a:r>
              <a:rPr lang="es-ES" sz="2800" b="1" dirty="0">
                <a:solidFill>
                  <a:srgbClr val="FF0000"/>
                </a:solidFill>
              </a:rPr>
              <a:t> </a:t>
            </a:r>
            <a:r>
              <a:rPr lang="es-ES" sz="2800" b="1" dirty="0"/>
              <a:t> </a:t>
            </a:r>
          </a:p>
          <a:p>
            <a:pPr algn="just">
              <a:lnSpc>
                <a:spcPct val="150000"/>
              </a:lnSpc>
              <a:spcBef>
                <a:spcPts val="0"/>
              </a:spcBef>
              <a:buNone/>
            </a:pPr>
            <a:r>
              <a:rPr lang="es-ES" sz="2800" dirty="0"/>
              <a:t>¿En qué posición estará el último elemento de una matriz?</a:t>
            </a:r>
            <a:endParaRPr lang="es-ES" sz="2800" b="1" dirty="0"/>
          </a:p>
          <a:p>
            <a:pPr algn="just">
              <a:lnSpc>
                <a:spcPct val="150000"/>
              </a:lnSpc>
              <a:spcBef>
                <a:spcPts val="0"/>
              </a:spcBef>
              <a:buNone/>
            </a:pPr>
            <a:endParaRPr lang="es-ES" sz="1600" dirty="0"/>
          </a:p>
          <a:p>
            <a:pPr lvl="1" algn="just">
              <a:lnSpc>
                <a:spcPct val="150000"/>
              </a:lnSpc>
              <a:spcBef>
                <a:spcPts val="0"/>
              </a:spcBef>
              <a:buNone/>
            </a:pPr>
            <a:endParaRPr lang="es-ES" sz="1600" b="1" dirty="0"/>
          </a:p>
          <a:p>
            <a:pPr lvl="1" algn="just">
              <a:lnSpc>
                <a:spcPct val="150000"/>
              </a:lnSpc>
              <a:spcBef>
                <a:spcPts val="0"/>
              </a:spcBef>
              <a:buNone/>
            </a:pPr>
            <a:r>
              <a:rPr lang="es-ES" sz="1600" b="1" dirty="0"/>
              <a:t>	</a:t>
            </a:r>
            <a:endParaRPr lang="es-ES" sz="1600" dirty="0"/>
          </a:p>
          <a:p>
            <a:pPr lvl="1" algn="just">
              <a:lnSpc>
                <a:spcPct val="150000"/>
              </a:lnSpc>
              <a:spcBef>
                <a:spcPts val="0"/>
              </a:spcBef>
              <a:buNone/>
            </a:pPr>
            <a:endParaRPr lang="es-ES" sz="1600" dirty="0"/>
          </a:p>
        </p:txBody>
      </p:sp>
    </p:spTree>
    <p:extLst>
      <p:ext uri="{BB962C8B-B14F-4D97-AF65-F5344CB8AC3E}">
        <p14:creationId xmlns:p14="http://schemas.microsoft.com/office/powerpoint/2010/main" val="1964266707"/>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559496" y="260648"/>
            <a:ext cx="7128792" cy="864096"/>
          </a:xfrm>
        </p:spPr>
        <p:txBody>
          <a:bodyPr>
            <a:normAutofit/>
          </a:bodyPr>
          <a:lstStyle/>
          <a:p>
            <a:pPr marL="742950" indent="-742950">
              <a:buFont typeface="+mj-lt"/>
              <a:buAutoNum type="arabicPeriod"/>
            </a:pPr>
            <a:r>
              <a:rPr lang="es-ES" sz="3600" dirty="0"/>
              <a:t>Estructuras.</a:t>
            </a:r>
          </a:p>
        </p:txBody>
      </p:sp>
      <p:sp>
        <p:nvSpPr>
          <p:cNvPr id="5125" name="Rectangle 5"/>
          <p:cNvSpPr>
            <a:spLocks noGrp="1" noChangeArrowheads="1"/>
          </p:cNvSpPr>
          <p:nvPr>
            <p:ph idx="1"/>
          </p:nvPr>
        </p:nvSpPr>
        <p:spPr>
          <a:xfrm>
            <a:off x="1343472" y="1052736"/>
            <a:ext cx="9937104" cy="5112568"/>
          </a:xfrm>
        </p:spPr>
        <p:txBody>
          <a:bodyPr>
            <a:noAutofit/>
          </a:bodyPr>
          <a:lstStyle/>
          <a:p>
            <a:pPr algn="just">
              <a:lnSpc>
                <a:spcPct val="170000"/>
              </a:lnSpc>
              <a:spcBef>
                <a:spcPts val="0"/>
              </a:spcBef>
              <a:buClrTx/>
              <a:buFont typeface="Wingdings" pitchFamily="2" charset="2"/>
              <a:buChar char="q"/>
            </a:pPr>
            <a:r>
              <a:rPr lang="es-ES" sz="1600" dirty="0"/>
              <a:t>Una ESTRUCTURA DE DATOS es un tipo de datos compuesto, es decir, puede contener más de un dato.</a:t>
            </a:r>
          </a:p>
          <a:p>
            <a:pPr>
              <a:lnSpc>
                <a:spcPct val="170000"/>
              </a:lnSpc>
              <a:buClrTx/>
              <a:buFont typeface="Wingdings" pitchFamily="2" charset="2"/>
              <a:buChar char="q"/>
            </a:pPr>
            <a:r>
              <a:rPr lang="es-ES" sz="1600" dirty="0"/>
              <a:t>Sirven para procesar una </a:t>
            </a:r>
            <a:r>
              <a:rPr lang="es-ES" sz="1600" b="1" dirty="0"/>
              <a:t>colección</a:t>
            </a:r>
            <a:r>
              <a:rPr lang="es-ES" sz="1600" dirty="0"/>
              <a:t> de valores que están relacionados entre sí, por ejemplo, una lista de notas, de días de la semana, etc. </a:t>
            </a:r>
          </a:p>
          <a:p>
            <a:pPr>
              <a:lnSpc>
                <a:spcPct val="170000"/>
              </a:lnSpc>
              <a:buClrTx/>
              <a:buFont typeface="Wingdings" pitchFamily="2" charset="2"/>
              <a:buChar char="q"/>
            </a:pPr>
            <a:r>
              <a:rPr lang="es-ES" sz="1600" dirty="0"/>
              <a:t>Surgen porque el procesamiento de estos datos usando </a:t>
            </a:r>
            <a:r>
              <a:rPr lang="es-ES" sz="1600" b="1" dirty="0"/>
              <a:t>datos simples </a:t>
            </a:r>
            <a:r>
              <a:rPr lang="es-ES" sz="1600" dirty="0"/>
              <a:t>es muy difícil. </a:t>
            </a:r>
          </a:p>
          <a:p>
            <a:pPr>
              <a:lnSpc>
                <a:spcPct val="170000"/>
              </a:lnSpc>
              <a:buClrTx/>
              <a:buFont typeface="Wingdings" pitchFamily="2" charset="2"/>
              <a:buChar char="q"/>
            </a:pPr>
            <a:r>
              <a:rPr lang="es-ES" sz="1600" dirty="0"/>
              <a:t>Tipos:</a:t>
            </a:r>
          </a:p>
          <a:p>
            <a:pPr lvl="1">
              <a:lnSpc>
                <a:spcPct val="170000"/>
              </a:lnSpc>
              <a:buClrTx/>
              <a:buFont typeface="Wingdings" pitchFamily="2" charset="2"/>
              <a:buChar char="q"/>
            </a:pPr>
            <a:r>
              <a:rPr lang="es-ES" sz="1600" b="1" dirty="0"/>
              <a:t>Estáticas </a:t>
            </a:r>
            <a:r>
              <a:rPr lang="es-ES" sz="1600" dirty="0"/>
              <a:t>son aquellas cuyo tamaño no crece en tiempo de ejecución. En esta unidad vamos a ver los arrays unidimensionales o </a:t>
            </a:r>
            <a:r>
              <a:rPr lang="es-ES" sz="1600" b="1" dirty="0"/>
              <a:t>vectores</a:t>
            </a:r>
            <a:r>
              <a:rPr lang="es-ES" sz="1600" dirty="0"/>
              <a:t> y los arrays bidimensionales o </a:t>
            </a:r>
            <a:r>
              <a:rPr lang="es-ES" sz="1600" b="1" dirty="0"/>
              <a:t>matrices o tablas</a:t>
            </a:r>
            <a:r>
              <a:rPr lang="es-ES" sz="1600" dirty="0"/>
              <a:t>.</a:t>
            </a:r>
          </a:p>
          <a:p>
            <a:pPr lvl="1">
              <a:lnSpc>
                <a:spcPct val="170000"/>
              </a:lnSpc>
              <a:buClrTx/>
              <a:buFont typeface="Wingdings" pitchFamily="2" charset="2"/>
              <a:buChar char="q"/>
            </a:pPr>
            <a:r>
              <a:rPr lang="es-ES" sz="1600" b="1" dirty="0"/>
              <a:t>Dinámicas </a:t>
            </a:r>
            <a:r>
              <a:rPr lang="es-ES" sz="1600" dirty="0"/>
              <a:t>son aquellas cuyo tamaño puede variar en tiempo de ejecución. Por ejemplo: pilas, colas, listas enlazadas (ya lo veremos más adelante).</a:t>
            </a:r>
          </a:p>
          <a:p>
            <a:pPr algn="just">
              <a:lnSpc>
                <a:spcPct val="150000"/>
              </a:lnSpc>
              <a:spcBef>
                <a:spcPts val="0"/>
              </a:spcBef>
              <a:buFont typeface="Wingdings" pitchFamily="2" charset="2"/>
              <a:buChar char="q"/>
            </a:pPr>
            <a:endParaRPr lang="es-ES" sz="1600" dirty="0"/>
          </a:p>
          <a:p>
            <a:pPr algn="just">
              <a:lnSpc>
                <a:spcPct val="150000"/>
              </a:lnSpc>
              <a:spcBef>
                <a:spcPts val="0"/>
              </a:spcBef>
              <a:buNone/>
            </a:pPr>
            <a:endParaRPr lang="es-ES" sz="1600" dirty="0"/>
          </a:p>
          <a:p>
            <a:pPr>
              <a:buNone/>
            </a:pPr>
            <a:endParaRPr lang="es-ES" sz="1600" dirty="0"/>
          </a:p>
          <a:p>
            <a:pPr>
              <a:buFont typeface="Wingdings" pitchFamily="2" charset="2"/>
              <a:buNone/>
            </a:pPr>
            <a:endParaRPr lang="es-ES" sz="1600" dirty="0"/>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10455" y="260648"/>
            <a:ext cx="8424936" cy="864096"/>
          </a:xfrm>
        </p:spPr>
        <p:txBody>
          <a:bodyPr>
            <a:noAutofit/>
          </a:bodyPr>
          <a:lstStyle/>
          <a:p>
            <a:pPr marL="742950" indent="-742950"/>
            <a:r>
              <a:rPr lang="es-ES" sz="3200" dirty="0"/>
              <a:t>3.5 Recorrido de una Tabla</a:t>
            </a:r>
          </a:p>
        </p:txBody>
      </p:sp>
      <p:sp>
        <p:nvSpPr>
          <p:cNvPr id="5125" name="Rectangle 5"/>
          <p:cNvSpPr>
            <a:spLocks noGrp="1" noChangeArrowheads="1"/>
          </p:cNvSpPr>
          <p:nvPr>
            <p:ph idx="1"/>
          </p:nvPr>
        </p:nvSpPr>
        <p:spPr>
          <a:xfrm>
            <a:off x="911424" y="1124744"/>
            <a:ext cx="10801200" cy="4896544"/>
          </a:xfrm>
        </p:spPr>
        <p:txBody>
          <a:bodyPr>
            <a:noAutofit/>
          </a:bodyPr>
          <a:lstStyle/>
          <a:p>
            <a:pPr lvl="1" algn="just">
              <a:lnSpc>
                <a:spcPct val="150000"/>
              </a:lnSpc>
              <a:spcBef>
                <a:spcPts val="0"/>
              </a:spcBef>
              <a:buFont typeface="Wingdings" pitchFamily="2" charset="2"/>
              <a:buChar char="Ø"/>
            </a:pPr>
            <a:r>
              <a:rPr lang="es-ES" sz="2000" dirty="0"/>
              <a:t>Para recorrer una matriz harían falta dos estructuras repetitivas: una que recorriera cada una de las filas del array y otra que recorriera cada una de las columnas.</a:t>
            </a:r>
          </a:p>
          <a:p>
            <a:pPr lvl="1" algn="just">
              <a:lnSpc>
                <a:spcPct val="150000"/>
              </a:lnSpc>
              <a:spcBef>
                <a:spcPts val="0"/>
              </a:spcBef>
              <a:buNone/>
            </a:pPr>
            <a:r>
              <a:rPr lang="es-ES" sz="2000" dirty="0"/>
              <a:t>	</a:t>
            </a:r>
            <a:r>
              <a:rPr lang="es-ES" sz="2000" u="sng" dirty="0"/>
              <a:t>NOTA:</a:t>
            </a:r>
            <a:r>
              <a:rPr lang="es-ES" sz="2000" dirty="0"/>
              <a:t> Java siempre entiende que la </a:t>
            </a:r>
            <a:r>
              <a:rPr lang="es-ES" sz="2000" b="1" dirty="0"/>
              <a:t>primera posición son las filas y la segunda posición  las columnas.</a:t>
            </a:r>
          </a:p>
          <a:p>
            <a:pPr lvl="1" algn="just">
              <a:lnSpc>
                <a:spcPct val="150000"/>
              </a:lnSpc>
              <a:spcBef>
                <a:spcPts val="0"/>
              </a:spcBef>
              <a:buNone/>
            </a:pPr>
            <a:r>
              <a:rPr lang="es-ES" sz="2000" b="1" dirty="0"/>
              <a:t>	</a:t>
            </a:r>
            <a:r>
              <a:rPr lang="es-ES" sz="2000" b="1" u="sng" dirty="0"/>
              <a:t>Ejemplo:</a:t>
            </a:r>
            <a:r>
              <a:rPr lang="es-ES" sz="2000" b="1" dirty="0"/>
              <a:t> </a:t>
            </a:r>
            <a:endParaRPr lang="es-ES" sz="2000" dirty="0"/>
          </a:p>
          <a:p>
            <a:pPr lvl="1" algn="just">
              <a:lnSpc>
                <a:spcPct val="150000"/>
              </a:lnSpc>
              <a:spcBef>
                <a:spcPts val="0"/>
              </a:spcBef>
              <a:buNone/>
            </a:pPr>
            <a:r>
              <a:rPr lang="es-ES" sz="1600" b="1" dirty="0"/>
              <a:t>//Recorremos la tabla por filas</a:t>
            </a:r>
          </a:p>
          <a:p>
            <a:pPr marL="806450" algn="just">
              <a:lnSpc>
                <a:spcPct val="150000"/>
              </a:lnSpc>
              <a:spcBef>
                <a:spcPts val="0"/>
              </a:spcBef>
              <a:buNone/>
            </a:pPr>
            <a:r>
              <a:rPr lang="es-ES" sz="1600" dirty="0" err="1">
                <a:latin typeface="Consolas" panose="020B0609020204030204" pitchFamily="49" charset="0"/>
              </a:rPr>
              <a:t>for</a:t>
            </a:r>
            <a:r>
              <a:rPr lang="es-ES" sz="1600" dirty="0">
                <a:latin typeface="Consolas" panose="020B0609020204030204" pitchFamily="49" charset="0"/>
              </a:rPr>
              <a:t> (</a:t>
            </a:r>
            <a:r>
              <a:rPr lang="es-ES" sz="1600" dirty="0" err="1">
                <a:latin typeface="Consolas" panose="020B0609020204030204" pitchFamily="49" charset="0"/>
              </a:rPr>
              <a:t>int</a:t>
            </a:r>
            <a:r>
              <a:rPr lang="es-ES" sz="1600" dirty="0">
                <a:latin typeface="Consolas" panose="020B0609020204030204" pitchFamily="49" charset="0"/>
              </a:rPr>
              <a:t> filas=0; filas&lt; </a:t>
            </a:r>
            <a:r>
              <a:rPr lang="es-ES" sz="1600" dirty="0" err="1">
                <a:latin typeface="Consolas" panose="020B0609020204030204" pitchFamily="49" charset="0"/>
              </a:rPr>
              <a:t>notas.length</a:t>
            </a:r>
            <a:r>
              <a:rPr lang="es-ES" sz="1600" dirty="0">
                <a:latin typeface="Consolas" panose="020B0609020204030204" pitchFamily="49" charset="0"/>
              </a:rPr>
              <a:t>; filas++){</a:t>
            </a:r>
          </a:p>
          <a:p>
            <a:pPr marL="806450" algn="just">
              <a:lnSpc>
                <a:spcPct val="150000"/>
              </a:lnSpc>
              <a:spcBef>
                <a:spcPts val="0"/>
              </a:spcBef>
              <a:buNone/>
            </a:pPr>
            <a:r>
              <a:rPr lang="es-ES" sz="1600" dirty="0">
                <a:latin typeface="Consolas" panose="020B0609020204030204" pitchFamily="49" charset="0"/>
              </a:rPr>
              <a:t>  </a:t>
            </a:r>
            <a:r>
              <a:rPr lang="es-ES" sz="1600" dirty="0" err="1">
                <a:latin typeface="Consolas" panose="020B0609020204030204" pitchFamily="49" charset="0"/>
              </a:rPr>
              <a:t>System.out.println</a:t>
            </a:r>
            <a:r>
              <a:rPr lang="es-ES" sz="1600" dirty="0">
                <a:latin typeface="Consolas" panose="020B0609020204030204" pitchFamily="49" charset="0"/>
              </a:rPr>
              <a:t>(“los valores de la fila “+filas+ “ son:”);</a:t>
            </a:r>
          </a:p>
          <a:p>
            <a:pPr marL="806450" algn="just">
              <a:lnSpc>
                <a:spcPct val="150000"/>
              </a:lnSpc>
              <a:spcBef>
                <a:spcPts val="0"/>
              </a:spcBef>
              <a:buNone/>
            </a:pPr>
            <a:r>
              <a:rPr lang="es-ES" sz="1600" dirty="0">
                <a:latin typeface="Consolas" panose="020B0609020204030204" pitchFamily="49" charset="0"/>
              </a:rPr>
              <a:t>  </a:t>
            </a:r>
            <a:r>
              <a:rPr lang="es-ES" sz="1600" dirty="0" err="1">
                <a:latin typeface="Consolas" panose="020B0609020204030204" pitchFamily="49" charset="0"/>
              </a:rPr>
              <a:t>for</a:t>
            </a:r>
            <a:r>
              <a:rPr lang="es-ES" sz="1600" dirty="0">
                <a:latin typeface="Consolas" panose="020B0609020204030204" pitchFamily="49" charset="0"/>
              </a:rPr>
              <a:t>(</a:t>
            </a:r>
            <a:r>
              <a:rPr lang="es-ES" sz="1600" dirty="0" err="1">
                <a:latin typeface="Consolas" panose="020B0609020204030204" pitchFamily="49" charset="0"/>
              </a:rPr>
              <a:t>int</a:t>
            </a:r>
            <a:r>
              <a:rPr lang="es-ES" sz="1600" dirty="0">
                <a:latin typeface="Consolas" panose="020B0609020204030204" pitchFamily="49" charset="0"/>
              </a:rPr>
              <a:t> columnas=0; columnas&lt;notas[filas].</a:t>
            </a:r>
            <a:r>
              <a:rPr lang="es-ES" sz="1600" dirty="0" err="1">
                <a:latin typeface="Consolas" panose="020B0609020204030204" pitchFamily="49" charset="0"/>
              </a:rPr>
              <a:t>length</a:t>
            </a:r>
            <a:r>
              <a:rPr lang="es-ES" sz="1600" dirty="0">
                <a:latin typeface="Consolas" panose="020B0609020204030204" pitchFamily="49" charset="0"/>
              </a:rPr>
              <a:t>; columnas++){</a:t>
            </a:r>
          </a:p>
          <a:p>
            <a:pPr marL="806450" algn="just">
              <a:lnSpc>
                <a:spcPct val="150000"/>
              </a:lnSpc>
              <a:spcBef>
                <a:spcPts val="0"/>
              </a:spcBef>
              <a:buNone/>
            </a:pPr>
            <a:r>
              <a:rPr lang="es-ES" sz="1600" dirty="0">
                <a:latin typeface="Consolas" panose="020B0609020204030204" pitchFamily="49" charset="0"/>
              </a:rPr>
              <a:t>    </a:t>
            </a:r>
            <a:r>
              <a:rPr lang="es-ES" sz="1600" dirty="0" err="1">
                <a:latin typeface="Consolas" panose="020B0609020204030204" pitchFamily="49" charset="0"/>
              </a:rPr>
              <a:t>System.out.print</a:t>
            </a:r>
            <a:r>
              <a:rPr lang="es-ES" sz="1600" dirty="0">
                <a:latin typeface="Consolas" panose="020B0609020204030204" pitchFamily="49" charset="0"/>
              </a:rPr>
              <a:t>(notas[filas][columnas]);</a:t>
            </a:r>
          </a:p>
          <a:p>
            <a:pPr marL="806450" algn="just">
              <a:lnSpc>
                <a:spcPct val="150000"/>
              </a:lnSpc>
              <a:spcBef>
                <a:spcPts val="0"/>
              </a:spcBef>
              <a:buNone/>
            </a:pPr>
            <a:r>
              <a:rPr lang="es-ES" sz="1600" dirty="0">
                <a:latin typeface="Consolas" panose="020B0609020204030204" pitchFamily="49" charset="0"/>
              </a:rPr>
              <a:t>  }</a:t>
            </a:r>
          </a:p>
          <a:p>
            <a:pPr marL="806450" algn="just">
              <a:lnSpc>
                <a:spcPct val="150000"/>
              </a:lnSpc>
              <a:spcBef>
                <a:spcPts val="0"/>
              </a:spcBef>
              <a:buNone/>
            </a:pPr>
            <a:r>
              <a:rPr lang="es-ES" sz="1600" dirty="0">
                <a:latin typeface="Consolas" panose="020B0609020204030204" pitchFamily="49" charset="0"/>
              </a:rPr>
              <a:t>   </a:t>
            </a:r>
            <a:r>
              <a:rPr lang="es-ES" sz="1600" dirty="0" err="1">
                <a:latin typeface="Consolas" panose="020B0609020204030204" pitchFamily="49" charset="0"/>
              </a:rPr>
              <a:t>System.out.println</a:t>
            </a:r>
            <a:r>
              <a:rPr lang="es-ES" sz="1600" dirty="0">
                <a:latin typeface="Consolas" panose="020B0609020204030204" pitchFamily="49" charset="0"/>
              </a:rPr>
              <a:t>();</a:t>
            </a:r>
          </a:p>
          <a:p>
            <a:pPr marL="806450" algn="just">
              <a:lnSpc>
                <a:spcPct val="150000"/>
              </a:lnSpc>
              <a:spcBef>
                <a:spcPts val="0"/>
              </a:spcBef>
              <a:buNone/>
            </a:pPr>
            <a:r>
              <a:rPr lang="es-ES" sz="1600" dirty="0">
                <a:latin typeface="Consolas" panose="020B0609020204030204" pitchFamily="49" charset="0"/>
              </a:rPr>
              <a:t>}</a:t>
            </a:r>
          </a:p>
          <a:p>
            <a:pPr lvl="1" algn="just">
              <a:lnSpc>
                <a:spcPct val="150000"/>
              </a:lnSpc>
              <a:spcBef>
                <a:spcPts val="0"/>
              </a:spcBef>
              <a:buNone/>
            </a:pPr>
            <a:endParaRPr lang="es-ES" sz="1600" b="1" dirty="0"/>
          </a:p>
          <a:p>
            <a:pPr lvl="1" algn="just">
              <a:lnSpc>
                <a:spcPct val="150000"/>
              </a:lnSpc>
              <a:spcBef>
                <a:spcPts val="0"/>
              </a:spcBef>
              <a:buNone/>
            </a:pPr>
            <a:r>
              <a:rPr lang="es-ES" sz="1600" b="1" dirty="0"/>
              <a:t>	</a:t>
            </a:r>
            <a:endParaRPr lang="es-ES" sz="1600" dirty="0"/>
          </a:p>
          <a:p>
            <a:pPr lvl="1" algn="just">
              <a:lnSpc>
                <a:spcPct val="150000"/>
              </a:lnSpc>
              <a:spcBef>
                <a:spcPts val="0"/>
              </a:spcBef>
              <a:buNone/>
            </a:pPr>
            <a:endParaRPr lang="es-ES" sz="1600" dirty="0"/>
          </a:p>
        </p:txBody>
      </p:sp>
    </p:spTree>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1BCEA-4846-466E-8477-3DB8DBAC6712}"/>
              </a:ext>
            </a:extLst>
          </p:cNvPr>
          <p:cNvSpPr>
            <a:spLocks noGrp="1"/>
          </p:cNvSpPr>
          <p:nvPr>
            <p:ph type="title"/>
          </p:nvPr>
        </p:nvSpPr>
        <p:spPr/>
        <p:txBody>
          <a:bodyPr/>
          <a:lstStyle/>
          <a:p>
            <a:r>
              <a:rPr lang="es-ES" sz="3600" dirty="0"/>
              <a:t>3.5 Recorrido de una Tabla</a:t>
            </a:r>
            <a:endParaRPr lang="es-ES" dirty="0"/>
          </a:p>
        </p:txBody>
      </p:sp>
      <p:sp>
        <p:nvSpPr>
          <p:cNvPr id="3" name="Marcador de contenido 2">
            <a:extLst>
              <a:ext uri="{FF2B5EF4-FFF2-40B4-BE49-F238E27FC236}">
                <a16:creationId xmlns:a16="http://schemas.microsoft.com/office/drawing/2014/main" id="{22F4562B-C34D-4188-B9DA-B5464998439E}"/>
              </a:ext>
            </a:extLst>
          </p:cNvPr>
          <p:cNvSpPr>
            <a:spLocks noGrp="1"/>
          </p:cNvSpPr>
          <p:nvPr>
            <p:ph idx="1"/>
          </p:nvPr>
        </p:nvSpPr>
        <p:spPr>
          <a:xfrm>
            <a:off x="848025" y="1325564"/>
            <a:ext cx="10515600" cy="4510558"/>
          </a:xfrm>
        </p:spPr>
        <p:txBody>
          <a:bodyPr>
            <a:normAutofit lnSpcReduction="10000"/>
          </a:bodyPr>
          <a:lstStyle/>
          <a:p>
            <a:r>
              <a:rPr lang="es-ES" dirty="0"/>
              <a:t>Para recorrer una tabla por columnas; cambiaremos el orden de los bucles </a:t>
            </a:r>
            <a:r>
              <a:rPr lang="es-ES" dirty="0" err="1"/>
              <a:t>for</a:t>
            </a:r>
            <a:r>
              <a:rPr lang="es-ES" dirty="0"/>
              <a:t>:</a:t>
            </a:r>
          </a:p>
          <a:p>
            <a:endParaRPr lang="es-ES" dirty="0"/>
          </a:p>
          <a:p>
            <a:pPr marL="0" indent="0">
              <a:buNone/>
            </a:pPr>
            <a:r>
              <a:rPr lang="es-ES" dirty="0">
                <a:latin typeface="Consolas" panose="020B0609020204030204" pitchFamily="49" charset="0"/>
              </a:rPr>
              <a:t>Final </a:t>
            </a:r>
            <a:r>
              <a:rPr lang="es-ES" dirty="0" err="1">
                <a:latin typeface="Consolas" panose="020B0609020204030204" pitchFamily="49" charset="0"/>
              </a:rPr>
              <a:t>int</a:t>
            </a:r>
            <a:r>
              <a:rPr lang="es-ES" dirty="0">
                <a:latin typeface="Consolas" panose="020B0609020204030204" pitchFamily="49" charset="0"/>
              </a:rPr>
              <a:t> TAM_COLUM=4;</a:t>
            </a:r>
          </a:p>
          <a:p>
            <a:pPr marL="0" indent="0">
              <a:buNone/>
            </a:pPr>
            <a:r>
              <a:rPr lang="es-ES" dirty="0">
                <a:latin typeface="Consolas" panose="020B0609020204030204" pitchFamily="49" charset="0"/>
              </a:rPr>
              <a:t>Final </a:t>
            </a:r>
            <a:r>
              <a:rPr lang="es-ES" dirty="0" err="1">
                <a:latin typeface="Consolas" panose="020B0609020204030204" pitchFamily="49" charset="0"/>
              </a:rPr>
              <a:t>int</a:t>
            </a:r>
            <a:r>
              <a:rPr lang="es-ES" dirty="0">
                <a:latin typeface="Consolas" panose="020B0609020204030204" pitchFamily="49" charset="0"/>
              </a:rPr>
              <a:t> TAM_FILAS=3;</a:t>
            </a:r>
          </a:p>
          <a:p>
            <a:pPr marL="0" indent="0">
              <a:buNone/>
            </a:pPr>
            <a:r>
              <a:rPr lang="es-ES" dirty="0" err="1">
                <a:latin typeface="Consolas" panose="020B0609020204030204" pitchFamily="49" charset="0"/>
              </a:rPr>
              <a:t>Int</a:t>
            </a:r>
            <a:r>
              <a:rPr lang="es-ES" dirty="0">
                <a:latin typeface="Consolas" panose="020B0609020204030204" pitchFamily="49" charset="0"/>
              </a:rPr>
              <a:t> tabla[][]= new </a:t>
            </a:r>
            <a:r>
              <a:rPr lang="es-ES" dirty="0" err="1">
                <a:latin typeface="Consolas" panose="020B0609020204030204" pitchFamily="49" charset="0"/>
              </a:rPr>
              <a:t>int</a:t>
            </a:r>
            <a:r>
              <a:rPr lang="es-ES" dirty="0">
                <a:latin typeface="Consolas" panose="020B0609020204030204" pitchFamily="49" charset="0"/>
              </a:rPr>
              <a:t>[TAM_FILAS][TAM_COLUM];  </a:t>
            </a:r>
          </a:p>
          <a:p>
            <a:pPr marL="0" indent="0">
              <a:buNone/>
            </a:pPr>
            <a:endParaRPr lang="es-ES" dirty="0">
              <a:latin typeface="Consolas" panose="020B0609020204030204" pitchFamily="49" charset="0"/>
            </a:endParaRPr>
          </a:p>
          <a:p>
            <a:pPr marL="0" indent="0">
              <a:buNone/>
            </a:pPr>
            <a:r>
              <a:rPr lang="es-ES" dirty="0" err="1">
                <a:latin typeface="Consolas" panose="020B0609020204030204" pitchFamily="49" charset="0"/>
              </a:rPr>
              <a:t>for</a:t>
            </a:r>
            <a:r>
              <a:rPr lang="es-ES" dirty="0">
                <a:latin typeface="Consolas" panose="020B0609020204030204" pitchFamily="49" charset="0"/>
              </a:rPr>
              <a:t> (</a:t>
            </a:r>
            <a:r>
              <a:rPr lang="es-ES" dirty="0" err="1">
                <a:latin typeface="Consolas" panose="020B0609020204030204" pitchFamily="49" charset="0"/>
              </a:rPr>
              <a:t>int</a:t>
            </a:r>
            <a:r>
              <a:rPr lang="es-ES" dirty="0">
                <a:latin typeface="Consolas" panose="020B0609020204030204" pitchFamily="49" charset="0"/>
              </a:rPr>
              <a:t> columnas = 0; columnas &lt; TAM_COLUM; columnas++) {</a:t>
            </a:r>
          </a:p>
          <a:p>
            <a:pPr marL="0" indent="0">
              <a:buNone/>
            </a:pPr>
            <a:r>
              <a:rPr lang="en-US" dirty="0">
                <a:latin typeface="Consolas" panose="020B0609020204030204" pitchFamily="49" charset="0"/>
              </a:rPr>
              <a:t>    for ( int </a:t>
            </a:r>
            <a:r>
              <a:rPr lang="en-US" dirty="0" err="1">
                <a:latin typeface="Consolas" panose="020B0609020204030204" pitchFamily="49" charset="0"/>
              </a:rPr>
              <a:t>filas</a:t>
            </a:r>
            <a:r>
              <a:rPr lang="en-US" dirty="0">
                <a:latin typeface="Consolas" panose="020B0609020204030204" pitchFamily="49" charset="0"/>
              </a:rPr>
              <a:t> = 0; </a:t>
            </a:r>
            <a:r>
              <a:rPr lang="en-US" dirty="0" err="1">
                <a:latin typeface="Consolas" panose="020B0609020204030204" pitchFamily="49" charset="0"/>
              </a:rPr>
              <a:t>filas</a:t>
            </a:r>
            <a:r>
              <a:rPr lang="en-US" dirty="0">
                <a:latin typeface="Consolas" panose="020B0609020204030204" pitchFamily="49" charset="0"/>
              </a:rPr>
              <a:t> &lt; TAM_FILAS; </a:t>
            </a:r>
            <a:r>
              <a:rPr lang="en-US" dirty="0" err="1">
                <a:latin typeface="Consolas" panose="020B0609020204030204" pitchFamily="49" charset="0"/>
              </a:rPr>
              <a:t>filas</a:t>
            </a:r>
            <a:r>
              <a:rPr lang="en-US" dirty="0">
                <a:latin typeface="Consolas" panose="020B0609020204030204" pitchFamily="49" charset="0"/>
              </a:rPr>
              <a:t>++) {</a:t>
            </a:r>
          </a:p>
          <a:p>
            <a:pPr marL="0" indent="0">
              <a:buNone/>
            </a:pPr>
            <a:r>
              <a:rPr lang="es-ES" dirty="0">
                <a:latin typeface="Consolas" panose="020B0609020204030204" pitchFamily="49" charset="0"/>
              </a:rPr>
              <a:t>      </a:t>
            </a:r>
            <a:r>
              <a:rPr lang="es-ES" dirty="0" err="1">
                <a:latin typeface="Consolas" panose="020B0609020204030204" pitchFamily="49" charset="0"/>
              </a:rPr>
              <a:t>System.</a:t>
            </a:r>
            <a:r>
              <a:rPr lang="es-ES" i="1" dirty="0" err="1">
                <a:latin typeface="Consolas" panose="020B0609020204030204" pitchFamily="49" charset="0"/>
              </a:rPr>
              <a:t>out.print</a:t>
            </a:r>
            <a:r>
              <a:rPr lang="es-ES" i="1" dirty="0">
                <a:latin typeface="Consolas" panose="020B0609020204030204" pitchFamily="49" charset="0"/>
              </a:rPr>
              <a:t>(tabla[filas][columnas]+", ");</a:t>
            </a:r>
          </a:p>
          <a:p>
            <a:pPr marL="0" indent="0">
              <a:buNone/>
            </a:pPr>
            <a:r>
              <a:rPr lang="es-ES" dirty="0">
                <a:latin typeface="Consolas" panose="020B0609020204030204" pitchFamily="49" charset="0"/>
              </a:rPr>
              <a:t>    }</a:t>
            </a:r>
          </a:p>
          <a:p>
            <a:pPr marL="0" indent="0">
              <a:buNone/>
            </a:pPr>
            <a:r>
              <a:rPr lang="es-ES" dirty="0">
                <a:latin typeface="Consolas" panose="020B0609020204030204" pitchFamily="49" charset="0"/>
              </a:rPr>
              <a:t>    </a:t>
            </a:r>
            <a:r>
              <a:rPr lang="es-ES" dirty="0" err="1">
                <a:latin typeface="Consolas" panose="020B0609020204030204" pitchFamily="49" charset="0"/>
              </a:rPr>
              <a:t>System.</a:t>
            </a:r>
            <a:r>
              <a:rPr lang="es-ES" i="1" dirty="0" err="1">
                <a:latin typeface="Consolas" panose="020B0609020204030204" pitchFamily="49" charset="0"/>
              </a:rPr>
              <a:t>out.println</a:t>
            </a:r>
            <a:r>
              <a:rPr lang="es-ES" i="1" dirty="0">
                <a:latin typeface="Consolas" panose="020B0609020204030204" pitchFamily="49" charset="0"/>
              </a:rPr>
              <a:t>();</a:t>
            </a:r>
          </a:p>
          <a:p>
            <a:pPr marL="0" indent="0">
              <a:buNone/>
            </a:pPr>
            <a:r>
              <a:rPr lang="es-ES" i="1" dirty="0">
                <a:latin typeface="Consolas" panose="020B0609020204030204" pitchFamily="49" charset="0"/>
              </a:rPr>
              <a:t>  </a:t>
            </a:r>
            <a:r>
              <a:rPr lang="es-ES" dirty="0">
                <a:latin typeface="Consolas" panose="020B0609020204030204" pitchFamily="49" charset="0"/>
              </a:rPr>
              <a:t>}</a:t>
            </a:r>
          </a:p>
        </p:txBody>
      </p:sp>
    </p:spTree>
    <p:extLst>
      <p:ext uri="{BB962C8B-B14F-4D97-AF65-F5344CB8AC3E}">
        <p14:creationId xmlns:p14="http://schemas.microsoft.com/office/powerpoint/2010/main" val="223364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2423592" y="188640"/>
            <a:ext cx="8424936" cy="864096"/>
          </a:xfrm>
        </p:spPr>
        <p:txBody>
          <a:bodyPr>
            <a:noAutofit/>
          </a:bodyPr>
          <a:lstStyle/>
          <a:p>
            <a:pPr marL="742950" indent="-742950"/>
            <a:r>
              <a:rPr lang="es-ES" sz="3200" dirty="0"/>
              <a:t>2.  Arrays unidimensionales y multidimensionales.</a:t>
            </a:r>
          </a:p>
        </p:txBody>
      </p:sp>
      <p:sp>
        <p:nvSpPr>
          <p:cNvPr id="5125" name="Rectangle 5"/>
          <p:cNvSpPr>
            <a:spLocks noGrp="1" noChangeArrowheads="1"/>
          </p:cNvSpPr>
          <p:nvPr>
            <p:ph idx="1"/>
          </p:nvPr>
        </p:nvSpPr>
        <p:spPr>
          <a:xfrm>
            <a:off x="1991544" y="1484784"/>
            <a:ext cx="8229600" cy="4896544"/>
          </a:xfrm>
        </p:spPr>
        <p:txBody>
          <a:bodyPr>
            <a:noAutofit/>
          </a:bodyPr>
          <a:lstStyle/>
          <a:p>
            <a:pPr algn="ctr">
              <a:lnSpc>
                <a:spcPct val="150000"/>
              </a:lnSpc>
              <a:spcBef>
                <a:spcPts val="0"/>
              </a:spcBef>
              <a:buNone/>
            </a:pPr>
            <a:endParaRPr lang="es-ES" sz="1600" b="1" u="sng" dirty="0"/>
          </a:p>
          <a:p>
            <a:pPr algn="ctr">
              <a:lnSpc>
                <a:spcPct val="150000"/>
              </a:lnSpc>
              <a:spcBef>
                <a:spcPts val="0"/>
              </a:spcBef>
              <a:buNone/>
            </a:pPr>
            <a:endParaRPr lang="es-ES" sz="1600" b="1" u="sng" dirty="0"/>
          </a:p>
          <a:p>
            <a:pPr algn="ctr">
              <a:lnSpc>
                <a:spcPct val="150000"/>
              </a:lnSpc>
              <a:spcBef>
                <a:spcPts val="0"/>
              </a:spcBef>
              <a:buNone/>
            </a:pPr>
            <a:r>
              <a:rPr lang="es-ES" sz="4000" b="1" u="sng" dirty="0">
                <a:solidFill>
                  <a:srgbClr val="FF0000"/>
                </a:solidFill>
              </a:rPr>
              <a:t>EJERCICIOS DEL 1 AL 9 DE LA HOJA DE EJERCICIOS QUE HE DEJADO EN LA PLATAFORMA.</a:t>
            </a:r>
          </a:p>
          <a:p>
            <a:pPr marL="393192" lvl="1" indent="0" algn="just">
              <a:lnSpc>
                <a:spcPct val="150000"/>
              </a:lnSpc>
              <a:spcBef>
                <a:spcPts val="0"/>
              </a:spcBef>
              <a:buNone/>
            </a:pPr>
            <a:endParaRPr lang="es-ES" sz="1600" u="sng" dirty="0">
              <a:solidFill>
                <a:srgbClr val="FF0000"/>
              </a:solidFill>
            </a:endParaRPr>
          </a:p>
          <a:p>
            <a:pPr lvl="1" algn="just">
              <a:lnSpc>
                <a:spcPct val="150000"/>
              </a:lnSpc>
              <a:spcBef>
                <a:spcPts val="0"/>
              </a:spcBef>
              <a:buNone/>
            </a:pPr>
            <a:endParaRPr lang="es-ES" sz="1600" dirty="0"/>
          </a:p>
        </p:txBody>
      </p:sp>
    </p:spTree>
    <p:extLst>
      <p:ext uri="{BB962C8B-B14F-4D97-AF65-F5344CB8AC3E}">
        <p14:creationId xmlns:p14="http://schemas.microsoft.com/office/powerpoint/2010/main" val="3487134265"/>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5C509-1855-4363-BF3A-B0A5DBD8FEB9}"/>
              </a:ext>
            </a:extLst>
          </p:cNvPr>
          <p:cNvSpPr>
            <a:spLocks noGrp="1"/>
          </p:cNvSpPr>
          <p:nvPr>
            <p:ph type="title"/>
          </p:nvPr>
        </p:nvSpPr>
        <p:spPr/>
        <p:txBody>
          <a:bodyPr/>
          <a:lstStyle/>
          <a:p>
            <a:r>
              <a:rPr lang="es-ES" dirty="0"/>
              <a:t>Tablas con filas de diferente tamaño</a:t>
            </a:r>
          </a:p>
        </p:txBody>
      </p:sp>
      <p:sp>
        <p:nvSpPr>
          <p:cNvPr id="3" name="Marcador de texto 2">
            <a:extLst>
              <a:ext uri="{FF2B5EF4-FFF2-40B4-BE49-F238E27FC236}">
                <a16:creationId xmlns:a16="http://schemas.microsoft.com/office/drawing/2014/main" id="{DF9F06AE-BACB-48C9-BE80-F3EC9AFB006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298437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415480" y="260648"/>
            <a:ext cx="9433048" cy="864096"/>
          </a:xfrm>
        </p:spPr>
        <p:txBody>
          <a:bodyPr>
            <a:noAutofit/>
          </a:bodyPr>
          <a:lstStyle/>
          <a:p>
            <a:pPr marL="742950" indent="-742950"/>
            <a:r>
              <a:rPr lang="es-ES" sz="3200" dirty="0"/>
              <a:t>4.1 Instanciación de una Tabla con tamaños de fila diferentes</a:t>
            </a:r>
          </a:p>
        </p:txBody>
      </p:sp>
      <p:sp>
        <p:nvSpPr>
          <p:cNvPr id="5125" name="Rectangle 5"/>
          <p:cNvSpPr>
            <a:spLocks noGrp="1" noChangeArrowheads="1"/>
          </p:cNvSpPr>
          <p:nvPr>
            <p:ph idx="1"/>
          </p:nvPr>
        </p:nvSpPr>
        <p:spPr>
          <a:xfrm>
            <a:off x="1271464" y="1340768"/>
            <a:ext cx="10225136" cy="4314285"/>
          </a:xfrm>
        </p:spPr>
        <p:txBody>
          <a:bodyPr>
            <a:normAutofit/>
          </a:bodyPr>
          <a:lstStyle/>
          <a:p>
            <a:pPr lvl="1" algn="just">
              <a:lnSpc>
                <a:spcPct val="150000"/>
              </a:lnSpc>
              <a:spcBef>
                <a:spcPts val="0"/>
              </a:spcBef>
              <a:buNone/>
            </a:pPr>
            <a:r>
              <a:rPr lang="es-ES" b="1" u="sng" dirty="0"/>
              <a:t>Ejemplo:</a:t>
            </a:r>
            <a:r>
              <a:rPr lang="es-ES" dirty="0"/>
              <a:t> crear una tabla bidimensional con 3 filas donde la primera fila tenga 3 columnas, la segunda 4 columnas y la tercera dos columnas. Sería así:</a:t>
            </a:r>
          </a:p>
          <a:p>
            <a:pPr lvl="5" algn="just">
              <a:lnSpc>
                <a:spcPct val="150000"/>
              </a:lnSpc>
              <a:spcBef>
                <a:spcPts val="0"/>
              </a:spcBef>
              <a:buNone/>
            </a:pPr>
            <a:r>
              <a:rPr lang="es-ES" dirty="0"/>
              <a:t>	</a:t>
            </a:r>
            <a:r>
              <a:rPr lang="es-ES" sz="2400" dirty="0" err="1">
                <a:latin typeface="Consolas" panose="020B0609020204030204" pitchFamily="49" charset="0"/>
              </a:rPr>
              <a:t>int</a:t>
            </a:r>
            <a:r>
              <a:rPr lang="es-ES" sz="2400" dirty="0">
                <a:latin typeface="Consolas" panose="020B0609020204030204" pitchFamily="49" charset="0"/>
              </a:rPr>
              <a:t> matriz [ ][ ];</a:t>
            </a:r>
          </a:p>
          <a:p>
            <a:pPr lvl="5" algn="just">
              <a:lnSpc>
                <a:spcPct val="150000"/>
              </a:lnSpc>
              <a:spcBef>
                <a:spcPts val="0"/>
              </a:spcBef>
              <a:buNone/>
            </a:pPr>
            <a:r>
              <a:rPr lang="es-ES" sz="2400" dirty="0">
                <a:latin typeface="Consolas" panose="020B0609020204030204" pitchFamily="49" charset="0"/>
              </a:rPr>
              <a:t>	matriz = new </a:t>
            </a:r>
            <a:r>
              <a:rPr lang="es-ES" sz="2400" dirty="0" err="1">
                <a:latin typeface="Consolas" panose="020B0609020204030204" pitchFamily="49" charset="0"/>
              </a:rPr>
              <a:t>int</a:t>
            </a:r>
            <a:r>
              <a:rPr lang="es-ES" sz="2400" dirty="0">
                <a:latin typeface="Consolas" panose="020B0609020204030204" pitchFamily="49" charset="0"/>
              </a:rPr>
              <a:t> [3][];</a:t>
            </a:r>
          </a:p>
          <a:p>
            <a:pPr lvl="5" algn="just">
              <a:lnSpc>
                <a:spcPct val="150000"/>
              </a:lnSpc>
              <a:spcBef>
                <a:spcPts val="0"/>
              </a:spcBef>
              <a:buNone/>
            </a:pPr>
            <a:r>
              <a:rPr lang="es-ES" sz="2400" dirty="0">
                <a:latin typeface="Consolas" panose="020B0609020204030204" pitchFamily="49" charset="0"/>
              </a:rPr>
              <a:t>	matriz[0] = new matriz [3];</a:t>
            </a:r>
          </a:p>
          <a:p>
            <a:pPr lvl="5" algn="just">
              <a:lnSpc>
                <a:spcPct val="150000"/>
              </a:lnSpc>
              <a:spcBef>
                <a:spcPts val="0"/>
              </a:spcBef>
              <a:buNone/>
            </a:pPr>
            <a:r>
              <a:rPr lang="es-ES" sz="2400" dirty="0">
                <a:latin typeface="Consolas" panose="020B0609020204030204" pitchFamily="49" charset="0"/>
              </a:rPr>
              <a:t>	matriz [1]= new matriz [4];</a:t>
            </a:r>
          </a:p>
          <a:p>
            <a:pPr lvl="5" algn="just">
              <a:lnSpc>
                <a:spcPct val="150000"/>
              </a:lnSpc>
              <a:spcBef>
                <a:spcPts val="0"/>
              </a:spcBef>
              <a:buNone/>
            </a:pPr>
            <a:r>
              <a:rPr lang="es-ES" sz="2400" dirty="0">
                <a:latin typeface="Consolas" panose="020B0609020204030204" pitchFamily="49" charset="0"/>
              </a:rPr>
              <a:t>	matriz[2] = new matriz [2];</a:t>
            </a:r>
          </a:p>
          <a:p>
            <a:pPr lvl="1" algn="just">
              <a:lnSpc>
                <a:spcPct val="150000"/>
              </a:lnSpc>
              <a:spcBef>
                <a:spcPts val="0"/>
              </a:spcBef>
              <a:buNone/>
            </a:pPr>
            <a:endParaRPr lang="es-ES" dirty="0"/>
          </a:p>
        </p:txBody>
      </p:sp>
    </p:spTree>
    <p:extLst>
      <p:ext uri="{BB962C8B-B14F-4D97-AF65-F5344CB8AC3E}">
        <p14:creationId xmlns:p14="http://schemas.microsoft.com/office/powerpoint/2010/main" val="232080768"/>
      </p:ext>
    </p:extLst>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559496" y="260648"/>
            <a:ext cx="8424936" cy="864096"/>
          </a:xfrm>
        </p:spPr>
        <p:txBody>
          <a:bodyPr>
            <a:noAutofit/>
          </a:bodyPr>
          <a:lstStyle/>
          <a:p>
            <a:pPr marL="742950" indent="-742950"/>
            <a:r>
              <a:rPr lang="es-ES" sz="3200" dirty="0"/>
              <a:t>4.2 Inicialización de una Tabla con tamaños de fila diferentes</a:t>
            </a:r>
          </a:p>
        </p:txBody>
      </p:sp>
      <p:sp>
        <p:nvSpPr>
          <p:cNvPr id="5125" name="Rectangle 5"/>
          <p:cNvSpPr>
            <a:spLocks noGrp="1" noChangeArrowheads="1"/>
          </p:cNvSpPr>
          <p:nvPr>
            <p:ph idx="1"/>
          </p:nvPr>
        </p:nvSpPr>
        <p:spPr>
          <a:xfrm>
            <a:off x="1127448" y="1223788"/>
            <a:ext cx="10297144" cy="5112568"/>
          </a:xfrm>
        </p:spPr>
        <p:txBody>
          <a:bodyPr>
            <a:normAutofit/>
          </a:bodyPr>
          <a:lstStyle/>
          <a:p>
            <a:pPr algn="just">
              <a:lnSpc>
                <a:spcPct val="150000"/>
              </a:lnSpc>
              <a:spcBef>
                <a:spcPts val="0"/>
              </a:spcBef>
              <a:buFont typeface="Wingdings" pitchFamily="2" charset="2"/>
              <a:buChar char="q"/>
            </a:pPr>
            <a:r>
              <a:rPr lang="es-ES" sz="1700" dirty="0"/>
              <a:t>Se pueden dar valores a un array en el mismo momento de la declaración. De esta forma, Java determina el tamaño del array en función de los valores asignados y hace la reserva de memoria sin tener que hacer el new.</a:t>
            </a:r>
          </a:p>
          <a:p>
            <a:pPr lvl="1" algn="just">
              <a:lnSpc>
                <a:spcPct val="150000"/>
              </a:lnSpc>
              <a:spcBef>
                <a:spcPts val="0"/>
              </a:spcBef>
              <a:buNone/>
            </a:pPr>
            <a:endParaRPr lang="es-ES" sz="1700" dirty="0"/>
          </a:p>
          <a:p>
            <a:pPr lvl="1" algn="just">
              <a:lnSpc>
                <a:spcPct val="150000"/>
              </a:lnSpc>
              <a:spcBef>
                <a:spcPts val="0"/>
              </a:spcBef>
              <a:buNone/>
            </a:pPr>
            <a:r>
              <a:rPr lang="es-ES" sz="1600" b="1" u="sng" dirty="0"/>
              <a:t>Ejemp</a:t>
            </a:r>
            <a:r>
              <a:rPr lang="es-ES" sz="1700" b="1" u="sng" dirty="0"/>
              <a:t>los:</a:t>
            </a:r>
          </a:p>
          <a:p>
            <a:pPr lvl="1" algn="just">
              <a:lnSpc>
                <a:spcPct val="150000"/>
              </a:lnSpc>
              <a:spcBef>
                <a:spcPts val="0"/>
              </a:spcBef>
              <a:buNone/>
            </a:pPr>
            <a:r>
              <a:rPr lang="es-ES" sz="1700" b="1" dirty="0"/>
              <a:t>	</a:t>
            </a:r>
            <a:r>
              <a:rPr lang="es-ES" sz="2400" dirty="0" err="1">
                <a:latin typeface="Consolas" panose="020B0609020204030204" pitchFamily="49" charset="0"/>
              </a:rPr>
              <a:t>int</a:t>
            </a:r>
            <a:r>
              <a:rPr lang="es-ES" sz="2400" dirty="0">
                <a:latin typeface="Consolas" panose="020B0609020204030204" pitchFamily="49" charset="0"/>
              </a:rPr>
              <a:t> matriz[ ] [ ]= {{1,2,3,4}, {5,7,8}};</a:t>
            </a:r>
          </a:p>
          <a:p>
            <a:pPr lvl="1" algn="just">
              <a:lnSpc>
                <a:spcPct val="150000"/>
              </a:lnSpc>
              <a:spcBef>
                <a:spcPts val="0"/>
              </a:spcBef>
              <a:buNone/>
            </a:pPr>
            <a:endParaRPr lang="es-ES" sz="1700" b="1" dirty="0"/>
          </a:p>
        </p:txBody>
      </p:sp>
    </p:spTree>
    <p:extLst>
      <p:ext uri="{BB962C8B-B14F-4D97-AF65-F5344CB8AC3E}">
        <p14:creationId xmlns:p14="http://schemas.microsoft.com/office/powerpoint/2010/main" val="2926251576"/>
      </p:ext>
    </p:extLst>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883532" y="273716"/>
            <a:ext cx="8424936" cy="864096"/>
          </a:xfrm>
        </p:spPr>
        <p:txBody>
          <a:bodyPr>
            <a:noAutofit/>
          </a:bodyPr>
          <a:lstStyle/>
          <a:p>
            <a:pPr marL="742950" indent="-742950"/>
            <a:r>
              <a:rPr lang="es-ES" sz="3200" dirty="0"/>
              <a:t>4.3 Recorrer tablas con filas diferentes</a:t>
            </a:r>
          </a:p>
        </p:txBody>
      </p:sp>
      <p:sp>
        <p:nvSpPr>
          <p:cNvPr id="5125" name="Rectangle 5"/>
          <p:cNvSpPr>
            <a:spLocks noGrp="1" noChangeArrowheads="1"/>
          </p:cNvSpPr>
          <p:nvPr>
            <p:ph idx="1"/>
          </p:nvPr>
        </p:nvSpPr>
        <p:spPr>
          <a:xfrm>
            <a:off x="1343472" y="1255692"/>
            <a:ext cx="9937104" cy="4896544"/>
          </a:xfrm>
        </p:spPr>
        <p:txBody>
          <a:bodyPr>
            <a:noAutofit/>
          </a:bodyPr>
          <a:lstStyle/>
          <a:p>
            <a:pPr algn="just">
              <a:lnSpc>
                <a:spcPct val="150000"/>
              </a:lnSpc>
              <a:spcBef>
                <a:spcPts val="0"/>
              </a:spcBef>
              <a:buFont typeface="Wingdings" pitchFamily="2" charset="2"/>
              <a:buChar char="q"/>
            </a:pPr>
            <a:r>
              <a:rPr lang="es-ES" sz="1800" u="sng" dirty="0"/>
              <a:t>Si cada fila tiene un tamaño diferente, su forma de recorrerla sería esta:</a:t>
            </a:r>
          </a:p>
          <a:p>
            <a:pPr lvl="1" algn="just">
              <a:lnSpc>
                <a:spcPct val="150000"/>
              </a:lnSpc>
              <a:spcBef>
                <a:spcPts val="0"/>
              </a:spcBef>
              <a:buNone/>
            </a:pPr>
            <a:r>
              <a:rPr lang="es-ES" sz="1600" b="1" dirty="0"/>
              <a:t>Ejemplo: </a:t>
            </a:r>
            <a:r>
              <a:rPr lang="es-ES" sz="1600" dirty="0"/>
              <a:t>tenemos una tabla bidimensional con 3 filas. La primera fila tiene 4 columnas, la segunda 2 y la tercera 6 columnas. Vamos a ver cómo declaramos, creamos, inicializamos y accedemos a cada una de esas posiciones:</a:t>
            </a:r>
          </a:p>
          <a:p>
            <a:pPr lvl="1" algn="just">
              <a:lnSpc>
                <a:spcPct val="150000"/>
              </a:lnSpc>
              <a:spcBef>
                <a:spcPts val="0"/>
              </a:spcBef>
              <a:buNone/>
            </a:pPr>
            <a:endParaRPr lang="es-ES" sz="1600" u="sng" dirty="0"/>
          </a:p>
          <a:p>
            <a:pPr lvl="1" algn="just">
              <a:lnSpc>
                <a:spcPct val="150000"/>
              </a:lnSpc>
              <a:spcBef>
                <a:spcPts val="0"/>
              </a:spcBef>
              <a:buNone/>
            </a:pPr>
            <a:endParaRPr lang="es-ES" sz="1600" b="1" dirty="0"/>
          </a:p>
          <a:p>
            <a:pPr algn="just">
              <a:lnSpc>
                <a:spcPct val="150000"/>
              </a:lnSpc>
              <a:spcBef>
                <a:spcPts val="0"/>
              </a:spcBef>
              <a:buNone/>
            </a:pPr>
            <a:endParaRPr lang="es-ES" sz="1600" dirty="0"/>
          </a:p>
          <a:p>
            <a:pPr lvl="1" algn="just">
              <a:lnSpc>
                <a:spcPct val="150000"/>
              </a:lnSpc>
              <a:spcBef>
                <a:spcPts val="0"/>
              </a:spcBef>
              <a:buNone/>
            </a:pPr>
            <a:endParaRPr lang="es-ES" sz="1600" b="1" dirty="0"/>
          </a:p>
          <a:p>
            <a:pPr lvl="1" algn="just">
              <a:lnSpc>
                <a:spcPct val="150000"/>
              </a:lnSpc>
              <a:spcBef>
                <a:spcPts val="0"/>
              </a:spcBef>
              <a:buNone/>
            </a:pPr>
            <a:r>
              <a:rPr lang="es-ES" sz="1600" b="1" dirty="0"/>
              <a:t>	</a:t>
            </a:r>
            <a:endParaRPr lang="es-ES" sz="1600" dirty="0"/>
          </a:p>
          <a:p>
            <a:pPr lvl="1" algn="just">
              <a:lnSpc>
                <a:spcPct val="150000"/>
              </a:lnSpc>
              <a:spcBef>
                <a:spcPts val="0"/>
              </a:spcBef>
              <a:buNone/>
            </a:pPr>
            <a:r>
              <a:rPr lang="es-ES" sz="1600" dirty="0"/>
              <a:t>   </a:t>
            </a:r>
          </a:p>
        </p:txBody>
      </p:sp>
      <p:sp>
        <p:nvSpPr>
          <p:cNvPr id="2" name="Rectángulo 1">
            <a:extLst>
              <a:ext uri="{FF2B5EF4-FFF2-40B4-BE49-F238E27FC236}">
                <a16:creationId xmlns:a16="http://schemas.microsoft.com/office/drawing/2014/main" id="{DB072BB6-C945-4053-AAF8-807AC3433EE0}"/>
              </a:ext>
            </a:extLst>
          </p:cNvPr>
          <p:cNvSpPr/>
          <p:nvPr/>
        </p:nvSpPr>
        <p:spPr>
          <a:xfrm>
            <a:off x="1343472" y="2859575"/>
            <a:ext cx="10297144" cy="3416320"/>
          </a:xfrm>
          <a:prstGeom prst="rect">
            <a:avLst/>
          </a:prstGeom>
        </p:spPr>
        <p:txBody>
          <a:bodyPr wrap="square">
            <a:spAutoFit/>
          </a:bodyPr>
          <a:lstStyle/>
          <a:p>
            <a:r>
              <a:rPr lang="es-ES" b="1" dirty="0" err="1">
                <a:latin typeface="Consolas" panose="020B0609020204030204" pitchFamily="49" charset="0"/>
              </a:rPr>
              <a:t>int</a:t>
            </a:r>
            <a:r>
              <a:rPr lang="es-ES" b="1" dirty="0">
                <a:latin typeface="Consolas" panose="020B0609020204030204" pitchFamily="49" charset="0"/>
              </a:rPr>
              <a:t> tabla[][] = { { 1, 2, 3, 4 }, { 5, 6,},{7, 8,9,10 } };</a:t>
            </a:r>
          </a:p>
          <a:p>
            <a:endParaRPr lang="es-ES" dirty="0">
              <a:latin typeface="Consolas" panose="020B0609020204030204" pitchFamily="49" charset="0"/>
            </a:endParaRPr>
          </a:p>
          <a:p>
            <a:r>
              <a:rPr lang="en-US" b="1" dirty="0">
                <a:latin typeface="Consolas" panose="020B0609020204030204" pitchFamily="49" charset="0"/>
              </a:rPr>
              <a:t>for (int </a:t>
            </a:r>
            <a:r>
              <a:rPr lang="en-US" b="1" dirty="0" err="1">
                <a:latin typeface="Consolas" panose="020B0609020204030204" pitchFamily="49" charset="0"/>
              </a:rPr>
              <a:t>filas</a:t>
            </a:r>
            <a:r>
              <a:rPr lang="en-US" b="1" dirty="0">
                <a:latin typeface="Consolas" panose="020B0609020204030204" pitchFamily="49" charset="0"/>
              </a:rPr>
              <a:t> = 0; </a:t>
            </a:r>
            <a:r>
              <a:rPr lang="en-US" b="1" dirty="0" err="1">
                <a:latin typeface="Consolas" panose="020B0609020204030204" pitchFamily="49" charset="0"/>
              </a:rPr>
              <a:t>filas</a:t>
            </a:r>
            <a:r>
              <a:rPr lang="en-US" b="1" dirty="0">
                <a:latin typeface="Consolas" panose="020B0609020204030204" pitchFamily="49" charset="0"/>
              </a:rPr>
              <a:t> &lt; </a:t>
            </a:r>
            <a:r>
              <a:rPr lang="en-US" b="1" dirty="0" err="1">
                <a:latin typeface="Consolas" panose="020B0609020204030204" pitchFamily="49" charset="0"/>
              </a:rPr>
              <a:t>tabla.length</a:t>
            </a:r>
            <a:r>
              <a:rPr lang="en-US" b="1" dirty="0">
                <a:latin typeface="Consolas" panose="020B0609020204030204" pitchFamily="49" charset="0"/>
              </a:rPr>
              <a:t>; </a:t>
            </a:r>
            <a:r>
              <a:rPr lang="en-US" b="1" dirty="0" err="1">
                <a:latin typeface="Consolas" panose="020B0609020204030204" pitchFamily="49" charset="0"/>
              </a:rPr>
              <a:t>filas</a:t>
            </a:r>
            <a:r>
              <a:rPr lang="en-US" b="1" dirty="0">
                <a:latin typeface="Consolas" panose="020B0609020204030204" pitchFamily="49" charset="0"/>
              </a:rPr>
              <a:t>++) {</a:t>
            </a:r>
          </a:p>
          <a:p>
            <a:r>
              <a:rPr lang="es-ES" b="1" dirty="0">
                <a:latin typeface="Consolas" panose="020B0609020204030204" pitchFamily="49" charset="0"/>
              </a:rPr>
              <a:t>  </a:t>
            </a:r>
            <a:r>
              <a:rPr lang="es-ES" b="1" dirty="0" err="1">
                <a:latin typeface="Consolas" panose="020B0609020204030204" pitchFamily="49" charset="0"/>
              </a:rPr>
              <a:t>for</a:t>
            </a:r>
            <a:r>
              <a:rPr lang="es-ES" b="1" dirty="0">
                <a:latin typeface="Consolas" panose="020B0609020204030204" pitchFamily="49" charset="0"/>
              </a:rPr>
              <a:t> (</a:t>
            </a:r>
            <a:r>
              <a:rPr lang="es-ES" b="1" dirty="0" err="1">
                <a:latin typeface="Consolas" panose="020B0609020204030204" pitchFamily="49" charset="0"/>
              </a:rPr>
              <a:t>int</a:t>
            </a:r>
            <a:r>
              <a:rPr lang="es-ES" b="1" dirty="0">
                <a:latin typeface="Consolas" panose="020B0609020204030204" pitchFamily="49" charset="0"/>
              </a:rPr>
              <a:t> columnas = 0; columnas &lt; tabla[filas].</a:t>
            </a:r>
            <a:r>
              <a:rPr lang="es-ES" b="1" dirty="0" err="1">
                <a:latin typeface="Consolas" panose="020B0609020204030204" pitchFamily="49" charset="0"/>
              </a:rPr>
              <a:t>length</a:t>
            </a:r>
            <a:r>
              <a:rPr lang="es-ES" b="1" dirty="0">
                <a:latin typeface="Consolas" panose="020B0609020204030204" pitchFamily="49" charset="0"/>
              </a:rPr>
              <a:t>; columnas++) {</a:t>
            </a:r>
          </a:p>
          <a:p>
            <a:r>
              <a:rPr lang="es-ES" dirty="0">
                <a:latin typeface="Consolas" panose="020B0609020204030204" pitchFamily="49" charset="0"/>
              </a:rPr>
              <a:t>    </a:t>
            </a:r>
            <a:r>
              <a:rPr lang="es-ES" dirty="0" err="1">
                <a:latin typeface="Consolas" panose="020B0609020204030204" pitchFamily="49" charset="0"/>
              </a:rPr>
              <a:t>System.</a:t>
            </a:r>
            <a:r>
              <a:rPr lang="es-ES" b="1" i="1" dirty="0" err="1">
                <a:latin typeface="Consolas" panose="020B0609020204030204" pitchFamily="49" charset="0"/>
              </a:rPr>
              <a:t>out.print</a:t>
            </a:r>
            <a:r>
              <a:rPr lang="es-ES" b="1" i="1" dirty="0">
                <a:latin typeface="Consolas" panose="020B0609020204030204" pitchFamily="49" charset="0"/>
              </a:rPr>
              <a:t>(tabla[filas][columnas]);</a:t>
            </a:r>
          </a:p>
          <a:p>
            <a:r>
              <a:rPr lang="es-ES" dirty="0">
                <a:latin typeface="Consolas" panose="020B0609020204030204" pitchFamily="49" charset="0"/>
              </a:rPr>
              <a:t>  }</a:t>
            </a:r>
          </a:p>
          <a:p>
            <a:r>
              <a:rPr lang="es-ES" dirty="0" err="1">
                <a:latin typeface="Consolas" panose="020B0609020204030204" pitchFamily="49" charset="0"/>
              </a:rPr>
              <a:t>System.</a:t>
            </a:r>
            <a:r>
              <a:rPr lang="es-ES" b="1" i="1" dirty="0" err="1">
                <a:latin typeface="Consolas" panose="020B0609020204030204" pitchFamily="49" charset="0"/>
              </a:rPr>
              <a:t>out.println</a:t>
            </a:r>
            <a:r>
              <a:rPr lang="es-ES" b="1" i="1" dirty="0">
                <a:latin typeface="Consolas" panose="020B0609020204030204" pitchFamily="49" charset="0"/>
              </a:rPr>
              <a:t>();</a:t>
            </a:r>
          </a:p>
          <a:p>
            <a:r>
              <a:rPr lang="es-ES" dirty="0">
                <a:latin typeface="Consolas" panose="020B0609020204030204" pitchFamily="49" charset="0"/>
              </a:rPr>
              <a:t>}</a:t>
            </a:r>
            <a:endParaRPr lang="es-ES" dirty="0"/>
          </a:p>
        </p:txBody>
      </p:sp>
    </p:spTree>
    <p:extLst>
      <p:ext uri="{BB962C8B-B14F-4D97-AF65-F5344CB8AC3E}">
        <p14:creationId xmlns:p14="http://schemas.microsoft.com/office/powerpoint/2010/main" val="2072778121"/>
      </p:ext>
    </p:extLst>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BF6067-E0EB-47EC-A2F0-E7C6CEEFEE9E}"/>
              </a:ext>
            </a:extLst>
          </p:cNvPr>
          <p:cNvSpPr>
            <a:spLocks noGrp="1"/>
          </p:cNvSpPr>
          <p:nvPr>
            <p:ph type="title"/>
          </p:nvPr>
        </p:nvSpPr>
        <p:spPr/>
        <p:txBody>
          <a:bodyPr/>
          <a:lstStyle/>
          <a:p>
            <a:r>
              <a:rPr lang="es-ES" dirty="0"/>
              <a:t>BUSQUEDA </a:t>
            </a:r>
            <a:r>
              <a:rPr lang="es-ES"/>
              <a:t>EN VECTORES</a:t>
            </a:r>
          </a:p>
        </p:txBody>
      </p:sp>
      <p:sp>
        <p:nvSpPr>
          <p:cNvPr id="5" name="Marcador de texto 4">
            <a:extLst>
              <a:ext uri="{FF2B5EF4-FFF2-40B4-BE49-F238E27FC236}">
                <a16:creationId xmlns:a16="http://schemas.microsoft.com/office/drawing/2014/main" id="{E990E4F2-231C-455E-AB6C-2E9D9FFFD3A9}"/>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189938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127447" y="85941"/>
            <a:ext cx="10236177" cy="822779"/>
          </a:xfrm>
        </p:spPr>
        <p:txBody>
          <a:bodyPr>
            <a:noAutofit/>
          </a:bodyPr>
          <a:lstStyle/>
          <a:p>
            <a:pPr marL="742950" indent="-742950"/>
            <a:r>
              <a:rPr lang="es-ES" sz="3200" dirty="0"/>
              <a:t>2.7. Búsqueda de elementos en un array.</a:t>
            </a:r>
          </a:p>
        </p:txBody>
      </p:sp>
      <p:sp>
        <p:nvSpPr>
          <p:cNvPr id="5125" name="Rectangle 5"/>
          <p:cNvSpPr>
            <a:spLocks noGrp="1" noChangeArrowheads="1"/>
          </p:cNvSpPr>
          <p:nvPr>
            <p:ph idx="1"/>
          </p:nvPr>
        </p:nvSpPr>
        <p:spPr>
          <a:xfrm>
            <a:off x="1271463" y="1124744"/>
            <a:ext cx="10092161" cy="4351338"/>
          </a:xfrm>
        </p:spPr>
        <p:txBody>
          <a:bodyPr>
            <a:noAutofit/>
          </a:bodyPr>
          <a:lstStyle/>
          <a:p>
            <a:pPr algn="just">
              <a:lnSpc>
                <a:spcPct val="150000"/>
              </a:lnSpc>
              <a:spcBef>
                <a:spcPts val="0"/>
              </a:spcBef>
              <a:buFont typeface="Wingdings" pitchFamily="2" charset="2"/>
              <a:buChar char="Ø"/>
            </a:pPr>
            <a:r>
              <a:rPr lang="es-ES" sz="1600" dirty="0"/>
              <a:t>En las búsquedas, los más importante es controlar las posiciones a las que se accede, es decir, no acceder a posiciones inexistentes, ya que entonces nos daría un error de ejecución “</a:t>
            </a:r>
            <a:r>
              <a:rPr lang="es-ES" sz="1600" dirty="0" err="1"/>
              <a:t>ArrayIndexoutBoundsException</a:t>
            </a:r>
            <a:r>
              <a:rPr lang="es-ES" sz="1600" dirty="0"/>
              <a:t>”.</a:t>
            </a:r>
          </a:p>
          <a:p>
            <a:pPr algn="just">
              <a:lnSpc>
                <a:spcPct val="150000"/>
              </a:lnSpc>
              <a:spcBef>
                <a:spcPts val="0"/>
              </a:spcBef>
              <a:buFont typeface="Wingdings" pitchFamily="2" charset="2"/>
              <a:buChar char="Ø"/>
            </a:pPr>
            <a:r>
              <a:rPr lang="es-ES" sz="1600" dirty="0"/>
              <a:t>Hay que tener en cuenta la posibilidad de que el dato que busquemos en la tabla no exista.</a:t>
            </a:r>
          </a:p>
          <a:p>
            <a:pPr algn="just">
              <a:lnSpc>
                <a:spcPct val="150000"/>
              </a:lnSpc>
              <a:spcBef>
                <a:spcPts val="0"/>
              </a:spcBef>
              <a:buFont typeface="Wingdings" pitchFamily="2" charset="2"/>
              <a:buChar char="Ø"/>
            </a:pPr>
            <a:r>
              <a:rPr lang="es-ES" sz="1600" dirty="0"/>
              <a:t>Vamos a ver dos tipos de búsquedas: </a:t>
            </a:r>
            <a:endParaRPr lang="es-ES" sz="1600" u="sng" dirty="0">
              <a:solidFill>
                <a:srgbClr val="0070C0"/>
              </a:solidFill>
            </a:endParaRPr>
          </a:p>
          <a:p>
            <a:pPr lvl="1" algn="just">
              <a:lnSpc>
                <a:spcPct val="150000"/>
              </a:lnSpc>
              <a:spcBef>
                <a:spcPts val="0"/>
              </a:spcBef>
              <a:buFont typeface="Wingdings" pitchFamily="2" charset="2"/>
              <a:buChar char="q"/>
            </a:pPr>
            <a:r>
              <a:rPr lang="es-ES" sz="1600" u="sng" dirty="0"/>
              <a:t>Búsqueda lineal.</a:t>
            </a:r>
          </a:p>
          <a:p>
            <a:pPr lvl="2" algn="just">
              <a:lnSpc>
                <a:spcPct val="150000"/>
              </a:lnSpc>
              <a:spcBef>
                <a:spcPts val="0"/>
              </a:spcBef>
              <a:buFont typeface="Wingdings" pitchFamily="2" charset="2"/>
              <a:buChar char="v"/>
            </a:pPr>
            <a:r>
              <a:rPr lang="es-ES" sz="1600" u="sng" dirty="0"/>
              <a:t>En un vector no ordenado.</a:t>
            </a:r>
          </a:p>
          <a:p>
            <a:pPr lvl="2" algn="just">
              <a:lnSpc>
                <a:spcPct val="150000"/>
              </a:lnSpc>
              <a:spcBef>
                <a:spcPts val="0"/>
              </a:spcBef>
              <a:buFont typeface="Wingdings" pitchFamily="2" charset="2"/>
              <a:buChar char="v"/>
            </a:pPr>
            <a:r>
              <a:rPr lang="es-ES" sz="1600" u="sng" dirty="0"/>
              <a:t>En un vector ordenado.</a:t>
            </a:r>
          </a:p>
          <a:p>
            <a:pPr lvl="2" algn="just">
              <a:lnSpc>
                <a:spcPct val="150000"/>
              </a:lnSpc>
              <a:spcBef>
                <a:spcPts val="0"/>
              </a:spcBef>
              <a:buFont typeface="Wingdings" pitchFamily="2" charset="2"/>
              <a:buChar char="v"/>
            </a:pPr>
            <a:r>
              <a:rPr lang="es-ES" sz="1600" u="sng" dirty="0"/>
              <a:t>En una matriz.</a:t>
            </a:r>
          </a:p>
          <a:p>
            <a:pPr lvl="1" algn="just">
              <a:lnSpc>
                <a:spcPct val="150000"/>
              </a:lnSpc>
              <a:spcBef>
                <a:spcPts val="0"/>
              </a:spcBef>
              <a:buFont typeface="Wingdings" pitchFamily="2" charset="2"/>
              <a:buChar char="q"/>
            </a:pPr>
            <a:r>
              <a:rPr lang="es-ES" sz="1600" u="sng" dirty="0"/>
              <a:t>Búsqueda binaria o dicotómica.</a:t>
            </a:r>
          </a:p>
          <a:p>
            <a:pPr algn="just">
              <a:lnSpc>
                <a:spcPct val="150000"/>
              </a:lnSpc>
              <a:spcBef>
                <a:spcPts val="0"/>
              </a:spcBef>
              <a:buNone/>
            </a:pPr>
            <a:endParaRPr lang="es-ES" sz="1600" dirty="0"/>
          </a:p>
        </p:txBody>
      </p:sp>
    </p:spTree>
    <p:extLst>
      <p:ext uri="{BB962C8B-B14F-4D97-AF65-F5344CB8AC3E}">
        <p14:creationId xmlns:p14="http://schemas.microsoft.com/office/powerpoint/2010/main" val="1297454006"/>
      </p:ext>
    </p:extLst>
  </p:cSld>
  <p:clrMapOvr>
    <a:masterClrMapping/>
  </p:clrMapOvr>
  <p:transition>
    <p:check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 Búsqueda de elementos en un array.</a:t>
            </a:r>
            <a:endParaRPr lang="es-ES" sz="3200" dirty="0"/>
          </a:p>
        </p:txBody>
      </p:sp>
      <p:sp>
        <p:nvSpPr>
          <p:cNvPr id="5125" name="Rectangle 5"/>
          <p:cNvSpPr>
            <a:spLocks noGrp="1" noChangeArrowheads="1"/>
          </p:cNvSpPr>
          <p:nvPr>
            <p:ph idx="1"/>
          </p:nvPr>
        </p:nvSpPr>
        <p:spPr/>
        <p:txBody>
          <a:bodyPr>
            <a:noAutofit/>
          </a:bodyPr>
          <a:lstStyle/>
          <a:p>
            <a:pPr algn="just">
              <a:lnSpc>
                <a:spcPct val="150000"/>
              </a:lnSpc>
              <a:spcBef>
                <a:spcPts val="0"/>
              </a:spcBef>
              <a:buFont typeface="Wingdings" pitchFamily="2" charset="2"/>
              <a:buChar char="Ø"/>
            </a:pPr>
            <a:r>
              <a:rPr lang="es-ES" sz="1600" dirty="0"/>
              <a:t>Vamos a ver dos tipos de búsquedas: </a:t>
            </a:r>
            <a:endParaRPr lang="es-ES" sz="1600" u="sng" dirty="0">
              <a:solidFill>
                <a:srgbClr val="0070C0"/>
              </a:solidFill>
            </a:endParaRPr>
          </a:p>
          <a:p>
            <a:pPr algn="just">
              <a:lnSpc>
                <a:spcPct val="150000"/>
              </a:lnSpc>
              <a:spcBef>
                <a:spcPts val="0"/>
              </a:spcBef>
              <a:buNone/>
            </a:pPr>
            <a:endParaRPr lang="es-ES" sz="1600" dirty="0"/>
          </a:p>
        </p:txBody>
      </p:sp>
      <p:graphicFrame>
        <p:nvGraphicFramePr>
          <p:cNvPr id="2" name="Diagrama 1"/>
          <p:cNvGraphicFramePr/>
          <p:nvPr>
            <p:extLst>
              <p:ext uri="{D42A27DB-BD31-4B8C-83A1-F6EECF244321}">
                <p14:modId xmlns:p14="http://schemas.microsoft.com/office/powerpoint/2010/main" val="3958020427"/>
              </p:ext>
            </p:extLst>
          </p:nvPr>
        </p:nvGraphicFramePr>
        <p:xfrm>
          <a:off x="2315580" y="2132856"/>
          <a:ext cx="756084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385133"/>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321399" y="188640"/>
            <a:ext cx="8424936" cy="864096"/>
          </a:xfrm>
        </p:spPr>
        <p:txBody>
          <a:bodyPr>
            <a:noAutofit/>
          </a:bodyPr>
          <a:lstStyle/>
          <a:p>
            <a:pPr algn="just">
              <a:lnSpc>
                <a:spcPct val="150000"/>
              </a:lnSpc>
              <a:spcBef>
                <a:spcPts val="0"/>
              </a:spcBef>
            </a:pPr>
            <a:r>
              <a:rPr lang="es-ES" sz="3200" dirty="0"/>
              <a:t>2. Definición y propiedades de un array.</a:t>
            </a:r>
          </a:p>
        </p:txBody>
      </p:sp>
      <p:sp>
        <p:nvSpPr>
          <p:cNvPr id="5125" name="Rectangle 5"/>
          <p:cNvSpPr>
            <a:spLocks noGrp="1" noChangeArrowheads="1"/>
          </p:cNvSpPr>
          <p:nvPr>
            <p:ph idx="1"/>
          </p:nvPr>
        </p:nvSpPr>
        <p:spPr>
          <a:xfrm>
            <a:off x="2290658" y="1268760"/>
            <a:ext cx="8229600" cy="5112568"/>
          </a:xfrm>
        </p:spPr>
        <p:txBody>
          <a:bodyPr>
            <a:normAutofit/>
          </a:bodyPr>
          <a:lstStyle/>
          <a:p>
            <a:pPr algn="just">
              <a:lnSpc>
                <a:spcPct val="150000"/>
              </a:lnSpc>
              <a:spcBef>
                <a:spcPts val="0"/>
              </a:spcBef>
              <a:buFont typeface="Wingdings" pitchFamily="2" charset="2"/>
              <a:buChar char="q"/>
            </a:pPr>
            <a:r>
              <a:rPr lang="es-ES" sz="1800" dirty="0"/>
              <a:t>Un </a:t>
            </a:r>
            <a:r>
              <a:rPr lang="es-ES" sz="1800" b="1" dirty="0"/>
              <a:t>ARRAY</a:t>
            </a:r>
            <a:r>
              <a:rPr lang="es-ES" sz="1800" dirty="0"/>
              <a:t> es una estructura de datos donde toda la información que contiene es del MISMO TIPO.</a:t>
            </a:r>
          </a:p>
          <a:p>
            <a:pPr algn="just">
              <a:lnSpc>
                <a:spcPct val="150000"/>
              </a:lnSpc>
              <a:spcBef>
                <a:spcPts val="0"/>
              </a:spcBef>
              <a:buFont typeface="Wingdings" pitchFamily="2" charset="2"/>
              <a:buChar char="q"/>
            </a:pPr>
            <a:r>
              <a:rPr lang="es-ES" sz="1800" dirty="0"/>
              <a:t>Las PROPIEDADES de un array son:</a:t>
            </a:r>
          </a:p>
          <a:p>
            <a:pPr lvl="1" algn="just">
              <a:lnSpc>
                <a:spcPct val="150000"/>
              </a:lnSpc>
              <a:spcBef>
                <a:spcPts val="0"/>
              </a:spcBef>
              <a:buNone/>
            </a:pPr>
            <a:r>
              <a:rPr lang="es-ES" dirty="0"/>
              <a:t>1ª) Los arrays se usan para poder guardar un conjunto de datos  relacionados.</a:t>
            </a:r>
          </a:p>
          <a:p>
            <a:pPr lvl="1" algn="just">
              <a:lnSpc>
                <a:spcPct val="150000"/>
              </a:lnSpc>
              <a:spcBef>
                <a:spcPts val="0"/>
              </a:spcBef>
              <a:buNone/>
            </a:pPr>
            <a:r>
              <a:rPr lang="es-ES" dirty="0"/>
              <a:t>2ª) Todos los datos incluidos en el array son del mismo tipo.</a:t>
            </a:r>
          </a:p>
          <a:p>
            <a:pPr lvl="1" algn="just">
              <a:lnSpc>
                <a:spcPct val="150000"/>
              </a:lnSpc>
              <a:spcBef>
                <a:spcPts val="0"/>
              </a:spcBef>
              <a:buNone/>
            </a:pPr>
            <a:r>
              <a:rPr lang="es-ES" dirty="0"/>
              <a:t>3ª) Antes de utilizar un array, se ha de indicar su tamaño. A partir de este momento, el tamaño no se puede cambiar.</a:t>
            </a:r>
          </a:p>
          <a:p>
            <a:pPr lvl="1" algn="just">
              <a:lnSpc>
                <a:spcPct val="150000"/>
              </a:lnSpc>
              <a:spcBef>
                <a:spcPts val="0"/>
              </a:spcBef>
              <a:buNone/>
            </a:pPr>
            <a:r>
              <a:rPr lang="es-ES" dirty="0"/>
              <a:t>4º) A los elementos del array se accede a través de la posición que ocupa. </a:t>
            </a:r>
          </a:p>
          <a:p>
            <a:pPr lvl="1" algn="just">
              <a:lnSpc>
                <a:spcPct val="150000"/>
              </a:lnSpc>
              <a:spcBef>
                <a:spcPts val="0"/>
              </a:spcBef>
              <a:buNone/>
            </a:pPr>
            <a:r>
              <a:rPr lang="es-ES" dirty="0"/>
              <a:t>5º) Cada elemento del </a:t>
            </a:r>
            <a:r>
              <a:rPr lang="es-ES" b="1" dirty="0"/>
              <a:t>array</a:t>
            </a:r>
            <a:r>
              <a:rPr lang="es-ES" dirty="0"/>
              <a:t> se puede procesar como si fuera una </a:t>
            </a:r>
            <a:r>
              <a:rPr lang="es-ES" b="1" dirty="0"/>
              <a:t>variable</a:t>
            </a:r>
            <a:r>
              <a:rPr lang="es-ES" dirty="0"/>
              <a:t> simple.</a:t>
            </a:r>
          </a:p>
          <a:p>
            <a:pPr lvl="1" algn="just">
              <a:lnSpc>
                <a:spcPct val="150000"/>
              </a:lnSpc>
              <a:spcBef>
                <a:spcPts val="0"/>
              </a:spcBef>
              <a:buNone/>
            </a:pPr>
            <a:endParaRPr lang="es-ES" sz="1900" dirty="0"/>
          </a:p>
          <a:p>
            <a:pPr lvl="1" algn="just">
              <a:lnSpc>
                <a:spcPct val="150000"/>
              </a:lnSpc>
              <a:spcBef>
                <a:spcPts val="0"/>
              </a:spcBef>
              <a:buFont typeface="Wingdings" pitchFamily="2" charset="2"/>
              <a:buChar char="Ø"/>
            </a:pPr>
            <a:endParaRPr lang="es-ES" sz="1900" dirty="0"/>
          </a:p>
          <a:p>
            <a:pPr>
              <a:buFont typeface="Wingdings" pitchFamily="2" charset="2"/>
              <a:buNone/>
            </a:pPr>
            <a:endParaRPr lang="es-ES" dirty="0"/>
          </a:p>
        </p:txBody>
      </p:sp>
    </p:spTree>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dirty="0"/>
              <a:t>2.7.1. Búsqueda lineal.</a:t>
            </a:r>
          </a:p>
        </p:txBody>
      </p:sp>
      <p:sp>
        <p:nvSpPr>
          <p:cNvPr id="5125" name="Rectangle 5"/>
          <p:cNvSpPr>
            <a:spLocks noGrp="1" noChangeArrowheads="1"/>
          </p:cNvSpPr>
          <p:nvPr>
            <p:ph idx="1"/>
          </p:nvPr>
        </p:nvSpPr>
        <p:spPr>
          <a:xfrm>
            <a:off x="1271463" y="1124744"/>
            <a:ext cx="10092161" cy="4351338"/>
          </a:xfrm>
        </p:spPr>
        <p:txBody>
          <a:bodyPr>
            <a:noAutofit/>
          </a:bodyPr>
          <a:lstStyle/>
          <a:p>
            <a:pPr algn="just">
              <a:lnSpc>
                <a:spcPct val="150000"/>
              </a:lnSpc>
              <a:spcBef>
                <a:spcPts val="0"/>
              </a:spcBef>
              <a:buFont typeface="Wingdings" pitchFamily="2" charset="2"/>
              <a:buChar char="Ø"/>
            </a:pPr>
            <a:r>
              <a:rPr lang="es-ES" sz="1600" dirty="0"/>
              <a:t>Consiste en buscar un determinado dato, de forma secuencial, hasta que lo encontremos o hasta el final si no está.</a:t>
            </a:r>
          </a:p>
          <a:p>
            <a:pPr marL="708660" lvl="1" indent="-342900" algn="just">
              <a:lnSpc>
                <a:spcPct val="150000"/>
              </a:lnSpc>
              <a:spcBef>
                <a:spcPts val="0"/>
              </a:spcBef>
              <a:buNone/>
            </a:pPr>
            <a:r>
              <a:rPr lang="es-ES" sz="1600" b="1" u="sng" dirty="0"/>
              <a:t>a) Búsqueda lineal en un vector no ordenado.</a:t>
            </a:r>
          </a:p>
          <a:p>
            <a:pPr marL="708660" lvl="1" indent="-342900" algn="just">
              <a:lnSpc>
                <a:spcPct val="150000"/>
              </a:lnSpc>
              <a:spcBef>
                <a:spcPts val="0"/>
              </a:spcBef>
              <a:buNone/>
            </a:pPr>
            <a:r>
              <a:rPr lang="es-ES" sz="1600" b="1" u="sng" dirty="0"/>
              <a:t>Ejemplo</a:t>
            </a:r>
            <a:r>
              <a:rPr lang="es-ES" sz="1600" b="1" u="sng" dirty="0">
                <a:effectLst>
                  <a:outerShdw blurRad="38100" dist="38100" dir="2700000" algn="tl">
                    <a:srgbClr val="000000">
                      <a:alpha val="43137"/>
                    </a:srgbClr>
                  </a:outerShdw>
                </a:effectLst>
              </a:rPr>
              <a:t>:</a:t>
            </a:r>
            <a:endParaRPr lang="es-ES" sz="1600" b="1" dirty="0">
              <a:effectLst>
                <a:outerShdw blurRad="38100" dist="38100" dir="2700000" algn="tl">
                  <a:srgbClr val="000000">
                    <a:alpha val="43137"/>
                  </a:srgbClr>
                </a:outerShdw>
              </a:effectLst>
            </a:endParaRPr>
          </a:p>
          <a:p>
            <a:pPr algn="just">
              <a:lnSpc>
                <a:spcPct val="150000"/>
              </a:lnSpc>
              <a:spcBef>
                <a:spcPts val="0"/>
              </a:spcBef>
              <a:buNone/>
            </a:pPr>
            <a:r>
              <a:rPr lang="es-ES" sz="1600" dirty="0"/>
              <a:t>	   Escribe un programa que busque en un vector un dato determinado y devuelva en qué posición se encuentra EL PRIMERO (puede haber datos repetidos) que encontremos. Si no lo encuentra, debe indicarlo con un mensaje.</a:t>
            </a:r>
          </a:p>
          <a:p>
            <a:pPr algn="just">
              <a:lnSpc>
                <a:spcPct val="150000"/>
              </a:lnSpc>
              <a:spcBef>
                <a:spcPts val="0"/>
              </a:spcBef>
              <a:buNone/>
            </a:pPr>
            <a:r>
              <a:rPr lang="es-ES" sz="1600" dirty="0"/>
              <a:t>	El vector es inicializado en el programa con los datos que quieras y se pide al usuario qué valor quiere buscar.</a:t>
            </a:r>
          </a:p>
          <a:p>
            <a:pPr algn="just">
              <a:lnSpc>
                <a:spcPct val="150000"/>
              </a:lnSpc>
              <a:spcBef>
                <a:spcPts val="0"/>
              </a:spcBef>
              <a:buNone/>
            </a:pPr>
            <a:r>
              <a:rPr lang="es-ES" sz="1600" b="1" dirty="0"/>
              <a:t>	</a:t>
            </a:r>
            <a:endParaRPr lang="es-ES" sz="1600" dirty="0"/>
          </a:p>
        </p:txBody>
      </p:sp>
    </p:spTree>
    <p:extLst>
      <p:ext uri="{BB962C8B-B14F-4D97-AF65-F5344CB8AC3E}">
        <p14:creationId xmlns:p14="http://schemas.microsoft.com/office/powerpoint/2010/main" val="1698843912"/>
      </p:ext>
    </p:extLst>
  </p:cSld>
  <p:clrMapOvr>
    <a:masterClrMapping/>
  </p:clrMapOvr>
  <p:transition>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199454" y="1030503"/>
            <a:ext cx="10092161" cy="4351338"/>
          </a:xfrm>
        </p:spPr>
        <p:txBody>
          <a:bodyPr>
            <a:noAutofit/>
          </a:bodyPr>
          <a:lstStyle/>
          <a:p>
            <a:pPr marL="0" indent="0">
              <a:buNone/>
            </a:pPr>
            <a:endParaRPr lang="en-US" sz="1600" dirty="0"/>
          </a:p>
          <a:p>
            <a:pPr marL="0" indent="0">
              <a:buNone/>
            </a:pPr>
            <a:r>
              <a:rPr lang="en-US" sz="1600" b="1" dirty="0"/>
              <a:t>public class </a:t>
            </a:r>
            <a:r>
              <a:rPr lang="en-US" sz="1600" b="1" dirty="0" err="1"/>
              <a:t>BusquedaLinealNoOrdenado</a:t>
            </a:r>
            <a:r>
              <a:rPr lang="en-US" sz="1600" b="1" dirty="0"/>
              <a:t> {</a:t>
            </a:r>
            <a:endParaRPr lang="es-ES" sz="1600" b="1" dirty="0"/>
          </a:p>
          <a:p>
            <a:pPr marL="0" indent="0">
              <a:buNone/>
            </a:pPr>
            <a:endParaRPr lang="es-ES" sz="1600" b="1" dirty="0"/>
          </a:p>
          <a:p>
            <a:pPr marL="0" indent="0">
              <a:buNone/>
            </a:pPr>
            <a:r>
              <a:rPr lang="en-US" sz="1600" b="1" dirty="0"/>
              <a:t>    public static void main(String[] </a:t>
            </a:r>
            <a:r>
              <a:rPr lang="en-US" sz="1600" b="1" dirty="0" err="1"/>
              <a:t>args</a:t>
            </a:r>
            <a:r>
              <a:rPr lang="en-US" sz="1600" b="1" dirty="0"/>
              <a:t>) {</a:t>
            </a:r>
            <a:endParaRPr lang="es-ES" sz="1600" b="1" dirty="0"/>
          </a:p>
          <a:p>
            <a:pPr marL="0" indent="0">
              <a:buNone/>
            </a:pPr>
            <a:r>
              <a:rPr lang="en-US" sz="1600" b="1" dirty="0"/>
              <a:t> </a:t>
            </a:r>
            <a:endParaRPr lang="es-ES" sz="1600" b="1" dirty="0"/>
          </a:p>
          <a:p>
            <a:pPr marL="0" indent="0">
              <a:buNone/>
            </a:pPr>
            <a:r>
              <a:rPr lang="en-US" sz="1600" b="1" dirty="0"/>
              <a:t>       </a:t>
            </a:r>
            <a:r>
              <a:rPr lang="es-ES" sz="1600" b="1" dirty="0" err="1"/>
              <a:t>int</a:t>
            </a:r>
            <a:r>
              <a:rPr lang="es-ES" sz="1600" b="1" dirty="0"/>
              <a:t> vector[]={8,7,4,8,5,6};</a:t>
            </a:r>
          </a:p>
          <a:p>
            <a:pPr marL="0" indent="0">
              <a:buNone/>
            </a:pPr>
            <a:r>
              <a:rPr lang="es-ES" sz="1600" b="1" dirty="0"/>
              <a:t>       </a:t>
            </a:r>
            <a:r>
              <a:rPr lang="es-ES" sz="1600" b="1" dirty="0" err="1"/>
              <a:t>int</a:t>
            </a:r>
            <a:r>
              <a:rPr lang="es-ES" sz="1600" b="1" dirty="0"/>
              <a:t> pos=0;</a:t>
            </a:r>
          </a:p>
          <a:p>
            <a:pPr marL="0" indent="0">
              <a:buNone/>
            </a:pPr>
            <a:r>
              <a:rPr lang="es-ES" sz="1600" b="1" dirty="0"/>
              <a:t>       </a:t>
            </a:r>
            <a:r>
              <a:rPr lang="es-ES" sz="1600" b="1" dirty="0" err="1"/>
              <a:t>int</a:t>
            </a:r>
            <a:r>
              <a:rPr lang="es-ES" sz="1600" b="1" dirty="0"/>
              <a:t> </a:t>
            </a:r>
            <a:r>
              <a:rPr lang="es-ES" sz="1600" b="1" dirty="0" err="1"/>
              <a:t>valorBuscado</a:t>
            </a:r>
            <a:r>
              <a:rPr lang="es-ES" sz="1600" b="1" dirty="0"/>
              <a:t>;</a:t>
            </a:r>
          </a:p>
          <a:p>
            <a:pPr marL="0" indent="0">
              <a:buNone/>
            </a:pPr>
            <a:r>
              <a:rPr lang="es-ES" sz="1600" b="1" dirty="0"/>
              <a:t>       </a:t>
            </a:r>
            <a:r>
              <a:rPr lang="en-US" sz="1600" b="1" dirty="0" err="1"/>
              <a:t>boolean</a:t>
            </a:r>
            <a:r>
              <a:rPr lang="en-US" sz="1600" b="1" dirty="0"/>
              <a:t> </a:t>
            </a:r>
            <a:r>
              <a:rPr lang="en-US" sz="1600" b="1" dirty="0" err="1"/>
              <a:t>encontrado</a:t>
            </a:r>
            <a:r>
              <a:rPr lang="en-US" sz="1600" b="1" dirty="0"/>
              <a:t>=false;</a:t>
            </a:r>
            <a:endParaRPr lang="es-ES" sz="1600" b="1" dirty="0"/>
          </a:p>
          <a:p>
            <a:pPr marL="0" indent="0">
              <a:buNone/>
            </a:pPr>
            <a:r>
              <a:rPr lang="en-US" sz="1600" b="1" dirty="0"/>
              <a:t> </a:t>
            </a:r>
            <a:endParaRPr lang="es-ES" sz="1600" b="1" dirty="0"/>
          </a:p>
          <a:p>
            <a:pPr marL="0" indent="0">
              <a:buNone/>
            </a:pPr>
            <a:r>
              <a:rPr lang="en-US" sz="1600" b="1" dirty="0"/>
              <a:t>       Scanner </a:t>
            </a:r>
            <a:r>
              <a:rPr lang="en-US" sz="1600" b="1" dirty="0" err="1"/>
              <a:t>entrada</a:t>
            </a:r>
            <a:r>
              <a:rPr lang="en-US" sz="1600" b="1" dirty="0"/>
              <a:t>=new Scanner(System.in);</a:t>
            </a:r>
            <a:endParaRPr lang="es-ES" sz="1600" b="1" dirty="0"/>
          </a:p>
          <a:p>
            <a:pPr marL="0" indent="0">
              <a:buNone/>
            </a:pPr>
            <a:r>
              <a:rPr lang="en-US" sz="1600" b="1" dirty="0"/>
              <a:t>       </a:t>
            </a:r>
            <a:r>
              <a:rPr lang="es-ES" sz="1600" b="1" dirty="0" err="1"/>
              <a:t>System.out.println</a:t>
            </a:r>
            <a:r>
              <a:rPr lang="es-ES" sz="1600" b="1" dirty="0"/>
              <a:t>("Introduce el valor a buscar");</a:t>
            </a:r>
          </a:p>
          <a:p>
            <a:pPr marL="0" indent="0">
              <a:buNone/>
            </a:pPr>
            <a:r>
              <a:rPr lang="es-ES" sz="1600" b="1" dirty="0"/>
              <a:t>       </a:t>
            </a:r>
            <a:r>
              <a:rPr lang="es-ES" sz="1600" b="1" dirty="0" err="1"/>
              <a:t>valorBuscado</a:t>
            </a:r>
            <a:r>
              <a:rPr lang="es-ES" sz="1600" b="1" dirty="0"/>
              <a:t>=</a:t>
            </a:r>
            <a:r>
              <a:rPr lang="es-ES" sz="1600" b="1" dirty="0" err="1"/>
              <a:t>entrada.nextInt</a:t>
            </a:r>
            <a:r>
              <a:rPr lang="es-ES" sz="1600" b="1" dirty="0"/>
              <a:t>();</a:t>
            </a:r>
          </a:p>
          <a:p>
            <a:pPr marL="0" indent="0">
              <a:buNone/>
            </a:pPr>
            <a:r>
              <a:rPr lang="es-ES" sz="1600" dirty="0"/>
              <a:t>       </a:t>
            </a:r>
            <a:endParaRPr lang="es-ES" sz="1600" b="1" dirty="0"/>
          </a:p>
          <a:p>
            <a:pPr marL="0" indent="0">
              <a:buNone/>
            </a:pPr>
            <a:r>
              <a:rPr lang="es-ES" sz="1600" dirty="0"/>
              <a:t>       </a:t>
            </a:r>
            <a:endParaRPr lang="es-ES" sz="1600" dirty="0">
              <a:solidFill>
                <a:srgbClr val="0070C0"/>
              </a:solidFill>
            </a:endParaRPr>
          </a:p>
        </p:txBody>
      </p:sp>
    </p:spTree>
    <p:extLst>
      <p:ext uri="{BB962C8B-B14F-4D97-AF65-F5344CB8AC3E}">
        <p14:creationId xmlns:p14="http://schemas.microsoft.com/office/powerpoint/2010/main" val="3036085927"/>
      </p:ext>
    </p:extLst>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r>
              <a:rPr lang="es-ES" sz="1600" b="1" dirty="0" err="1"/>
              <a:t>while</a:t>
            </a:r>
            <a:r>
              <a:rPr lang="es-ES" sz="1600" b="1" dirty="0"/>
              <a:t> (pos&lt;</a:t>
            </a:r>
            <a:r>
              <a:rPr lang="es-ES" sz="1600" b="1" dirty="0" err="1"/>
              <a:t>vector.length</a:t>
            </a:r>
            <a:r>
              <a:rPr lang="es-ES" sz="1600" b="1" dirty="0"/>
              <a:t> &amp;&amp; encontrado==false){</a:t>
            </a:r>
          </a:p>
          <a:p>
            <a:pPr marL="0" indent="0">
              <a:buNone/>
            </a:pPr>
            <a:r>
              <a:rPr lang="es-ES" sz="1600" b="1" dirty="0"/>
              <a:t>           </a:t>
            </a:r>
            <a:r>
              <a:rPr lang="es-ES" sz="1600" b="1" dirty="0" err="1"/>
              <a:t>if</a:t>
            </a:r>
            <a:r>
              <a:rPr lang="es-ES" sz="1600" b="1" dirty="0"/>
              <a:t> (vector[pos]==</a:t>
            </a:r>
            <a:r>
              <a:rPr lang="es-ES" sz="1600" b="1" dirty="0" err="1"/>
              <a:t>valorBuscado</a:t>
            </a:r>
            <a:r>
              <a:rPr lang="es-ES" sz="1600" b="1" dirty="0"/>
              <a:t>)</a:t>
            </a:r>
          </a:p>
          <a:p>
            <a:pPr marL="0" indent="0">
              <a:buNone/>
            </a:pPr>
            <a:r>
              <a:rPr lang="es-ES" sz="1600" b="1" dirty="0"/>
              <a:t>               encontrado=true;</a:t>
            </a:r>
          </a:p>
          <a:p>
            <a:pPr marL="0" indent="0">
              <a:buNone/>
            </a:pPr>
            <a:r>
              <a:rPr lang="es-ES" sz="1600" b="1" dirty="0"/>
              <a:t>           </a:t>
            </a:r>
            <a:r>
              <a:rPr lang="en-US" sz="1600" b="1" dirty="0"/>
              <a:t>else</a:t>
            </a:r>
            <a:endParaRPr lang="es-ES" sz="1600" b="1" dirty="0"/>
          </a:p>
          <a:p>
            <a:pPr marL="0" indent="0">
              <a:buNone/>
            </a:pPr>
            <a:r>
              <a:rPr lang="en-US" sz="1600" b="1" dirty="0"/>
              <a:t>               </a:t>
            </a:r>
            <a:r>
              <a:rPr lang="en-US" sz="1600" b="1" dirty="0" err="1"/>
              <a:t>pos</a:t>
            </a:r>
            <a:r>
              <a:rPr lang="en-US" sz="1600" b="1" dirty="0"/>
              <a:t>++;</a:t>
            </a:r>
            <a:endParaRPr lang="es-ES" sz="1600" b="1" dirty="0"/>
          </a:p>
          <a:p>
            <a:pPr marL="0" indent="0">
              <a:buNone/>
            </a:pPr>
            <a:r>
              <a:rPr lang="en-US" sz="1600" b="1" dirty="0"/>
              <a:t>  }//fin while</a:t>
            </a:r>
            <a:endParaRPr lang="es-ES" sz="1600" b="1" dirty="0"/>
          </a:p>
          <a:p>
            <a:pPr marL="0" indent="0">
              <a:buNone/>
            </a:pPr>
            <a:r>
              <a:rPr lang="en-US" sz="1600" b="1" dirty="0"/>
              <a:t>        </a:t>
            </a:r>
            <a:r>
              <a:rPr lang="es-ES" sz="1600" b="1" dirty="0" err="1"/>
              <a:t>if</a:t>
            </a:r>
            <a:r>
              <a:rPr lang="es-ES" sz="1600" b="1" dirty="0"/>
              <a:t> (encontrado==true)</a:t>
            </a:r>
          </a:p>
          <a:p>
            <a:pPr marL="0" indent="0">
              <a:buNone/>
            </a:pPr>
            <a:r>
              <a:rPr lang="es-ES" sz="1600" b="1" dirty="0"/>
              <a:t> 	</a:t>
            </a:r>
            <a:r>
              <a:rPr lang="es-ES" sz="1600" b="1" dirty="0" err="1"/>
              <a:t>System.out.println</a:t>
            </a:r>
            <a:r>
              <a:rPr lang="es-ES" sz="1600" b="1" dirty="0"/>
              <a:t>("El valor " + </a:t>
            </a:r>
            <a:r>
              <a:rPr lang="es-ES" sz="1600" b="1" dirty="0" err="1"/>
              <a:t>valorBuscado</a:t>
            </a:r>
            <a:r>
              <a:rPr lang="es-ES" sz="1600" b="1" dirty="0"/>
              <a:t> +" ha sido encontrado en la      	posición " + pos);</a:t>
            </a:r>
          </a:p>
          <a:p>
            <a:pPr marL="0" indent="0">
              <a:buNone/>
            </a:pPr>
            <a:r>
              <a:rPr lang="es-ES" sz="1600" b="1" dirty="0"/>
              <a:t>       </a:t>
            </a:r>
            <a:r>
              <a:rPr lang="es-ES" sz="1600" b="1" dirty="0" err="1"/>
              <a:t>else</a:t>
            </a:r>
            <a:endParaRPr lang="es-ES" sz="1600" b="1" dirty="0"/>
          </a:p>
          <a:p>
            <a:pPr marL="0" indent="0">
              <a:buNone/>
            </a:pPr>
            <a:r>
              <a:rPr lang="es-ES" sz="1600" b="1" dirty="0"/>
              <a:t>           </a:t>
            </a:r>
            <a:r>
              <a:rPr lang="es-ES" sz="1600" b="1" dirty="0" err="1"/>
              <a:t>System.out.println</a:t>
            </a:r>
            <a:r>
              <a:rPr lang="es-ES" sz="1600" b="1" dirty="0"/>
              <a:t>("El valor " + </a:t>
            </a:r>
            <a:r>
              <a:rPr lang="es-ES" sz="1600" b="1" dirty="0" err="1"/>
              <a:t>valorBuscado</a:t>
            </a:r>
            <a:r>
              <a:rPr lang="es-ES" sz="1600" b="1" dirty="0"/>
              <a:t> + " no existe en el vector"); </a:t>
            </a:r>
          </a:p>
          <a:p>
            <a:pPr marL="0" indent="0">
              <a:buNone/>
            </a:pPr>
            <a:r>
              <a:rPr lang="es-ES" sz="1600" b="1" dirty="0"/>
              <a:t>   }//fin clase</a:t>
            </a:r>
          </a:p>
          <a:p>
            <a:pPr marL="0" indent="0">
              <a:buNone/>
            </a:pPr>
            <a:r>
              <a:rPr lang="es-ES" sz="1600" b="1" dirty="0"/>
              <a:t>}//fin programa</a:t>
            </a:r>
          </a:p>
        </p:txBody>
      </p:sp>
    </p:spTree>
    <p:extLst>
      <p:ext uri="{BB962C8B-B14F-4D97-AF65-F5344CB8AC3E}">
        <p14:creationId xmlns:p14="http://schemas.microsoft.com/office/powerpoint/2010/main" val="1765563056"/>
      </p:ext>
    </p:extLst>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199454" y="1030503"/>
            <a:ext cx="10092161" cy="4351338"/>
          </a:xfrm>
        </p:spPr>
        <p:txBody>
          <a:bodyPr>
            <a:noAutofit/>
          </a:bodyPr>
          <a:lstStyle/>
          <a:p>
            <a:pPr algn="just">
              <a:lnSpc>
                <a:spcPct val="150000"/>
              </a:lnSpc>
              <a:spcBef>
                <a:spcPts val="0"/>
              </a:spcBef>
              <a:buNone/>
            </a:pPr>
            <a:r>
              <a:rPr lang="es-ES" sz="1600" b="1" dirty="0"/>
              <a:t>	</a:t>
            </a:r>
          </a:p>
          <a:p>
            <a:pPr algn="just">
              <a:lnSpc>
                <a:spcPct val="150000"/>
              </a:lnSpc>
              <a:spcBef>
                <a:spcPts val="0"/>
              </a:spcBef>
              <a:buNone/>
            </a:pPr>
            <a:r>
              <a:rPr lang="es-ES" sz="1600" b="1" u="sng" dirty="0">
                <a:solidFill>
                  <a:srgbClr val="FF0000"/>
                </a:solidFill>
              </a:rPr>
              <a:t>EJERCICIO 9. </a:t>
            </a:r>
          </a:p>
          <a:p>
            <a:pPr algn="just">
              <a:lnSpc>
                <a:spcPct val="150000"/>
              </a:lnSpc>
              <a:spcBef>
                <a:spcPts val="0"/>
              </a:spcBef>
              <a:buNone/>
            </a:pPr>
            <a:r>
              <a:rPr lang="es-ES" sz="1600" dirty="0"/>
              <a:t>	Escribe un programa que pida las notas que han obtenido 6 alumnos en el módulo de Programación; posteriormente, el programa visualizará la posición donde está colocado EL ÚLTIMO alumno que haya obtenido una determinada nota, que se insertará a través del teclado. Si no hay ningún alumno con esa nota, se visualizará el mensaje correspondiente.</a:t>
            </a:r>
          </a:p>
        </p:txBody>
      </p:sp>
    </p:spTree>
    <p:extLst>
      <p:ext uri="{BB962C8B-B14F-4D97-AF65-F5344CB8AC3E}">
        <p14:creationId xmlns:p14="http://schemas.microsoft.com/office/powerpoint/2010/main" val="3641440369"/>
      </p:ext>
    </p:extLst>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dirty="0"/>
              <a:t>2.7.1. Búsqueda lineal.</a:t>
            </a:r>
          </a:p>
        </p:txBody>
      </p:sp>
      <p:sp>
        <p:nvSpPr>
          <p:cNvPr id="5125" name="Rectangle 5"/>
          <p:cNvSpPr>
            <a:spLocks noGrp="1" noChangeArrowheads="1"/>
          </p:cNvSpPr>
          <p:nvPr>
            <p:ph idx="1"/>
          </p:nvPr>
        </p:nvSpPr>
        <p:spPr>
          <a:xfrm>
            <a:off x="1199454" y="1124744"/>
            <a:ext cx="10092161" cy="4351338"/>
          </a:xfrm>
        </p:spPr>
        <p:txBody>
          <a:bodyPr>
            <a:noAutofit/>
          </a:bodyPr>
          <a:lstStyle/>
          <a:p>
            <a:pPr marL="708660" lvl="1" indent="-342900" algn="just">
              <a:lnSpc>
                <a:spcPct val="150000"/>
              </a:lnSpc>
              <a:spcBef>
                <a:spcPts val="0"/>
              </a:spcBef>
              <a:buNone/>
            </a:pPr>
            <a:r>
              <a:rPr lang="es-ES" sz="1600" b="1" u="sng" dirty="0"/>
              <a:t>b) Búsqueda lineal en un vector ordenado.</a:t>
            </a:r>
          </a:p>
          <a:p>
            <a:pPr marL="708660" lvl="1" indent="-342900" algn="just">
              <a:lnSpc>
                <a:spcPct val="150000"/>
              </a:lnSpc>
              <a:spcBef>
                <a:spcPts val="0"/>
              </a:spcBef>
              <a:buFont typeface="Wingdings" pitchFamily="2" charset="2"/>
              <a:buChar char="Ø"/>
            </a:pPr>
            <a:r>
              <a:rPr lang="es-ES" sz="1600" dirty="0"/>
              <a:t>La diferencia con respecto al anterior es que, al estar el vector ordenado, la búsqueda es más rápida ya que la podremos parar antes: cuando hayamos sobrepasado un valor mayor (si la ordenación es ascendente) o menor (si la ordenación es descendente) que el buscado. </a:t>
            </a:r>
          </a:p>
          <a:p>
            <a:pPr marL="708660" lvl="1" indent="-342900" algn="just">
              <a:lnSpc>
                <a:spcPct val="150000"/>
              </a:lnSpc>
              <a:spcBef>
                <a:spcPts val="0"/>
              </a:spcBef>
              <a:buNone/>
            </a:pPr>
            <a:r>
              <a:rPr lang="es-ES" sz="1600" b="1" u="sng" dirty="0"/>
              <a:t>Ejemplo:</a:t>
            </a:r>
            <a:endParaRPr lang="es-ES" sz="1600" b="1" dirty="0"/>
          </a:p>
          <a:p>
            <a:pPr algn="just">
              <a:lnSpc>
                <a:spcPct val="150000"/>
              </a:lnSpc>
              <a:spcBef>
                <a:spcPts val="0"/>
              </a:spcBef>
              <a:buNone/>
            </a:pPr>
            <a:r>
              <a:rPr lang="es-ES" sz="1600" dirty="0"/>
              <a:t>	   Escribe un programa que busque en un vector ordenado de forma ascendente un dato determinado y devuelva en qué posición se encuentra EL PRIMERO (puede haber datos repetidos) que encontremos. Si no lo encuentra, debe indicarlo con un mensaje.</a:t>
            </a:r>
          </a:p>
          <a:p>
            <a:pPr algn="just">
              <a:lnSpc>
                <a:spcPct val="150000"/>
              </a:lnSpc>
              <a:spcBef>
                <a:spcPts val="0"/>
              </a:spcBef>
              <a:buNone/>
            </a:pPr>
            <a:r>
              <a:rPr lang="es-ES" sz="1600" dirty="0"/>
              <a:t>	El vector es inicializado en el programa con los datos que quieras y se pide al usuario qué valor quiere buscar.</a:t>
            </a:r>
          </a:p>
          <a:p>
            <a:pPr algn="just">
              <a:lnSpc>
                <a:spcPct val="150000"/>
              </a:lnSpc>
              <a:spcBef>
                <a:spcPts val="0"/>
              </a:spcBef>
              <a:buNone/>
            </a:pPr>
            <a:r>
              <a:rPr lang="es-ES" sz="1600" b="1" dirty="0"/>
              <a:t>	</a:t>
            </a:r>
            <a:endParaRPr lang="es-ES" sz="1600" b="1"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4193937672"/>
      </p:ext>
    </p:extLst>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endParaRPr lang="en-US" sz="1600" dirty="0"/>
          </a:p>
          <a:p>
            <a:pPr marL="0" indent="0">
              <a:buNone/>
            </a:pPr>
            <a:r>
              <a:rPr lang="en-US" sz="1600" b="1" dirty="0"/>
              <a:t>public class </a:t>
            </a:r>
            <a:r>
              <a:rPr lang="en-US" sz="1600" b="1" dirty="0" err="1"/>
              <a:t>BusquedaLinealOrdenado</a:t>
            </a:r>
            <a:r>
              <a:rPr lang="en-US" sz="1600" b="1" dirty="0"/>
              <a:t> {</a:t>
            </a:r>
          </a:p>
          <a:p>
            <a:pPr marL="0" indent="0">
              <a:buNone/>
            </a:pPr>
            <a:endParaRPr lang="es-ES" sz="1600" b="1" dirty="0"/>
          </a:p>
          <a:p>
            <a:pPr marL="0" indent="0">
              <a:buNone/>
            </a:pPr>
            <a:r>
              <a:rPr lang="en-US" sz="1600" b="1" dirty="0"/>
              <a:t>    public static void main(String[] </a:t>
            </a:r>
            <a:r>
              <a:rPr lang="en-US" sz="1600" b="1" dirty="0" err="1"/>
              <a:t>args</a:t>
            </a:r>
            <a:r>
              <a:rPr lang="en-US" sz="1600" b="1" dirty="0"/>
              <a:t>) {</a:t>
            </a:r>
          </a:p>
          <a:p>
            <a:pPr marL="0" indent="0">
              <a:buNone/>
            </a:pPr>
            <a:endParaRPr lang="es-ES" sz="1600" b="1" dirty="0"/>
          </a:p>
          <a:p>
            <a:pPr marL="0" indent="0">
              <a:buNone/>
            </a:pPr>
            <a:r>
              <a:rPr lang="en-US" sz="1600" b="1" dirty="0"/>
              <a:t>      </a:t>
            </a:r>
            <a:r>
              <a:rPr lang="es-ES" sz="1600" b="1" dirty="0"/>
              <a:t>//El vector debe estar ordenado, en este caso de forma ascendente</a:t>
            </a:r>
          </a:p>
          <a:p>
            <a:pPr marL="0" indent="0">
              <a:buNone/>
            </a:pPr>
            <a:r>
              <a:rPr lang="es-ES" sz="1600" b="1" dirty="0"/>
              <a:t>       </a:t>
            </a:r>
            <a:r>
              <a:rPr lang="es-ES" sz="1600" b="1" dirty="0" err="1"/>
              <a:t>int</a:t>
            </a:r>
            <a:r>
              <a:rPr lang="es-ES" sz="1600" b="1" dirty="0"/>
              <a:t> vector[]={3,22,43,58,62,78};</a:t>
            </a:r>
          </a:p>
          <a:p>
            <a:pPr marL="0" indent="0">
              <a:buNone/>
            </a:pPr>
            <a:r>
              <a:rPr lang="es-ES" sz="1600" b="1" dirty="0"/>
              <a:t>       </a:t>
            </a:r>
            <a:r>
              <a:rPr lang="es-ES" sz="1600" b="1" dirty="0" err="1"/>
              <a:t>int</a:t>
            </a:r>
            <a:r>
              <a:rPr lang="es-ES" sz="1600" b="1" dirty="0"/>
              <a:t> pos=0;</a:t>
            </a:r>
          </a:p>
          <a:p>
            <a:pPr marL="0" indent="0">
              <a:buNone/>
            </a:pPr>
            <a:r>
              <a:rPr lang="es-ES" sz="1600" b="1" dirty="0"/>
              <a:t>       </a:t>
            </a:r>
            <a:r>
              <a:rPr lang="es-ES" sz="1600" b="1" dirty="0" err="1"/>
              <a:t>int</a:t>
            </a:r>
            <a:r>
              <a:rPr lang="es-ES" sz="1600" b="1" dirty="0"/>
              <a:t> </a:t>
            </a:r>
            <a:r>
              <a:rPr lang="es-ES" sz="1600" b="1" dirty="0" err="1"/>
              <a:t>valorBuscado</a:t>
            </a:r>
            <a:r>
              <a:rPr lang="es-ES" sz="1600" b="1" dirty="0"/>
              <a:t>;</a:t>
            </a:r>
          </a:p>
          <a:p>
            <a:pPr marL="0" indent="0">
              <a:buNone/>
            </a:pPr>
            <a:r>
              <a:rPr lang="es-ES" sz="1600" b="1" dirty="0"/>
              <a:t>       </a:t>
            </a:r>
            <a:r>
              <a:rPr lang="en-US" sz="1600" b="1" dirty="0" err="1"/>
              <a:t>boolean</a:t>
            </a:r>
            <a:r>
              <a:rPr lang="en-US" sz="1600" b="1" dirty="0"/>
              <a:t> </a:t>
            </a:r>
            <a:r>
              <a:rPr lang="en-US" sz="1600" b="1" dirty="0" err="1"/>
              <a:t>encontrado</a:t>
            </a:r>
            <a:r>
              <a:rPr lang="en-US" sz="1600" b="1" dirty="0"/>
              <a:t>=false;</a:t>
            </a:r>
            <a:endParaRPr lang="es-ES" sz="1600" b="1" dirty="0"/>
          </a:p>
          <a:p>
            <a:pPr marL="0" indent="0">
              <a:buNone/>
            </a:pPr>
            <a:r>
              <a:rPr lang="en-US" sz="1600" b="1" dirty="0"/>
              <a:t> </a:t>
            </a:r>
            <a:endParaRPr lang="es-ES" sz="1600" b="1" dirty="0"/>
          </a:p>
          <a:p>
            <a:pPr marL="0" indent="0">
              <a:buNone/>
            </a:pPr>
            <a:r>
              <a:rPr lang="en-US" sz="1600" b="1" dirty="0"/>
              <a:t>       Scanner </a:t>
            </a:r>
            <a:r>
              <a:rPr lang="en-US" sz="1600" b="1" dirty="0" err="1"/>
              <a:t>entrada</a:t>
            </a:r>
            <a:r>
              <a:rPr lang="en-US" sz="1600" b="1" dirty="0"/>
              <a:t>=new Scanner(System.in);</a:t>
            </a:r>
            <a:endParaRPr lang="es-ES" sz="1600" b="1" dirty="0"/>
          </a:p>
          <a:p>
            <a:pPr marL="0" indent="0">
              <a:buNone/>
            </a:pPr>
            <a:r>
              <a:rPr lang="en-US" sz="1600" b="1" dirty="0"/>
              <a:t>       </a:t>
            </a:r>
            <a:r>
              <a:rPr lang="es-ES" sz="1600" b="1" dirty="0" err="1"/>
              <a:t>System.out.println</a:t>
            </a:r>
            <a:r>
              <a:rPr lang="es-ES" sz="1600" b="1" dirty="0"/>
              <a:t>("Introduce el valor a buscar");</a:t>
            </a:r>
          </a:p>
          <a:p>
            <a:pPr marL="0" indent="0">
              <a:buNone/>
            </a:pPr>
            <a:r>
              <a:rPr lang="es-ES" sz="1600" b="1" dirty="0"/>
              <a:t>       </a:t>
            </a:r>
            <a:r>
              <a:rPr lang="es-ES" sz="1600" b="1" dirty="0" err="1"/>
              <a:t>valorBuscado</a:t>
            </a:r>
            <a:r>
              <a:rPr lang="es-ES" sz="1600" b="1" dirty="0"/>
              <a:t>=</a:t>
            </a:r>
            <a:r>
              <a:rPr lang="es-ES" sz="1600" b="1" dirty="0" err="1"/>
              <a:t>entrada.nextInt</a:t>
            </a:r>
            <a:r>
              <a:rPr lang="es-ES" sz="1600" b="1" dirty="0"/>
              <a:t>();</a:t>
            </a:r>
          </a:p>
          <a:p>
            <a:pPr algn="just">
              <a:lnSpc>
                <a:spcPct val="150000"/>
              </a:lnSpc>
              <a:spcBef>
                <a:spcPts val="0"/>
              </a:spcBef>
              <a:buNone/>
            </a:pPr>
            <a:endParaRPr lang="es-ES" sz="1600" b="1" dirty="0"/>
          </a:p>
        </p:txBody>
      </p:sp>
    </p:spTree>
    <p:extLst>
      <p:ext uri="{BB962C8B-B14F-4D97-AF65-F5344CB8AC3E}">
        <p14:creationId xmlns:p14="http://schemas.microsoft.com/office/powerpoint/2010/main" val="2876873954"/>
      </p:ext>
    </p:extLst>
  </p:cSld>
  <p:clrMapOvr>
    <a:masterClrMapping/>
  </p:clrMapOvr>
  <p:transition>
    <p:check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r>
              <a:rPr lang="es-ES" sz="1600" b="1" dirty="0"/>
              <a:t>//En el momento que nos encontremos un valor en la tabla que sea superior al que buscamos, sabremos que el valor buscado ya no estará a partir de esa posición.</a:t>
            </a:r>
          </a:p>
          <a:p>
            <a:pPr marL="0" indent="0">
              <a:buNone/>
            </a:pPr>
            <a:r>
              <a:rPr lang="es-ES" sz="1600" b="1" dirty="0"/>
              <a:t>       </a:t>
            </a:r>
            <a:r>
              <a:rPr lang="es-ES" sz="1600" b="1" dirty="0" err="1"/>
              <a:t>while</a:t>
            </a:r>
            <a:r>
              <a:rPr lang="es-ES" sz="1600" b="1" dirty="0"/>
              <a:t> (pos&lt;</a:t>
            </a:r>
            <a:r>
              <a:rPr lang="es-ES" sz="1600" b="1" dirty="0" err="1"/>
              <a:t>vector.length</a:t>
            </a:r>
            <a:r>
              <a:rPr lang="es-ES" sz="1600" b="1" dirty="0"/>
              <a:t> &amp;&amp;encontrado==false &amp;&amp; vector[pos]&lt;=</a:t>
            </a:r>
            <a:r>
              <a:rPr lang="es-ES" sz="1600" b="1" dirty="0" err="1"/>
              <a:t>valorBuscado</a:t>
            </a:r>
            <a:r>
              <a:rPr lang="es-ES" sz="1600" b="1" dirty="0"/>
              <a:t>){</a:t>
            </a:r>
          </a:p>
          <a:p>
            <a:pPr marL="0" indent="0">
              <a:buNone/>
            </a:pPr>
            <a:r>
              <a:rPr lang="es-ES" sz="1600" b="1" dirty="0"/>
              <a:t>           </a:t>
            </a:r>
            <a:r>
              <a:rPr lang="es-ES" sz="1600" b="1" dirty="0" err="1"/>
              <a:t>if</a:t>
            </a:r>
            <a:r>
              <a:rPr lang="es-ES" sz="1600" b="1" dirty="0"/>
              <a:t> (vector[pos]==</a:t>
            </a:r>
            <a:r>
              <a:rPr lang="es-ES" sz="1600" b="1" dirty="0" err="1"/>
              <a:t>valorBuscado</a:t>
            </a:r>
            <a:r>
              <a:rPr lang="es-ES" sz="1600" b="1" dirty="0"/>
              <a:t>)</a:t>
            </a:r>
          </a:p>
          <a:p>
            <a:pPr marL="0" indent="0">
              <a:buNone/>
            </a:pPr>
            <a:r>
              <a:rPr lang="es-ES" sz="1600" b="1" dirty="0"/>
              <a:t>               encontrado=true;</a:t>
            </a:r>
          </a:p>
          <a:p>
            <a:pPr marL="0" indent="0">
              <a:buNone/>
            </a:pPr>
            <a:r>
              <a:rPr lang="es-ES" sz="1600" b="1" dirty="0"/>
              <a:t>           </a:t>
            </a:r>
            <a:r>
              <a:rPr lang="en-US" sz="1600" b="1" dirty="0"/>
              <a:t>else</a:t>
            </a:r>
            <a:endParaRPr lang="es-ES" sz="1600" b="1" dirty="0"/>
          </a:p>
          <a:p>
            <a:pPr marL="0" indent="0">
              <a:buNone/>
            </a:pPr>
            <a:r>
              <a:rPr lang="en-US" sz="1600" b="1" dirty="0"/>
              <a:t>                </a:t>
            </a:r>
            <a:r>
              <a:rPr lang="en-US" sz="1600" b="1" dirty="0" err="1"/>
              <a:t>pos</a:t>
            </a:r>
            <a:r>
              <a:rPr lang="en-US" sz="1600" b="1" dirty="0"/>
              <a:t>++;</a:t>
            </a:r>
            <a:endParaRPr lang="es-ES" sz="1600" b="1" dirty="0"/>
          </a:p>
          <a:p>
            <a:pPr marL="0" indent="0">
              <a:buNone/>
            </a:pPr>
            <a:r>
              <a:rPr lang="en-US" sz="1600" b="1" dirty="0"/>
              <a:t>       }//fin while</a:t>
            </a:r>
          </a:p>
          <a:p>
            <a:pPr marL="0" indent="0">
              <a:buNone/>
            </a:pPr>
            <a:r>
              <a:rPr lang="es-ES" sz="1600" b="1" dirty="0"/>
              <a:t>      </a:t>
            </a:r>
            <a:r>
              <a:rPr lang="es-ES" sz="1600" b="1" dirty="0" err="1"/>
              <a:t>if</a:t>
            </a:r>
            <a:r>
              <a:rPr lang="es-ES" sz="1600" b="1" dirty="0"/>
              <a:t> (encontrado==true)</a:t>
            </a:r>
          </a:p>
          <a:p>
            <a:pPr marL="0" indent="0">
              <a:buNone/>
            </a:pPr>
            <a:r>
              <a:rPr lang="es-ES" sz="1600" b="1" dirty="0"/>
              <a:t>           </a:t>
            </a:r>
            <a:r>
              <a:rPr lang="es-ES" sz="1600" b="1" dirty="0" err="1"/>
              <a:t>System.out.println</a:t>
            </a:r>
            <a:r>
              <a:rPr lang="es-ES" sz="1600" b="1" dirty="0"/>
              <a:t>("El valor" + </a:t>
            </a:r>
            <a:r>
              <a:rPr lang="es-ES" sz="1600" b="1" dirty="0" err="1"/>
              <a:t>valorBuscado</a:t>
            </a:r>
            <a:r>
              <a:rPr lang="es-ES" sz="1600" b="1" dirty="0"/>
              <a:t> +"ha sido encontrado en la </a:t>
            </a:r>
            <a:r>
              <a:rPr lang="es-ES" sz="1600" b="1" dirty="0" err="1"/>
              <a:t>posicion</a:t>
            </a:r>
            <a:r>
              <a:rPr lang="es-ES" sz="1600" b="1" dirty="0"/>
              <a:t>" +    	pos);</a:t>
            </a:r>
          </a:p>
          <a:p>
            <a:pPr marL="0" indent="0">
              <a:buNone/>
            </a:pPr>
            <a:r>
              <a:rPr lang="es-ES" sz="1600" b="1" dirty="0"/>
              <a:t>       </a:t>
            </a:r>
            <a:r>
              <a:rPr lang="es-ES" sz="1600" b="1" dirty="0" err="1"/>
              <a:t>else</a:t>
            </a:r>
            <a:r>
              <a:rPr lang="es-ES" sz="1600" b="1" dirty="0"/>
              <a:t>  </a:t>
            </a:r>
          </a:p>
          <a:p>
            <a:pPr marL="0" indent="0">
              <a:buNone/>
            </a:pPr>
            <a:r>
              <a:rPr lang="es-ES" sz="1600" b="1" dirty="0"/>
              <a:t>           </a:t>
            </a:r>
            <a:r>
              <a:rPr lang="es-ES" sz="1600" b="1" dirty="0" err="1"/>
              <a:t>System.out.println</a:t>
            </a:r>
            <a:r>
              <a:rPr lang="es-ES" sz="1600" b="1" dirty="0"/>
              <a:t>("El valor" + </a:t>
            </a:r>
            <a:r>
              <a:rPr lang="es-ES" sz="1600" b="1" dirty="0" err="1"/>
              <a:t>valorBuscado</a:t>
            </a:r>
            <a:r>
              <a:rPr lang="es-ES" sz="1600" b="1" dirty="0"/>
              <a:t> + "no existe en el vector"); </a:t>
            </a:r>
          </a:p>
          <a:p>
            <a:pPr marL="0" indent="0">
              <a:buNone/>
            </a:pPr>
            <a:r>
              <a:rPr lang="es-ES" sz="1600" b="1" dirty="0"/>
              <a:t>       </a:t>
            </a:r>
          </a:p>
          <a:p>
            <a:pPr marL="0" indent="0">
              <a:buNone/>
            </a:pPr>
            <a:r>
              <a:rPr lang="es-ES" sz="1600" b="1" dirty="0"/>
              <a:t>    }//fin clase</a:t>
            </a:r>
          </a:p>
          <a:p>
            <a:pPr marL="0" indent="0">
              <a:buNone/>
            </a:pPr>
            <a:r>
              <a:rPr lang="es-ES" sz="1600" b="1" dirty="0"/>
              <a:t>}//fin programa</a:t>
            </a:r>
          </a:p>
          <a:p>
            <a:pPr marL="0" indent="0">
              <a:buNone/>
            </a:pPr>
            <a:endParaRPr lang="es-ES" sz="1600" b="1" dirty="0"/>
          </a:p>
        </p:txBody>
      </p:sp>
    </p:spTree>
    <p:extLst>
      <p:ext uri="{BB962C8B-B14F-4D97-AF65-F5344CB8AC3E}">
        <p14:creationId xmlns:p14="http://schemas.microsoft.com/office/powerpoint/2010/main" val="18605720"/>
      </p:ext>
    </p:extLst>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algn="just">
              <a:lnSpc>
                <a:spcPct val="150000"/>
              </a:lnSpc>
              <a:spcBef>
                <a:spcPts val="0"/>
              </a:spcBef>
              <a:buNone/>
            </a:pPr>
            <a:r>
              <a:rPr lang="es-ES" sz="1600" b="1" u="sng" dirty="0">
                <a:solidFill>
                  <a:srgbClr val="FF0000"/>
                </a:solidFill>
              </a:rPr>
              <a:t>EJERCICIO 10. </a:t>
            </a:r>
          </a:p>
          <a:p>
            <a:pPr algn="just">
              <a:lnSpc>
                <a:spcPct val="150000"/>
              </a:lnSpc>
              <a:spcBef>
                <a:spcPts val="0"/>
              </a:spcBef>
              <a:buNone/>
            </a:pPr>
            <a:r>
              <a:rPr lang="es-ES" sz="1600" dirty="0"/>
              <a:t>	Escribe un programa que pida las notas que han obtenido 6 alumnos en el módulo de Programación; posteriormente, el programa visualizará la posición donde está colocado EL ÚLTIMO alumno que haya obtenido una determinada nota, que se insertará a través del teclado. Si no hay ningún alumno con esa nota, se visualizará el mensaje correspondiente.</a:t>
            </a:r>
          </a:p>
          <a:p>
            <a:pPr algn="just">
              <a:lnSpc>
                <a:spcPct val="150000"/>
              </a:lnSpc>
              <a:spcBef>
                <a:spcPts val="0"/>
              </a:spcBef>
              <a:buNone/>
            </a:pPr>
            <a:r>
              <a:rPr lang="es-ES" sz="1600" dirty="0"/>
              <a:t>	NOTA: suponemos que el usuario va a insertar las notas de forma ordenada descendentemente.</a:t>
            </a:r>
          </a:p>
        </p:txBody>
      </p:sp>
    </p:spTree>
    <p:extLst>
      <p:ext uri="{BB962C8B-B14F-4D97-AF65-F5344CB8AC3E}">
        <p14:creationId xmlns:p14="http://schemas.microsoft.com/office/powerpoint/2010/main" val="3862731366"/>
      </p:ext>
    </p:extLst>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127447" y="908720"/>
            <a:ext cx="10092161" cy="4351338"/>
          </a:xfrm>
        </p:spPr>
        <p:txBody>
          <a:bodyPr>
            <a:noAutofit/>
          </a:bodyPr>
          <a:lstStyle/>
          <a:p>
            <a:pPr algn="just">
              <a:lnSpc>
                <a:spcPct val="150000"/>
              </a:lnSpc>
              <a:spcBef>
                <a:spcPts val="0"/>
              </a:spcBef>
              <a:buNone/>
            </a:pPr>
            <a:endParaRPr lang="es-ES" sz="1600" dirty="0"/>
          </a:p>
          <a:p>
            <a:pPr marL="708660" lvl="1" indent="-342900" algn="just">
              <a:lnSpc>
                <a:spcPct val="150000"/>
              </a:lnSpc>
              <a:spcBef>
                <a:spcPts val="0"/>
              </a:spcBef>
              <a:buNone/>
            </a:pPr>
            <a:r>
              <a:rPr lang="es-ES" sz="1600" b="1" u="sng" dirty="0"/>
              <a:t>c) Búsqueda lineal en una matriz.</a:t>
            </a:r>
          </a:p>
          <a:p>
            <a:pPr marL="708660" lvl="1" indent="-342900" algn="just">
              <a:lnSpc>
                <a:spcPct val="150000"/>
              </a:lnSpc>
              <a:spcBef>
                <a:spcPts val="0"/>
              </a:spcBef>
              <a:buNone/>
            </a:pPr>
            <a:r>
              <a:rPr lang="es-ES" sz="1600" b="1" u="sng" dirty="0"/>
              <a:t>Ejemplo:</a:t>
            </a:r>
            <a:endParaRPr lang="es-ES" sz="1600" b="1" dirty="0"/>
          </a:p>
          <a:p>
            <a:pPr algn="just">
              <a:lnSpc>
                <a:spcPct val="150000"/>
              </a:lnSpc>
              <a:spcBef>
                <a:spcPts val="0"/>
              </a:spcBef>
              <a:buNone/>
            </a:pPr>
            <a:r>
              <a:rPr lang="es-ES" sz="1600" dirty="0"/>
              <a:t>	   Escribe un programa que busque en una matriz un dato determinado y devuelva en qué   posición se encuentra EL PRIMERO (puede haber datos repetidos) que encontremos. Si no lo encuentra, debe indicarlo con un mensaje.</a:t>
            </a:r>
          </a:p>
          <a:p>
            <a:pPr algn="just">
              <a:lnSpc>
                <a:spcPct val="150000"/>
              </a:lnSpc>
              <a:spcBef>
                <a:spcPts val="0"/>
              </a:spcBef>
              <a:buNone/>
            </a:pPr>
            <a:r>
              <a:rPr lang="es-ES" sz="1600" dirty="0"/>
              <a:t>	La matriz es inicializada en el programa con los datos que quieras y se pide al usuario qué valor quiere buscar.</a:t>
            </a:r>
          </a:p>
          <a:p>
            <a:pPr algn="just">
              <a:lnSpc>
                <a:spcPct val="150000"/>
              </a:lnSpc>
              <a:spcBef>
                <a:spcPts val="0"/>
              </a:spcBef>
              <a:buNone/>
            </a:pPr>
            <a:r>
              <a:rPr lang="es-ES" sz="1600" dirty="0"/>
              <a:t>	</a:t>
            </a:r>
            <a:r>
              <a:rPr lang="es-ES" sz="1600" u="sng" dirty="0"/>
              <a:t>NOTA:</a:t>
            </a:r>
            <a:r>
              <a:rPr lang="es-ES" sz="1600" dirty="0"/>
              <a:t> el vector no está ordenado.</a:t>
            </a:r>
          </a:p>
          <a:p>
            <a:pPr algn="just">
              <a:lnSpc>
                <a:spcPct val="150000"/>
              </a:lnSpc>
              <a:spcBef>
                <a:spcPts val="0"/>
              </a:spcBef>
              <a:buNone/>
            </a:pPr>
            <a:r>
              <a:rPr lang="es-ES" sz="1600" b="1" dirty="0"/>
              <a:t>	</a:t>
            </a:r>
            <a:endParaRPr lang="es-ES" sz="1600" dirty="0"/>
          </a:p>
        </p:txBody>
      </p:sp>
    </p:spTree>
    <p:extLst>
      <p:ext uri="{BB962C8B-B14F-4D97-AF65-F5344CB8AC3E}">
        <p14:creationId xmlns:p14="http://schemas.microsoft.com/office/powerpoint/2010/main" val="154111981"/>
      </p:ext>
    </p:extLst>
  </p:cSld>
  <p:clrMapOvr>
    <a:masterClrMapping/>
  </p:clrMapOvr>
  <p:transition>
    <p:check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279847" y="1253331"/>
            <a:ext cx="10092161" cy="4351338"/>
          </a:xfrm>
        </p:spPr>
        <p:txBody>
          <a:bodyPr>
            <a:noAutofit/>
          </a:bodyPr>
          <a:lstStyle/>
          <a:p>
            <a:pPr marL="0" indent="0">
              <a:buNone/>
            </a:pPr>
            <a:r>
              <a:rPr lang="en-US" sz="1600" b="1" dirty="0"/>
              <a:t>public class </a:t>
            </a:r>
            <a:r>
              <a:rPr lang="en-US" sz="1600" b="1" dirty="0" err="1"/>
              <a:t>BusquedaLinealMatriz</a:t>
            </a:r>
            <a:r>
              <a:rPr lang="en-US" sz="1600" b="1" dirty="0"/>
              <a:t> {</a:t>
            </a:r>
            <a:endParaRPr lang="es-ES" sz="1600" b="1" dirty="0"/>
          </a:p>
          <a:p>
            <a:pPr marL="0" indent="0">
              <a:buNone/>
            </a:pPr>
            <a:r>
              <a:rPr lang="en-US" sz="1600" b="1" dirty="0"/>
              <a:t>   </a:t>
            </a:r>
            <a:endParaRPr lang="es-ES" sz="1600" b="1" dirty="0"/>
          </a:p>
          <a:p>
            <a:pPr marL="0" indent="0">
              <a:buNone/>
            </a:pPr>
            <a:r>
              <a:rPr lang="en-US" sz="1600" b="1" dirty="0"/>
              <a:t>    public static void main(String[] </a:t>
            </a:r>
            <a:r>
              <a:rPr lang="en-US" sz="1600" b="1" dirty="0" err="1"/>
              <a:t>args</a:t>
            </a:r>
            <a:r>
              <a:rPr lang="en-US" sz="1600" b="1" dirty="0"/>
              <a:t>) {</a:t>
            </a:r>
            <a:endParaRPr lang="es-ES" sz="1600" b="1" dirty="0"/>
          </a:p>
          <a:p>
            <a:pPr marL="0" indent="0">
              <a:buNone/>
            </a:pPr>
            <a:r>
              <a:rPr lang="en-US" sz="1600" b="1" dirty="0"/>
              <a:t>       </a:t>
            </a:r>
            <a:r>
              <a:rPr lang="en-US" sz="1600" b="1" dirty="0" err="1"/>
              <a:t>int</a:t>
            </a:r>
            <a:r>
              <a:rPr lang="en-US" sz="1600" b="1" dirty="0"/>
              <a:t> </a:t>
            </a:r>
            <a:r>
              <a:rPr lang="en-US" sz="1600" b="1" dirty="0" err="1"/>
              <a:t>matriz</a:t>
            </a:r>
            <a:r>
              <a:rPr lang="en-US" sz="1600" b="1" dirty="0"/>
              <a:t>[][]={{1,2,3},{3,4,5}};</a:t>
            </a:r>
            <a:endParaRPr lang="es-ES" sz="1600" b="1" dirty="0"/>
          </a:p>
          <a:p>
            <a:pPr marL="0" indent="0">
              <a:buNone/>
            </a:pPr>
            <a:r>
              <a:rPr lang="en-US" sz="1600" b="1" dirty="0"/>
              <a:t>       </a:t>
            </a:r>
            <a:r>
              <a:rPr lang="en-US" sz="1600" b="1" dirty="0" err="1"/>
              <a:t>int</a:t>
            </a:r>
            <a:r>
              <a:rPr lang="en-US" sz="1600" b="1" dirty="0"/>
              <a:t> </a:t>
            </a:r>
            <a:r>
              <a:rPr lang="en-US" sz="1600" b="1" dirty="0" err="1"/>
              <a:t>posf</a:t>
            </a:r>
            <a:r>
              <a:rPr lang="en-US" sz="1600" b="1" dirty="0"/>
              <a:t>=0;</a:t>
            </a:r>
            <a:endParaRPr lang="es-ES" sz="1600" b="1" dirty="0"/>
          </a:p>
          <a:p>
            <a:pPr marL="0" indent="0">
              <a:buNone/>
            </a:pPr>
            <a:r>
              <a:rPr lang="en-US" sz="1600" b="1" dirty="0"/>
              <a:t>       </a:t>
            </a:r>
            <a:r>
              <a:rPr lang="en-US" sz="1600" b="1" dirty="0" err="1"/>
              <a:t>int</a:t>
            </a:r>
            <a:r>
              <a:rPr lang="en-US" sz="1600" b="1" dirty="0"/>
              <a:t> </a:t>
            </a:r>
            <a:r>
              <a:rPr lang="en-US" sz="1600" b="1" dirty="0" err="1"/>
              <a:t>posc</a:t>
            </a:r>
            <a:r>
              <a:rPr lang="en-US" sz="1600" b="1" dirty="0"/>
              <a:t>=-1;</a:t>
            </a:r>
            <a:endParaRPr lang="es-ES" sz="1600" b="1" dirty="0"/>
          </a:p>
          <a:p>
            <a:pPr marL="0" indent="0">
              <a:buNone/>
            </a:pPr>
            <a:r>
              <a:rPr lang="en-US" sz="1600" b="1" dirty="0"/>
              <a:t>       </a:t>
            </a:r>
            <a:r>
              <a:rPr lang="en-US" sz="1600" b="1" dirty="0" err="1"/>
              <a:t>int</a:t>
            </a:r>
            <a:r>
              <a:rPr lang="en-US" sz="1600" b="1" dirty="0"/>
              <a:t> </a:t>
            </a:r>
            <a:r>
              <a:rPr lang="en-US" sz="1600" b="1" dirty="0" err="1"/>
              <a:t>valorBuscado</a:t>
            </a:r>
            <a:r>
              <a:rPr lang="en-US" sz="1600" b="1" dirty="0"/>
              <a:t>;</a:t>
            </a:r>
            <a:endParaRPr lang="es-ES" sz="1600" b="1" dirty="0"/>
          </a:p>
          <a:p>
            <a:pPr marL="0" indent="0">
              <a:buNone/>
            </a:pPr>
            <a:r>
              <a:rPr lang="en-US" sz="1600" b="1" dirty="0"/>
              <a:t>       </a:t>
            </a:r>
            <a:r>
              <a:rPr lang="en-US" sz="1600" b="1" dirty="0" err="1"/>
              <a:t>boolean</a:t>
            </a:r>
            <a:r>
              <a:rPr lang="en-US" sz="1600" b="1" dirty="0"/>
              <a:t> </a:t>
            </a:r>
            <a:r>
              <a:rPr lang="en-US" sz="1600" b="1" dirty="0" err="1"/>
              <a:t>encontrado</a:t>
            </a:r>
            <a:r>
              <a:rPr lang="en-US" sz="1600" b="1" dirty="0"/>
              <a:t>=false;</a:t>
            </a:r>
            <a:endParaRPr lang="es-ES" sz="1600" b="1" dirty="0"/>
          </a:p>
          <a:p>
            <a:pPr marL="0" indent="0">
              <a:buNone/>
            </a:pPr>
            <a:r>
              <a:rPr lang="en-US" sz="1600" b="1" dirty="0"/>
              <a:t>       Scanner </a:t>
            </a:r>
            <a:r>
              <a:rPr lang="en-US" sz="1600" b="1" dirty="0" err="1"/>
              <a:t>treclado</a:t>
            </a:r>
            <a:r>
              <a:rPr lang="en-US" sz="1600" b="1" dirty="0"/>
              <a:t>=new Scanner(System.in);</a:t>
            </a:r>
            <a:endParaRPr lang="es-ES" sz="1600" b="1" dirty="0"/>
          </a:p>
          <a:p>
            <a:pPr marL="0" indent="0">
              <a:buNone/>
            </a:pPr>
            <a:r>
              <a:rPr lang="en-US" sz="1600" b="1" dirty="0"/>
              <a:t>       </a:t>
            </a:r>
            <a:r>
              <a:rPr lang="es-ES" sz="1600" b="1" dirty="0" err="1"/>
              <a:t>System.out.println</a:t>
            </a:r>
            <a:r>
              <a:rPr lang="es-ES" sz="1600" b="1" dirty="0"/>
              <a:t>("Introduce el valor a buscar");</a:t>
            </a:r>
          </a:p>
          <a:p>
            <a:pPr marL="0" indent="0">
              <a:buNone/>
            </a:pPr>
            <a:r>
              <a:rPr lang="es-ES" sz="1600" b="1" dirty="0"/>
              <a:t>       </a:t>
            </a:r>
            <a:r>
              <a:rPr lang="es-ES" sz="1600" b="1" dirty="0" err="1"/>
              <a:t>valorBuscado</a:t>
            </a:r>
            <a:r>
              <a:rPr lang="es-ES" sz="1600" b="1" dirty="0"/>
              <a:t>=</a:t>
            </a:r>
            <a:r>
              <a:rPr lang="es-ES" sz="1600" b="1" dirty="0" err="1"/>
              <a:t>teclado.nextInt</a:t>
            </a:r>
            <a:r>
              <a:rPr lang="es-ES" sz="1600" b="1" dirty="0"/>
              <a:t>();</a:t>
            </a:r>
          </a:p>
          <a:p>
            <a:pPr marL="0" indent="0" algn="just">
              <a:lnSpc>
                <a:spcPct val="150000"/>
              </a:lnSpc>
              <a:spcBef>
                <a:spcPts val="0"/>
              </a:spcBef>
              <a:buNone/>
            </a:pPr>
            <a:endParaRPr lang="es-ES" sz="1600" dirty="0"/>
          </a:p>
        </p:txBody>
      </p:sp>
    </p:spTree>
    <p:extLst>
      <p:ext uri="{BB962C8B-B14F-4D97-AF65-F5344CB8AC3E}">
        <p14:creationId xmlns:p14="http://schemas.microsoft.com/office/powerpoint/2010/main" val="2542108967"/>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2351584" y="188640"/>
            <a:ext cx="8424936" cy="864096"/>
          </a:xfrm>
        </p:spPr>
        <p:txBody>
          <a:bodyPr>
            <a:noAutofit/>
          </a:bodyPr>
          <a:lstStyle/>
          <a:p>
            <a:pPr marL="742950" indent="-742950"/>
            <a:r>
              <a:rPr lang="es-ES" sz="3200" dirty="0"/>
              <a:t>2. Definición y propiedades de un array.</a:t>
            </a:r>
          </a:p>
        </p:txBody>
      </p:sp>
      <p:sp>
        <p:nvSpPr>
          <p:cNvPr id="5125" name="Rectangle 5"/>
          <p:cNvSpPr>
            <a:spLocks noGrp="1" noChangeArrowheads="1"/>
          </p:cNvSpPr>
          <p:nvPr>
            <p:ph idx="1"/>
          </p:nvPr>
        </p:nvSpPr>
        <p:spPr>
          <a:xfrm>
            <a:off x="1343472" y="1412776"/>
            <a:ext cx="10081120" cy="5112568"/>
          </a:xfrm>
        </p:spPr>
        <p:txBody>
          <a:bodyPr>
            <a:normAutofit/>
          </a:bodyPr>
          <a:lstStyle/>
          <a:p>
            <a:pPr marL="0" indent="0" algn="just">
              <a:lnSpc>
                <a:spcPct val="150000"/>
              </a:lnSpc>
              <a:spcBef>
                <a:spcPts val="0"/>
              </a:spcBef>
              <a:buClrTx/>
              <a:buNone/>
            </a:pPr>
            <a:r>
              <a:rPr lang="es-ES" sz="1800" dirty="0"/>
              <a:t>Existen TRES TIPOS DE ARRAYS, dependiendo de las posiciones que sean necesarias indicar para poder acceder a un determinado dato: </a:t>
            </a:r>
          </a:p>
          <a:p>
            <a:pPr algn="just">
              <a:lnSpc>
                <a:spcPct val="150000"/>
              </a:lnSpc>
              <a:spcBef>
                <a:spcPts val="0"/>
              </a:spcBef>
              <a:buClrTx/>
              <a:buFont typeface="Wingdings" pitchFamily="2" charset="2"/>
              <a:buChar char="q"/>
            </a:pPr>
            <a:r>
              <a:rPr lang="es-ES" sz="1800" dirty="0"/>
              <a:t>unidimensionales, </a:t>
            </a:r>
          </a:p>
          <a:p>
            <a:pPr algn="just">
              <a:lnSpc>
                <a:spcPct val="150000"/>
              </a:lnSpc>
              <a:spcBef>
                <a:spcPts val="0"/>
              </a:spcBef>
              <a:buClrTx/>
              <a:buFont typeface="Wingdings" pitchFamily="2" charset="2"/>
              <a:buChar char="q"/>
            </a:pPr>
            <a:r>
              <a:rPr lang="es-ES" sz="1800" dirty="0"/>
              <a:t>bidimensionales y </a:t>
            </a:r>
          </a:p>
          <a:p>
            <a:pPr algn="just">
              <a:lnSpc>
                <a:spcPct val="150000"/>
              </a:lnSpc>
              <a:spcBef>
                <a:spcPts val="0"/>
              </a:spcBef>
              <a:buClrTx/>
              <a:buFont typeface="Wingdings" pitchFamily="2" charset="2"/>
              <a:buChar char="q"/>
            </a:pPr>
            <a:r>
              <a:rPr lang="es-ES" sz="1800" dirty="0"/>
              <a:t>multidimensionales</a:t>
            </a:r>
          </a:p>
          <a:p>
            <a:pPr lvl="2" algn="just">
              <a:lnSpc>
                <a:spcPct val="150000"/>
              </a:lnSpc>
              <a:spcBef>
                <a:spcPts val="0"/>
              </a:spcBef>
              <a:buNone/>
            </a:pPr>
            <a:endParaRPr lang="es-ES" sz="1800" dirty="0"/>
          </a:p>
          <a:p>
            <a:pPr lvl="1" algn="just">
              <a:lnSpc>
                <a:spcPct val="150000"/>
              </a:lnSpc>
              <a:spcBef>
                <a:spcPts val="0"/>
              </a:spcBef>
              <a:buFont typeface="Wingdings" pitchFamily="2" charset="2"/>
              <a:buChar char="Ø"/>
            </a:pPr>
            <a:endParaRPr lang="es-ES" dirty="0"/>
          </a:p>
          <a:p>
            <a:pPr>
              <a:buFont typeface="Wingdings" pitchFamily="2" charset="2"/>
              <a:buNone/>
            </a:pPr>
            <a:endParaRPr lang="es-ES" dirty="0"/>
          </a:p>
        </p:txBody>
      </p:sp>
    </p:spTree>
    <p:extLst>
      <p:ext uri="{BB962C8B-B14F-4D97-AF65-F5344CB8AC3E}">
        <p14:creationId xmlns:p14="http://schemas.microsoft.com/office/powerpoint/2010/main" val="439545880"/>
      </p:ext>
    </p:extLst>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endParaRPr lang="es-ES" sz="1600" b="1" dirty="0"/>
          </a:p>
          <a:p>
            <a:pPr marL="0" indent="0">
              <a:buNone/>
            </a:pPr>
            <a:r>
              <a:rPr lang="es-ES" sz="1600" b="1" dirty="0"/>
              <a:t>do {</a:t>
            </a:r>
          </a:p>
          <a:p>
            <a:pPr marL="0" indent="0">
              <a:buNone/>
            </a:pPr>
            <a:r>
              <a:rPr lang="es-ES" sz="1600" b="1" dirty="0"/>
              <a:t>     </a:t>
            </a:r>
            <a:r>
              <a:rPr lang="es-ES" sz="1600" b="1" dirty="0" err="1"/>
              <a:t>posc</a:t>
            </a:r>
            <a:r>
              <a:rPr lang="es-ES" sz="1600" b="1" dirty="0"/>
              <a:t>=0;</a:t>
            </a:r>
          </a:p>
          <a:p>
            <a:pPr marL="0" indent="0">
              <a:buNone/>
            </a:pPr>
            <a:r>
              <a:rPr lang="es-ES" sz="1600" b="1" dirty="0"/>
              <a:t>           </a:t>
            </a:r>
            <a:r>
              <a:rPr lang="es-ES" sz="1600" b="1" dirty="0" err="1"/>
              <a:t>while</a:t>
            </a:r>
            <a:r>
              <a:rPr lang="es-ES" sz="1600" b="1" dirty="0"/>
              <a:t> (</a:t>
            </a:r>
            <a:r>
              <a:rPr lang="es-ES" sz="1600" b="1" dirty="0" err="1"/>
              <a:t>posc</a:t>
            </a:r>
            <a:r>
              <a:rPr lang="es-ES" sz="1600" b="1" dirty="0"/>
              <a:t>&lt;matriz[</a:t>
            </a:r>
            <a:r>
              <a:rPr lang="es-ES" sz="1600" b="1" dirty="0" err="1"/>
              <a:t>posf</a:t>
            </a:r>
            <a:r>
              <a:rPr lang="es-ES" sz="1600" b="1" dirty="0"/>
              <a:t>].</a:t>
            </a:r>
            <a:r>
              <a:rPr lang="es-ES" sz="1600" b="1" dirty="0" err="1"/>
              <a:t>length</a:t>
            </a:r>
            <a:r>
              <a:rPr lang="es-ES" sz="1600" b="1" dirty="0"/>
              <a:t> &amp;&amp; encontrado==false){</a:t>
            </a:r>
          </a:p>
          <a:p>
            <a:pPr marL="0" indent="0">
              <a:buNone/>
            </a:pPr>
            <a:r>
              <a:rPr lang="es-ES" sz="1600" b="1" dirty="0"/>
              <a:t>              </a:t>
            </a:r>
            <a:r>
              <a:rPr lang="es-ES" sz="1600" b="1" dirty="0" err="1"/>
              <a:t>if</a:t>
            </a:r>
            <a:r>
              <a:rPr lang="es-ES" sz="1600" b="1" dirty="0"/>
              <a:t> (matriz[</a:t>
            </a:r>
            <a:r>
              <a:rPr lang="es-ES" sz="1600" b="1" dirty="0" err="1"/>
              <a:t>posf</a:t>
            </a:r>
            <a:r>
              <a:rPr lang="es-ES" sz="1600" b="1" dirty="0"/>
              <a:t>][</a:t>
            </a:r>
            <a:r>
              <a:rPr lang="es-ES" sz="1600" b="1" dirty="0" err="1"/>
              <a:t>posc</a:t>
            </a:r>
            <a:r>
              <a:rPr lang="es-ES" sz="1600" b="1" dirty="0"/>
              <a:t>]==</a:t>
            </a:r>
            <a:r>
              <a:rPr lang="es-ES" sz="1600" b="1" dirty="0" err="1"/>
              <a:t>valorBuscado</a:t>
            </a:r>
            <a:r>
              <a:rPr lang="es-ES" sz="1600" b="1" dirty="0"/>
              <a:t>)</a:t>
            </a:r>
          </a:p>
          <a:p>
            <a:pPr marL="0" indent="0">
              <a:buNone/>
            </a:pPr>
            <a:r>
              <a:rPr lang="es-ES" sz="1600" b="1" dirty="0"/>
              <a:t>                 encontrado=true;</a:t>
            </a:r>
          </a:p>
          <a:p>
            <a:pPr marL="0" indent="0">
              <a:buNone/>
            </a:pPr>
            <a:r>
              <a:rPr lang="es-ES" sz="1600" b="1" dirty="0"/>
              <a:t>              </a:t>
            </a:r>
            <a:r>
              <a:rPr lang="es-ES" sz="1600" b="1" dirty="0" err="1"/>
              <a:t>else</a:t>
            </a:r>
            <a:endParaRPr lang="es-ES" sz="1600" b="1" dirty="0"/>
          </a:p>
          <a:p>
            <a:pPr marL="0" indent="0">
              <a:buNone/>
            </a:pPr>
            <a:r>
              <a:rPr lang="es-ES" sz="1600" b="1" dirty="0"/>
              <a:t>                </a:t>
            </a:r>
            <a:r>
              <a:rPr lang="es-ES" sz="1600" b="1" dirty="0" err="1"/>
              <a:t>posc</a:t>
            </a:r>
            <a:r>
              <a:rPr lang="es-ES" sz="1600" b="1" dirty="0"/>
              <a:t>++;</a:t>
            </a:r>
          </a:p>
          <a:p>
            <a:pPr marL="0" indent="0">
              <a:buNone/>
            </a:pPr>
            <a:r>
              <a:rPr lang="es-ES" sz="1600" b="1" dirty="0"/>
              <a:t>           }//fin </a:t>
            </a:r>
            <a:r>
              <a:rPr lang="es-ES" sz="1600" b="1" dirty="0" err="1"/>
              <a:t>while</a:t>
            </a:r>
            <a:r>
              <a:rPr lang="es-ES" sz="1600" b="1" dirty="0"/>
              <a:t> recorrer columnas</a:t>
            </a:r>
          </a:p>
          <a:p>
            <a:pPr marL="0" indent="0">
              <a:buNone/>
            </a:pPr>
            <a:r>
              <a:rPr lang="es-ES" sz="1600" b="1" dirty="0"/>
              <a:t>           </a:t>
            </a:r>
            <a:r>
              <a:rPr lang="en-US" sz="1600" b="1" dirty="0" err="1"/>
              <a:t>posf</a:t>
            </a:r>
            <a:r>
              <a:rPr lang="en-US" sz="1600" b="1" dirty="0"/>
              <a:t>++;</a:t>
            </a:r>
          </a:p>
          <a:p>
            <a:pPr marL="0" indent="0">
              <a:buNone/>
            </a:pPr>
            <a:r>
              <a:rPr lang="en-US" sz="1600" b="1" dirty="0"/>
              <a:t>       }while (</a:t>
            </a:r>
            <a:r>
              <a:rPr lang="en-US" sz="1600" b="1" dirty="0" err="1"/>
              <a:t>posf</a:t>
            </a:r>
            <a:r>
              <a:rPr lang="en-US" sz="1600" b="1" dirty="0"/>
              <a:t>&lt;</a:t>
            </a:r>
            <a:r>
              <a:rPr lang="en-US" sz="1600" b="1" dirty="0" err="1"/>
              <a:t>matriz.length</a:t>
            </a:r>
            <a:r>
              <a:rPr lang="en-US" sz="1600" b="1" dirty="0"/>
              <a:t> &amp;&amp; </a:t>
            </a:r>
            <a:r>
              <a:rPr lang="en-US" sz="1600" b="1" dirty="0" err="1"/>
              <a:t>encontrado</a:t>
            </a:r>
            <a:r>
              <a:rPr lang="en-US" sz="1600" b="1" dirty="0"/>
              <a:t>==false);</a:t>
            </a:r>
            <a:endParaRPr lang="es-ES" sz="1600" b="1" dirty="0"/>
          </a:p>
          <a:p>
            <a:pPr marL="0" indent="0">
              <a:buNone/>
            </a:pPr>
            <a:r>
              <a:rPr lang="en-US" sz="1600" b="1" dirty="0"/>
              <a:t>       </a:t>
            </a:r>
          </a:p>
        </p:txBody>
      </p:sp>
    </p:spTree>
    <p:extLst>
      <p:ext uri="{BB962C8B-B14F-4D97-AF65-F5344CB8AC3E}">
        <p14:creationId xmlns:p14="http://schemas.microsoft.com/office/powerpoint/2010/main" val="3201457388"/>
      </p:ext>
    </p:extLst>
  </p:cSld>
  <p:clrMapOvr>
    <a:masterClrMapping/>
  </p:clrMapOvr>
  <p:transition>
    <p:check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p:txBody>
          <a:bodyPr>
            <a:noAutofit/>
          </a:bodyPr>
          <a:lstStyle/>
          <a:p>
            <a:pPr marL="0" indent="0">
              <a:buNone/>
            </a:pPr>
            <a:r>
              <a:rPr lang="en-US" sz="1600" b="1" dirty="0"/>
              <a:t>  if (</a:t>
            </a:r>
            <a:r>
              <a:rPr lang="en-US" sz="1600" b="1" dirty="0" err="1"/>
              <a:t>encontrado</a:t>
            </a:r>
            <a:r>
              <a:rPr lang="en-US" sz="1600" b="1" dirty="0"/>
              <a:t>==true)</a:t>
            </a:r>
            <a:r>
              <a:rPr lang="es-ES" sz="1600" b="1" dirty="0"/>
              <a:t>{</a:t>
            </a:r>
          </a:p>
          <a:p>
            <a:pPr marL="0" indent="0">
              <a:buNone/>
            </a:pPr>
            <a:r>
              <a:rPr lang="es-ES" sz="1600" b="1" dirty="0"/>
              <a:t>        </a:t>
            </a:r>
            <a:r>
              <a:rPr lang="es-ES" sz="1600" b="1" dirty="0" err="1"/>
              <a:t>System.out.println</a:t>
            </a:r>
            <a:r>
              <a:rPr lang="es-ES" sz="1600" b="1" dirty="0"/>
              <a:t>("El valor " + </a:t>
            </a:r>
            <a:r>
              <a:rPr lang="es-ES" sz="1600" b="1" dirty="0" err="1"/>
              <a:t>valorBuscado</a:t>
            </a:r>
            <a:r>
              <a:rPr lang="es-ES" sz="1600" b="1" dirty="0"/>
              <a:t> +" ha sido encontrado en la   	</a:t>
            </a:r>
            <a:r>
              <a:rPr lang="es-ES" sz="1600" b="1" dirty="0" err="1"/>
              <a:t>posicion</a:t>
            </a:r>
            <a:r>
              <a:rPr lang="es-ES" sz="1600" b="1" dirty="0"/>
              <a:t> fila "+ (posf-1) + " columna " + </a:t>
            </a:r>
            <a:r>
              <a:rPr lang="es-ES" sz="1600" b="1" dirty="0" err="1"/>
              <a:t>posc</a:t>
            </a:r>
            <a:r>
              <a:rPr lang="es-ES" sz="1600" b="1" dirty="0"/>
              <a:t>);</a:t>
            </a:r>
          </a:p>
          <a:p>
            <a:pPr marL="0" indent="0">
              <a:buNone/>
            </a:pPr>
            <a:r>
              <a:rPr lang="es-ES" sz="1600" b="1" dirty="0"/>
              <a:t>   } </a:t>
            </a:r>
            <a:r>
              <a:rPr lang="es-ES" sz="1600" b="1" dirty="0" err="1"/>
              <a:t>else</a:t>
            </a:r>
            <a:endParaRPr lang="es-ES" sz="1600" b="1" dirty="0"/>
          </a:p>
          <a:p>
            <a:pPr marL="0" indent="0">
              <a:buNone/>
            </a:pPr>
            <a:r>
              <a:rPr lang="es-ES" sz="1600" b="1" dirty="0"/>
              <a:t>        </a:t>
            </a:r>
            <a:r>
              <a:rPr lang="es-ES" sz="1600" b="1" dirty="0" err="1"/>
              <a:t>System.out.println</a:t>
            </a:r>
            <a:r>
              <a:rPr lang="es-ES" sz="1600" b="1" dirty="0"/>
              <a:t>("El valor " + </a:t>
            </a:r>
            <a:r>
              <a:rPr lang="es-ES" sz="1600" b="1" dirty="0" err="1"/>
              <a:t>valorBuscado</a:t>
            </a:r>
            <a:r>
              <a:rPr lang="es-ES" sz="1600" b="1" dirty="0"/>
              <a:t> + " no existe en la matriz"); </a:t>
            </a:r>
          </a:p>
          <a:p>
            <a:pPr marL="0" indent="0">
              <a:buNone/>
            </a:pPr>
            <a:r>
              <a:rPr lang="es-ES" sz="1600" b="1" dirty="0"/>
              <a:t>    </a:t>
            </a:r>
          </a:p>
          <a:p>
            <a:pPr marL="0" indent="0">
              <a:buNone/>
            </a:pPr>
            <a:r>
              <a:rPr lang="es-ES" sz="1600" b="1" dirty="0"/>
              <a:t> } //Fin </a:t>
            </a:r>
            <a:r>
              <a:rPr lang="es-ES" sz="1600" b="1" dirty="0" err="1"/>
              <a:t>main</a:t>
            </a:r>
            <a:endParaRPr lang="es-ES" sz="1600" b="1" dirty="0"/>
          </a:p>
          <a:p>
            <a:pPr marL="0" indent="0">
              <a:buNone/>
            </a:pPr>
            <a:r>
              <a:rPr lang="es-ES" sz="1600" b="1" dirty="0"/>
              <a:t>} //Fin programa</a:t>
            </a:r>
          </a:p>
          <a:p>
            <a:pPr marL="0" indent="0">
              <a:buNone/>
            </a:pPr>
            <a:endParaRPr lang="en-US" sz="1600" b="1" dirty="0"/>
          </a:p>
          <a:p>
            <a:pPr marL="0" indent="0">
              <a:buNone/>
            </a:pPr>
            <a:r>
              <a:rPr lang="en-US" sz="1600" b="1" dirty="0"/>
              <a:t>       </a:t>
            </a:r>
          </a:p>
        </p:txBody>
      </p:sp>
    </p:spTree>
    <p:extLst>
      <p:ext uri="{BB962C8B-B14F-4D97-AF65-F5344CB8AC3E}">
        <p14:creationId xmlns:p14="http://schemas.microsoft.com/office/powerpoint/2010/main" val="996213905"/>
      </p:ext>
    </p:extLst>
  </p:cSld>
  <p:clrMapOvr>
    <a:masterClrMapping/>
  </p:clrMapOvr>
  <p:transition>
    <p:check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2.7.1. Búsqueda lineal.</a:t>
            </a:r>
            <a:endParaRPr lang="es-ES" sz="3200" dirty="0"/>
          </a:p>
        </p:txBody>
      </p:sp>
      <p:sp>
        <p:nvSpPr>
          <p:cNvPr id="5125" name="Rectangle 5"/>
          <p:cNvSpPr>
            <a:spLocks noGrp="1" noChangeArrowheads="1"/>
          </p:cNvSpPr>
          <p:nvPr>
            <p:ph idx="1"/>
          </p:nvPr>
        </p:nvSpPr>
        <p:spPr>
          <a:xfrm>
            <a:off x="1140445" y="994660"/>
            <a:ext cx="10092161" cy="4351338"/>
          </a:xfrm>
        </p:spPr>
        <p:txBody>
          <a:bodyPr>
            <a:noAutofit/>
          </a:bodyPr>
          <a:lstStyle/>
          <a:p>
            <a:pPr algn="just">
              <a:lnSpc>
                <a:spcPct val="150000"/>
              </a:lnSpc>
              <a:spcBef>
                <a:spcPts val="0"/>
              </a:spcBef>
              <a:buNone/>
            </a:pPr>
            <a:r>
              <a:rPr lang="es-ES" sz="1600" b="1" dirty="0"/>
              <a:t>	</a:t>
            </a:r>
            <a:r>
              <a:rPr lang="es-ES" sz="1600" b="1" u="sng" dirty="0">
                <a:solidFill>
                  <a:srgbClr val="FF0000"/>
                </a:solidFill>
              </a:rPr>
              <a:t>EJERCICIO 11. </a:t>
            </a:r>
            <a:r>
              <a:rPr lang="es-ES" sz="1600" dirty="0"/>
              <a:t>Escribe un programa que pida las notas que han obtenido 5 alumnos en los tres módulos en los que están matriculados. Los alumnos se enumeran del 1 al 5 y los módulos, del 1 al 3.</a:t>
            </a:r>
          </a:p>
          <a:p>
            <a:pPr algn="just">
              <a:lnSpc>
                <a:spcPct val="150000"/>
              </a:lnSpc>
              <a:spcBef>
                <a:spcPts val="0"/>
              </a:spcBef>
              <a:buNone/>
            </a:pPr>
            <a:r>
              <a:rPr lang="es-ES" sz="1600" dirty="0"/>
              <a:t>	Una vez insertadas las notas, el programa debe visualizar el número del alumno y el número del módulo donde se ha obtenido un 10. Si esta nota estuviera repetida, se visualizará la posición del último 10 que encontremos, recorriendo la tabla por módulos.</a:t>
            </a:r>
          </a:p>
          <a:p>
            <a:pPr algn="just">
              <a:lnSpc>
                <a:spcPct val="150000"/>
              </a:lnSpc>
              <a:spcBef>
                <a:spcPts val="0"/>
              </a:spcBef>
              <a:buNone/>
            </a:pPr>
            <a:r>
              <a:rPr lang="es-ES" sz="1600" dirty="0"/>
              <a:t>	</a:t>
            </a:r>
            <a:r>
              <a:rPr lang="es-ES" sz="1600" u="sng" dirty="0"/>
              <a:t>NOTA:</a:t>
            </a:r>
            <a:r>
              <a:rPr lang="es-ES" sz="1600" dirty="0"/>
              <a:t> las notas no están ordenadas.</a:t>
            </a:r>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2216738874"/>
      </p:ext>
    </p:extLst>
  </p:cSld>
  <p:clrMapOvr>
    <a:masterClrMapping/>
  </p:clrMapOvr>
  <p:transition>
    <p:check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dirty="0"/>
              <a:t>2.7.2. Búsqueda binaria o dicotómica en </a:t>
            </a:r>
            <a:r>
              <a:rPr lang="es-ES" sz="3200" dirty="0" err="1"/>
              <a:t>arrays</a:t>
            </a:r>
            <a:r>
              <a:rPr lang="es-ES" sz="3200" dirty="0"/>
              <a:t>.</a:t>
            </a:r>
          </a:p>
        </p:txBody>
      </p:sp>
      <p:sp>
        <p:nvSpPr>
          <p:cNvPr id="5125" name="Rectangle 5"/>
          <p:cNvSpPr>
            <a:spLocks noGrp="1" noChangeArrowheads="1"/>
          </p:cNvSpPr>
          <p:nvPr>
            <p:ph idx="1"/>
          </p:nvPr>
        </p:nvSpPr>
        <p:spPr>
          <a:xfrm>
            <a:off x="1141983" y="1196752"/>
            <a:ext cx="10092161" cy="4351338"/>
          </a:xfrm>
        </p:spPr>
        <p:txBody>
          <a:bodyPr>
            <a:noAutofit/>
          </a:bodyPr>
          <a:lstStyle/>
          <a:p>
            <a:pPr marL="708660" lvl="1" indent="-342900" algn="just">
              <a:lnSpc>
                <a:spcPct val="150000"/>
              </a:lnSpc>
              <a:spcBef>
                <a:spcPts val="0"/>
              </a:spcBef>
              <a:buFont typeface="Wingdings" pitchFamily="2" charset="2"/>
              <a:buChar char="Ø"/>
            </a:pPr>
            <a:r>
              <a:rPr lang="es-ES" sz="1600" dirty="0"/>
              <a:t>Para poder realizar este tipo de búsqueda es imprescindible que </a:t>
            </a:r>
            <a:r>
              <a:rPr lang="es-ES" sz="1600" b="1" dirty="0"/>
              <a:t>el array esté ordenado.</a:t>
            </a:r>
          </a:p>
          <a:p>
            <a:pPr marL="708660" lvl="1" indent="-342900" algn="just">
              <a:lnSpc>
                <a:spcPct val="150000"/>
              </a:lnSpc>
              <a:spcBef>
                <a:spcPts val="0"/>
              </a:spcBef>
              <a:buFont typeface="Wingdings" pitchFamily="2" charset="2"/>
              <a:buChar char="Ø"/>
            </a:pPr>
            <a:r>
              <a:rPr lang="es-ES" sz="1600" dirty="0"/>
              <a:t>Este método consiste en usar la técnica “Divide y vencerás”:</a:t>
            </a:r>
          </a:p>
          <a:p>
            <a:pPr marL="982980" lvl="2" indent="-342900" algn="just">
              <a:lnSpc>
                <a:spcPct val="150000"/>
              </a:lnSpc>
              <a:spcBef>
                <a:spcPts val="0"/>
              </a:spcBef>
              <a:buNone/>
            </a:pPr>
            <a:r>
              <a:rPr lang="es-ES" sz="1300" dirty="0"/>
              <a:t>  </a:t>
            </a:r>
            <a:r>
              <a:rPr lang="es-ES" sz="1600" dirty="0"/>
              <a:t> 1º) Se calcula cuál es la posición del medio de la tabla.</a:t>
            </a:r>
          </a:p>
          <a:p>
            <a:pPr marL="982980" lvl="2" indent="-342900" algn="just">
              <a:lnSpc>
                <a:spcPct val="150000"/>
              </a:lnSpc>
              <a:spcBef>
                <a:spcPts val="0"/>
              </a:spcBef>
              <a:buNone/>
            </a:pPr>
            <a:r>
              <a:rPr lang="es-ES" sz="1600" dirty="0"/>
              <a:t>  2º) Comprobamos si lo que buscamos está en esa posición, en el lado derecho o en el lado izquierdo.</a:t>
            </a:r>
          </a:p>
          <a:p>
            <a:pPr marL="982980" lvl="2" indent="-342900" algn="just">
              <a:lnSpc>
                <a:spcPct val="150000"/>
              </a:lnSpc>
              <a:spcBef>
                <a:spcPts val="0"/>
              </a:spcBef>
              <a:buNone/>
            </a:pPr>
            <a:r>
              <a:rPr lang="es-ES" sz="1600" dirty="0"/>
              <a:t>   3º) Buscamos en el lado correspondiente y desechamos la otra mitad de la tabla.</a:t>
            </a:r>
          </a:p>
          <a:p>
            <a:pPr marL="982980" lvl="2" indent="-342900" algn="just">
              <a:lnSpc>
                <a:spcPct val="150000"/>
              </a:lnSpc>
              <a:spcBef>
                <a:spcPts val="0"/>
              </a:spcBef>
              <a:buNone/>
            </a:pPr>
            <a:r>
              <a:rPr lang="es-ES" sz="1600" dirty="0"/>
              <a:t>   4º) En el lado correspondiente, volvemos a aplicar otra vez el proceso.</a:t>
            </a:r>
          </a:p>
          <a:p>
            <a:pPr marL="982980" lvl="2" indent="-342900" algn="just">
              <a:lnSpc>
                <a:spcPct val="150000"/>
              </a:lnSpc>
              <a:spcBef>
                <a:spcPts val="0"/>
              </a:spcBef>
              <a:buNone/>
            </a:pPr>
            <a:r>
              <a:rPr lang="es-ES" sz="1600" dirty="0"/>
              <a:t>   5º) Así sucesivamente, hasta que nos quedemos sin intervalo de búsqueda o que la posición del medio contenga el valor buscado.</a:t>
            </a:r>
          </a:p>
          <a:p>
            <a:pPr marL="708660" lvl="1" indent="-342900" algn="just">
              <a:lnSpc>
                <a:spcPct val="150000"/>
              </a:lnSpc>
              <a:spcBef>
                <a:spcPts val="0"/>
              </a:spcBef>
              <a:buFont typeface="Wingdings" pitchFamily="2" charset="2"/>
              <a:buChar char="Ø"/>
            </a:pPr>
            <a:r>
              <a:rPr lang="es-ES" sz="1600" dirty="0"/>
              <a:t>Si hay valores repetidos, el valor que encontremos es el primero que encuentre, que puede ser el primero, segundo,….</a:t>
            </a: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3141691612"/>
      </p:ext>
    </p:extLst>
  </p:cSld>
  <p:clrMapOvr>
    <a:masterClrMapping/>
  </p:clrMapOvr>
  <p:transition>
    <p:check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A94F2F5-068D-4621-B88F-935F90E638F7}"/>
              </a:ext>
            </a:extLst>
          </p:cNvPr>
          <p:cNvSpPr>
            <a:spLocks noGrp="1"/>
          </p:cNvSpPr>
          <p:nvPr>
            <p:ph type="title"/>
          </p:nvPr>
        </p:nvSpPr>
        <p:spPr/>
        <p:txBody>
          <a:bodyPr/>
          <a:lstStyle/>
          <a:p>
            <a:r>
              <a:rPr lang="es-ES" sz="3600" dirty="0"/>
              <a:t>2.7.2. Búsqueda binaria o dicotómica en </a:t>
            </a:r>
            <a:r>
              <a:rPr lang="es-ES" sz="3600" dirty="0" err="1"/>
              <a:t>arrays</a:t>
            </a:r>
            <a:r>
              <a:rPr lang="es-ES" sz="3600" dirty="0"/>
              <a:t>.</a:t>
            </a:r>
            <a:endParaRPr lang="es-ES" dirty="0"/>
          </a:p>
        </p:txBody>
      </p:sp>
      <p:pic>
        <p:nvPicPr>
          <p:cNvPr id="5" name="Marcador de contenido 4"/>
          <p:cNvPicPr>
            <a:picLocks noGrp="1" noChangeAspect="1"/>
          </p:cNvPicPr>
          <p:nvPr>
            <p:ph idx="1"/>
          </p:nvPr>
        </p:nvPicPr>
        <p:blipFill>
          <a:blip r:embed="rId2"/>
          <a:stretch>
            <a:fillRect/>
          </a:stretch>
        </p:blipFill>
        <p:spPr>
          <a:xfrm>
            <a:off x="2711624" y="1341438"/>
            <a:ext cx="6501594" cy="4884833"/>
          </a:xfrm>
          <a:prstGeom prst="rect">
            <a:avLst/>
          </a:prstGeom>
        </p:spPr>
      </p:pic>
    </p:spTree>
    <p:extLst>
      <p:ext uri="{BB962C8B-B14F-4D97-AF65-F5344CB8AC3E}">
        <p14:creationId xmlns:p14="http://schemas.microsoft.com/office/powerpoint/2010/main" val="66896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p:txBody>
          <a:bodyPr>
            <a:noAutofit/>
          </a:bodyPr>
          <a:lstStyle/>
          <a:p>
            <a:pPr>
              <a:lnSpc>
                <a:spcPct val="150000"/>
              </a:lnSpc>
              <a:buFont typeface="Wingdings" pitchFamily="2" charset="2"/>
              <a:buChar char="q"/>
            </a:pPr>
            <a:r>
              <a:rPr lang="es-ES" sz="1800" dirty="0"/>
              <a:t>Ejemplo: supongamos que estamos buscando el 19 en la siguiente lista ordenada</a:t>
            </a:r>
          </a:p>
          <a:p>
            <a:pPr marL="0" indent="0">
              <a:lnSpc>
                <a:spcPct val="150000"/>
              </a:lnSpc>
              <a:buNone/>
            </a:pPr>
            <a:r>
              <a:rPr lang="es-ES" sz="1800" dirty="0"/>
              <a:t>		5, 6, 7, 14, 18, 19, 20, 29, 38</a:t>
            </a:r>
          </a:p>
          <a:p>
            <a:pPr>
              <a:lnSpc>
                <a:spcPct val="150000"/>
              </a:lnSpc>
              <a:buFont typeface="Wingdings" pitchFamily="2" charset="2"/>
              <a:buChar char="q"/>
            </a:pPr>
            <a:r>
              <a:rPr lang="es-ES" sz="1800" dirty="0"/>
              <a:t>Como el primer elemento está en la posición 1, y el último en la 9... la posición intermedia será(9+1)/2. Es decir, el que ocupa la 5ª posición, que es el número 18. Como el que buscamos es mayor (el 19) y la lista está ordenada, ya sé que el 19 no está en el quinto lugar ni en los anteriores. Por lo que podemos desecharlos y buscar en los cuatro que quedan.</a:t>
            </a:r>
          </a:p>
          <a:p>
            <a:pPr marL="0" indent="0">
              <a:lnSpc>
                <a:spcPct val="150000"/>
              </a:lnSpc>
              <a:buNone/>
            </a:pPr>
            <a:r>
              <a:rPr lang="es-ES" sz="1800" dirty="0"/>
              <a:t>		</a:t>
            </a:r>
            <a:r>
              <a:rPr lang="es-ES" sz="1800" dirty="0">
                <a:solidFill>
                  <a:srgbClr val="FF0000"/>
                </a:solidFill>
              </a:rPr>
              <a:t>5, 6, 7, 14, 18</a:t>
            </a:r>
            <a:r>
              <a:rPr lang="es-ES" sz="1800" dirty="0"/>
              <a:t>, 19, 20, 29, 38</a:t>
            </a:r>
          </a:p>
          <a:p>
            <a:pPr algn="just">
              <a:lnSpc>
                <a:spcPct val="150000"/>
              </a:lnSpc>
              <a:spcBef>
                <a:spcPts val="0"/>
              </a:spcBef>
              <a:buNone/>
            </a:pPr>
            <a:endParaRPr lang="es-ES" sz="18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509289274"/>
      </p:ext>
    </p:extLst>
  </p:cSld>
  <p:clrMapOvr>
    <a:masterClrMapping/>
  </p:clrMapOvr>
  <p:transition>
    <p:check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p:txBody>
          <a:bodyPr>
            <a:noAutofit/>
          </a:bodyPr>
          <a:lstStyle/>
          <a:p>
            <a:pPr>
              <a:lnSpc>
                <a:spcPct val="150000"/>
              </a:lnSpc>
              <a:buFont typeface="Wingdings" pitchFamily="2" charset="2"/>
              <a:buChar char="q"/>
            </a:pPr>
            <a:r>
              <a:rPr lang="es-ES" sz="1800" dirty="0"/>
              <a:t>Ahora consideraré las posiciones de la 6ª a la 9ª. El que queda en la mitad es (6+9)/2, es decir, el 7º. Compruebo si el 7º elemento (el 20) es el que busco. No lo es. Como es mayor, desechamos el 20 y los que están a su derecha.</a:t>
            </a:r>
          </a:p>
          <a:p>
            <a:pPr marL="0" indent="0">
              <a:lnSpc>
                <a:spcPct val="150000"/>
              </a:lnSpc>
              <a:buNone/>
            </a:pPr>
            <a:r>
              <a:rPr lang="es-ES" sz="1800" dirty="0">
                <a:solidFill>
                  <a:srgbClr val="FF0000"/>
                </a:solidFill>
              </a:rPr>
              <a:t>		5, 6, 7, 14, 18</a:t>
            </a:r>
            <a:r>
              <a:rPr lang="es-ES" sz="1800" dirty="0"/>
              <a:t>, 19, </a:t>
            </a:r>
            <a:r>
              <a:rPr lang="es-ES" sz="1800" dirty="0">
                <a:solidFill>
                  <a:srgbClr val="FF0000"/>
                </a:solidFill>
              </a:rPr>
              <a:t>20,</a:t>
            </a:r>
            <a:r>
              <a:rPr lang="es-ES" sz="1800" dirty="0"/>
              <a:t> </a:t>
            </a:r>
            <a:r>
              <a:rPr lang="es-ES" sz="1800" dirty="0">
                <a:solidFill>
                  <a:srgbClr val="FF0000"/>
                </a:solidFill>
              </a:rPr>
              <a:t>29, 38</a:t>
            </a:r>
          </a:p>
          <a:p>
            <a:pPr>
              <a:lnSpc>
                <a:spcPct val="150000"/>
              </a:lnSpc>
              <a:buFont typeface="Wingdings" pitchFamily="2" charset="2"/>
              <a:buChar char="q"/>
            </a:pPr>
            <a:r>
              <a:rPr lang="es-ES" sz="1800" dirty="0"/>
              <a:t>Sólo nos queda un número: el 19. Como era el buscado, lo habríamos encontrado. Si no fuese así, el elemento no estaría en el </a:t>
            </a:r>
            <a:r>
              <a:rPr lang="es-ES" sz="1800" b="1" dirty="0" err="1"/>
              <a:t>array</a:t>
            </a:r>
            <a:r>
              <a:rPr lang="es-ES" sz="1800" dirty="0"/>
              <a:t>.</a:t>
            </a:r>
          </a:p>
          <a:p>
            <a:pPr>
              <a:lnSpc>
                <a:spcPct val="150000"/>
              </a:lnSpc>
              <a:buFont typeface="Wingdings" pitchFamily="2" charset="2"/>
              <a:buChar char="q"/>
            </a:pPr>
            <a:r>
              <a:rPr lang="es-ES" sz="1800" dirty="0"/>
              <a:t>Veamos un ejemplo de código para realizar la </a:t>
            </a:r>
            <a:r>
              <a:rPr lang="es-ES" sz="1800" b="1" dirty="0"/>
              <a:t>búsqueda dicotómica </a:t>
            </a:r>
            <a:r>
              <a:rPr lang="es-ES" sz="1800" dirty="0"/>
              <a:t>en un</a:t>
            </a:r>
            <a:r>
              <a:rPr lang="es-ES" sz="1800" b="1" dirty="0"/>
              <a:t> vector </a:t>
            </a:r>
            <a:r>
              <a:rPr lang="es-ES" sz="1800" dirty="0"/>
              <a:t>ordenado ascendentemente usando </a:t>
            </a:r>
            <a:r>
              <a:rPr lang="es-ES" sz="1800" b="1" dirty="0"/>
              <a:t>Java</a:t>
            </a:r>
            <a:r>
              <a:rPr lang="es-ES" sz="1800" dirty="0"/>
              <a:t>.</a:t>
            </a:r>
          </a:p>
          <a:p>
            <a:pPr marL="0" indent="0">
              <a:lnSpc>
                <a:spcPct val="150000"/>
              </a:lnSpc>
              <a:buNone/>
            </a:pPr>
            <a:endParaRPr lang="es-ES" sz="1800" dirty="0"/>
          </a:p>
          <a:p>
            <a:pPr algn="just">
              <a:lnSpc>
                <a:spcPct val="150000"/>
              </a:lnSpc>
              <a:spcBef>
                <a:spcPts val="0"/>
              </a:spcBef>
              <a:buNone/>
            </a:pPr>
            <a:endParaRPr lang="es-ES" sz="18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2833650044"/>
      </p:ext>
    </p:extLst>
  </p:cSld>
  <p:clrMapOvr>
    <a:masterClrMapping/>
  </p:clrMapOvr>
  <p:transition>
    <p:check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AFE854C-005E-4AAF-B6ED-4201173A524F}"/>
              </a:ext>
            </a:extLst>
          </p:cNvPr>
          <p:cNvSpPr>
            <a:spLocks noGrp="1"/>
          </p:cNvSpPr>
          <p:nvPr>
            <p:ph type="title"/>
          </p:nvPr>
        </p:nvSpPr>
        <p:spPr/>
        <p:txBody>
          <a:bodyPr/>
          <a:lstStyle/>
          <a:p>
            <a:endParaRPr lang="es-ES"/>
          </a:p>
        </p:txBody>
      </p:sp>
      <p:sp>
        <p:nvSpPr>
          <p:cNvPr id="7" name="Marcador de contenido 6">
            <a:extLst>
              <a:ext uri="{FF2B5EF4-FFF2-40B4-BE49-F238E27FC236}">
                <a16:creationId xmlns:a16="http://schemas.microsoft.com/office/drawing/2014/main" id="{D84FD087-2F01-4A64-831C-75F89236DE49}"/>
              </a:ext>
            </a:extLst>
          </p:cNvPr>
          <p:cNvSpPr>
            <a:spLocks noGrp="1"/>
          </p:cNvSpPr>
          <p:nvPr>
            <p:ph idx="1"/>
          </p:nvPr>
        </p:nvSpPr>
        <p:spPr/>
        <p:txBody>
          <a:bodyPr/>
          <a:lstStyle/>
          <a:p>
            <a:endParaRPr lang="es-ES"/>
          </a:p>
        </p:txBody>
      </p:sp>
      <p:pic>
        <p:nvPicPr>
          <p:cNvPr id="5" name="Imagen 4"/>
          <p:cNvPicPr>
            <a:picLocks noChangeAspect="1"/>
          </p:cNvPicPr>
          <p:nvPr/>
        </p:nvPicPr>
        <p:blipFill>
          <a:blip r:embed="rId2"/>
          <a:stretch>
            <a:fillRect/>
          </a:stretch>
        </p:blipFill>
        <p:spPr>
          <a:xfrm>
            <a:off x="2105034" y="127000"/>
            <a:ext cx="8281001" cy="6061730"/>
          </a:xfrm>
          <a:prstGeom prst="rect">
            <a:avLst/>
          </a:prstGeom>
        </p:spPr>
      </p:pic>
    </p:spTree>
    <p:extLst>
      <p:ext uri="{BB962C8B-B14F-4D97-AF65-F5344CB8AC3E}">
        <p14:creationId xmlns:p14="http://schemas.microsoft.com/office/powerpoint/2010/main" val="3724287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a:xfrm>
            <a:off x="1199454" y="1196752"/>
            <a:ext cx="10092161" cy="4351338"/>
          </a:xfrm>
        </p:spPr>
        <p:txBody>
          <a:bodyPr>
            <a:noAutofit/>
          </a:bodyPr>
          <a:lstStyle/>
          <a:p>
            <a:pPr algn="just">
              <a:lnSpc>
                <a:spcPct val="150000"/>
              </a:lnSpc>
              <a:spcBef>
                <a:spcPts val="0"/>
              </a:spcBef>
              <a:buNone/>
            </a:pPr>
            <a:r>
              <a:rPr lang="es-ES" sz="1600" b="1" u="sng" dirty="0"/>
              <a:t>Ejemplo: </a:t>
            </a:r>
            <a:r>
              <a:rPr lang="es-ES" sz="1600" dirty="0"/>
              <a:t>Escribe un programa que busque en un vector un dato determinado y devuelva en qué posición se encuentra dicho dato. Si no lo encuentra, debe indicarlo con un mensaje.</a:t>
            </a:r>
          </a:p>
          <a:p>
            <a:pPr algn="just">
              <a:lnSpc>
                <a:spcPct val="150000"/>
              </a:lnSpc>
              <a:spcBef>
                <a:spcPts val="0"/>
              </a:spcBef>
              <a:buNone/>
            </a:pPr>
            <a:r>
              <a:rPr lang="es-ES" sz="1600" dirty="0"/>
              <a:t>	El vector es inicializado en el programa con los datos que quieras ordenados de forma ascendente y se pide al usuario qué valor quiere buscar. Hay que utilizar el método de búsqueda binaria.</a:t>
            </a: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1035601925"/>
      </p:ext>
    </p:extLst>
  </p:cSld>
  <p:clrMapOvr>
    <a:masterClrMapping/>
  </p:clrMapOvr>
  <p:transition>
    <p:check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a:xfrm>
            <a:off x="695400" y="994660"/>
            <a:ext cx="10092161" cy="4351338"/>
          </a:xfrm>
        </p:spPr>
        <p:txBody>
          <a:bodyPr>
            <a:noAutofit/>
          </a:bodyPr>
          <a:lstStyle/>
          <a:p>
            <a:pPr marL="1188720" lvl="4" indent="0">
              <a:buNone/>
            </a:pPr>
            <a:r>
              <a:rPr lang="en-US" sz="1800" b="1" dirty="0">
                <a:latin typeface="Times New Roman" pitchFamily="18" charset="0"/>
                <a:cs typeface="Times New Roman" pitchFamily="18" charset="0"/>
              </a:rPr>
              <a:t>public class </a:t>
            </a:r>
            <a:r>
              <a:rPr lang="en-US" sz="1800" b="1" dirty="0" err="1">
                <a:latin typeface="Times New Roman" pitchFamily="18" charset="0"/>
                <a:cs typeface="Times New Roman" pitchFamily="18" charset="0"/>
              </a:rPr>
              <a:t>BusquedaBinaria</a:t>
            </a:r>
            <a:r>
              <a:rPr lang="en-US" sz="1800" b="1" dirty="0">
                <a:latin typeface="Times New Roman" pitchFamily="18" charset="0"/>
                <a:cs typeface="Times New Roman" pitchFamily="18" charset="0"/>
              </a:rPr>
              <a:t> {</a:t>
            </a:r>
            <a:endParaRPr lang="es-ES" sz="1800" b="1" dirty="0">
              <a:latin typeface="Times New Roman" pitchFamily="18" charset="0"/>
              <a:cs typeface="Times New Roman" pitchFamily="18" charset="0"/>
            </a:endParaRPr>
          </a:p>
          <a:p>
            <a:pPr marL="1188720" lvl="4" indent="0">
              <a:buNone/>
            </a:pPr>
            <a:r>
              <a:rPr lang="en-US" sz="1800" b="1" dirty="0">
                <a:latin typeface="Times New Roman" pitchFamily="18" charset="0"/>
                <a:cs typeface="Times New Roman" pitchFamily="18" charset="0"/>
              </a:rPr>
              <a:t> </a:t>
            </a:r>
            <a:endParaRPr lang="es-ES" sz="1800" b="1" dirty="0">
              <a:latin typeface="Times New Roman" pitchFamily="18" charset="0"/>
              <a:cs typeface="Times New Roman" pitchFamily="18" charset="0"/>
            </a:endParaRPr>
          </a:p>
          <a:p>
            <a:pPr marL="1188720" lvl="4" indent="0">
              <a:buNone/>
            </a:pPr>
            <a:r>
              <a:rPr lang="en-US" sz="1800" b="1" dirty="0">
                <a:latin typeface="Times New Roman" pitchFamily="18" charset="0"/>
                <a:cs typeface="Times New Roman" pitchFamily="18" charset="0"/>
              </a:rPr>
              <a:t>public static void main(String[] </a:t>
            </a:r>
            <a:r>
              <a:rPr lang="en-US" sz="1800" b="1" dirty="0" err="1">
                <a:latin typeface="Times New Roman" pitchFamily="18" charset="0"/>
                <a:cs typeface="Times New Roman" pitchFamily="18" charset="0"/>
              </a:rPr>
              <a:t>args</a:t>
            </a:r>
            <a:r>
              <a:rPr lang="en-US" sz="1800" b="1" dirty="0">
                <a:latin typeface="Times New Roman" pitchFamily="18" charset="0"/>
                <a:cs typeface="Times New Roman" pitchFamily="18" charset="0"/>
              </a:rPr>
              <a:t>) {</a:t>
            </a:r>
            <a:endParaRPr lang="es-ES" sz="1800" b="1" dirty="0">
              <a:latin typeface="Times New Roman" pitchFamily="18" charset="0"/>
              <a:cs typeface="Times New Roman" pitchFamily="18" charset="0"/>
            </a:endParaRP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int</a:t>
            </a:r>
            <a:r>
              <a:rPr lang="es-ES" sz="1800" b="1" dirty="0">
                <a:latin typeface="Times New Roman" pitchFamily="18" charset="0"/>
                <a:cs typeface="Times New Roman" pitchFamily="18" charset="0"/>
              </a:rPr>
              <a:t> vector[]={8,11,43,43,56,88,94}; //Vector ordenado de forma ascendente</a:t>
            </a: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int</a:t>
            </a: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valorBuscado</a:t>
            </a:r>
            <a:r>
              <a:rPr lang="es-ES" sz="1800" b="1" dirty="0">
                <a:latin typeface="Times New Roman" pitchFamily="18" charset="0"/>
                <a:cs typeface="Times New Roman" pitchFamily="18" charset="0"/>
              </a:rPr>
              <a:t>;</a:t>
            </a: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int</a:t>
            </a: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izq</a:t>
            </a: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der,centro</a:t>
            </a:r>
            <a:r>
              <a:rPr lang="es-ES" sz="1800" b="1" dirty="0">
                <a:latin typeface="Times New Roman" pitchFamily="18" charset="0"/>
                <a:cs typeface="Times New Roman" pitchFamily="18" charset="0"/>
              </a:rPr>
              <a:t>;</a:t>
            </a:r>
          </a:p>
          <a:p>
            <a:pPr marL="1188720" lvl="4" indent="0">
              <a:buNone/>
            </a:pPr>
            <a:r>
              <a:rPr lang="es-ES" sz="1800" b="1" dirty="0">
                <a:latin typeface="Times New Roman" pitchFamily="18" charset="0"/>
                <a:cs typeface="Times New Roman" pitchFamily="18" charset="0"/>
              </a:rPr>
              <a:t>       //Inicializaciones</a:t>
            </a: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izq</a:t>
            </a:r>
            <a:r>
              <a:rPr lang="es-ES" sz="1800" b="1" dirty="0">
                <a:latin typeface="Times New Roman" pitchFamily="18" charset="0"/>
                <a:cs typeface="Times New Roman" pitchFamily="18" charset="0"/>
              </a:rPr>
              <a:t>=0;</a:t>
            </a:r>
          </a:p>
          <a:p>
            <a:pPr marL="1188720" lvl="4" indent="0">
              <a:buNone/>
            </a:pPr>
            <a:r>
              <a:rPr lang="es-ES" sz="1800" b="1" dirty="0">
                <a:latin typeface="Times New Roman" pitchFamily="18" charset="0"/>
                <a:cs typeface="Times New Roman" pitchFamily="18" charset="0"/>
              </a:rPr>
              <a:t>  der=vector.length-1;</a:t>
            </a:r>
          </a:p>
          <a:p>
            <a:pPr marL="1188720" lvl="4" indent="0">
              <a:buNone/>
            </a:pPr>
            <a:r>
              <a:rPr lang="es-ES" sz="1800" b="1" dirty="0">
                <a:latin typeface="Times New Roman" pitchFamily="18" charset="0"/>
                <a:cs typeface="Times New Roman" pitchFamily="18" charset="0"/>
              </a:rPr>
              <a:t>  centro=(</a:t>
            </a:r>
            <a:r>
              <a:rPr lang="es-ES" sz="1800" b="1" dirty="0" err="1">
                <a:latin typeface="Times New Roman" pitchFamily="18" charset="0"/>
                <a:cs typeface="Times New Roman" pitchFamily="18" charset="0"/>
              </a:rPr>
              <a:t>izq+der</a:t>
            </a:r>
            <a:r>
              <a:rPr lang="es-ES" sz="1800" b="1" dirty="0">
                <a:latin typeface="Times New Roman" pitchFamily="18" charset="0"/>
                <a:cs typeface="Times New Roman" pitchFamily="18" charset="0"/>
              </a:rPr>
              <a:t>)/2;</a:t>
            </a:r>
          </a:p>
          <a:p>
            <a:pPr marL="1188720" lvl="4" indent="0">
              <a:buNone/>
            </a:pPr>
            <a:r>
              <a:rPr lang="es-ES" sz="1800" b="1" dirty="0">
                <a:latin typeface="Times New Roman" pitchFamily="18" charset="0"/>
                <a:cs typeface="Times New Roman" pitchFamily="18" charset="0"/>
              </a:rPr>
              <a:t> </a:t>
            </a:r>
          </a:p>
          <a:p>
            <a:pPr marL="1188720" lvl="4" indent="0">
              <a:buNone/>
            </a:pPr>
            <a:r>
              <a:rPr lang="en-US" sz="1800" b="1" dirty="0">
                <a:latin typeface="Times New Roman" pitchFamily="18" charset="0"/>
                <a:cs typeface="Times New Roman" pitchFamily="18" charset="0"/>
              </a:rPr>
              <a:t>  Scanner entrada=new Scanner(System.in);</a:t>
            </a:r>
            <a:endParaRPr lang="es-ES" sz="1800" b="1" dirty="0">
              <a:latin typeface="Times New Roman" pitchFamily="18" charset="0"/>
              <a:cs typeface="Times New Roman" pitchFamily="18" charset="0"/>
            </a:endParaRP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System.out.println</a:t>
            </a:r>
            <a:r>
              <a:rPr lang="es-ES" sz="1800" b="1" dirty="0">
                <a:latin typeface="Times New Roman" pitchFamily="18" charset="0"/>
                <a:cs typeface="Times New Roman" pitchFamily="18" charset="0"/>
              </a:rPr>
              <a:t>("Introduce el valor a buscar");</a:t>
            </a:r>
          </a:p>
          <a:p>
            <a:pPr marL="1188720" lvl="4" indent="0">
              <a:buNone/>
            </a:pPr>
            <a:r>
              <a:rPr lang="es-ES" sz="1800" b="1" dirty="0">
                <a:latin typeface="Times New Roman" pitchFamily="18" charset="0"/>
                <a:cs typeface="Times New Roman" pitchFamily="18" charset="0"/>
              </a:rPr>
              <a:t>  </a:t>
            </a:r>
            <a:r>
              <a:rPr lang="es-ES" sz="1800" b="1" dirty="0" err="1">
                <a:latin typeface="Times New Roman" pitchFamily="18" charset="0"/>
                <a:cs typeface="Times New Roman" pitchFamily="18" charset="0"/>
              </a:rPr>
              <a:t>valorBuscado</a:t>
            </a:r>
            <a:r>
              <a:rPr lang="es-ES" sz="1800" b="1" dirty="0">
                <a:latin typeface="Times New Roman" pitchFamily="18" charset="0"/>
                <a:cs typeface="Times New Roman" pitchFamily="18" charset="0"/>
              </a:rPr>
              <a:t>=</a:t>
            </a:r>
            <a:r>
              <a:rPr lang="es-ES" sz="1800" b="1" dirty="0" err="1">
                <a:latin typeface="Times New Roman" pitchFamily="18" charset="0"/>
                <a:cs typeface="Times New Roman" pitchFamily="18" charset="0"/>
              </a:rPr>
              <a:t>entrada.nextInt</a:t>
            </a:r>
            <a:r>
              <a:rPr lang="es-ES" sz="1800" b="1" dirty="0">
                <a:latin typeface="Times New Roman" pitchFamily="18" charset="0"/>
                <a:cs typeface="Times New Roman" pitchFamily="18" charset="0"/>
              </a:rPr>
              <a:t>();</a:t>
            </a: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3954118292"/>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991544" y="0"/>
            <a:ext cx="8424936" cy="864096"/>
          </a:xfrm>
        </p:spPr>
        <p:txBody>
          <a:bodyPr>
            <a:noAutofit/>
          </a:bodyPr>
          <a:lstStyle/>
          <a:p>
            <a:pPr marL="742950" indent="-742950"/>
            <a:r>
              <a:rPr lang="es-ES" sz="3200" dirty="0"/>
              <a:t>2. Definición y propiedades de un array.</a:t>
            </a:r>
          </a:p>
        </p:txBody>
      </p:sp>
      <p:sp>
        <p:nvSpPr>
          <p:cNvPr id="5125" name="Rectangle 5"/>
          <p:cNvSpPr>
            <a:spLocks noGrp="1" noChangeArrowheads="1"/>
          </p:cNvSpPr>
          <p:nvPr>
            <p:ph idx="1"/>
          </p:nvPr>
        </p:nvSpPr>
        <p:spPr>
          <a:xfrm>
            <a:off x="1271464" y="864096"/>
            <a:ext cx="10081120" cy="5472608"/>
          </a:xfrm>
        </p:spPr>
        <p:txBody>
          <a:bodyPr>
            <a:normAutofit lnSpcReduction="10000"/>
          </a:bodyPr>
          <a:lstStyle/>
          <a:p>
            <a:pPr marL="273050" lvl="1" algn="just">
              <a:lnSpc>
                <a:spcPct val="150000"/>
              </a:lnSpc>
              <a:spcBef>
                <a:spcPts val="0"/>
              </a:spcBef>
              <a:buClrTx/>
              <a:buFont typeface="Wingdings" pitchFamily="2" charset="2"/>
              <a:buChar char="q"/>
            </a:pPr>
            <a:r>
              <a:rPr lang="es-ES" b="1" u="sng" dirty="0" err="1"/>
              <a:t>Arrays</a:t>
            </a:r>
            <a:r>
              <a:rPr lang="es-ES" b="1" u="sng" dirty="0"/>
              <a:t> unidimensionales: </a:t>
            </a:r>
            <a:r>
              <a:rPr lang="es-ES" dirty="0"/>
              <a:t>para acceder a un dato del array se ha de indicar una única posición. También se llaman VECTORES.</a:t>
            </a:r>
          </a:p>
          <a:p>
            <a:pPr marL="273050" lvl="2" algn="just">
              <a:lnSpc>
                <a:spcPct val="150000"/>
              </a:lnSpc>
              <a:spcBef>
                <a:spcPts val="0"/>
              </a:spcBef>
              <a:buNone/>
            </a:pPr>
            <a:r>
              <a:rPr lang="es-ES" sz="1800" b="1" dirty="0"/>
              <a:t>Ejemplos:</a:t>
            </a:r>
            <a:r>
              <a:rPr lang="es-ES" sz="1800" dirty="0"/>
              <a:t> un array con las notas que han obtenido 10 alumnos en la 1ª evaluación en el módulo de “Programación”, un array con los días de la semana, un array con los 12 meses del año.</a:t>
            </a:r>
          </a:p>
          <a:p>
            <a:pPr algn="just">
              <a:lnSpc>
                <a:spcPct val="150000"/>
              </a:lnSpc>
              <a:spcBef>
                <a:spcPts val="0"/>
              </a:spcBef>
              <a:buClrTx/>
              <a:buFont typeface="Wingdings" pitchFamily="2" charset="2"/>
              <a:buChar char="q"/>
            </a:pPr>
            <a:r>
              <a:rPr lang="es-ES" sz="1800" b="1" u="sng" dirty="0" err="1"/>
              <a:t>Arrays</a:t>
            </a:r>
            <a:r>
              <a:rPr lang="es-ES" sz="1800" b="1" u="sng" dirty="0"/>
              <a:t> bidimensionales: </a:t>
            </a:r>
            <a:r>
              <a:rPr lang="es-ES" sz="1800" dirty="0"/>
              <a:t>para poder acceder a un dato del array se han de indicar dos posiciones. También se llaman MATRICES.</a:t>
            </a:r>
          </a:p>
          <a:p>
            <a:pPr marL="651510" lvl="1" indent="-285750" algn="just">
              <a:lnSpc>
                <a:spcPct val="150000"/>
              </a:lnSpc>
              <a:spcBef>
                <a:spcPts val="0"/>
              </a:spcBef>
              <a:buClrTx/>
              <a:buFont typeface="Wingdings" pitchFamily="2" charset="2"/>
              <a:buChar char="q"/>
            </a:pPr>
            <a:r>
              <a:rPr lang="es-ES" dirty="0"/>
              <a:t>Se utilizan cuando los datos con los que vamos a trabajar no se pueden representar como una secuencia de datos (vectores), sino que es mejor representarlos repartiéndolos en filas y columnas.</a:t>
            </a:r>
          </a:p>
          <a:p>
            <a:pPr marL="651510" lvl="1" indent="-285750" algn="just">
              <a:lnSpc>
                <a:spcPct val="150000"/>
              </a:lnSpc>
              <a:spcBef>
                <a:spcPts val="0"/>
              </a:spcBef>
              <a:buClrTx/>
              <a:buFont typeface="Wingdings" pitchFamily="2" charset="2"/>
              <a:buChar char="q"/>
            </a:pPr>
            <a:r>
              <a:rPr lang="es-ES" b="1" dirty="0"/>
              <a:t>Ejemplos: </a:t>
            </a:r>
            <a:r>
              <a:rPr lang="es-ES" dirty="0"/>
              <a:t>las notas que han obtenido una serie de alumnos en diferentes evaluaciones, nombre del jefe que hay en determinados departamentos en diferentes empresas, etc.</a:t>
            </a:r>
          </a:p>
          <a:p>
            <a:pPr algn="just">
              <a:lnSpc>
                <a:spcPct val="150000"/>
              </a:lnSpc>
              <a:spcBef>
                <a:spcPts val="0"/>
              </a:spcBef>
              <a:buClrTx/>
              <a:buFont typeface="Wingdings" pitchFamily="2" charset="2"/>
              <a:buChar char="q"/>
            </a:pPr>
            <a:r>
              <a:rPr lang="es-ES" sz="1800" b="1" u="sng" dirty="0" err="1"/>
              <a:t>Arrays</a:t>
            </a:r>
            <a:r>
              <a:rPr lang="es-ES" sz="1800" b="1" u="sng" dirty="0"/>
              <a:t> multidimensionales</a:t>
            </a:r>
            <a:r>
              <a:rPr lang="es-ES" sz="1800" b="1" dirty="0"/>
              <a:t>: </a:t>
            </a:r>
            <a:r>
              <a:rPr lang="es-ES" sz="1800" dirty="0"/>
              <a:t> son aquellos donde para acceder a un determinado dato hacen falta tres o más posiciones. No nos vamos a detener en este tipo de </a:t>
            </a:r>
            <a:r>
              <a:rPr lang="es-ES" sz="1800" dirty="0" err="1"/>
              <a:t>arrays</a:t>
            </a:r>
            <a:r>
              <a:rPr lang="es-ES" sz="1800" dirty="0"/>
              <a:t>.</a:t>
            </a:r>
            <a:endParaRPr lang="es-ES" sz="1800" b="1" dirty="0"/>
          </a:p>
          <a:p>
            <a:pPr lvl="1" algn="just">
              <a:lnSpc>
                <a:spcPct val="150000"/>
              </a:lnSpc>
              <a:spcBef>
                <a:spcPts val="0"/>
              </a:spcBef>
              <a:buFont typeface="Wingdings" pitchFamily="2" charset="2"/>
              <a:buChar char="Ø"/>
            </a:pPr>
            <a:endParaRPr lang="es-ES" dirty="0"/>
          </a:p>
          <a:p>
            <a:pPr>
              <a:buFont typeface="Wingdings" pitchFamily="2" charset="2"/>
              <a:buNone/>
            </a:pPr>
            <a:endParaRPr lang="es-ES" dirty="0"/>
          </a:p>
        </p:txBody>
      </p:sp>
    </p:spTree>
    <p:extLst>
      <p:ext uri="{BB962C8B-B14F-4D97-AF65-F5344CB8AC3E}">
        <p14:creationId xmlns:p14="http://schemas.microsoft.com/office/powerpoint/2010/main" val="574984062"/>
      </p:ext>
    </p:extLst>
  </p:cSld>
  <p:clrMapOvr>
    <a:masterClrMapping/>
  </p:clrMapOvr>
  <p:transition>
    <p:check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p:txBody>
          <a:bodyPr>
            <a:noAutofit/>
          </a:bodyPr>
          <a:lstStyle/>
          <a:p>
            <a:pPr marL="1188720" lvl="4" indent="0">
              <a:buNone/>
            </a:pPr>
            <a:endParaRPr lang="en-US" sz="1800" b="1" dirty="0">
              <a:latin typeface="Times New Roman" pitchFamily="18" charset="0"/>
              <a:cs typeface="Times New Roman" pitchFamily="18" charset="0"/>
            </a:endParaRPr>
          </a:p>
          <a:p>
            <a:pPr marL="1645920" lvl="6" indent="0">
              <a:buNone/>
            </a:pPr>
            <a:endParaRPr lang="es-ES" sz="2000" b="1" dirty="0">
              <a:latin typeface="Times New Roman" pitchFamily="18" charset="0"/>
              <a:cs typeface="Times New Roman" pitchFamily="18" charset="0"/>
            </a:endParaRPr>
          </a:p>
          <a:p>
            <a:pPr marL="1645920" lvl="6" indent="0">
              <a:buNone/>
            </a:pPr>
            <a:r>
              <a:rPr lang="es-ES" sz="2000" b="1" dirty="0" err="1">
                <a:latin typeface="Times New Roman" pitchFamily="18" charset="0"/>
                <a:cs typeface="Times New Roman" pitchFamily="18" charset="0"/>
              </a:rPr>
              <a:t>while</a:t>
            </a:r>
            <a:r>
              <a:rPr lang="es-ES" sz="2000" b="1" dirty="0">
                <a:latin typeface="Times New Roman" pitchFamily="18" charset="0"/>
                <a:cs typeface="Times New Roman" pitchFamily="18" charset="0"/>
              </a:rPr>
              <a:t> (</a:t>
            </a:r>
            <a:r>
              <a:rPr lang="es-ES" sz="2000" b="1" dirty="0" err="1">
                <a:latin typeface="Times New Roman" pitchFamily="18" charset="0"/>
                <a:cs typeface="Times New Roman" pitchFamily="18" charset="0"/>
              </a:rPr>
              <a:t>izq</a:t>
            </a:r>
            <a:r>
              <a:rPr lang="es-ES" sz="2000" b="1" dirty="0">
                <a:latin typeface="Times New Roman" pitchFamily="18" charset="0"/>
                <a:cs typeface="Times New Roman" pitchFamily="18" charset="0"/>
              </a:rPr>
              <a:t>&lt;der &amp;&amp; vector[centro]!=</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a:t>
            </a:r>
          </a:p>
          <a:p>
            <a:pPr marL="2194560" lvl="8" indent="0">
              <a:buNone/>
            </a:pPr>
            <a:r>
              <a:rPr lang="es-ES" sz="2000" b="1" dirty="0" err="1">
                <a:latin typeface="Times New Roman" pitchFamily="18" charset="0"/>
                <a:cs typeface="Times New Roman" pitchFamily="18" charset="0"/>
              </a:rPr>
              <a:t>if</a:t>
            </a:r>
            <a:r>
              <a:rPr lang="es-ES" sz="2000" b="1" dirty="0">
                <a:latin typeface="Times New Roman" pitchFamily="18" charset="0"/>
                <a:cs typeface="Times New Roman" pitchFamily="18" charset="0"/>
              </a:rPr>
              <a:t> (vector[centro]&gt;</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 )</a:t>
            </a:r>
          </a:p>
          <a:p>
            <a:pPr marL="2194560" lvl="8" indent="0">
              <a:buNone/>
            </a:pPr>
            <a:r>
              <a:rPr lang="es-ES" sz="2000" b="1" dirty="0">
                <a:latin typeface="Times New Roman" pitchFamily="18" charset="0"/>
                <a:cs typeface="Times New Roman" pitchFamily="18" charset="0"/>
              </a:rPr>
              <a:t>	der=centro-1;</a:t>
            </a:r>
          </a:p>
          <a:p>
            <a:pPr marL="2194560" lvl="8" indent="0">
              <a:buNone/>
            </a:pPr>
            <a:r>
              <a:rPr lang="es-ES" sz="2000" b="1" dirty="0" err="1">
                <a:latin typeface="Times New Roman" pitchFamily="18" charset="0"/>
                <a:cs typeface="Times New Roman" pitchFamily="18" charset="0"/>
              </a:rPr>
              <a:t>else</a:t>
            </a:r>
            <a:endParaRPr lang="es-ES" sz="2000" b="1" dirty="0">
              <a:latin typeface="Times New Roman" pitchFamily="18" charset="0"/>
              <a:cs typeface="Times New Roman" pitchFamily="18" charset="0"/>
            </a:endParaRPr>
          </a:p>
          <a:p>
            <a:pPr marL="2194560" lvl="8" indent="0">
              <a:buNone/>
            </a:pPr>
            <a:r>
              <a:rPr lang="es-ES" sz="2000" b="1" dirty="0">
                <a:latin typeface="Times New Roman" pitchFamily="18" charset="0"/>
                <a:cs typeface="Times New Roman" pitchFamily="18" charset="0"/>
              </a:rPr>
              <a:t>	</a:t>
            </a:r>
            <a:r>
              <a:rPr lang="es-ES" sz="2000" b="1" dirty="0" err="1">
                <a:latin typeface="Times New Roman" pitchFamily="18" charset="0"/>
                <a:cs typeface="Times New Roman" pitchFamily="18" charset="0"/>
              </a:rPr>
              <a:t>izq</a:t>
            </a:r>
            <a:r>
              <a:rPr lang="es-ES" sz="2000" b="1" dirty="0">
                <a:latin typeface="Times New Roman" pitchFamily="18" charset="0"/>
                <a:cs typeface="Times New Roman" pitchFamily="18" charset="0"/>
              </a:rPr>
              <a:t>=centro+1;</a:t>
            </a:r>
          </a:p>
          <a:p>
            <a:pPr marL="2194560" lvl="8" indent="0">
              <a:buNone/>
            </a:pPr>
            <a:r>
              <a:rPr lang="es-ES" sz="2000" b="1" dirty="0">
                <a:latin typeface="Times New Roman" pitchFamily="18" charset="0"/>
                <a:cs typeface="Times New Roman" pitchFamily="18" charset="0"/>
              </a:rPr>
              <a:t>centro=(</a:t>
            </a:r>
            <a:r>
              <a:rPr lang="es-ES" sz="2000" b="1" dirty="0" err="1">
                <a:latin typeface="Times New Roman" pitchFamily="18" charset="0"/>
                <a:cs typeface="Times New Roman" pitchFamily="18" charset="0"/>
              </a:rPr>
              <a:t>izq+der</a:t>
            </a:r>
            <a:r>
              <a:rPr lang="es-ES" sz="2000" b="1" dirty="0">
                <a:latin typeface="Times New Roman" pitchFamily="18" charset="0"/>
                <a:cs typeface="Times New Roman" pitchFamily="18" charset="0"/>
              </a:rPr>
              <a:t>)/2;</a:t>
            </a:r>
          </a:p>
          <a:p>
            <a:pPr marL="1645920" lvl="6" indent="0">
              <a:buNone/>
            </a:pPr>
            <a:r>
              <a:rPr lang="es-ES" sz="2000" b="1" dirty="0">
                <a:latin typeface="Times New Roman" pitchFamily="18" charset="0"/>
                <a:cs typeface="Times New Roman" pitchFamily="18" charset="0"/>
              </a:rPr>
              <a:t> </a:t>
            </a:r>
          </a:p>
          <a:p>
            <a:pPr marL="1645920" lvl="6" indent="0">
              <a:buNone/>
            </a:pPr>
            <a:r>
              <a:rPr lang="es-ES" sz="2000" b="1" dirty="0">
                <a:latin typeface="Times New Roman" pitchFamily="18" charset="0"/>
                <a:cs typeface="Times New Roman" pitchFamily="18" charset="0"/>
              </a:rPr>
              <a:t>}//fin </a:t>
            </a:r>
            <a:r>
              <a:rPr lang="es-ES" sz="2000" b="1" dirty="0" err="1">
                <a:latin typeface="Times New Roman" pitchFamily="18" charset="0"/>
                <a:cs typeface="Times New Roman" pitchFamily="18" charset="0"/>
              </a:rPr>
              <a:t>while</a:t>
            </a:r>
            <a:endParaRPr lang="es-ES" sz="2000" b="1" dirty="0">
              <a:latin typeface="Times New Roman" pitchFamily="18" charset="0"/>
              <a:cs typeface="Times New Roman" pitchFamily="18" charset="0"/>
            </a:endParaRP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
        <p:nvSpPr>
          <p:cNvPr id="3" name="Título 2">
            <a:extLst>
              <a:ext uri="{FF2B5EF4-FFF2-40B4-BE49-F238E27FC236}">
                <a16:creationId xmlns:a16="http://schemas.microsoft.com/office/drawing/2014/main" id="{EDA7F830-C246-40CE-9DE6-6D4EEFF701EF}"/>
              </a:ext>
            </a:extLst>
          </p:cNvPr>
          <p:cNvSpPr>
            <a:spLocks noGrp="1"/>
          </p:cNvSpPr>
          <p:nvPr>
            <p:ph type="title"/>
          </p:nvPr>
        </p:nvSpPr>
        <p:spPr/>
        <p:txBody>
          <a:bodyPr/>
          <a:lstStyle/>
          <a:p>
            <a:r>
              <a:rPr lang="es-ES" sz="3600" dirty="0"/>
              <a:t>2.7.2. Búsqueda binaria o dicotómica en </a:t>
            </a:r>
            <a:r>
              <a:rPr lang="es-ES" sz="3600" dirty="0" err="1"/>
              <a:t>arrays</a:t>
            </a:r>
            <a:r>
              <a:rPr lang="es-ES" sz="3600" dirty="0"/>
              <a:t>.</a:t>
            </a:r>
            <a:endParaRPr lang="es-ES" dirty="0"/>
          </a:p>
        </p:txBody>
      </p:sp>
    </p:spTree>
    <p:extLst>
      <p:ext uri="{BB962C8B-B14F-4D97-AF65-F5344CB8AC3E}">
        <p14:creationId xmlns:p14="http://schemas.microsoft.com/office/powerpoint/2010/main" val="463163039"/>
      </p:ext>
    </p:extLst>
  </p:cSld>
  <p:clrMapOvr>
    <a:masterClrMapping/>
  </p:clrMapOvr>
  <p:transition>
    <p:check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p:txBody>
          <a:bodyPr>
            <a:noAutofit/>
          </a:bodyPr>
          <a:lstStyle/>
          <a:p>
            <a:pPr marL="1188720" lvl="4" indent="0">
              <a:buNone/>
            </a:pPr>
            <a:endParaRPr lang="en-US" sz="1800" b="1" dirty="0">
              <a:latin typeface="Times New Roman" pitchFamily="18" charset="0"/>
              <a:cs typeface="Times New Roman" pitchFamily="18" charset="0"/>
            </a:endParaRPr>
          </a:p>
          <a:p>
            <a:pPr marL="1645920" lvl="6" indent="0">
              <a:buNone/>
            </a:pPr>
            <a:endParaRPr lang="es-ES" sz="2000" b="1" dirty="0">
              <a:latin typeface="Times New Roman" pitchFamily="18" charset="0"/>
              <a:cs typeface="Times New Roman" pitchFamily="18" charset="0"/>
            </a:endParaRPr>
          </a:p>
          <a:p>
            <a:pPr marL="1463040" lvl="5" indent="0">
              <a:buNone/>
            </a:pPr>
            <a:r>
              <a:rPr lang="es-ES" sz="2000" b="1" dirty="0" err="1">
                <a:latin typeface="Times New Roman" pitchFamily="18" charset="0"/>
                <a:cs typeface="Times New Roman" pitchFamily="18" charset="0"/>
              </a:rPr>
              <a:t>if</a:t>
            </a:r>
            <a:r>
              <a:rPr lang="es-ES" sz="2000" b="1" dirty="0">
                <a:latin typeface="Times New Roman" pitchFamily="18" charset="0"/>
                <a:cs typeface="Times New Roman" pitchFamily="18" charset="0"/>
              </a:rPr>
              <a:t> (vector[centro]==</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a:t>
            </a:r>
          </a:p>
          <a:p>
            <a:pPr marL="2194560" lvl="8" indent="0">
              <a:buNone/>
            </a:pPr>
            <a:r>
              <a:rPr lang="es-ES" sz="2000" b="1" dirty="0" err="1">
                <a:latin typeface="Times New Roman" pitchFamily="18" charset="0"/>
                <a:cs typeface="Times New Roman" pitchFamily="18" charset="0"/>
              </a:rPr>
              <a:t>System.out.println</a:t>
            </a:r>
            <a:r>
              <a:rPr lang="es-ES" sz="2000" b="1" dirty="0">
                <a:latin typeface="Times New Roman" pitchFamily="18" charset="0"/>
                <a:cs typeface="Times New Roman" pitchFamily="18" charset="0"/>
              </a:rPr>
              <a:t>("La </a:t>
            </a:r>
            <a:r>
              <a:rPr lang="es-ES" sz="2000" b="1" dirty="0" err="1">
                <a:latin typeface="Times New Roman" pitchFamily="18" charset="0"/>
                <a:cs typeface="Times New Roman" pitchFamily="18" charset="0"/>
              </a:rPr>
              <a:t>posicion</a:t>
            </a:r>
            <a:r>
              <a:rPr lang="es-ES" sz="2000" b="1" dirty="0">
                <a:latin typeface="Times New Roman" pitchFamily="18" charset="0"/>
                <a:cs typeface="Times New Roman" pitchFamily="18" charset="0"/>
              </a:rPr>
              <a:t> donde está colocado el: " +</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 " es en " + centro);</a:t>
            </a:r>
          </a:p>
          <a:p>
            <a:pPr marL="1463040" lvl="5" indent="0">
              <a:buNone/>
            </a:pPr>
            <a:r>
              <a:rPr lang="es-ES" sz="2000" b="1" dirty="0" err="1">
                <a:latin typeface="Times New Roman" pitchFamily="18" charset="0"/>
                <a:cs typeface="Times New Roman" pitchFamily="18" charset="0"/>
              </a:rPr>
              <a:t>else</a:t>
            </a:r>
            <a:endParaRPr lang="es-ES" sz="2000" b="1" dirty="0">
              <a:latin typeface="Times New Roman" pitchFamily="18" charset="0"/>
              <a:cs typeface="Times New Roman" pitchFamily="18" charset="0"/>
            </a:endParaRPr>
          </a:p>
          <a:p>
            <a:pPr marL="1463040" lvl="5" indent="0">
              <a:buNone/>
            </a:pPr>
            <a:r>
              <a:rPr lang="es-ES" sz="2000" b="1" dirty="0">
                <a:latin typeface="Times New Roman" pitchFamily="18" charset="0"/>
                <a:cs typeface="Times New Roman" pitchFamily="18" charset="0"/>
              </a:rPr>
              <a:t>	</a:t>
            </a:r>
            <a:r>
              <a:rPr lang="es-ES" sz="2000" b="1" dirty="0" err="1">
                <a:latin typeface="Times New Roman" pitchFamily="18" charset="0"/>
                <a:cs typeface="Times New Roman" pitchFamily="18" charset="0"/>
              </a:rPr>
              <a:t>System.out.println</a:t>
            </a:r>
            <a:r>
              <a:rPr lang="es-ES" sz="2000" b="1" dirty="0">
                <a:latin typeface="Times New Roman" pitchFamily="18" charset="0"/>
                <a:cs typeface="Times New Roman" pitchFamily="18" charset="0"/>
              </a:rPr>
              <a:t>("El valor" + </a:t>
            </a:r>
            <a:r>
              <a:rPr lang="es-ES" sz="2000" b="1" dirty="0" err="1">
                <a:latin typeface="Times New Roman" pitchFamily="18" charset="0"/>
                <a:cs typeface="Times New Roman" pitchFamily="18" charset="0"/>
              </a:rPr>
              <a:t>valorBuscado</a:t>
            </a:r>
            <a:r>
              <a:rPr lang="es-ES" sz="2000" b="1" dirty="0">
                <a:latin typeface="Times New Roman" pitchFamily="18" charset="0"/>
                <a:cs typeface="Times New Roman" pitchFamily="18" charset="0"/>
              </a:rPr>
              <a:t> + "no 	existe en el vector"); </a:t>
            </a:r>
          </a:p>
          <a:p>
            <a:pPr marL="1463040" lvl="5" indent="0">
              <a:buNone/>
            </a:pPr>
            <a:endParaRPr lang="es-ES" sz="2000" b="1" dirty="0">
              <a:latin typeface="Times New Roman" pitchFamily="18" charset="0"/>
              <a:cs typeface="Times New Roman" pitchFamily="18" charset="0"/>
            </a:endParaRPr>
          </a:p>
          <a:p>
            <a:pPr marL="1463040" lvl="5" indent="0">
              <a:buNone/>
            </a:pPr>
            <a:r>
              <a:rPr lang="es-ES" sz="2000" b="1" dirty="0">
                <a:latin typeface="Times New Roman" pitchFamily="18" charset="0"/>
                <a:cs typeface="Times New Roman" pitchFamily="18" charset="0"/>
              </a:rPr>
              <a:t>    }</a:t>
            </a:r>
          </a:p>
          <a:p>
            <a:pPr marL="1463040" lvl="5" indent="0">
              <a:buNone/>
            </a:pPr>
            <a:r>
              <a:rPr lang="es-ES" sz="2000" b="1" dirty="0">
                <a:latin typeface="Times New Roman" pitchFamily="18" charset="0"/>
                <a:cs typeface="Times New Roman" pitchFamily="18" charset="0"/>
              </a:rPr>
              <a:t>}</a:t>
            </a:r>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1978666286"/>
      </p:ext>
    </p:extLst>
  </p:cSld>
  <p:clrMapOvr>
    <a:masterClrMapping/>
  </p:clrMapOvr>
  <p:transition>
    <p:check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a:xfrm>
            <a:off x="1253976" y="1253331"/>
            <a:ext cx="10092161" cy="4351338"/>
          </a:xfrm>
        </p:spPr>
        <p:txBody>
          <a:bodyPr>
            <a:noAutofit/>
          </a:bodyPr>
          <a:lstStyle/>
          <a:p>
            <a:pPr algn="just">
              <a:lnSpc>
                <a:spcPct val="150000"/>
              </a:lnSpc>
              <a:spcBef>
                <a:spcPts val="0"/>
              </a:spcBef>
              <a:buNone/>
            </a:pPr>
            <a:r>
              <a:rPr lang="es-ES" sz="1600" b="1" u="sng" dirty="0">
                <a:solidFill>
                  <a:srgbClr val="FF0000"/>
                </a:solidFill>
              </a:rPr>
              <a:t>EJERCICIO 12. </a:t>
            </a:r>
            <a:r>
              <a:rPr lang="es-ES" sz="1600" dirty="0"/>
              <a:t>Escribe un programa que pida las notas que han obtenido 6 alumnos en el módulo de Programación; posteriormente, el programa visualizará la posición donde está colocado el alumno que haya obtenido una determinada nota, que se insertará a través del teclado. Si no hay ningún alumno con esa nota, se visualizará el mensaje correspondiente. Suponemos que el usuario va a insertar las notas de forma ordenada (descendentemente). Hay que utilizar el método de búsqueda binaria.</a:t>
            </a:r>
          </a:p>
          <a:p>
            <a:pPr algn="just">
              <a:lnSpc>
                <a:spcPct val="150000"/>
              </a:lnSpc>
              <a:spcBef>
                <a:spcPts val="0"/>
              </a:spcBef>
              <a:buNone/>
            </a:pPr>
            <a:endParaRPr lang="es-ES" sz="1600" dirty="0"/>
          </a:p>
          <a:p>
            <a:pPr marL="708660" lvl="1" indent="-342900" algn="just">
              <a:lnSpc>
                <a:spcPct val="150000"/>
              </a:lnSpc>
              <a:spcBef>
                <a:spcPts val="0"/>
              </a:spcBef>
              <a:buNone/>
            </a:pPr>
            <a:endParaRPr lang="es-ES" sz="1600" u="sng" dirty="0"/>
          </a:p>
          <a:p>
            <a:pPr algn="just">
              <a:lnSpc>
                <a:spcPct val="150000"/>
              </a:lnSpc>
              <a:spcBef>
                <a:spcPts val="0"/>
              </a:spcBef>
              <a:buNone/>
            </a:pPr>
            <a:r>
              <a:rPr lang="es-ES" sz="1600" dirty="0"/>
              <a:t>	</a:t>
            </a:r>
          </a:p>
        </p:txBody>
      </p:sp>
    </p:spTree>
    <p:extLst>
      <p:ext uri="{BB962C8B-B14F-4D97-AF65-F5344CB8AC3E}">
        <p14:creationId xmlns:p14="http://schemas.microsoft.com/office/powerpoint/2010/main" val="896235889"/>
      </p:ext>
    </p:extLst>
  </p:cSld>
  <p:clrMapOvr>
    <a:masterClrMapping/>
  </p:clrMapOvr>
  <p:transition>
    <p:check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noAutofit/>
          </a:bodyPr>
          <a:lstStyle/>
          <a:p>
            <a:pPr marL="742950" indent="-742950"/>
            <a:r>
              <a:rPr lang="es-ES" sz="3200"/>
              <a:t>2.7.2. Búsqueda binaria o dicotómica en arrays.</a:t>
            </a:r>
            <a:endParaRPr lang="es-ES" sz="3200" dirty="0"/>
          </a:p>
        </p:txBody>
      </p:sp>
      <p:sp>
        <p:nvSpPr>
          <p:cNvPr id="5125" name="Rectangle 5"/>
          <p:cNvSpPr>
            <a:spLocks noGrp="1" noChangeArrowheads="1"/>
          </p:cNvSpPr>
          <p:nvPr>
            <p:ph idx="1"/>
          </p:nvPr>
        </p:nvSpPr>
        <p:spPr>
          <a:xfrm>
            <a:off x="1199454" y="1253331"/>
            <a:ext cx="10092161" cy="4351338"/>
          </a:xfrm>
        </p:spPr>
        <p:txBody>
          <a:bodyPr>
            <a:noAutofit/>
          </a:bodyPr>
          <a:lstStyle/>
          <a:p>
            <a:pPr>
              <a:lnSpc>
                <a:spcPct val="150000"/>
              </a:lnSpc>
              <a:buFont typeface="Wingdings" pitchFamily="2" charset="2"/>
              <a:buChar char="q"/>
            </a:pPr>
            <a:r>
              <a:rPr lang="es-ES" sz="1600" dirty="0"/>
              <a:t>Para realizar búsquedas sobre </a:t>
            </a:r>
            <a:r>
              <a:rPr lang="es-ES" sz="1600" dirty="0" err="1"/>
              <a:t>arrays</a:t>
            </a:r>
            <a:r>
              <a:rPr lang="es-ES" sz="1600" dirty="0"/>
              <a:t> ordenados, Java posee el método estático </a:t>
            </a:r>
            <a:r>
              <a:rPr lang="es-ES" sz="1600" b="1" dirty="0" err="1"/>
              <a:t>binarySearch</a:t>
            </a:r>
            <a:r>
              <a:rPr lang="es-ES" sz="1600" b="1" dirty="0"/>
              <a:t>(</a:t>
            </a:r>
            <a:r>
              <a:rPr lang="es-ES" sz="1600" b="1" dirty="0" err="1"/>
              <a:t>int</a:t>
            </a:r>
            <a:r>
              <a:rPr lang="es-ES" sz="1600" b="1" dirty="0"/>
              <a:t>[] lista, </a:t>
            </a:r>
            <a:r>
              <a:rPr lang="es-ES" sz="1600" b="1" dirty="0" err="1"/>
              <a:t>int</a:t>
            </a:r>
            <a:r>
              <a:rPr lang="es-ES" sz="1600" b="1" dirty="0"/>
              <a:t> dato)</a:t>
            </a:r>
            <a:r>
              <a:rPr lang="es-ES" sz="1600" dirty="0"/>
              <a:t> de la clase </a:t>
            </a:r>
            <a:r>
              <a:rPr lang="es-ES" sz="1600" b="1" dirty="0" err="1"/>
              <a:t>java.util.Arrays</a:t>
            </a:r>
            <a:r>
              <a:rPr lang="es-ES" sz="1600" dirty="0"/>
              <a:t>, la cual implementa de forma eficiente el algoritmo de la </a:t>
            </a:r>
            <a:r>
              <a:rPr lang="es-ES" sz="1600" b="1" dirty="0"/>
              <a:t>búsqueda binaria</a:t>
            </a:r>
            <a:r>
              <a:rPr lang="es-ES" sz="1600" dirty="0"/>
              <a:t> (el array debe estar ordenado). Este método devuelve el índice en el que se encuentra el elemento a buscar ó -1 en caso de no encontrarle.</a:t>
            </a:r>
          </a:p>
          <a:p>
            <a:pPr marL="365760" lvl="1" indent="0" algn="just">
              <a:lnSpc>
                <a:spcPct val="150000"/>
              </a:lnSpc>
              <a:spcBef>
                <a:spcPts val="0"/>
              </a:spcBef>
              <a:buNone/>
            </a:pPr>
            <a:endParaRPr lang="es-ES" sz="1600" u="sng" dirty="0"/>
          </a:p>
          <a:p>
            <a:pPr marL="0" indent="0" algn="just">
              <a:lnSpc>
                <a:spcPct val="150000"/>
              </a:lnSpc>
              <a:spcBef>
                <a:spcPts val="0"/>
              </a:spcBef>
              <a:buNone/>
            </a:pPr>
            <a:r>
              <a:rPr lang="es-ES" sz="1600" dirty="0"/>
              <a:t>	</a:t>
            </a:r>
          </a:p>
        </p:txBody>
      </p:sp>
    </p:spTree>
    <p:extLst>
      <p:ext uri="{BB962C8B-B14F-4D97-AF65-F5344CB8AC3E}">
        <p14:creationId xmlns:p14="http://schemas.microsoft.com/office/powerpoint/2010/main" val="2975598732"/>
      </p:ext>
    </p:extLst>
  </p:cSld>
  <p:clrMapOvr>
    <a:masterClrMapping/>
  </p:clrMapOvr>
  <p:transition>
    <p:check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B4AEA76-DDC5-4D5A-96F0-E8A07B7F0B51}"/>
              </a:ext>
            </a:extLst>
          </p:cNvPr>
          <p:cNvSpPr>
            <a:spLocks noGrp="1"/>
          </p:cNvSpPr>
          <p:nvPr>
            <p:ph type="title"/>
          </p:nvPr>
        </p:nvSpPr>
        <p:spPr/>
        <p:txBody>
          <a:bodyPr/>
          <a:lstStyle/>
          <a:p>
            <a:r>
              <a:rPr lang="es-ES" sz="3600" dirty="0"/>
              <a:t>2.7.2. Búsqueda binaria o dicotómica en </a:t>
            </a:r>
            <a:r>
              <a:rPr lang="es-ES" sz="3600" dirty="0" err="1"/>
              <a:t>arrays</a:t>
            </a:r>
            <a:r>
              <a:rPr lang="es-ES" sz="3600" dirty="0"/>
              <a:t>.</a:t>
            </a:r>
            <a:endParaRPr lang="es-ES" dirty="0"/>
          </a:p>
        </p:txBody>
      </p:sp>
      <p:sp>
        <p:nvSpPr>
          <p:cNvPr id="3" name="Marcador de contenido 2"/>
          <p:cNvSpPr>
            <a:spLocks noGrp="1"/>
          </p:cNvSpPr>
          <p:nvPr>
            <p:ph idx="1"/>
          </p:nvPr>
        </p:nvSpPr>
        <p:spPr/>
        <p:txBody>
          <a:bodyPr>
            <a:normAutofit lnSpcReduction="10000"/>
          </a:bodyPr>
          <a:lstStyle/>
          <a:p>
            <a:pPr>
              <a:lnSpc>
                <a:spcPct val="150000"/>
              </a:lnSpc>
              <a:buFont typeface="Wingdings" pitchFamily="2" charset="2"/>
              <a:buChar char="q"/>
            </a:pPr>
            <a:r>
              <a:rPr lang="es-ES" sz="2000" dirty="0"/>
              <a:t>El código es el siguiente:  </a:t>
            </a:r>
          </a:p>
          <a:p>
            <a:pPr marL="1920240" lvl="7" indent="0">
              <a:buNone/>
            </a:pPr>
            <a:r>
              <a:rPr lang="es-ES" sz="1800" b="1" dirty="0" err="1"/>
              <a:t>public</a:t>
            </a:r>
            <a:r>
              <a:rPr lang="es-ES" sz="1800" b="1" dirty="0"/>
              <a:t> </a:t>
            </a:r>
            <a:r>
              <a:rPr lang="es-ES" sz="1800" b="1" dirty="0" err="1"/>
              <a:t>static</a:t>
            </a:r>
            <a:r>
              <a:rPr lang="es-ES" sz="1800" b="1" dirty="0"/>
              <a:t> </a:t>
            </a:r>
            <a:r>
              <a:rPr lang="es-ES" sz="1800" b="1" dirty="0" err="1"/>
              <a:t>void</a:t>
            </a:r>
            <a:r>
              <a:rPr lang="es-ES" sz="1800" b="1" dirty="0"/>
              <a:t> </a:t>
            </a:r>
            <a:r>
              <a:rPr lang="es-ES" sz="1800" b="1" dirty="0" err="1"/>
              <a:t>main</a:t>
            </a:r>
            <a:r>
              <a:rPr lang="es-ES" sz="1800" b="1" dirty="0"/>
              <a:t>(</a:t>
            </a:r>
            <a:r>
              <a:rPr lang="es-ES" sz="1800" b="1" dirty="0" err="1"/>
              <a:t>String</a:t>
            </a:r>
            <a:r>
              <a:rPr lang="es-ES" sz="1800" b="1" dirty="0"/>
              <a:t>[] </a:t>
            </a:r>
            <a:r>
              <a:rPr lang="es-ES" sz="1800" b="1" dirty="0" err="1"/>
              <a:t>args</a:t>
            </a:r>
            <a:r>
              <a:rPr lang="es-ES" sz="1800" b="1" dirty="0"/>
              <a:t>) {</a:t>
            </a:r>
          </a:p>
          <a:p>
            <a:pPr marL="1920240" lvl="7" indent="0">
              <a:buNone/>
            </a:pPr>
            <a:r>
              <a:rPr lang="es-ES" sz="1800" b="1" dirty="0"/>
              <a:t>        </a:t>
            </a:r>
            <a:r>
              <a:rPr lang="es-ES" sz="1800" b="1" dirty="0" err="1"/>
              <a:t>int</a:t>
            </a:r>
            <a:r>
              <a:rPr lang="es-ES" sz="1800" b="1" dirty="0"/>
              <a:t>[] lista = {3, 4, 5, 6, 7, 8, 9}; //ahora el </a:t>
            </a:r>
            <a:r>
              <a:rPr lang="es-ES" sz="1800" b="1" dirty="0" err="1"/>
              <a:t>array</a:t>
            </a:r>
            <a:r>
              <a:rPr lang="es-ES" sz="1800" b="1" dirty="0"/>
              <a:t> está ordenado</a:t>
            </a:r>
          </a:p>
          <a:p>
            <a:pPr marL="1920240" lvl="7" indent="0">
              <a:buNone/>
            </a:pPr>
            <a:r>
              <a:rPr lang="es-ES" sz="1800" b="1" dirty="0"/>
              <a:t>        //Genera números aleatorios de 0 a 19</a:t>
            </a:r>
          </a:p>
          <a:p>
            <a:pPr marL="1920240" lvl="7" indent="0">
              <a:buNone/>
            </a:pPr>
            <a:r>
              <a:rPr lang="es-ES" sz="1800" b="1" dirty="0"/>
              <a:t>        </a:t>
            </a:r>
            <a:r>
              <a:rPr lang="es-ES" sz="1800" b="1" dirty="0" err="1"/>
              <a:t>int</a:t>
            </a:r>
            <a:r>
              <a:rPr lang="es-ES" sz="1800" b="1" dirty="0"/>
              <a:t> dato = (</a:t>
            </a:r>
            <a:r>
              <a:rPr lang="es-ES" sz="1800" b="1" dirty="0" err="1"/>
              <a:t>int</a:t>
            </a:r>
            <a:r>
              <a:rPr lang="es-ES" sz="1800" b="1" dirty="0"/>
              <a:t>) (20 * </a:t>
            </a:r>
            <a:r>
              <a:rPr lang="es-ES" sz="1800" b="1" dirty="0" err="1"/>
              <a:t>Math.random</a:t>
            </a:r>
            <a:r>
              <a:rPr lang="es-ES" sz="1800" b="1" dirty="0"/>
              <a:t>()); </a:t>
            </a:r>
          </a:p>
          <a:p>
            <a:pPr marL="1920240" lvl="7" indent="0">
              <a:buNone/>
            </a:pPr>
            <a:r>
              <a:rPr lang="es-ES" sz="1800" b="1" dirty="0"/>
              <a:t>        </a:t>
            </a:r>
            <a:r>
              <a:rPr lang="es-ES" sz="1800" b="1" dirty="0" err="1"/>
              <a:t>int</a:t>
            </a:r>
            <a:r>
              <a:rPr lang="es-ES" sz="1800" b="1" dirty="0"/>
              <a:t> </a:t>
            </a:r>
            <a:r>
              <a:rPr lang="es-ES" sz="1800" b="1" dirty="0" err="1"/>
              <a:t>indice</a:t>
            </a:r>
            <a:r>
              <a:rPr lang="es-ES" sz="1800" b="1" dirty="0"/>
              <a:t> = </a:t>
            </a:r>
            <a:r>
              <a:rPr lang="es-ES" sz="1800" b="1" dirty="0" err="1"/>
              <a:t>Arrays.binarySearch</a:t>
            </a:r>
            <a:r>
              <a:rPr lang="es-ES" sz="1800" b="1" dirty="0"/>
              <a:t>(lista, dato);</a:t>
            </a:r>
          </a:p>
          <a:p>
            <a:pPr marL="1920240" lvl="7" indent="0">
              <a:buNone/>
            </a:pPr>
            <a:r>
              <a:rPr lang="es-ES" sz="1800" b="1" dirty="0"/>
              <a:t>       </a:t>
            </a:r>
          </a:p>
          <a:p>
            <a:pPr marL="1920240" lvl="7" indent="0">
              <a:buNone/>
            </a:pPr>
            <a:r>
              <a:rPr lang="es-ES" sz="1800" b="1" dirty="0"/>
              <a:t>        </a:t>
            </a:r>
            <a:r>
              <a:rPr lang="es-ES" sz="1800" b="1" dirty="0" err="1"/>
              <a:t>if</a:t>
            </a:r>
            <a:r>
              <a:rPr lang="es-ES" sz="1800" b="1" dirty="0"/>
              <a:t> (</a:t>
            </a:r>
            <a:r>
              <a:rPr lang="es-ES" sz="1800" b="1" dirty="0" err="1"/>
              <a:t>indice</a:t>
            </a:r>
            <a:r>
              <a:rPr lang="es-ES" sz="1800" b="1" dirty="0"/>
              <a:t> &gt;= 0) {</a:t>
            </a:r>
          </a:p>
          <a:p>
            <a:pPr marL="1920240" lvl="7" indent="0">
              <a:buNone/>
            </a:pPr>
            <a:r>
              <a:rPr lang="es-ES" sz="1800" b="1" dirty="0"/>
              <a:t>            </a:t>
            </a:r>
            <a:r>
              <a:rPr lang="es-ES" sz="1800" b="1" dirty="0" err="1"/>
              <a:t>System.out.println</a:t>
            </a:r>
            <a:r>
              <a:rPr lang="es-ES" sz="1800" b="1" dirty="0"/>
              <a:t>("El dato " + dato + " es encontrado en"</a:t>
            </a:r>
          </a:p>
          <a:p>
            <a:pPr marL="1920240" lvl="7" indent="0">
              <a:buNone/>
            </a:pPr>
            <a:r>
              <a:rPr lang="es-ES" sz="1800" b="1" dirty="0"/>
              <a:t>                    + " la posición " + </a:t>
            </a:r>
            <a:r>
              <a:rPr lang="es-ES" sz="1800" b="1" dirty="0" err="1"/>
              <a:t>indice</a:t>
            </a:r>
            <a:r>
              <a:rPr lang="es-ES" sz="1800" b="1" dirty="0"/>
              <a:t>);</a:t>
            </a:r>
          </a:p>
          <a:p>
            <a:pPr marL="1920240" lvl="7" indent="0">
              <a:buNone/>
            </a:pPr>
            <a:r>
              <a:rPr lang="es-ES" sz="1800" b="1" dirty="0"/>
              <a:t>        } </a:t>
            </a:r>
            <a:r>
              <a:rPr lang="es-ES" sz="1800" b="1" dirty="0" err="1"/>
              <a:t>else</a:t>
            </a:r>
            <a:r>
              <a:rPr lang="es-ES" sz="1800" b="1" dirty="0"/>
              <a:t> {</a:t>
            </a:r>
          </a:p>
          <a:p>
            <a:pPr marL="1920240" lvl="7" indent="0">
              <a:buNone/>
            </a:pPr>
            <a:r>
              <a:rPr lang="es-ES" sz="1800" b="1" dirty="0"/>
              <a:t>            </a:t>
            </a:r>
            <a:r>
              <a:rPr lang="es-ES" sz="1800" b="1" dirty="0" err="1"/>
              <a:t>System.out.println</a:t>
            </a:r>
            <a:r>
              <a:rPr lang="es-ES" sz="1800" b="1" dirty="0"/>
              <a:t>("El dato " + dato + " no está en la lista");</a:t>
            </a:r>
          </a:p>
          <a:p>
            <a:pPr marL="1920240" lvl="7" indent="0">
              <a:buNone/>
            </a:pPr>
            <a:r>
              <a:rPr lang="es-ES" sz="1800" b="1" dirty="0"/>
              <a:t>        }</a:t>
            </a:r>
          </a:p>
          <a:p>
            <a:pPr marL="1920240" lvl="7" indent="0">
              <a:buNone/>
            </a:pPr>
            <a:r>
              <a:rPr lang="es-ES" sz="1800" b="1" dirty="0"/>
              <a:t>    }</a:t>
            </a:r>
          </a:p>
          <a:p>
            <a:endParaRPr lang="es-ES" dirty="0"/>
          </a:p>
        </p:txBody>
      </p:sp>
    </p:spTree>
    <p:extLst>
      <p:ext uri="{BB962C8B-B14F-4D97-AF65-F5344CB8AC3E}">
        <p14:creationId xmlns:p14="http://schemas.microsoft.com/office/powerpoint/2010/main" val="25320380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2.8 ORDENACIÓN</a:t>
            </a:r>
          </a:p>
        </p:txBody>
      </p:sp>
      <p:sp>
        <p:nvSpPr>
          <p:cNvPr id="2" name="Marcador de texto 1">
            <a:extLst>
              <a:ext uri="{FF2B5EF4-FFF2-40B4-BE49-F238E27FC236}">
                <a16:creationId xmlns:a16="http://schemas.microsoft.com/office/drawing/2014/main" id="{A462DB32-9058-4266-9C1A-B37D64703E53}"/>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488122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a:t>
            </a:r>
          </a:p>
        </p:txBody>
      </p:sp>
      <p:sp>
        <p:nvSpPr>
          <p:cNvPr id="5125" name="Rectangle 5"/>
          <p:cNvSpPr>
            <a:spLocks noGrp="1" noChangeArrowheads="1"/>
          </p:cNvSpPr>
          <p:nvPr>
            <p:ph idx="1"/>
          </p:nvPr>
        </p:nvSpPr>
        <p:spPr>
          <a:xfrm>
            <a:off x="1199454" y="994660"/>
            <a:ext cx="10441162" cy="4351338"/>
          </a:xfrm>
        </p:spPr>
        <p:txBody>
          <a:bodyPr/>
          <a:lstStyle/>
          <a:p>
            <a:r>
              <a:rPr lang="es-ES" dirty="0"/>
              <a:t>Hay muchos métodos para ordenar un </a:t>
            </a:r>
            <a:r>
              <a:rPr lang="es-ES" dirty="0" err="1"/>
              <a:t>array</a:t>
            </a:r>
            <a:r>
              <a:rPr lang="es-ES" dirty="0"/>
              <a:t>. Algunos ejemplos son: inserción directa, inserción binaria,  selección directa, intercambio directo (método de la burbuja),  intercambio por sacudida o vibración, por incremento decreciente (Shell), por montón, por partición (</a:t>
            </a:r>
            <a:r>
              <a:rPr lang="es-ES" err="1"/>
              <a:t>Quicksort</a:t>
            </a:r>
            <a:r>
              <a:rPr lang="es-ES"/>
              <a:t>),…</a:t>
            </a:r>
          </a:p>
          <a:p>
            <a:endParaRPr lang="es-ES" dirty="0"/>
          </a:p>
          <a:p>
            <a:r>
              <a:rPr lang="es-ES" dirty="0"/>
              <a:t>Nosotros vamos a estudiar el “método de la burbuja”. No es uno de los métodos más rápidos de ordenaciones, pero es uno de los más fáciles de entender.</a:t>
            </a:r>
          </a:p>
          <a:p>
            <a:endParaRPr lang="es-ES" dirty="0"/>
          </a:p>
          <a:p>
            <a:r>
              <a:rPr lang="es-ES" dirty="0"/>
              <a:t>MÉTODO DE LA BURBUJA: se recorre el vector y se comprueba si cada dato está bien colocado con respecto al dato que hay en la posición siguiente. Si no están bien colocados, se intercambian.</a:t>
            </a:r>
          </a:p>
          <a:p>
            <a:pPr lvl="1"/>
            <a:endParaRPr lang="es-ES" dirty="0"/>
          </a:p>
        </p:txBody>
      </p:sp>
    </p:spTree>
    <p:extLst>
      <p:ext uri="{BB962C8B-B14F-4D97-AF65-F5344CB8AC3E}">
        <p14:creationId xmlns:p14="http://schemas.microsoft.com/office/powerpoint/2010/main" val="1025713610"/>
      </p:ext>
    </p:extLst>
  </p:cSld>
  <p:clrMapOvr>
    <a:masterClrMapping/>
  </p:clrMapOvr>
  <p:transition>
    <p:check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AF1A91B4-F00D-4B65-8F90-ADBC55230C56}"/>
              </a:ext>
            </a:extLst>
          </p:cNvPr>
          <p:cNvSpPr>
            <a:spLocks noGrp="1"/>
          </p:cNvSpPr>
          <p:nvPr>
            <p:ph type="title"/>
          </p:nvPr>
        </p:nvSpPr>
        <p:spPr/>
        <p:txBody>
          <a:bodyPr/>
          <a:lstStyle/>
          <a:p>
            <a:endParaRPr lang="es-ES"/>
          </a:p>
        </p:txBody>
      </p:sp>
      <p:sp>
        <p:nvSpPr>
          <p:cNvPr id="11" name="Marcador de contenido 10">
            <a:extLst>
              <a:ext uri="{FF2B5EF4-FFF2-40B4-BE49-F238E27FC236}">
                <a16:creationId xmlns:a16="http://schemas.microsoft.com/office/drawing/2014/main" id="{A4C03FBA-FF04-4A53-AB95-FBDD7D171197}"/>
              </a:ext>
            </a:extLst>
          </p:cNvPr>
          <p:cNvSpPr>
            <a:spLocks noGrp="1"/>
          </p:cNvSpPr>
          <p:nvPr>
            <p:ph idx="1"/>
          </p:nvPr>
        </p:nvSpPr>
        <p:spPr/>
        <p:txBody>
          <a:bodyPr/>
          <a:lstStyle/>
          <a:p>
            <a:endParaRPr lang="es-ES"/>
          </a:p>
        </p:txBody>
      </p:sp>
      <p:pic>
        <p:nvPicPr>
          <p:cNvPr id="5" name="Imagen 4"/>
          <p:cNvPicPr>
            <a:picLocks noChangeAspect="1"/>
          </p:cNvPicPr>
          <p:nvPr/>
        </p:nvPicPr>
        <p:blipFill>
          <a:blip r:embed="rId2"/>
          <a:stretch>
            <a:fillRect/>
          </a:stretch>
        </p:blipFill>
        <p:spPr>
          <a:xfrm>
            <a:off x="2347390" y="356759"/>
            <a:ext cx="7497221" cy="6144482"/>
          </a:xfrm>
          <a:prstGeom prst="rect">
            <a:avLst/>
          </a:prstGeom>
        </p:spPr>
      </p:pic>
    </p:spTree>
    <p:extLst>
      <p:ext uri="{BB962C8B-B14F-4D97-AF65-F5344CB8AC3E}">
        <p14:creationId xmlns:p14="http://schemas.microsoft.com/office/powerpoint/2010/main" val="4193591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C3CFE6AA-F992-4B2A-AA9A-3D6CACA29979}"/>
              </a:ext>
            </a:extLst>
          </p:cNvPr>
          <p:cNvSpPr>
            <a:spLocks noGrp="1"/>
          </p:cNvSpPr>
          <p:nvPr>
            <p:ph type="title"/>
          </p:nvPr>
        </p:nvSpPr>
        <p:spPr/>
        <p:txBody>
          <a:bodyPr/>
          <a:lstStyle/>
          <a:p>
            <a:endParaRPr lang="es-ES"/>
          </a:p>
        </p:txBody>
      </p:sp>
      <p:sp>
        <p:nvSpPr>
          <p:cNvPr id="11" name="Marcador de contenido 10">
            <a:extLst>
              <a:ext uri="{FF2B5EF4-FFF2-40B4-BE49-F238E27FC236}">
                <a16:creationId xmlns:a16="http://schemas.microsoft.com/office/drawing/2014/main" id="{9A2D6BD6-9B2D-4D0D-909F-76114A39999D}"/>
              </a:ext>
            </a:extLst>
          </p:cNvPr>
          <p:cNvSpPr>
            <a:spLocks noGrp="1"/>
          </p:cNvSpPr>
          <p:nvPr>
            <p:ph idx="1"/>
          </p:nvPr>
        </p:nvSpPr>
        <p:spPr/>
        <p:txBody>
          <a:bodyPr/>
          <a:lstStyle/>
          <a:p>
            <a:endParaRPr lang="es-ES"/>
          </a:p>
        </p:txBody>
      </p:sp>
      <p:pic>
        <p:nvPicPr>
          <p:cNvPr id="5" name="Imagen 4"/>
          <p:cNvPicPr>
            <a:picLocks noChangeAspect="1"/>
          </p:cNvPicPr>
          <p:nvPr/>
        </p:nvPicPr>
        <p:blipFill>
          <a:blip r:embed="rId2"/>
          <a:stretch>
            <a:fillRect/>
          </a:stretch>
        </p:blipFill>
        <p:spPr>
          <a:xfrm>
            <a:off x="2183562" y="60545"/>
            <a:ext cx="7863157" cy="6031061"/>
          </a:xfrm>
          <a:prstGeom prst="rect">
            <a:avLst/>
          </a:prstGeom>
        </p:spPr>
      </p:pic>
    </p:spTree>
    <p:extLst>
      <p:ext uri="{BB962C8B-B14F-4D97-AF65-F5344CB8AC3E}">
        <p14:creationId xmlns:p14="http://schemas.microsoft.com/office/powerpoint/2010/main" val="3466348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a:t>
            </a:r>
          </a:p>
        </p:txBody>
      </p:sp>
      <p:sp>
        <p:nvSpPr>
          <p:cNvPr id="6" name="Marcador de contenido 5">
            <a:extLst>
              <a:ext uri="{FF2B5EF4-FFF2-40B4-BE49-F238E27FC236}">
                <a16:creationId xmlns:a16="http://schemas.microsoft.com/office/drawing/2014/main" id="{8CD5DBA9-1057-4739-AE51-EA4CF2440C34}"/>
              </a:ext>
            </a:extLst>
          </p:cNvPr>
          <p:cNvSpPr>
            <a:spLocks noGrp="1"/>
          </p:cNvSpPr>
          <p:nvPr>
            <p:ph idx="1"/>
          </p:nvPr>
        </p:nvSpPr>
        <p:spPr/>
        <p:txBody>
          <a:bodyPr/>
          <a:lstStyle/>
          <a:p>
            <a:endParaRPr lang="es-E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1412776"/>
            <a:ext cx="573405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608" y="4797152"/>
            <a:ext cx="577215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001343"/>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91195-78E5-4AE3-91B1-052AB6C1C503}"/>
              </a:ext>
            </a:extLst>
          </p:cNvPr>
          <p:cNvSpPr>
            <a:spLocks noGrp="1"/>
          </p:cNvSpPr>
          <p:nvPr>
            <p:ph type="title"/>
          </p:nvPr>
        </p:nvSpPr>
        <p:spPr>
          <a:xfrm>
            <a:off x="831851" y="1709741"/>
            <a:ext cx="10515600" cy="1071188"/>
          </a:xfrm>
        </p:spPr>
        <p:txBody>
          <a:bodyPr/>
          <a:lstStyle/>
          <a:p>
            <a:r>
              <a:rPr lang="es-ES" dirty="0"/>
              <a:t>Vectores</a:t>
            </a:r>
          </a:p>
        </p:txBody>
      </p:sp>
      <p:sp>
        <p:nvSpPr>
          <p:cNvPr id="3" name="Marcador de texto 2">
            <a:extLst>
              <a:ext uri="{FF2B5EF4-FFF2-40B4-BE49-F238E27FC236}">
                <a16:creationId xmlns:a16="http://schemas.microsoft.com/office/drawing/2014/main" id="{241458B7-8909-4B88-BAC4-614BB8FD566F}"/>
              </a:ext>
            </a:extLst>
          </p:cNvPr>
          <p:cNvSpPr>
            <a:spLocks noGrp="1"/>
          </p:cNvSpPr>
          <p:nvPr>
            <p:ph type="body" idx="1"/>
          </p:nvPr>
        </p:nvSpPr>
        <p:spPr>
          <a:xfrm>
            <a:off x="831851" y="2996953"/>
            <a:ext cx="10515600" cy="3092700"/>
          </a:xfrm>
        </p:spPr>
        <p:txBody>
          <a:bodyPr/>
          <a:lstStyle/>
          <a:p>
            <a:pPr marL="712788" indent="-7938"/>
            <a:r>
              <a:rPr lang="es-ES" dirty="0"/>
              <a:t>2.1. Declaración de un vector.</a:t>
            </a:r>
          </a:p>
          <a:p>
            <a:pPr marL="457200" indent="-457200"/>
            <a:r>
              <a:rPr lang="es-ES" dirty="0"/>
              <a:t>		2.2. Creación de un vector.</a:t>
            </a:r>
          </a:p>
          <a:p>
            <a:pPr marL="457200" indent="-457200"/>
            <a:r>
              <a:rPr lang="es-ES" dirty="0"/>
              <a:t>		2.3. Inicialización de un vector.</a:t>
            </a:r>
          </a:p>
          <a:p>
            <a:pPr marL="457200" indent="-457200"/>
            <a:r>
              <a:rPr lang="es-ES" dirty="0"/>
              <a:t>		2.4. Acceso a los elementos de un vector.</a:t>
            </a:r>
          </a:p>
          <a:p>
            <a:pPr marL="457200" indent="-457200"/>
            <a:r>
              <a:rPr lang="es-ES" dirty="0"/>
              <a:t>		2.5. Recorrido de los elementos de un vector.</a:t>
            </a:r>
          </a:p>
          <a:p>
            <a:endParaRPr lang="es-ES" dirty="0"/>
          </a:p>
        </p:txBody>
      </p:sp>
    </p:spTree>
    <p:extLst>
      <p:ext uri="{BB962C8B-B14F-4D97-AF65-F5344CB8AC3E}">
        <p14:creationId xmlns:p14="http://schemas.microsoft.com/office/powerpoint/2010/main" val="17514428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a:t>
            </a:r>
          </a:p>
        </p:txBody>
      </p:sp>
      <p:sp>
        <p:nvSpPr>
          <p:cNvPr id="6" name="Marcador de contenido 5">
            <a:extLst>
              <a:ext uri="{FF2B5EF4-FFF2-40B4-BE49-F238E27FC236}">
                <a16:creationId xmlns:a16="http://schemas.microsoft.com/office/drawing/2014/main" id="{86C313C6-EC6B-4D3C-9CBA-B02691079268}"/>
              </a:ext>
            </a:extLst>
          </p:cNvPr>
          <p:cNvSpPr>
            <a:spLocks noGrp="1"/>
          </p:cNvSpPr>
          <p:nvPr>
            <p:ph idx="1"/>
          </p:nvPr>
        </p:nvSpPr>
        <p:spPr/>
        <p:txBody>
          <a:bodyPr/>
          <a:lstStyle/>
          <a:p>
            <a:endParaRPr lang="es-E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165894"/>
            <a:ext cx="6984776"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107408"/>
      </p:ext>
    </p:extLst>
  </p:cSld>
  <p:clrMapOvr>
    <a:masterClrMapping/>
  </p:clrMapOvr>
  <p:transition>
    <p:check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lstStyle/>
          <a:p>
            <a:r>
              <a:rPr lang="es-ES" dirty="0"/>
              <a:t>IMPLEMENTACIÓN DEL ALGORITMO DEL MÉTODO DE L A BURBUJA.</a:t>
            </a:r>
          </a:p>
          <a:p>
            <a:pPr lvl="0"/>
            <a:r>
              <a:rPr lang="es-ES" dirty="0"/>
              <a:t>Objetivo: llevar el MÁXIMO NÚMERO al final del array progresivamente =&gt; para ello comparar cada elemento con el siguiente e intercambiar si hace falta.</a:t>
            </a:r>
          </a:p>
          <a:p>
            <a:pPr lvl="1"/>
            <a:r>
              <a:rPr lang="es-ES" dirty="0"/>
              <a:t>En caso de ordenación ascendente: si el de la izquierda es mayor que el de la derecha se intercambian.</a:t>
            </a:r>
          </a:p>
          <a:p>
            <a:pPr lvl="1"/>
            <a:r>
              <a:rPr lang="es-ES" dirty="0"/>
              <a:t>Ordenación descendente: si el de la izquierda es menor que el de la derecha se intercambian.	</a:t>
            </a:r>
          </a:p>
          <a:p>
            <a:r>
              <a:rPr lang="es-ES" dirty="0"/>
              <a:t>Implementación: son necesarios dos bucles anidados: </a:t>
            </a:r>
          </a:p>
          <a:p>
            <a:pPr lvl="2"/>
            <a:r>
              <a:rPr lang="es-ES" dirty="0"/>
              <a:t>Un bucle externo: donde se irán comparando todos los elementos de un </a:t>
            </a:r>
            <a:r>
              <a:rPr lang="es-ES" dirty="0" err="1"/>
              <a:t>subarray</a:t>
            </a:r>
            <a:r>
              <a:rPr lang="es-ES" dirty="0"/>
              <a:t> (que cada vez es más pequeño). En cada vueltas se establece el mayor de dicho </a:t>
            </a:r>
            <a:r>
              <a:rPr lang="es-ES" dirty="0" err="1"/>
              <a:t>subarray</a:t>
            </a:r>
            <a:r>
              <a:rPr lang="es-ES" dirty="0"/>
              <a:t> (o menor si la ordenación es descendente). Si el número de elementos del array es N se harán N-1 vueltas. </a:t>
            </a:r>
          </a:p>
          <a:p>
            <a:pPr lvl="2"/>
            <a:r>
              <a:rPr lang="es-ES" dirty="0"/>
              <a:t>Un bucle interno: para comparar parejas dentro de un </a:t>
            </a:r>
            <a:r>
              <a:rPr lang="es-ES" dirty="0" err="1"/>
              <a:t>subarray</a:t>
            </a:r>
            <a:r>
              <a:rPr lang="es-ES" dirty="0"/>
              <a:t>. En la vuelta i-</a:t>
            </a:r>
            <a:r>
              <a:rPr lang="es-ES" dirty="0" err="1"/>
              <a:t>ésima</a:t>
            </a:r>
            <a:r>
              <a:rPr lang="es-ES" dirty="0"/>
              <a:t> se compararán N-i parejas. Es decir, en cada vuelta se va reduciendo una pareja que comparar.</a:t>
            </a:r>
          </a:p>
          <a:p>
            <a:pPr lvl="1"/>
            <a:endParaRPr lang="es-ES" dirty="0"/>
          </a:p>
        </p:txBody>
      </p:sp>
    </p:spTree>
    <p:extLst>
      <p:ext uri="{BB962C8B-B14F-4D97-AF65-F5344CB8AC3E}">
        <p14:creationId xmlns:p14="http://schemas.microsoft.com/office/powerpoint/2010/main" val="971061109"/>
      </p:ext>
    </p:extLst>
  </p:cSld>
  <p:clrMapOvr>
    <a:masterClrMapping/>
  </p:clrMapOvr>
  <p:transition>
    <p:check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lstStyle/>
          <a:p>
            <a:pPr lvl="1"/>
            <a:endParaRPr lang="es-ES" dirty="0"/>
          </a:p>
          <a:p>
            <a:pPr lvl="1"/>
            <a:r>
              <a:rPr lang="es-ES" sz="2400" dirty="0"/>
              <a:t>Conclusiones del método de la BURBUJA:</a:t>
            </a:r>
          </a:p>
          <a:p>
            <a:pPr lvl="2"/>
            <a:r>
              <a:rPr lang="es-ES" sz="1800" dirty="0"/>
              <a:t>A veces, con una sola vuelta puede ser que la tabla no se quede ordenada. En este caso, habría que dar más vueltas a la tabla.</a:t>
            </a:r>
          </a:p>
          <a:p>
            <a:pPr lvl="2"/>
            <a:r>
              <a:rPr lang="es-ES" sz="1800" dirty="0"/>
              <a:t>Si la tabla es de tamaño “X”, habría que dar como mucho “X-1” vueltas.</a:t>
            </a:r>
          </a:p>
          <a:p>
            <a:pPr lvl="2"/>
            <a:r>
              <a:rPr lang="es-ES" sz="1800" dirty="0"/>
              <a:t>En la primera vuelta, el último elemento, al menos, se quedará ordenado; en la segunda vuelta, el penúltimo elemento, al menos, se quedará colocado; y así sucesivamente.</a:t>
            </a:r>
          </a:p>
          <a:p>
            <a:pPr lvl="1"/>
            <a:endParaRPr lang="es-ES" dirty="0"/>
          </a:p>
          <a:p>
            <a:pPr marL="0" indent="0">
              <a:buNone/>
            </a:pPr>
            <a:r>
              <a:rPr lang="es-ES" dirty="0"/>
              <a:t>	</a:t>
            </a:r>
          </a:p>
        </p:txBody>
      </p:sp>
    </p:spTree>
    <p:extLst>
      <p:ext uri="{BB962C8B-B14F-4D97-AF65-F5344CB8AC3E}">
        <p14:creationId xmlns:p14="http://schemas.microsoft.com/office/powerpoint/2010/main" val="680272208"/>
      </p:ext>
    </p:extLst>
  </p:cSld>
  <p:clrMapOvr>
    <a:masterClrMapping/>
  </p:clrMapOvr>
  <p:transition>
    <p:check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normAutofit fontScale="85000" lnSpcReduction="20000"/>
          </a:bodyPr>
          <a:lstStyle/>
          <a:p>
            <a:r>
              <a:rPr lang="es-ES" dirty="0"/>
              <a:t>Ejemplo: Escribe un programa que ordene los elementos de forma ascendente de un vector inicializado en el programa y después los imprima.</a:t>
            </a:r>
          </a:p>
          <a:p>
            <a:pPr lvl="5"/>
            <a:endParaRPr lang="es-ES" dirty="0"/>
          </a:p>
          <a:p>
            <a:pPr marL="1714500" lvl="5" indent="0">
              <a:buNone/>
            </a:pPr>
            <a:r>
              <a:rPr lang="es-ES" dirty="0"/>
              <a:t> public static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pPr marL="1714500" lvl="5" indent="0">
              <a:buNone/>
            </a:pPr>
            <a:r>
              <a:rPr lang="es-ES" dirty="0"/>
              <a:t>        </a:t>
            </a:r>
            <a:r>
              <a:rPr lang="es-ES" dirty="0" err="1"/>
              <a:t>int</a:t>
            </a:r>
            <a:r>
              <a:rPr lang="es-ES" dirty="0"/>
              <a:t>[] lista = {2, 4, 3, 1};</a:t>
            </a:r>
          </a:p>
          <a:p>
            <a:pPr marL="1714500" lvl="5" indent="0">
              <a:buNone/>
            </a:pPr>
            <a:r>
              <a:rPr lang="es-ES" dirty="0"/>
              <a:t>        </a:t>
            </a:r>
            <a:r>
              <a:rPr lang="es-ES" dirty="0" err="1"/>
              <a:t>int</a:t>
            </a:r>
            <a:r>
              <a:rPr lang="es-ES" dirty="0"/>
              <a:t> vueltas = </a:t>
            </a:r>
            <a:r>
              <a:rPr lang="es-ES" dirty="0" err="1"/>
              <a:t>lista.length</a:t>
            </a:r>
            <a:r>
              <a:rPr lang="es-ES" dirty="0"/>
              <a:t>;</a:t>
            </a:r>
          </a:p>
          <a:p>
            <a:pPr marL="1714500" lvl="5" indent="0">
              <a:buNone/>
            </a:pPr>
            <a:r>
              <a:rPr lang="es-ES" dirty="0"/>
              <a:t>        //Bucle externo para las vueltas</a:t>
            </a:r>
          </a:p>
          <a:p>
            <a:pPr marL="1714500" lvl="5" indent="0">
              <a:buNone/>
            </a:pPr>
            <a:r>
              <a:rPr lang="es-ES" dirty="0"/>
              <a:t>        </a:t>
            </a:r>
            <a:r>
              <a:rPr lang="es-ES" dirty="0" err="1"/>
              <a:t>for</a:t>
            </a:r>
            <a:r>
              <a:rPr lang="es-ES" dirty="0"/>
              <a:t> (</a:t>
            </a:r>
            <a:r>
              <a:rPr lang="es-ES" dirty="0" err="1"/>
              <a:t>int</a:t>
            </a:r>
            <a:r>
              <a:rPr lang="es-ES" dirty="0"/>
              <a:t> i = 1; i &lt;= vueltas - 1; i++) {</a:t>
            </a:r>
          </a:p>
          <a:p>
            <a:pPr marL="1714500" lvl="5" indent="0">
              <a:buNone/>
            </a:pPr>
            <a:r>
              <a:rPr lang="es-ES" dirty="0"/>
              <a:t>            //Bucle interno para comparar parejas</a:t>
            </a:r>
          </a:p>
          <a:p>
            <a:pPr marL="1714500" lvl="5" indent="0">
              <a:buNone/>
            </a:pPr>
            <a:r>
              <a:rPr lang="es-ES" dirty="0"/>
              <a:t>            </a:t>
            </a:r>
            <a:r>
              <a:rPr lang="es-ES" dirty="0" err="1"/>
              <a:t>for</a:t>
            </a:r>
            <a:r>
              <a:rPr lang="es-ES" dirty="0"/>
              <a:t> (</a:t>
            </a:r>
            <a:r>
              <a:rPr lang="es-ES" dirty="0" err="1"/>
              <a:t>int</a:t>
            </a:r>
            <a:r>
              <a:rPr lang="es-ES" dirty="0"/>
              <a:t> j = 1; j &lt;= vueltas - i; </a:t>
            </a:r>
            <a:r>
              <a:rPr lang="es-ES" dirty="0" err="1"/>
              <a:t>j++</a:t>
            </a:r>
            <a:r>
              <a:rPr lang="es-ES" dirty="0"/>
              <a:t>) { </a:t>
            </a:r>
          </a:p>
          <a:p>
            <a:pPr marL="1714500" lvl="5" indent="0">
              <a:buNone/>
            </a:pPr>
            <a:r>
              <a:rPr lang="es-ES" dirty="0"/>
              <a:t>                </a:t>
            </a:r>
            <a:r>
              <a:rPr lang="es-ES" dirty="0" err="1"/>
              <a:t>if</a:t>
            </a:r>
            <a:r>
              <a:rPr lang="es-ES" dirty="0"/>
              <a:t> (lista[j - 1] &gt; lista[j]) {</a:t>
            </a:r>
          </a:p>
          <a:p>
            <a:pPr marL="1714500" lvl="5" indent="0">
              <a:buNone/>
            </a:pPr>
            <a:r>
              <a:rPr lang="es-ES" dirty="0"/>
              <a:t>                    </a:t>
            </a:r>
            <a:r>
              <a:rPr lang="es-ES" dirty="0" err="1"/>
              <a:t>int</a:t>
            </a:r>
            <a:r>
              <a:rPr lang="es-ES" dirty="0"/>
              <a:t> </a:t>
            </a:r>
            <a:r>
              <a:rPr lang="es-ES" dirty="0" err="1"/>
              <a:t>tmp</a:t>
            </a:r>
            <a:r>
              <a:rPr lang="es-ES" dirty="0"/>
              <a:t> = lista[j - 1];</a:t>
            </a:r>
          </a:p>
          <a:p>
            <a:pPr marL="1714500" lvl="5" indent="0">
              <a:buNone/>
            </a:pPr>
            <a:r>
              <a:rPr lang="es-ES" dirty="0"/>
              <a:t>                    lista[j - 1] = lista[j];</a:t>
            </a:r>
          </a:p>
          <a:p>
            <a:pPr marL="1714500" lvl="5" indent="0">
              <a:buNone/>
            </a:pPr>
            <a:r>
              <a:rPr lang="es-ES" dirty="0"/>
              <a:t>                    lista[j] = </a:t>
            </a:r>
            <a:r>
              <a:rPr lang="es-ES" dirty="0" err="1"/>
              <a:t>tmp</a:t>
            </a:r>
            <a:r>
              <a:rPr lang="es-ES" dirty="0"/>
              <a:t>;</a:t>
            </a:r>
          </a:p>
          <a:p>
            <a:pPr marL="1714500" lvl="5" indent="0">
              <a:buNone/>
            </a:pPr>
            <a:r>
              <a:rPr lang="es-ES" dirty="0"/>
              <a:t>                }</a:t>
            </a:r>
          </a:p>
          <a:p>
            <a:pPr marL="1714500" lvl="5" indent="0">
              <a:buNone/>
            </a:pPr>
            <a:r>
              <a:rPr lang="es-ES" dirty="0"/>
              <a:t>            }</a:t>
            </a:r>
          </a:p>
          <a:p>
            <a:pPr marL="1714500" lvl="5" indent="0">
              <a:buNone/>
            </a:pPr>
            <a:r>
              <a:rPr lang="es-ES" dirty="0"/>
              <a:t>        }</a:t>
            </a:r>
          </a:p>
          <a:p>
            <a:pPr marL="1714500" lvl="5" indent="0">
              <a:buNone/>
            </a:pPr>
            <a:r>
              <a:rPr lang="es-ES" dirty="0"/>
              <a:t>        //Mostramos el array ordenado</a:t>
            </a:r>
          </a:p>
          <a:p>
            <a:pPr marL="1714500" lvl="5" indent="0">
              <a:buNone/>
            </a:pPr>
            <a:r>
              <a:rPr lang="es-ES" dirty="0"/>
              <a:t>        </a:t>
            </a:r>
            <a:r>
              <a:rPr lang="es-ES" dirty="0" err="1"/>
              <a:t>for</a:t>
            </a:r>
            <a:r>
              <a:rPr lang="es-ES" dirty="0"/>
              <a:t> (</a:t>
            </a:r>
            <a:r>
              <a:rPr lang="es-ES" dirty="0" err="1"/>
              <a:t>int</a:t>
            </a:r>
            <a:r>
              <a:rPr lang="es-ES" dirty="0"/>
              <a:t> i = 0; i &lt; </a:t>
            </a:r>
            <a:r>
              <a:rPr lang="es-ES" dirty="0" err="1"/>
              <a:t>lista.length</a:t>
            </a:r>
            <a:r>
              <a:rPr lang="es-ES" dirty="0"/>
              <a:t>; i++) {</a:t>
            </a:r>
          </a:p>
          <a:p>
            <a:pPr marL="1714500" lvl="5" indent="0">
              <a:buNone/>
            </a:pPr>
            <a:r>
              <a:rPr lang="es-ES" dirty="0"/>
              <a:t>            </a:t>
            </a:r>
            <a:r>
              <a:rPr lang="es-ES" dirty="0" err="1"/>
              <a:t>System.out.print</a:t>
            </a:r>
            <a:r>
              <a:rPr lang="es-ES" dirty="0"/>
              <a:t>(lista[i] + " ");</a:t>
            </a:r>
          </a:p>
          <a:p>
            <a:pPr marL="1714500" lvl="5" indent="0">
              <a:buNone/>
            </a:pPr>
            <a:r>
              <a:rPr lang="es-ES" dirty="0"/>
              <a:t>        }</a:t>
            </a:r>
          </a:p>
          <a:p>
            <a:pPr marL="1714500" lvl="5" indent="0">
              <a:buNone/>
            </a:pPr>
            <a:r>
              <a:rPr lang="es-ES" dirty="0"/>
              <a:t>    }</a:t>
            </a:r>
          </a:p>
          <a:p>
            <a:pPr marL="0" indent="0">
              <a:buNone/>
            </a:pPr>
            <a:r>
              <a:rPr lang="es-ES" dirty="0"/>
              <a:t>	</a:t>
            </a:r>
          </a:p>
        </p:txBody>
      </p:sp>
    </p:spTree>
    <p:extLst>
      <p:ext uri="{BB962C8B-B14F-4D97-AF65-F5344CB8AC3E}">
        <p14:creationId xmlns:p14="http://schemas.microsoft.com/office/powerpoint/2010/main" val="3788623454"/>
      </p:ext>
    </p:extLst>
  </p:cSld>
  <p:clrMapOvr>
    <a:masterClrMapping/>
  </p:clrMapOvr>
  <p:transition>
    <p:check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lstStyle/>
          <a:p>
            <a:r>
              <a:rPr lang="es-ES" dirty="0">
                <a:solidFill>
                  <a:srgbClr val="FF0000"/>
                </a:solidFill>
              </a:rPr>
              <a:t>Actividad 13</a:t>
            </a:r>
            <a:r>
              <a:rPr lang="es-ES" dirty="0"/>
              <a:t>. Modifica el código anterior para que ordene los datos de forma descendente.</a:t>
            </a:r>
          </a:p>
          <a:p>
            <a:endParaRPr lang="es-ES" dirty="0"/>
          </a:p>
          <a:p>
            <a:endParaRPr lang="es-ES" dirty="0"/>
          </a:p>
          <a:p>
            <a:pPr marL="2400300" lvl="7" indent="0">
              <a:buNone/>
            </a:pPr>
            <a:endParaRPr lang="es-ES" dirty="0"/>
          </a:p>
          <a:p>
            <a:pPr lvl="1"/>
            <a:endParaRPr lang="es-ES" dirty="0"/>
          </a:p>
          <a:p>
            <a:pPr marL="0" indent="0">
              <a:buNone/>
            </a:pPr>
            <a:endParaRPr lang="es-ES" dirty="0"/>
          </a:p>
        </p:txBody>
      </p:sp>
    </p:spTree>
    <p:extLst>
      <p:ext uri="{BB962C8B-B14F-4D97-AF65-F5344CB8AC3E}">
        <p14:creationId xmlns:p14="http://schemas.microsoft.com/office/powerpoint/2010/main" val="1241669668"/>
      </p:ext>
    </p:extLst>
  </p:cSld>
  <p:clrMapOvr>
    <a:masterClrMapping/>
  </p:clrMapOvr>
  <p:transition>
    <p:check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p:txBody>
          <a:bodyPr/>
          <a:lstStyle/>
          <a:p>
            <a:r>
              <a:rPr lang="es-ES" dirty="0"/>
              <a:t>2.8. Ordenación.    BURBUJA</a:t>
            </a:r>
          </a:p>
        </p:txBody>
      </p:sp>
      <p:sp>
        <p:nvSpPr>
          <p:cNvPr id="5125" name="Rectangle 5"/>
          <p:cNvSpPr>
            <a:spLocks noGrp="1" noChangeArrowheads="1"/>
          </p:cNvSpPr>
          <p:nvPr>
            <p:ph idx="1"/>
          </p:nvPr>
        </p:nvSpPr>
        <p:spPr/>
        <p:txBody>
          <a:bodyPr>
            <a:normAutofit lnSpcReduction="10000"/>
          </a:bodyPr>
          <a:lstStyle/>
          <a:p>
            <a:r>
              <a:rPr lang="es-ES" dirty="0"/>
              <a:t>La clase </a:t>
            </a:r>
            <a:r>
              <a:rPr lang="es-ES" dirty="0" err="1"/>
              <a:t>java.util.Arrays</a:t>
            </a:r>
            <a:r>
              <a:rPr lang="es-ES" dirty="0"/>
              <a:t> tiene el método </a:t>
            </a:r>
            <a:r>
              <a:rPr lang="es-ES" dirty="0" err="1"/>
              <a:t>Arrays.sort</a:t>
            </a:r>
            <a:r>
              <a:rPr lang="es-ES" dirty="0"/>
              <a:t>(</a:t>
            </a:r>
            <a:r>
              <a:rPr lang="es-ES" dirty="0" err="1"/>
              <a:t>int</a:t>
            </a:r>
            <a:r>
              <a:rPr lang="es-ES" dirty="0"/>
              <a:t>[] lista) para ordenar </a:t>
            </a:r>
            <a:r>
              <a:rPr lang="es-ES" dirty="0" err="1"/>
              <a:t>arrays</a:t>
            </a:r>
            <a:r>
              <a:rPr lang="es-ES" dirty="0"/>
              <a:t> de forma ascendente, con la ventaja de que utiliza una versión mejorada del algoritmo de ordenación </a:t>
            </a:r>
            <a:r>
              <a:rPr lang="es-ES" dirty="0" err="1"/>
              <a:t>quicksort</a:t>
            </a:r>
            <a:r>
              <a:rPr lang="es-ES" dirty="0"/>
              <a:t>, que es uno de los más eficientes que existen. El código sería:</a:t>
            </a:r>
          </a:p>
          <a:p>
            <a:endParaRPr lang="es-ES" dirty="0"/>
          </a:p>
          <a:p>
            <a:pPr lvl="7"/>
            <a:r>
              <a:rPr lang="es-ES" dirty="0"/>
              <a:t> public static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pPr lvl="7"/>
            <a:r>
              <a:rPr lang="es-ES" dirty="0"/>
              <a:t>        </a:t>
            </a:r>
            <a:r>
              <a:rPr lang="es-ES" dirty="0" err="1"/>
              <a:t>int</a:t>
            </a:r>
            <a:r>
              <a:rPr lang="es-ES" dirty="0"/>
              <a:t>[] lista = {2, 4, 3, 1};</a:t>
            </a:r>
          </a:p>
          <a:p>
            <a:pPr lvl="7"/>
            <a:r>
              <a:rPr lang="es-ES" dirty="0"/>
              <a:t>        </a:t>
            </a:r>
            <a:r>
              <a:rPr lang="es-ES" dirty="0" err="1"/>
              <a:t>Arrays.sort</a:t>
            </a:r>
            <a:r>
              <a:rPr lang="es-ES" dirty="0"/>
              <a:t>(lista);</a:t>
            </a:r>
          </a:p>
          <a:p>
            <a:pPr lvl="7"/>
            <a:r>
              <a:rPr lang="es-ES" dirty="0"/>
              <a:t>        </a:t>
            </a:r>
            <a:r>
              <a:rPr lang="es-ES" dirty="0" err="1"/>
              <a:t>for</a:t>
            </a:r>
            <a:r>
              <a:rPr lang="es-ES" dirty="0"/>
              <a:t> (</a:t>
            </a:r>
            <a:r>
              <a:rPr lang="es-ES" dirty="0" err="1"/>
              <a:t>int</a:t>
            </a:r>
            <a:r>
              <a:rPr lang="es-ES" dirty="0"/>
              <a:t> i = 0; i &lt; </a:t>
            </a:r>
            <a:r>
              <a:rPr lang="es-ES" dirty="0" err="1"/>
              <a:t>lista.length</a:t>
            </a:r>
            <a:r>
              <a:rPr lang="es-ES" dirty="0"/>
              <a:t>; i++) {</a:t>
            </a:r>
          </a:p>
          <a:p>
            <a:pPr lvl="7"/>
            <a:r>
              <a:rPr lang="es-ES" dirty="0"/>
              <a:t>            </a:t>
            </a:r>
            <a:r>
              <a:rPr lang="es-ES" dirty="0" err="1"/>
              <a:t>System.out.print</a:t>
            </a:r>
            <a:r>
              <a:rPr lang="es-ES" dirty="0"/>
              <a:t>(lista[i] + " ");</a:t>
            </a:r>
          </a:p>
          <a:p>
            <a:pPr lvl="7"/>
            <a:r>
              <a:rPr lang="es-ES" dirty="0"/>
              <a:t>        }</a:t>
            </a:r>
          </a:p>
          <a:p>
            <a:pPr lvl="7"/>
            <a:r>
              <a:rPr lang="es-ES" dirty="0"/>
              <a:t>    }</a:t>
            </a:r>
          </a:p>
          <a:p>
            <a:endParaRPr lang="es-ES" dirty="0"/>
          </a:p>
          <a:p>
            <a:pPr lvl="1"/>
            <a:endParaRPr lang="es-ES" dirty="0"/>
          </a:p>
          <a:p>
            <a:r>
              <a:rPr lang="es-ES" dirty="0"/>
              <a:t>	</a:t>
            </a:r>
          </a:p>
        </p:txBody>
      </p:sp>
    </p:spTree>
    <p:extLst>
      <p:ext uri="{BB962C8B-B14F-4D97-AF65-F5344CB8AC3E}">
        <p14:creationId xmlns:p14="http://schemas.microsoft.com/office/powerpoint/2010/main" val="305444456"/>
      </p:ext>
    </p:extLst>
  </p:cSld>
  <p:clrMapOvr>
    <a:masterClrMapping/>
  </p:clrMapOvr>
  <p:transition>
    <p:check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9EC90AF-519C-45BD-A0C6-9313BF5840E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D1E7A40-B8E2-43CA-AB56-D346A318596F}"/>
              </a:ext>
            </a:extLst>
          </p:cNvPr>
          <p:cNvSpPr>
            <a:spLocks noGrp="1"/>
          </p:cNvSpPr>
          <p:nvPr>
            <p:ph idx="1"/>
          </p:nvPr>
        </p:nvSpPr>
        <p:spPr/>
        <p:txBody>
          <a:bodyPr/>
          <a:lstStyle/>
          <a:p>
            <a:r>
              <a:rPr lang="es-ES" dirty="0"/>
              <a:t>EJERCICIO 3. Declara y crea un tipo de variable que sea capaz de contener la nota que han obtenido 4 alumnos en los diferentes módulos en los que están matriculados. Sabemos que el primer alumno está matriculado en 4 módulos; el segundo, en 7 módulos; el tercero, en 3 módulos, y el cuarto en 2 módulos.</a:t>
            </a:r>
          </a:p>
          <a:p>
            <a:endParaRPr lang="es-ES" dirty="0"/>
          </a:p>
        </p:txBody>
      </p:sp>
    </p:spTree>
    <p:extLst>
      <p:ext uri="{BB962C8B-B14F-4D97-AF65-F5344CB8AC3E}">
        <p14:creationId xmlns:p14="http://schemas.microsoft.com/office/powerpoint/2010/main" val="25934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343472" y="188640"/>
            <a:ext cx="9237712" cy="864096"/>
          </a:xfrm>
        </p:spPr>
        <p:txBody>
          <a:bodyPr>
            <a:noAutofit/>
          </a:bodyPr>
          <a:lstStyle/>
          <a:p>
            <a:pPr algn="just">
              <a:lnSpc>
                <a:spcPct val="150000"/>
              </a:lnSpc>
              <a:spcBef>
                <a:spcPts val="0"/>
              </a:spcBef>
            </a:pPr>
            <a:r>
              <a:rPr lang="es-ES" sz="3200" dirty="0"/>
              <a:t>2.1. Declaración de un vector</a:t>
            </a:r>
          </a:p>
        </p:txBody>
      </p:sp>
      <p:sp>
        <p:nvSpPr>
          <p:cNvPr id="5125" name="Rectangle 5"/>
          <p:cNvSpPr>
            <a:spLocks noGrp="1" noChangeArrowheads="1"/>
          </p:cNvSpPr>
          <p:nvPr>
            <p:ph idx="1"/>
          </p:nvPr>
        </p:nvSpPr>
        <p:spPr>
          <a:xfrm>
            <a:off x="1343472" y="1052736"/>
            <a:ext cx="9237712" cy="5112568"/>
          </a:xfrm>
        </p:spPr>
        <p:txBody>
          <a:bodyPr>
            <a:normAutofit/>
          </a:bodyPr>
          <a:lstStyle/>
          <a:p>
            <a:pPr algn="just">
              <a:lnSpc>
                <a:spcPct val="150000"/>
              </a:lnSpc>
              <a:spcBef>
                <a:spcPts val="0"/>
              </a:spcBef>
              <a:buClrTx/>
              <a:buFont typeface="Wingdings" pitchFamily="2" charset="2"/>
              <a:buChar char="q"/>
            </a:pPr>
            <a:r>
              <a:rPr lang="es-ES" sz="1800" b="1" dirty="0"/>
              <a:t> </a:t>
            </a:r>
            <a:r>
              <a:rPr lang="es-ES" sz="1800" b="1" u="sng" dirty="0"/>
              <a:t>PARA DECLARAR UN VECTOR SE UTILIZAN CORCHETES</a:t>
            </a:r>
            <a:r>
              <a:rPr lang="es-ES" sz="1800" dirty="0"/>
              <a:t>, así se especifica que es un array y no una simple variable del tipo de dato indicado.</a:t>
            </a:r>
          </a:p>
          <a:p>
            <a:pPr lvl="5" algn="just">
              <a:lnSpc>
                <a:spcPct val="150000"/>
              </a:lnSpc>
              <a:spcBef>
                <a:spcPts val="0"/>
              </a:spcBef>
              <a:buNone/>
            </a:pPr>
            <a:r>
              <a:rPr lang="es-ES" dirty="0"/>
              <a:t>	</a:t>
            </a:r>
            <a:r>
              <a:rPr lang="es-ES" sz="2000" dirty="0"/>
              <a:t>tipo identificador [ ];</a:t>
            </a:r>
          </a:p>
          <a:p>
            <a:pPr lvl="5" algn="just">
              <a:lnSpc>
                <a:spcPct val="150000"/>
              </a:lnSpc>
              <a:spcBef>
                <a:spcPts val="0"/>
              </a:spcBef>
              <a:buNone/>
            </a:pPr>
            <a:r>
              <a:rPr lang="es-ES" sz="2000" dirty="0"/>
              <a:t>		  o bien</a:t>
            </a:r>
          </a:p>
          <a:p>
            <a:pPr lvl="5" algn="just">
              <a:lnSpc>
                <a:spcPct val="150000"/>
              </a:lnSpc>
              <a:spcBef>
                <a:spcPts val="0"/>
              </a:spcBef>
              <a:buNone/>
            </a:pPr>
            <a:r>
              <a:rPr lang="es-ES" sz="2000" dirty="0"/>
              <a:t>	tipo [ ] identificador;</a:t>
            </a:r>
          </a:p>
          <a:p>
            <a:pPr lvl="2" algn="just">
              <a:lnSpc>
                <a:spcPct val="150000"/>
              </a:lnSpc>
              <a:spcBef>
                <a:spcPts val="0"/>
              </a:spcBef>
              <a:buNone/>
            </a:pPr>
            <a:r>
              <a:rPr lang="es-ES" sz="1800" dirty="0"/>
              <a:t>Donde </a:t>
            </a:r>
            <a:r>
              <a:rPr lang="es-ES" sz="1800" b="1" dirty="0"/>
              <a:t>tipo</a:t>
            </a:r>
            <a:r>
              <a:rPr lang="es-ES" sz="1800" dirty="0"/>
              <a:t> es el tipo de dato de los elementos del vector e </a:t>
            </a:r>
            <a:r>
              <a:rPr lang="es-ES" sz="1800" b="1" dirty="0"/>
              <a:t>identificador</a:t>
            </a:r>
            <a:r>
              <a:rPr lang="es-ES" sz="1800" dirty="0"/>
              <a:t> es el nombre del array.</a:t>
            </a:r>
          </a:p>
          <a:p>
            <a:pPr lvl="2" algn="just">
              <a:lnSpc>
                <a:spcPct val="150000"/>
              </a:lnSpc>
              <a:spcBef>
                <a:spcPts val="0"/>
              </a:spcBef>
              <a:buNone/>
            </a:pPr>
            <a:endParaRPr lang="es-ES" sz="1800" b="1" dirty="0"/>
          </a:p>
          <a:p>
            <a:pPr lvl="2" algn="just">
              <a:lnSpc>
                <a:spcPct val="150000"/>
              </a:lnSpc>
              <a:spcBef>
                <a:spcPts val="0"/>
              </a:spcBef>
              <a:buNone/>
            </a:pPr>
            <a:r>
              <a:rPr lang="es-ES" sz="1800" b="1" dirty="0"/>
              <a:t>Ejemplos: </a:t>
            </a:r>
            <a:r>
              <a:rPr lang="es-ES" sz="1800" dirty="0" err="1"/>
              <a:t>float</a:t>
            </a:r>
            <a:r>
              <a:rPr lang="es-ES" sz="1800" dirty="0"/>
              <a:t> notas [];</a:t>
            </a:r>
          </a:p>
          <a:p>
            <a:pPr lvl="2" algn="just">
              <a:lnSpc>
                <a:spcPct val="150000"/>
              </a:lnSpc>
              <a:spcBef>
                <a:spcPts val="0"/>
              </a:spcBef>
              <a:buNone/>
            </a:pPr>
            <a:r>
              <a:rPr lang="es-ES" sz="1800" b="1" dirty="0"/>
              <a:t>		   </a:t>
            </a:r>
            <a:r>
              <a:rPr lang="es-ES" sz="1800" dirty="0" err="1"/>
              <a:t>int</a:t>
            </a:r>
            <a:r>
              <a:rPr lang="es-ES" sz="1800" dirty="0"/>
              <a:t> [ ] meses;</a:t>
            </a:r>
          </a:p>
          <a:p>
            <a:pPr lvl="2" algn="just">
              <a:lnSpc>
                <a:spcPct val="150000"/>
              </a:lnSpc>
              <a:spcBef>
                <a:spcPts val="0"/>
              </a:spcBef>
              <a:buNone/>
            </a:pPr>
            <a:r>
              <a:rPr lang="es-ES" sz="1800" b="1" dirty="0"/>
              <a:t>		   </a:t>
            </a:r>
            <a:r>
              <a:rPr lang="es-ES" sz="1800" dirty="0" err="1"/>
              <a:t>int</a:t>
            </a:r>
            <a:r>
              <a:rPr lang="es-ES" sz="1800" dirty="0"/>
              <a:t> temperaturas[ ] ;</a:t>
            </a:r>
            <a:endParaRPr lang="es-ES" sz="1800" b="1" dirty="0"/>
          </a:p>
        </p:txBody>
      </p:sp>
    </p:spTree>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271464" y="257619"/>
            <a:ext cx="8784976" cy="864096"/>
          </a:xfrm>
        </p:spPr>
        <p:txBody>
          <a:bodyPr>
            <a:noAutofit/>
          </a:bodyPr>
          <a:lstStyle/>
          <a:p>
            <a:pPr algn="just">
              <a:lnSpc>
                <a:spcPct val="150000"/>
              </a:lnSpc>
              <a:spcBef>
                <a:spcPts val="0"/>
              </a:spcBef>
            </a:pPr>
            <a:r>
              <a:rPr lang="es-ES" sz="3200" dirty="0"/>
              <a:t>2.2. Creación de un vector</a:t>
            </a:r>
          </a:p>
        </p:txBody>
      </p:sp>
      <p:sp>
        <p:nvSpPr>
          <p:cNvPr id="5125" name="Rectangle 5"/>
          <p:cNvSpPr>
            <a:spLocks noGrp="1" noChangeArrowheads="1"/>
          </p:cNvSpPr>
          <p:nvPr>
            <p:ph idx="1"/>
          </p:nvPr>
        </p:nvSpPr>
        <p:spPr>
          <a:xfrm>
            <a:off x="1271464" y="1271789"/>
            <a:ext cx="9414792" cy="5328592"/>
          </a:xfrm>
        </p:spPr>
        <p:txBody>
          <a:bodyPr>
            <a:normAutofit/>
          </a:bodyPr>
          <a:lstStyle/>
          <a:p>
            <a:pPr marL="0" indent="0" algn="just">
              <a:lnSpc>
                <a:spcPct val="150000"/>
              </a:lnSpc>
              <a:spcBef>
                <a:spcPts val="0"/>
              </a:spcBef>
              <a:buNone/>
            </a:pPr>
            <a:r>
              <a:rPr lang="es-ES" sz="1800" b="1" u="sng" dirty="0"/>
              <a:t>LOS VECTORES SE CREAN CON EL OPERADOR new.</a:t>
            </a:r>
            <a:endParaRPr lang="es-ES" sz="1800" dirty="0"/>
          </a:p>
          <a:p>
            <a:pPr lvl="5" algn="just">
              <a:lnSpc>
                <a:spcPct val="150000"/>
              </a:lnSpc>
              <a:spcBef>
                <a:spcPts val="0"/>
              </a:spcBef>
              <a:buNone/>
            </a:pPr>
            <a:r>
              <a:rPr lang="es-ES" dirty="0"/>
              <a:t>	</a:t>
            </a:r>
            <a:r>
              <a:rPr lang="es-ES" sz="2400" dirty="0"/>
              <a:t>Identificador= </a:t>
            </a:r>
            <a:r>
              <a:rPr lang="es-ES" sz="2400" b="1" dirty="0"/>
              <a:t>new</a:t>
            </a:r>
            <a:r>
              <a:rPr lang="es-ES" sz="2400" dirty="0"/>
              <a:t> Tipo [Elementos];</a:t>
            </a:r>
          </a:p>
          <a:p>
            <a:pPr lvl="1" algn="just">
              <a:lnSpc>
                <a:spcPct val="150000"/>
              </a:lnSpc>
              <a:spcBef>
                <a:spcPts val="0"/>
              </a:spcBef>
              <a:buNone/>
            </a:pPr>
            <a:r>
              <a:rPr lang="es-ES" dirty="0"/>
              <a:t>Donde:</a:t>
            </a:r>
          </a:p>
          <a:p>
            <a:pPr lvl="1" algn="just">
              <a:lnSpc>
                <a:spcPct val="150000"/>
              </a:lnSpc>
              <a:spcBef>
                <a:spcPts val="0"/>
              </a:spcBef>
              <a:buClrTx/>
              <a:buFont typeface="Wingdings" pitchFamily="2" charset="2"/>
              <a:buChar char="v"/>
            </a:pPr>
            <a:r>
              <a:rPr lang="es-ES" dirty="0"/>
              <a:t> </a:t>
            </a:r>
            <a:r>
              <a:rPr lang="es-ES" b="1" dirty="0"/>
              <a:t>Tipo: </a:t>
            </a:r>
            <a:r>
              <a:rPr lang="es-ES" dirty="0"/>
              <a:t>debe coincidir con el tipo indicado en la declaración del vector.</a:t>
            </a:r>
            <a:endParaRPr lang="es-ES" b="1" dirty="0"/>
          </a:p>
          <a:p>
            <a:pPr lvl="1" algn="just">
              <a:lnSpc>
                <a:spcPct val="150000"/>
              </a:lnSpc>
              <a:spcBef>
                <a:spcPts val="0"/>
              </a:spcBef>
              <a:buClrTx/>
              <a:buFont typeface="Wingdings" pitchFamily="2" charset="2"/>
              <a:buChar char="v"/>
            </a:pPr>
            <a:r>
              <a:rPr lang="es-ES" dirty="0"/>
              <a:t> </a:t>
            </a:r>
            <a:r>
              <a:rPr lang="es-ES" b="1" dirty="0"/>
              <a:t>Identificador</a:t>
            </a:r>
            <a:r>
              <a:rPr lang="es-ES" dirty="0"/>
              <a:t>: debe ser una variable declarada como vector con el mismo tipo que el indicado.</a:t>
            </a:r>
          </a:p>
          <a:p>
            <a:pPr lvl="1" algn="just">
              <a:lnSpc>
                <a:spcPct val="150000"/>
              </a:lnSpc>
              <a:spcBef>
                <a:spcPts val="0"/>
              </a:spcBef>
              <a:buClrTx/>
              <a:buFont typeface="Wingdings" pitchFamily="2" charset="2"/>
              <a:buChar char="v"/>
            </a:pPr>
            <a:r>
              <a:rPr lang="es-ES" b="1" dirty="0"/>
              <a:t>Elementos:</a:t>
            </a:r>
            <a:r>
              <a:rPr lang="es-ES" dirty="0"/>
              <a:t> es el tamaño del vector.</a:t>
            </a:r>
          </a:p>
          <a:p>
            <a:pPr lvl="1" algn="just">
              <a:lnSpc>
                <a:spcPct val="150000"/>
              </a:lnSpc>
              <a:spcBef>
                <a:spcPts val="0"/>
              </a:spcBef>
              <a:buNone/>
            </a:pPr>
            <a:endParaRPr lang="es-ES" sz="1600" dirty="0"/>
          </a:p>
          <a:p>
            <a:pPr algn="just">
              <a:lnSpc>
                <a:spcPct val="150000"/>
              </a:lnSpc>
              <a:spcBef>
                <a:spcPts val="0"/>
              </a:spcBef>
              <a:buNone/>
            </a:pPr>
            <a:r>
              <a:rPr lang="es-ES" sz="1600" b="1" dirty="0"/>
              <a:t>	</a:t>
            </a:r>
            <a:endParaRPr lang="es-ES" sz="1700" b="1" dirty="0"/>
          </a:p>
        </p:txBody>
      </p:sp>
    </p:spTree>
    <p:extLst>
      <p:ext uri="{BB962C8B-B14F-4D97-AF65-F5344CB8AC3E}">
        <p14:creationId xmlns:p14="http://schemas.microsoft.com/office/powerpoint/2010/main" val="1024757490"/>
      </p:ext>
    </p:extLst>
  </p:cSld>
  <p:clrMapOvr>
    <a:masterClrMapping/>
  </p:clrMapOvr>
  <p:transition>
    <p:checker/>
  </p:transition>
</p:sld>
</file>

<file path=ppt/theme/theme1.xml><?xml version="1.0" encoding="utf-8"?>
<a:theme xmlns:a="http://schemas.openxmlformats.org/drawingml/2006/main" name="PresentacionesSANTACAT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onesSANTACATA" id="{1948FE11-F25A-4202-8F5F-4D22E2F9453E}" vid="{012C92DA-581C-4E59-98A4-A1901CE822F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6383</TotalTime>
  <Words>6363</Words>
  <Application>Microsoft Office PowerPoint</Application>
  <PresentationFormat>Panorámica</PresentationFormat>
  <Paragraphs>678</Paragraphs>
  <Slides>76</Slides>
  <Notes>63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76</vt:i4>
      </vt:variant>
    </vt:vector>
  </HeadingPairs>
  <TitlesOfParts>
    <vt:vector size="82" baseType="lpstr">
      <vt:lpstr>Arial</vt:lpstr>
      <vt:lpstr>Calibri</vt:lpstr>
      <vt:lpstr>Consolas</vt:lpstr>
      <vt:lpstr>Times New Roman</vt:lpstr>
      <vt:lpstr>Wingdings</vt:lpstr>
      <vt:lpstr>PresentacionesSANTACATA</vt:lpstr>
      <vt:lpstr>DESARROLLO DE APLICACIONES MULTIPLATAFORMA</vt:lpstr>
      <vt:lpstr>UT5. Vectores y Tablas en Java.</vt:lpstr>
      <vt:lpstr>Estructuras.</vt:lpstr>
      <vt:lpstr>2. Definición y propiedades de un array.</vt:lpstr>
      <vt:lpstr>2. Definición y propiedades de un array.</vt:lpstr>
      <vt:lpstr>2. Definición y propiedades de un array.</vt:lpstr>
      <vt:lpstr>Vectores</vt:lpstr>
      <vt:lpstr>2.1. Declaración de un vector</vt:lpstr>
      <vt:lpstr>2.2. Creación de un vector</vt:lpstr>
      <vt:lpstr>2.2. Creación de un vector</vt:lpstr>
      <vt:lpstr>Presentación de PowerPoint</vt:lpstr>
      <vt:lpstr>2.3. Inicialización de un vector</vt:lpstr>
      <vt:lpstr>2.4 Acceso a los elementos de un vector</vt:lpstr>
      <vt:lpstr>2.4 Acceso a los elementos de un vector</vt:lpstr>
      <vt:lpstr>2.4 Acceso a los elementos de un vector</vt:lpstr>
      <vt:lpstr> 2.5 Recorrido de un vector</vt:lpstr>
      <vt:lpstr>2.3 Inicialización de un Vector</vt:lpstr>
      <vt:lpstr>Presentación de PowerPoint</vt:lpstr>
      <vt:lpstr>Tablas</vt:lpstr>
      <vt:lpstr>3. Arrays Bidimensionales: Tablas</vt:lpstr>
      <vt:lpstr>3.1 Declaración de una Tabla</vt:lpstr>
      <vt:lpstr>3.2 Instanciación de una Tabla</vt:lpstr>
      <vt:lpstr>3.2 Instanciación de una Tabla</vt:lpstr>
      <vt:lpstr>3.2 Instanciación de una Tabla</vt:lpstr>
      <vt:lpstr>3.3 Inicialización de una Tabla</vt:lpstr>
      <vt:lpstr>3.3 Inicialización de una Tabla</vt:lpstr>
      <vt:lpstr>3.3 Inicialización de una Tabla</vt:lpstr>
      <vt:lpstr>3.4 Acceso a los datos de una Tabla.</vt:lpstr>
      <vt:lpstr>3.4 Acceso a los datos de una Tabla.</vt:lpstr>
      <vt:lpstr>3.5 Recorrido de una Tabla</vt:lpstr>
      <vt:lpstr>3.5 Recorrido de una Tabla</vt:lpstr>
      <vt:lpstr>2.  Arrays unidimensionales y multidimensionales.</vt:lpstr>
      <vt:lpstr>Tablas con filas de diferente tamaño</vt:lpstr>
      <vt:lpstr>4.1 Instanciación de una Tabla con tamaños de fila diferentes</vt:lpstr>
      <vt:lpstr>4.2 Inicialización de una Tabla con tamaños de fila diferentes</vt:lpstr>
      <vt:lpstr>4.3 Recorrer tablas con filas diferentes</vt:lpstr>
      <vt:lpstr>BUSQUEDA EN VECTORES</vt:lpstr>
      <vt:lpstr>2.7. Búsqueda de elementos en un array.</vt:lpstr>
      <vt:lpstr>2.7. Búsqueda de elementos en un array.</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2.7.1. Búsqueda lineal.</vt:lpstr>
      <vt:lpstr>2.7.2. Búsqueda binaria o dicotómica en arrays.</vt:lpstr>
      <vt:lpstr>2.7.2. Búsqueda binaria o dicotómica en arrays.</vt:lpstr>
      <vt:lpstr>2.7.2. Búsqueda binaria o dicotómica en arrays.</vt:lpstr>
      <vt:lpstr>2.7.2. Búsqueda binaria o dicotómica en arrays.</vt:lpstr>
      <vt:lpstr>Presentación de PowerPoint</vt:lpstr>
      <vt:lpstr>2.7.2. Búsqueda binaria o dicotómica en arrays.</vt:lpstr>
      <vt:lpstr>2.7.2. Búsqueda binaria o dicotómica en arrays.</vt:lpstr>
      <vt:lpstr>2.7.2. Búsqueda binaria o dicotómica en arrays.</vt:lpstr>
      <vt:lpstr>2.7.2. Búsqueda binaria o dicotómica en arrays.</vt:lpstr>
      <vt:lpstr>2.7.2. Búsqueda binaria o dicotómica en arrays.</vt:lpstr>
      <vt:lpstr>2.7.2. Búsqueda binaria o dicotómica en arrays.</vt:lpstr>
      <vt:lpstr>2.7.2. Búsqueda binaria o dicotómica en arrays.</vt:lpstr>
      <vt:lpstr>2.8 ORDENACIÓN</vt:lpstr>
      <vt:lpstr>2.8. Ordenación.</vt:lpstr>
      <vt:lpstr>Presentación de PowerPoint</vt:lpstr>
      <vt:lpstr>Presentación de PowerPoint</vt:lpstr>
      <vt:lpstr>2.8. Ordenación.</vt:lpstr>
      <vt:lpstr>2.8. Ordenación.</vt:lpstr>
      <vt:lpstr>2.8. Ordenación.    BURBUJA.</vt:lpstr>
      <vt:lpstr>2.8. Ordenación.    BURBUJA</vt:lpstr>
      <vt:lpstr>2.8. Ordenación.    BURBUJA</vt:lpstr>
      <vt:lpstr>2.8. Ordenación.    BURBUJA</vt:lpstr>
      <vt:lpstr>2.8. Ordenación.    BURBUJA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Eva</dc:creator>
  <cp:lastModifiedBy>ABRAHAM PEREZ BARRERA</cp:lastModifiedBy>
  <cp:revision>1292</cp:revision>
  <cp:lastPrinted>2019-11-27T09:42:50Z</cp:lastPrinted>
  <dcterms:created xsi:type="dcterms:W3CDTF">1601-01-01T00:00:00Z</dcterms:created>
  <dcterms:modified xsi:type="dcterms:W3CDTF">2022-12-05T11:10:51Z</dcterms:modified>
</cp:coreProperties>
</file>