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111" d="100"/>
          <a:sy n="111" d="100"/>
        </p:scale>
        <p:origin x="2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47DFA3-17E6-41BF-B1B0-FDC8402C013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ES"/>
        </a:p>
      </dgm:t>
    </dgm:pt>
    <dgm:pt modelId="{4DDB89C5-A9AF-454B-845F-AF7DA578C126}">
      <dgm:prSet phldrT="[Texto]"/>
      <dgm:spPr/>
      <dgm:t>
        <a:bodyPr/>
        <a:lstStyle/>
        <a:p>
          <a:r>
            <a:rPr lang="es-ES" dirty="0"/>
            <a:t>Animal</a:t>
          </a:r>
        </a:p>
      </dgm:t>
    </dgm:pt>
    <dgm:pt modelId="{3D4DE7B0-D0F2-4024-ADE2-10D852D15953}" type="parTrans" cxnId="{528CE447-8CE8-4E03-A23C-5CB8DA24FBC8}">
      <dgm:prSet/>
      <dgm:spPr/>
      <dgm:t>
        <a:bodyPr/>
        <a:lstStyle/>
        <a:p>
          <a:endParaRPr lang="es-ES"/>
        </a:p>
      </dgm:t>
    </dgm:pt>
    <dgm:pt modelId="{5B1EC1EB-BFC2-4C06-95B1-1308FEFEF89E}" type="sibTrans" cxnId="{528CE447-8CE8-4E03-A23C-5CB8DA24FBC8}">
      <dgm:prSet/>
      <dgm:spPr/>
      <dgm:t>
        <a:bodyPr/>
        <a:lstStyle/>
        <a:p>
          <a:endParaRPr lang="es-ES"/>
        </a:p>
      </dgm:t>
    </dgm:pt>
    <dgm:pt modelId="{7E578877-0571-41FA-B9EC-3BB0A4EA3D80}">
      <dgm:prSet phldrT="[Texto]"/>
      <dgm:spPr/>
      <dgm:t>
        <a:bodyPr/>
        <a:lstStyle/>
        <a:p>
          <a:r>
            <a:rPr lang="es-ES" dirty="0"/>
            <a:t>Pájaro</a:t>
          </a:r>
        </a:p>
      </dgm:t>
    </dgm:pt>
    <dgm:pt modelId="{1C3F06DB-0ECC-4329-88ED-995434D61137}" type="parTrans" cxnId="{7BB45040-98B2-49AD-9B38-E2767EC4CB4B}">
      <dgm:prSet/>
      <dgm:spPr/>
      <dgm:t>
        <a:bodyPr/>
        <a:lstStyle/>
        <a:p>
          <a:endParaRPr lang="es-ES"/>
        </a:p>
      </dgm:t>
    </dgm:pt>
    <dgm:pt modelId="{F3C36D81-3458-4EB5-8602-D751A47D10D5}" type="sibTrans" cxnId="{7BB45040-98B2-49AD-9B38-E2767EC4CB4B}">
      <dgm:prSet/>
      <dgm:spPr/>
      <dgm:t>
        <a:bodyPr/>
        <a:lstStyle/>
        <a:p>
          <a:endParaRPr lang="es-ES"/>
        </a:p>
      </dgm:t>
    </dgm:pt>
    <dgm:pt modelId="{4C6DCA13-3BE0-460B-A68D-2149587FDFCB}">
      <dgm:prSet phldrT="[Texto]"/>
      <dgm:spPr/>
      <dgm:t>
        <a:bodyPr/>
        <a:lstStyle/>
        <a:p>
          <a:r>
            <a:rPr lang="es-ES" dirty="0"/>
            <a:t>Loro</a:t>
          </a:r>
        </a:p>
      </dgm:t>
    </dgm:pt>
    <dgm:pt modelId="{FAA270CC-0309-44AC-9BB6-84C1BADE17D7}" type="parTrans" cxnId="{7FC3336A-7128-4F25-AA29-4DDD2F64B2EB}">
      <dgm:prSet/>
      <dgm:spPr/>
      <dgm:t>
        <a:bodyPr/>
        <a:lstStyle/>
        <a:p>
          <a:endParaRPr lang="es-ES"/>
        </a:p>
      </dgm:t>
    </dgm:pt>
    <dgm:pt modelId="{520950C6-7BB4-4723-ABE4-A78346FBE331}" type="sibTrans" cxnId="{7FC3336A-7128-4F25-AA29-4DDD2F64B2EB}">
      <dgm:prSet/>
      <dgm:spPr/>
      <dgm:t>
        <a:bodyPr/>
        <a:lstStyle/>
        <a:p>
          <a:endParaRPr lang="es-ES"/>
        </a:p>
      </dgm:t>
    </dgm:pt>
    <dgm:pt modelId="{8E58FBA4-9D9D-46B6-A1C4-7E324840AB9B}">
      <dgm:prSet phldrT="[Texto]"/>
      <dgm:spPr/>
      <dgm:t>
        <a:bodyPr/>
        <a:lstStyle/>
        <a:p>
          <a:r>
            <a:rPr lang="es-ES" dirty="0"/>
            <a:t>Canario</a:t>
          </a:r>
        </a:p>
      </dgm:t>
    </dgm:pt>
    <dgm:pt modelId="{3F232C11-E604-4D0E-8BAE-98668E2E80A4}" type="parTrans" cxnId="{1186E637-F645-4561-92F2-6FB109580C90}">
      <dgm:prSet/>
      <dgm:spPr/>
      <dgm:t>
        <a:bodyPr/>
        <a:lstStyle/>
        <a:p>
          <a:endParaRPr lang="es-ES"/>
        </a:p>
      </dgm:t>
    </dgm:pt>
    <dgm:pt modelId="{6BEFFC7A-537C-47E6-B437-3F248CE7D428}" type="sibTrans" cxnId="{1186E637-F645-4561-92F2-6FB109580C90}">
      <dgm:prSet/>
      <dgm:spPr/>
      <dgm:t>
        <a:bodyPr/>
        <a:lstStyle/>
        <a:p>
          <a:endParaRPr lang="es-ES"/>
        </a:p>
      </dgm:t>
    </dgm:pt>
    <dgm:pt modelId="{428F15EC-CE22-4E23-A6AF-6DE395FB095E}">
      <dgm:prSet phldrT="[Texto]"/>
      <dgm:spPr/>
      <dgm:t>
        <a:bodyPr/>
        <a:lstStyle/>
        <a:p>
          <a:r>
            <a:rPr lang="es-ES" dirty="0"/>
            <a:t>Reptil</a:t>
          </a:r>
        </a:p>
      </dgm:t>
    </dgm:pt>
    <dgm:pt modelId="{C0D91BFB-2C8E-4E72-8558-40D05E218AFD}" type="parTrans" cxnId="{8669739E-DDDD-4B71-B020-567305A0A723}">
      <dgm:prSet/>
      <dgm:spPr/>
      <dgm:t>
        <a:bodyPr/>
        <a:lstStyle/>
        <a:p>
          <a:endParaRPr lang="es-ES"/>
        </a:p>
      </dgm:t>
    </dgm:pt>
    <dgm:pt modelId="{FD9078E4-2688-41AE-A866-02A8970FE4AD}" type="sibTrans" cxnId="{8669739E-DDDD-4B71-B020-567305A0A723}">
      <dgm:prSet/>
      <dgm:spPr/>
      <dgm:t>
        <a:bodyPr/>
        <a:lstStyle/>
        <a:p>
          <a:endParaRPr lang="es-ES"/>
        </a:p>
      </dgm:t>
    </dgm:pt>
    <dgm:pt modelId="{93CF6714-49CE-4E54-8F05-E4D94AFA1008}" type="pres">
      <dgm:prSet presAssocID="{3147DFA3-17E6-41BF-B1B0-FDC8402C0136}" presName="hierChild1" presStyleCnt="0">
        <dgm:presLayoutVars>
          <dgm:chPref val="1"/>
          <dgm:dir/>
          <dgm:animOne val="branch"/>
          <dgm:animLvl val="lvl"/>
          <dgm:resizeHandles/>
        </dgm:presLayoutVars>
      </dgm:prSet>
      <dgm:spPr/>
    </dgm:pt>
    <dgm:pt modelId="{DCD83655-5C9B-4B8F-B3DF-6D1493B92742}" type="pres">
      <dgm:prSet presAssocID="{4DDB89C5-A9AF-454B-845F-AF7DA578C126}" presName="hierRoot1" presStyleCnt="0"/>
      <dgm:spPr/>
    </dgm:pt>
    <dgm:pt modelId="{7FC367D7-DD73-4557-B12D-CC2DA1F689AD}" type="pres">
      <dgm:prSet presAssocID="{4DDB89C5-A9AF-454B-845F-AF7DA578C126}" presName="composite" presStyleCnt="0"/>
      <dgm:spPr/>
    </dgm:pt>
    <dgm:pt modelId="{A0A5151F-F666-4D11-A7E5-72DFC058B1A1}" type="pres">
      <dgm:prSet presAssocID="{4DDB89C5-A9AF-454B-845F-AF7DA578C126}" presName="background" presStyleLbl="node0" presStyleIdx="0" presStyleCnt="1"/>
      <dgm:spPr/>
    </dgm:pt>
    <dgm:pt modelId="{65C80A0C-FB4D-471E-B9D1-B387AFEB9A92}" type="pres">
      <dgm:prSet presAssocID="{4DDB89C5-A9AF-454B-845F-AF7DA578C126}" presName="text" presStyleLbl="fgAcc0" presStyleIdx="0" presStyleCnt="1">
        <dgm:presLayoutVars>
          <dgm:chPref val="3"/>
        </dgm:presLayoutVars>
      </dgm:prSet>
      <dgm:spPr/>
    </dgm:pt>
    <dgm:pt modelId="{C16C4FD1-A16A-4B8B-A6AB-A6EC39F70025}" type="pres">
      <dgm:prSet presAssocID="{4DDB89C5-A9AF-454B-845F-AF7DA578C126}" presName="hierChild2" presStyleCnt="0"/>
      <dgm:spPr/>
    </dgm:pt>
    <dgm:pt modelId="{322BCAAE-EEBE-40D8-A8DC-7966E791917E}" type="pres">
      <dgm:prSet presAssocID="{1C3F06DB-0ECC-4329-88ED-995434D61137}" presName="Name10" presStyleLbl="parChTrans1D2" presStyleIdx="0" presStyleCnt="2"/>
      <dgm:spPr/>
    </dgm:pt>
    <dgm:pt modelId="{7CB2FA5D-AC9B-4CBC-87F7-C8714F95FF84}" type="pres">
      <dgm:prSet presAssocID="{7E578877-0571-41FA-B9EC-3BB0A4EA3D80}" presName="hierRoot2" presStyleCnt="0"/>
      <dgm:spPr/>
    </dgm:pt>
    <dgm:pt modelId="{E4FF5F22-4C8D-4DF5-8115-766F63B47983}" type="pres">
      <dgm:prSet presAssocID="{7E578877-0571-41FA-B9EC-3BB0A4EA3D80}" presName="composite2" presStyleCnt="0"/>
      <dgm:spPr/>
    </dgm:pt>
    <dgm:pt modelId="{C34A776A-4D39-4890-9EB9-A818F44D9AE1}" type="pres">
      <dgm:prSet presAssocID="{7E578877-0571-41FA-B9EC-3BB0A4EA3D80}" presName="background2" presStyleLbl="node2" presStyleIdx="0" presStyleCnt="2"/>
      <dgm:spPr/>
    </dgm:pt>
    <dgm:pt modelId="{151E0E14-7898-429C-B7B8-41D8165423BA}" type="pres">
      <dgm:prSet presAssocID="{7E578877-0571-41FA-B9EC-3BB0A4EA3D80}" presName="text2" presStyleLbl="fgAcc2" presStyleIdx="0" presStyleCnt="2">
        <dgm:presLayoutVars>
          <dgm:chPref val="3"/>
        </dgm:presLayoutVars>
      </dgm:prSet>
      <dgm:spPr/>
    </dgm:pt>
    <dgm:pt modelId="{F23749B5-3EA5-414B-8361-C509E4531342}" type="pres">
      <dgm:prSet presAssocID="{7E578877-0571-41FA-B9EC-3BB0A4EA3D80}" presName="hierChild3" presStyleCnt="0"/>
      <dgm:spPr/>
    </dgm:pt>
    <dgm:pt modelId="{811804E8-AC17-4586-9CC3-B5124485BA45}" type="pres">
      <dgm:prSet presAssocID="{FAA270CC-0309-44AC-9BB6-84C1BADE17D7}" presName="Name17" presStyleLbl="parChTrans1D3" presStyleIdx="0" presStyleCnt="2"/>
      <dgm:spPr/>
    </dgm:pt>
    <dgm:pt modelId="{06B55D03-7CFE-4302-AED8-0223B2BDE32B}" type="pres">
      <dgm:prSet presAssocID="{4C6DCA13-3BE0-460B-A68D-2149587FDFCB}" presName="hierRoot3" presStyleCnt="0"/>
      <dgm:spPr/>
    </dgm:pt>
    <dgm:pt modelId="{989592A2-C1D1-4F53-A4C0-199FD54B3C26}" type="pres">
      <dgm:prSet presAssocID="{4C6DCA13-3BE0-460B-A68D-2149587FDFCB}" presName="composite3" presStyleCnt="0"/>
      <dgm:spPr/>
    </dgm:pt>
    <dgm:pt modelId="{656249FF-3C9D-4065-B0C0-0EB028A62F5E}" type="pres">
      <dgm:prSet presAssocID="{4C6DCA13-3BE0-460B-A68D-2149587FDFCB}" presName="background3" presStyleLbl="node3" presStyleIdx="0" presStyleCnt="2"/>
      <dgm:spPr/>
    </dgm:pt>
    <dgm:pt modelId="{819296CF-72AC-4378-A1C6-60CD60A137FD}" type="pres">
      <dgm:prSet presAssocID="{4C6DCA13-3BE0-460B-A68D-2149587FDFCB}" presName="text3" presStyleLbl="fgAcc3" presStyleIdx="0" presStyleCnt="2">
        <dgm:presLayoutVars>
          <dgm:chPref val="3"/>
        </dgm:presLayoutVars>
      </dgm:prSet>
      <dgm:spPr/>
    </dgm:pt>
    <dgm:pt modelId="{6E631EA9-4024-49B0-89C7-1E1FAE964501}" type="pres">
      <dgm:prSet presAssocID="{4C6DCA13-3BE0-460B-A68D-2149587FDFCB}" presName="hierChild4" presStyleCnt="0"/>
      <dgm:spPr/>
    </dgm:pt>
    <dgm:pt modelId="{455C765D-C0D4-4D5A-98F0-78982B30BAC8}" type="pres">
      <dgm:prSet presAssocID="{3F232C11-E604-4D0E-8BAE-98668E2E80A4}" presName="Name17" presStyleLbl="parChTrans1D3" presStyleIdx="1" presStyleCnt="2"/>
      <dgm:spPr/>
    </dgm:pt>
    <dgm:pt modelId="{E3DE9B9C-BC5B-4DAB-882C-DBBA9EE63C2C}" type="pres">
      <dgm:prSet presAssocID="{8E58FBA4-9D9D-46B6-A1C4-7E324840AB9B}" presName="hierRoot3" presStyleCnt="0"/>
      <dgm:spPr/>
    </dgm:pt>
    <dgm:pt modelId="{7D634033-BB8C-4157-BD55-091A08E43816}" type="pres">
      <dgm:prSet presAssocID="{8E58FBA4-9D9D-46B6-A1C4-7E324840AB9B}" presName="composite3" presStyleCnt="0"/>
      <dgm:spPr/>
    </dgm:pt>
    <dgm:pt modelId="{851687C6-9617-4B37-AD51-465A62221DD0}" type="pres">
      <dgm:prSet presAssocID="{8E58FBA4-9D9D-46B6-A1C4-7E324840AB9B}" presName="background3" presStyleLbl="node3" presStyleIdx="1" presStyleCnt="2"/>
      <dgm:spPr/>
    </dgm:pt>
    <dgm:pt modelId="{A6924237-34A4-4B8F-8444-E2A0F1C57E06}" type="pres">
      <dgm:prSet presAssocID="{8E58FBA4-9D9D-46B6-A1C4-7E324840AB9B}" presName="text3" presStyleLbl="fgAcc3" presStyleIdx="1" presStyleCnt="2">
        <dgm:presLayoutVars>
          <dgm:chPref val="3"/>
        </dgm:presLayoutVars>
      </dgm:prSet>
      <dgm:spPr/>
    </dgm:pt>
    <dgm:pt modelId="{DB7D2097-8738-4492-A758-A07D20CD5B22}" type="pres">
      <dgm:prSet presAssocID="{8E58FBA4-9D9D-46B6-A1C4-7E324840AB9B}" presName="hierChild4" presStyleCnt="0"/>
      <dgm:spPr/>
    </dgm:pt>
    <dgm:pt modelId="{A1CE51FE-BE84-4328-93DC-D63F792C334D}" type="pres">
      <dgm:prSet presAssocID="{C0D91BFB-2C8E-4E72-8558-40D05E218AFD}" presName="Name10" presStyleLbl="parChTrans1D2" presStyleIdx="1" presStyleCnt="2"/>
      <dgm:spPr/>
    </dgm:pt>
    <dgm:pt modelId="{6918649D-5214-46DF-B3DE-BE3552F2F456}" type="pres">
      <dgm:prSet presAssocID="{428F15EC-CE22-4E23-A6AF-6DE395FB095E}" presName="hierRoot2" presStyleCnt="0"/>
      <dgm:spPr/>
    </dgm:pt>
    <dgm:pt modelId="{060FF0B1-6193-45F1-A7C2-4AEEAD4813D8}" type="pres">
      <dgm:prSet presAssocID="{428F15EC-CE22-4E23-A6AF-6DE395FB095E}" presName="composite2" presStyleCnt="0"/>
      <dgm:spPr/>
    </dgm:pt>
    <dgm:pt modelId="{435DD86E-B31A-4243-B3ED-9BF787A375B8}" type="pres">
      <dgm:prSet presAssocID="{428F15EC-CE22-4E23-A6AF-6DE395FB095E}" presName="background2" presStyleLbl="node2" presStyleIdx="1" presStyleCnt="2"/>
      <dgm:spPr/>
    </dgm:pt>
    <dgm:pt modelId="{4F281205-BAE2-46CA-BE53-602F932555A9}" type="pres">
      <dgm:prSet presAssocID="{428F15EC-CE22-4E23-A6AF-6DE395FB095E}" presName="text2" presStyleLbl="fgAcc2" presStyleIdx="1" presStyleCnt="2">
        <dgm:presLayoutVars>
          <dgm:chPref val="3"/>
        </dgm:presLayoutVars>
      </dgm:prSet>
      <dgm:spPr/>
    </dgm:pt>
    <dgm:pt modelId="{34B32707-5BEA-4C6B-9739-DDAF391158E2}" type="pres">
      <dgm:prSet presAssocID="{428F15EC-CE22-4E23-A6AF-6DE395FB095E}" presName="hierChild3" presStyleCnt="0"/>
      <dgm:spPr/>
    </dgm:pt>
  </dgm:ptLst>
  <dgm:cxnLst>
    <dgm:cxn modelId="{010E2D22-A8C4-422F-B11A-DCF35AD738F5}" type="presOf" srcId="{4C6DCA13-3BE0-460B-A68D-2149587FDFCB}" destId="{819296CF-72AC-4378-A1C6-60CD60A137FD}" srcOrd="0" destOrd="0" presId="urn:microsoft.com/office/officeart/2005/8/layout/hierarchy1"/>
    <dgm:cxn modelId="{BB6CA335-CBB1-4A22-8DE3-A4E8E9A68D14}" type="presOf" srcId="{C0D91BFB-2C8E-4E72-8558-40D05E218AFD}" destId="{A1CE51FE-BE84-4328-93DC-D63F792C334D}" srcOrd="0" destOrd="0" presId="urn:microsoft.com/office/officeart/2005/8/layout/hierarchy1"/>
    <dgm:cxn modelId="{1186E637-F645-4561-92F2-6FB109580C90}" srcId="{7E578877-0571-41FA-B9EC-3BB0A4EA3D80}" destId="{8E58FBA4-9D9D-46B6-A1C4-7E324840AB9B}" srcOrd="1" destOrd="0" parTransId="{3F232C11-E604-4D0E-8BAE-98668E2E80A4}" sibTransId="{6BEFFC7A-537C-47E6-B437-3F248CE7D428}"/>
    <dgm:cxn modelId="{7BB45040-98B2-49AD-9B38-E2767EC4CB4B}" srcId="{4DDB89C5-A9AF-454B-845F-AF7DA578C126}" destId="{7E578877-0571-41FA-B9EC-3BB0A4EA3D80}" srcOrd="0" destOrd="0" parTransId="{1C3F06DB-0ECC-4329-88ED-995434D61137}" sibTransId="{F3C36D81-3458-4EB5-8602-D751A47D10D5}"/>
    <dgm:cxn modelId="{0FDC5447-3937-4779-9514-9AE0E33E3D55}" type="presOf" srcId="{4DDB89C5-A9AF-454B-845F-AF7DA578C126}" destId="{65C80A0C-FB4D-471E-B9D1-B387AFEB9A92}" srcOrd="0" destOrd="0" presId="urn:microsoft.com/office/officeart/2005/8/layout/hierarchy1"/>
    <dgm:cxn modelId="{528CE447-8CE8-4E03-A23C-5CB8DA24FBC8}" srcId="{3147DFA3-17E6-41BF-B1B0-FDC8402C0136}" destId="{4DDB89C5-A9AF-454B-845F-AF7DA578C126}" srcOrd="0" destOrd="0" parTransId="{3D4DE7B0-D0F2-4024-ADE2-10D852D15953}" sibTransId="{5B1EC1EB-BFC2-4C06-95B1-1308FEFEF89E}"/>
    <dgm:cxn modelId="{F55E6749-9493-4FD8-9B9D-B1004B64E923}" type="presOf" srcId="{3F232C11-E604-4D0E-8BAE-98668E2E80A4}" destId="{455C765D-C0D4-4D5A-98F0-78982B30BAC8}" srcOrd="0" destOrd="0" presId="urn:microsoft.com/office/officeart/2005/8/layout/hierarchy1"/>
    <dgm:cxn modelId="{7FC3336A-7128-4F25-AA29-4DDD2F64B2EB}" srcId="{7E578877-0571-41FA-B9EC-3BB0A4EA3D80}" destId="{4C6DCA13-3BE0-460B-A68D-2149587FDFCB}" srcOrd="0" destOrd="0" parTransId="{FAA270CC-0309-44AC-9BB6-84C1BADE17D7}" sibTransId="{520950C6-7BB4-4723-ABE4-A78346FBE331}"/>
    <dgm:cxn modelId="{6673554A-682D-4897-B8F2-44039F641634}" type="presOf" srcId="{8E58FBA4-9D9D-46B6-A1C4-7E324840AB9B}" destId="{A6924237-34A4-4B8F-8444-E2A0F1C57E06}" srcOrd="0" destOrd="0" presId="urn:microsoft.com/office/officeart/2005/8/layout/hierarchy1"/>
    <dgm:cxn modelId="{7D372D6F-03B6-456A-9A86-0B2BCBF3BF85}" type="presOf" srcId="{7E578877-0571-41FA-B9EC-3BB0A4EA3D80}" destId="{151E0E14-7898-429C-B7B8-41D8165423BA}" srcOrd="0" destOrd="0" presId="urn:microsoft.com/office/officeart/2005/8/layout/hierarchy1"/>
    <dgm:cxn modelId="{8669739E-DDDD-4B71-B020-567305A0A723}" srcId="{4DDB89C5-A9AF-454B-845F-AF7DA578C126}" destId="{428F15EC-CE22-4E23-A6AF-6DE395FB095E}" srcOrd="1" destOrd="0" parTransId="{C0D91BFB-2C8E-4E72-8558-40D05E218AFD}" sibTransId="{FD9078E4-2688-41AE-A866-02A8970FE4AD}"/>
    <dgm:cxn modelId="{AA97D6AB-FBFD-436F-83FE-7187F6BB80D0}" type="presOf" srcId="{1C3F06DB-0ECC-4329-88ED-995434D61137}" destId="{322BCAAE-EEBE-40D8-A8DC-7966E791917E}" srcOrd="0" destOrd="0" presId="urn:microsoft.com/office/officeart/2005/8/layout/hierarchy1"/>
    <dgm:cxn modelId="{5B4889B5-81C0-4AA6-A010-BB468AEB26F7}" type="presOf" srcId="{FAA270CC-0309-44AC-9BB6-84C1BADE17D7}" destId="{811804E8-AC17-4586-9CC3-B5124485BA45}" srcOrd="0" destOrd="0" presId="urn:microsoft.com/office/officeart/2005/8/layout/hierarchy1"/>
    <dgm:cxn modelId="{8FE9A4BF-269F-45F9-B55E-436224934CAA}" type="presOf" srcId="{3147DFA3-17E6-41BF-B1B0-FDC8402C0136}" destId="{93CF6714-49CE-4E54-8F05-E4D94AFA1008}" srcOrd="0" destOrd="0" presId="urn:microsoft.com/office/officeart/2005/8/layout/hierarchy1"/>
    <dgm:cxn modelId="{7D27C6FA-8889-4BEF-AE63-0AAC4362DF95}" type="presOf" srcId="{428F15EC-CE22-4E23-A6AF-6DE395FB095E}" destId="{4F281205-BAE2-46CA-BE53-602F932555A9}" srcOrd="0" destOrd="0" presId="urn:microsoft.com/office/officeart/2005/8/layout/hierarchy1"/>
    <dgm:cxn modelId="{BB82BB56-F024-434F-BCBB-4C578DD1FF01}" type="presParOf" srcId="{93CF6714-49CE-4E54-8F05-E4D94AFA1008}" destId="{DCD83655-5C9B-4B8F-B3DF-6D1493B92742}" srcOrd="0" destOrd="0" presId="urn:microsoft.com/office/officeart/2005/8/layout/hierarchy1"/>
    <dgm:cxn modelId="{616BA8C7-46C0-4133-B8B5-C277C0CF8219}" type="presParOf" srcId="{DCD83655-5C9B-4B8F-B3DF-6D1493B92742}" destId="{7FC367D7-DD73-4557-B12D-CC2DA1F689AD}" srcOrd="0" destOrd="0" presId="urn:microsoft.com/office/officeart/2005/8/layout/hierarchy1"/>
    <dgm:cxn modelId="{5FAA64B0-7B28-4ADF-BC57-DFA6EA113A02}" type="presParOf" srcId="{7FC367D7-DD73-4557-B12D-CC2DA1F689AD}" destId="{A0A5151F-F666-4D11-A7E5-72DFC058B1A1}" srcOrd="0" destOrd="0" presId="urn:microsoft.com/office/officeart/2005/8/layout/hierarchy1"/>
    <dgm:cxn modelId="{9A2B485D-24D3-4562-A3A3-97A80BFF6B3D}" type="presParOf" srcId="{7FC367D7-DD73-4557-B12D-CC2DA1F689AD}" destId="{65C80A0C-FB4D-471E-B9D1-B387AFEB9A92}" srcOrd="1" destOrd="0" presId="urn:microsoft.com/office/officeart/2005/8/layout/hierarchy1"/>
    <dgm:cxn modelId="{C550C6BD-5568-43AF-96F9-3F3676C66F0A}" type="presParOf" srcId="{DCD83655-5C9B-4B8F-B3DF-6D1493B92742}" destId="{C16C4FD1-A16A-4B8B-A6AB-A6EC39F70025}" srcOrd="1" destOrd="0" presId="urn:microsoft.com/office/officeart/2005/8/layout/hierarchy1"/>
    <dgm:cxn modelId="{AE28BA40-EBB6-4CBF-B1D9-724D4257301C}" type="presParOf" srcId="{C16C4FD1-A16A-4B8B-A6AB-A6EC39F70025}" destId="{322BCAAE-EEBE-40D8-A8DC-7966E791917E}" srcOrd="0" destOrd="0" presId="urn:microsoft.com/office/officeart/2005/8/layout/hierarchy1"/>
    <dgm:cxn modelId="{058A3DB2-7D1D-47AD-B783-BC229FC52A9D}" type="presParOf" srcId="{C16C4FD1-A16A-4B8B-A6AB-A6EC39F70025}" destId="{7CB2FA5D-AC9B-4CBC-87F7-C8714F95FF84}" srcOrd="1" destOrd="0" presId="urn:microsoft.com/office/officeart/2005/8/layout/hierarchy1"/>
    <dgm:cxn modelId="{E6063CD8-D913-46DB-BE3C-B191A5E69428}" type="presParOf" srcId="{7CB2FA5D-AC9B-4CBC-87F7-C8714F95FF84}" destId="{E4FF5F22-4C8D-4DF5-8115-766F63B47983}" srcOrd="0" destOrd="0" presId="urn:microsoft.com/office/officeart/2005/8/layout/hierarchy1"/>
    <dgm:cxn modelId="{6830DA36-8646-4179-AC0E-8E3B225C8A2D}" type="presParOf" srcId="{E4FF5F22-4C8D-4DF5-8115-766F63B47983}" destId="{C34A776A-4D39-4890-9EB9-A818F44D9AE1}" srcOrd="0" destOrd="0" presId="urn:microsoft.com/office/officeart/2005/8/layout/hierarchy1"/>
    <dgm:cxn modelId="{16126EBA-843E-4370-8B44-D38C66699AAE}" type="presParOf" srcId="{E4FF5F22-4C8D-4DF5-8115-766F63B47983}" destId="{151E0E14-7898-429C-B7B8-41D8165423BA}" srcOrd="1" destOrd="0" presId="urn:microsoft.com/office/officeart/2005/8/layout/hierarchy1"/>
    <dgm:cxn modelId="{7ADBC00E-9CD7-4748-B15F-D553FF66DF6D}" type="presParOf" srcId="{7CB2FA5D-AC9B-4CBC-87F7-C8714F95FF84}" destId="{F23749B5-3EA5-414B-8361-C509E4531342}" srcOrd="1" destOrd="0" presId="urn:microsoft.com/office/officeart/2005/8/layout/hierarchy1"/>
    <dgm:cxn modelId="{3331BBD1-70CE-45CD-9FB6-31CDD89BCC68}" type="presParOf" srcId="{F23749B5-3EA5-414B-8361-C509E4531342}" destId="{811804E8-AC17-4586-9CC3-B5124485BA45}" srcOrd="0" destOrd="0" presId="urn:microsoft.com/office/officeart/2005/8/layout/hierarchy1"/>
    <dgm:cxn modelId="{7C4F6562-6159-456D-B7F3-6FD1DBD4603D}" type="presParOf" srcId="{F23749B5-3EA5-414B-8361-C509E4531342}" destId="{06B55D03-7CFE-4302-AED8-0223B2BDE32B}" srcOrd="1" destOrd="0" presId="urn:microsoft.com/office/officeart/2005/8/layout/hierarchy1"/>
    <dgm:cxn modelId="{755F8525-ECCD-4C62-8780-0BE31D5A0905}" type="presParOf" srcId="{06B55D03-7CFE-4302-AED8-0223B2BDE32B}" destId="{989592A2-C1D1-4F53-A4C0-199FD54B3C26}" srcOrd="0" destOrd="0" presId="urn:microsoft.com/office/officeart/2005/8/layout/hierarchy1"/>
    <dgm:cxn modelId="{0D7E9C68-CD2E-42CA-B3C0-AC9134414116}" type="presParOf" srcId="{989592A2-C1D1-4F53-A4C0-199FD54B3C26}" destId="{656249FF-3C9D-4065-B0C0-0EB028A62F5E}" srcOrd="0" destOrd="0" presId="urn:microsoft.com/office/officeart/2005/8/layout/hierarchy1"/>
    <dgm:cxn modelId="{27BF4890-D847-4A20-8B96-F04F89AC1D9F}" type="presParOf" srcId="{989592A2-C1D1-4F53-A4C0-199FD54B3C26}" destId="{819296CF-72AC-4378-A1C6-60CD60A137FD}" srcOrd="1" destOrd="0" presId="urn:microsoft.com/office/officeart/2005/8/layout/hierarchy1"/>
    <dgm:cxn modelId="{C5976E28-325A-4991-A0CB-0BD4DE6ADF89}" type="presParOf" srcId="{06B55D03-7CFE-4302-AED8-0223B2BDE32B}" destId="{6E631EA9-4024-49B0-89C7-1E1FAE964501}" srcOrd="1" destOrd="0" presId="urn:microsoft.com/office/officeart/2005/8/layout/hierarchy1"/>
    <dgm:cxn modelId="{62D8AE30-1D98-4033-9C95-1B95CEDFDAB6}" type="presParOf" srcId="{F23749B5-3EA5-414B-8361-C509E4531342}" destId="{455C765D-C0D4-4D5A-98F0-78982B30BAC8}" srcOrd="2" destOrd="0" presId="urn:microsoft.com/office/officeart/2005/8/layout/hierarchy1"/>
    <dgm:cxn modelId="{EC1E56F8-04CE-485D-AE02-58518BF8D020}" type="presParOf" srcId="{F23749B5-3EA5-414B-8361-C509E4531342}" destId="{E3DE9B9C-BC5B-4DAB-882C-DBBA9EE63C2C}" srcOrd="3" destOrd="0" presId="urn:microsoft.com/office/officeart/2005/8/layout/hierarchy1"/>
    <dgm:cxn modelId="{24BCE179-665C-4DA0-B9E3-FD0E220307F9}" type="presParOf" srcId="{E3DE9B9C-BC5B-4DAB-882C-DBBA9EE63C2C}" destId="{7D634033-BB8C-4157-BD55-091A08E43816}" srcOrd="0" destOrd="0" presId="urn:microsoft.com/office/officeart/2005/8/layout/hierarchy1"/>
    <dgm:cxn modelId="{97A18836-327E-45CC-8257-EAFED3C78507}" type="presParOf" srcId="{7D634033-BB8C-4157-BD55-091A08E43816}" destId="{851687C6-9617-4B37-AD51-465A62221DD0}" srcOrd="0" destOrd="0" presId="urn:microsoft.com/office/officeart/2005/8/layout/hierarchy1"/>
    <dgm:cxn modelId="{2361C3B3-5240-46B2-92B0-FCBABC1EFFE6}" type="presParOf" srcId="{7D634033-BB8C-4157-BD55-091A08E43816}" destId="{A6924237-34A4-4B8F-8444-E2A0F1C57E06}" srcOrd="1" destOrd="0" presId="urn:microsoft.com/office/officeart/2005/8/layout/hierarchy1"/>
    <dgm:cxn modelId="{AF28DEF8-3CA8-4A1F-B507-25AC8C7717B3}" type="presParOf" srcId="{E3DE9B9C-BC5B-4DAB-882C-DBBA9EE63C2C}" destId="{DB7D2097-8738-4492-A758-A07D20CD5B22}" srcOrd="1" destOrd="0" presId="urn:microsoft.com/office/officeart/2005/8/layout/hierarchy1"/>
    <dgm:cxn modelId="{C63BB3A1-C41D-4D9A-AB79-EC6B9D7C26E9}" type="presParOf" srcId="{C16C4FD1-A16A-4B8B-A6AB-A6EC39F70025}" destId="{A1CE51FE-BE84-4328-93DC-D63F792C334D}" srcOrd="2" destOrd="0" presId="urn:microsoft.com/office/officeart/2005/8/layout/hierarchy1"/>
    <dgm:cxn modelId="{932DE9CD-CA3D-4E5C-AD6C-A5DD2BCFD87A}" type="presParOf" srcId="{C16C4FD1-A16A-4B8B-A6AB-A6EC39F70025}" destId="{6918649D-5214-46DF-B3DE-BE3552F2F456}" srcOrd="3" destOrd="0" presId="urn:microsoft.com/office/officeart/2005/8/layout/hierarchy1"/>
    <dgm:cxn modelId="{100F80AC-69D0-4D47-BF1E-D1582C62DD59}" type="presParOf" srcId="{6918649D-5214-46DF-B3DE-BE3552F2F456}" destId="{060FF0B1-6193-45F1-A7C2-4AEEAD4813D8}" srcOrd="0" destOrd="0" presId="urn:microsoft.com/office/officeart/2005/8/layout/hierarchy1"/>
    <dgm:cxn modelId="{61C9BF5D-7DB8-4FB8-BF16-6EDD0D52284F}" type="presParOf" srcId="{060FF0B1-6193-45F1-A7C2-4AEEAD4813D8}" destId="{435DD86E-B31A-4243-B3ED-9BF787A375B8}" srcOrd="0" destOrd="0" presId="urn:microsoft.com/office/officeart/2005/8/layout/hierarchy1"/>
    <dgm:cxn modelId="{80986FA2-89D9-46C2-9297-EA3A0DA519F0}" type="presParOf" srcId="{060FF0B1-6193-45F1-A7C2-4AEEAD4813D8}" destId="{4F281205-BAE2-46CA-BE53-602F932555A9}" srcOrd="1" destOrd="0" presId="urn:microsoft.com/office/officeart/2005/8/layout/hierarchy1"/>
    <dgm:cxn modelId="{B6DC1D96-7C8F-4DCC-986B-17B56C675159}" type="presParOf" srcId="{6918649D-5214-46DF-B3DE-BE3552F2F456}" destId="{34B32707-5BEA-4C6B-9739-DDAF391158E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51FE-BE84-4328-93DC-D63F792C334D}">
      <dsp:nvSpPr>
        <dsp:cNvPr id="0" name=""/>
        <dsp:cNvSpPr/>
      </dsp:nvSpPr>
      <dsp:spPr>
        <a:xfrm>
          <a:off x="2195380" y="547144"/>
          <a:ext cx="525947" cy="250303"/>
        </a:xfrm>
        <a:custGeom>
          <a:avLst/>
          <a:gdLst/>
          <a:ahLst/>
          <a:cxnLst/>
          <a:rect l="0" t="0" r="0" b="0"/>
          <a:pathLst>
            <a:path>
              <a:moveTo>
                <a:pt x="0" y="0"/>
              </a:moveTo>
              <a:lnTo>
                <a:pt x="0" y="170574"/>
              </a:lnTo>
              <a:lnTo>
                <a:pt x="525947" y="170574"/>
              </a:lnTo>
              <a:lnTo>
                <a:pt x="525947" y="250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5C765D-C0D4-4D5A-98F0-78982B30BAC8}">
      <dsp:nvSpPr>
        <dsp:cNvPr id="0" name=""/>
        <dsp:cNvSpPr/>
      </dsp:nvSpPr>
      <dsp:spPr>
        <a:xfrm>
          <a:off x="1669432" y="1343954"/>
          <a:ext cx="525947" cy="250303"/>
        </a:xfrm>
        <a:custGeom>
          <a:avLst/>
          <a:gdLst/>
          <a:ahLst/>
          <a:cxnLst/>
          <a:rect l="0" t="0" r="0" b="0"/>
          <a:pathLst>
            <a:path>
              <a:moveTo>
                <a:pt x="0" y="0"/>
              </a:moveTo>
              <a:lnTo>
                <a:pt x="0" y="170574"/>
              </a:lnTo>
              <a:lnTo>
                <a:pt x="525947" y="170574"/>
              </a:lnTo>
              <a:lnTo>
                <a:pt x="525947" y="250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1804E8-AC17-4586-9CC3-B5124485BA45}">
      <dsp:nvSpPr>
        <dsp:cNvPr id="0" name=""/>
        <dsp:cNvSpPr/>
      </dsp:nvSpPr>
      <dsp:spPr>
        <a:xfrm>
          <a:off x="1143485" y="1343954"/>
          <a:ext cx="525947" cy="250303"/>
        </a:xfrm>
        <a:custGeom>
          <a:avLst/>
          <a:gdLst/>
          <a:ahLst/>
          <a:cxnLst/>
          <a:rect l="0" t="0" r="0" b="0"/>
          <a:pathLst>
            <a:path>
              <a:moveTo>
                <a:pt x="525947" y="0"/>
              </a:moveTo>
              <a:lnTo>
                <a:pt x="525947" y="170574"/>
              </a:lnTo>
              <a:lnTo>
                <a:pt x="0" y="170574"/>
              </a:lnTo>
              <a:lnTo>
                <a:pt x="0" y="2503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2BCAAE-EEBE-40D8-A8DC-7966E791917E}">
      <dsp:nvSpPr>
        <dsp:cNvPr id="0" name=""/>
        <dsp:cNvSpPr/>
      </dsp:nvSpPr>
      <dsp:spPr>
        <a:xfrm>
          <a:off x="1669432" y="547144"/>
          <a:ext cx="525947" cy="250303"/>
        </a:xfrm>
        <a:custGeom>
          <a:avLst/>
          <a:gdLst/>
          <a:ahLst/>
          <a:cxnLst/>
          <a:rect l="0" t="0" r="0" b="0"/>
          <a:pathLst>
            <a:path>
              <a:moveTo>
                <a:pt x="525947" y="0"/>
              </a:moveTo>
              <a:lnTo>
                <a:pt x="525947" y="170574"/>
              </a:lnTo>
              <a:lnTo>
                <a:pt x="0" y="170574"/>
              </a:lnTo>
              <a:lnTo>
                <a:pt x="0" y="250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A5151F-F666-4D11-A7E5-72DFC058B1A1}">
      <dsp:nvSpPr>
        <dsp:cNvPr id="0" name=""/>
        <dsp:cNvSpPr/>
      </dsp:nvSpPr>
      <dsp:spPr>
        <a:xfrm>
          <a:off x="1765059" y="636"/>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C80A0C-FB4D-471E-B9D1-B387AFEB9A92}">
      <dsp:nvSpPr>
        <dsp:cNvPr id="0" name=""/>
        <dsp:cNvSpPr/>
      </dsp:nvSpPr>
      <dsp:spPr>
        <a:xfrm>
          <a:off x="1860686" y="91482"/>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Animal</a:t>
          </a:r>
        </a:p>
      </dsp:txBody>
      <dsp:txXfrm>
        <a:off x="1876693" y="107489"/>
        <a:ext cx="828627" cy="514493"/>
      </dsp:txXfrm>
    </dsp:sp>
    <dsp:sp modelId="{C34A776A-4D39-4890-9EB9-A818F44D9AE1}">
      <dsp:nvSpPr>
        <dsp:cNvPr id="0" name=""/>
        <dsp:cNvSpPr/>
      </dsp:nvSpPr>
      <dsp:spPr>
        <a:xfrm>
          <a:off x="1239112" y="797447"/>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1E0E14-7898-429C-B7B8-41D8165423BA}">
      <dsp:nvSpPr>
        <dsp:cNvPr id="0" name=""/>
        <dsp:cNvSpPr/>
      </dsp:nvSpPr>
      <dsp:spPr>
        <a:xfrm>
          <a:off x="1334738" y="88829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Pájaro</a:t>
          </a:r>
        </a:p>
      </dsp:txBody>
      <dsp:txXfrm>
        <a:off x="1350745" y="904300"/>
        <a:ext cx="828627" cy="514493"/>
      </dsp:txXfrm>
    </dsp:sp>
    <dsp:sp modelId="{656249FF-3C9D-4065-B0C0-0EB028A62F5E}">
      <dsp:nvSpPr>
        <dsp:cNvPr id="0" name=""/>
        <dsp:cNvSpPr/>
      </dsp:nvSpPr>
      <dsp:spPr>
        <a:xfrm>
          <a:off x="713164" y="1594258"/>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296CF-72AC-4378-A1C6-60CD60A137FD}">
      <dsp:nvSpPr>
        <dsp:cNvPr id="0" name=""/>
        <dsp:cNvSpPr/>
      </dsp:nvSpPr>
      <dsp:spPr>
        <a:xfrm>
          <a:off x="808791" y="168510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Loro</a:t>
          </a:r>
        </a:p>
      </dsp:txBody>
      <dsp:txXfrm>
        <a:off x="824798" y="1701110"/>
        <a:ext cx="828627" cy="514493"/>
      </dsp:txXfrm>
    </dsp:sp>
    <dsp:sp modelId="{851687C6-9617-4B37-AD51-465A62221DD0}">
      <dsp:nvSpPr>
        <dsp:cNvPr id="0" name=""/>
        <dsp:cNvSpPr/>
      </dsp:nvSpPr>
      <dsp:spPr>
        <a:xfrm>
          <a:off x="1765059" y="1594258"/>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24237-34A4-4B8F-8444-E2A0F1C57E06}">
      <dsp:nvSpPr>
        <dsp:cNvPr id="0" name=""/>
        <dsp:cNvSpPr/>
      </dsp:nvSpPr>
      <dsp:spPr>
        <a:xfrm>
          <a:off x="1860686" y="168510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Canario</a:t>
          </a:r>
        </a:p>
      </dsp:txBody>
      <dsp:txXfrm>
        <a:off x="1876693" y="1701110"/>
        <a:ext cx="828627" cy="514493"/>
      </dsp:txXfrm>
    </dsp:sp>
    <dsp:sp modelId="{435DD86E-B31A-4243-B3ED-9BF787A375B8}">
      <dsp:nvSpPr>
        <dsp:cNvPr id="0" name=""/>
        <dsp:cNvSpPr/>
      </dsp:nvSpPr>
      <dsp:spPr>
        <a:xfrm>
          <a:off x="2291007" y="797447"/>
          <a:ext cx="860641" cy="546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281205-BAE2-46CA-BE53-602F932555A9}">
      <dsp:nvSpPr>
        <dsp:cNvPr id="0" name=""/>
        <dsp:cNvSpPr/>
      </dsp:nvSpPr>
      <dsp:spPr>
        <a:xfrm>
          <a:off x="2386634" y="888293"/>
          <a:ext cx="860641" cy="546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Reptil</a:t>
          </a:r>
        </a:p>
      </dsp:txBody>
      <dsp:txXfrm>
        <a:off x="2402641" y="904300"/>
        <a:ext cx="828627" cy="5144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59C816-5ABF-4CE2-A943-C7457D046C62}" type="datetimeFigureOut">
              <a:rPr lang="es-ES" smtClean="0"/>
              <a:t>06/02/2020</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493B6-CD1F-4F57-84E6-D2DE97B78C6C}" type="slidenum">
              <a:rPr lang="es-ES" smtClean="0"/>
              <a:t>‹Nº›</a:t>
            </a:fld>
            <a:endParaRPr lang="es-ES"/>
          </a:p>
        </p:txBody>
      </p:sp>
    </p:spTree>
    <p:extLst>
      <p:ext uri="{BB962C8B-B14F-4D97-AF65-F5344CB8AC3E}">
        <p14:creationId xmlns:p14="http://schemas.microsoft.com/office/powerpoint/2010/main" val="204671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EE14-46A0-460E-82DA-3177EF1A8FA4}" type="slidenum">
              <a:rPr lang="es-ES"/>
              <a:pPr/>
              <a:t>1</a:t>
            </a:fld>
            <a:endParaRPr lang="es-E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2638509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17</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dirty="0"/>
          </a:p>
        </p:txBody>
      </p:sp>
    </p:spTree>
    <p:extLst>
      <p:ext uri="{BB962C8B-B14F-4D97-AF65-F5344CB8AC3E}">
        <p14:creationId xmlns:p14="http://schemas.microsoft.com/office/powerpoint/2010/main" val="3638561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18</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99464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19</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69626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63C246-62F3-4010-95C0-03C59BDEE167}" type="slidenum">
              <a:rPr lang="es-ES"/>
              <a:pPr/>
              <a:t>20</a:t>
            </a:fld>
            <a:endParaRPr lang="es-E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p:txBody>
          <a:bodyPr/>
          <a:lstStyle/>
          <a:p>
            <a:endParaRPr lang="es-ES"/>
          </a:p>
        </p:txBody>
      </p:sp>
    </p:spTree>
    <p:extLst>
      <p:ext uri="{BB962C8B-B14F-4D97-AF65-F5344CB8AC3E}">
        <p14:creationId xmlns:p14="http://schemas.microsoft.com/office/powerpoint/2010/main" val="3296529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45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p>
        </p:txBody>
      </p:sp>
    </p:spTree>
    <p:extLst>
      <p:ext uri="{BB962C8B-B14F-4D97-AF65-F5344CB8AC3E}">
        <p14:creationId xmlns:p14="http://schemas.microsoft.com/office/powerpoint/2010/main" val="2339915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231783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1"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1"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550309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1182875" y="0"/>
            <a:ext cx="10515600" cy="1325563"/>
          </a:xfrm>
        </p:spPr>
        <p:txBody>
          <a:bodyPr/>
          <a:lstStyle/>
          <a:p>
            <a:r>
              <a:rPr lang="es-ES"/>
              <a:t>Haga clic para modificar el estilo de título del patrón</a:t>
            </a:r>
          </a:p>
        </p:txBody>
      </p:sp>
      <p:sp>
        <p:nvSpPr>
          <p:cNvPr id="3" name="Marcador de contenido 2"/>
          <p:cNvSpPr>
            <a:spLocks noGrp="1"/>
          </p:cNvSpPr>
          <p:nvPr>
            <p:ph idx="1"/>
          </p:nvPr>
        </p:nvSpPr>
        <p:spPr>
          <a:xfrm>
            <a:off x="1182875" y="1471905"/>
            <a:ext cx="10515600" cy="4351338"/>
          </a:xfrm>
        </p:spPr>
        <p:txBody>
          <a:bodyPr/>
          <a:lstStyle>
            <a:lvl1pPr>
              <a:buClrTx/>
              <a:defRPr/>
            </a:lvl1pPr>
            <a:lvl2pPr>
              <a:buClrTx/>
              <a:defRPr/>
            </a:lvl2pPr>
            <a:lvl3pPr>
              <a:buClrTx/>
              <a:defRPr/>
            </a:lvl3pPr>
            <a:lvl4pPr>
              <a:buClrTx/>
              <a:defRPr/>
            </a:lvl4pPr>
            <a:lvl5pPr>
              <a:buClrTx/>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ES" dirty="0"/>
          </a:p>
        </p:txBody>
      </p:sp>
      <p:sp>
        <p:nvSpPr>
          <p:cNvPr id="5" name="Marcador de pie de página 4"/>
          <p:cNvSpPr>
            <a:spLocks noGrp="1"/>
          </p:cNvSpPr>
          <p:nvPr>
            <p:ph type="ftr" sz="quarter" idx="11"/>
          </p:nvPr>
        </p:nvSpPr>
        <p:spPr>
          <a:xfrm>
            <a:off x="239349" y="6366310"/>
            <a:ext cx="4114800" cy="365125"/>
          </a:xfrm>
        </p:spPr>
        <p:txBody>
          <a:bodyPr/>
          <a:lstStyle>
            <a:lvl1pPr>
              <a:defRPr sz="1600">
                <a:solidFill>
                  <a:schemeClr val="tx1"/>
                </a:solidFill>
                <a:latin typeface="Arial" panose="020B0604020202020204" pitchFamily="34" charset="0"/>
                <a:cs typeface="Arial" panose="020B0604020202020204" pitchFamily="34" charset="0"/>
              </a:defRPr>
            </a:lvl1pPr>
          </a:lstStyle>
          <a:p>
            <a:endParaRPr lang="es-ES"/>
          </a:p>
        </p:txBody>
      </p:sp>
    </p:spTree>
    <p:extLst>
      <p:ext uri="{BB962C8B-B14F-4D97-AF65-F5344CB8AC3E}">
        <p14:creationId xmlns:p14="http://schemas.microsoft.com/office/powerpoint/2010/main" val="17150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47293" y="1736728"/>
            <a:ext cx="10515600" cy="2852737"/>
          </a:xfrm>
        </p:spPr>
        <p:txBody>
          <a:bodyPr anchor="b"/>
          <a:lstStyle>
            <a:lvl1pPr>
              <a:defRPr sz="4500"/>
            </a:lvl1pPr>
          </a:lstStyle>
          <a:p>
            <a:r>
              <a:rPr lang="es-ES"/>
              <a:t>Haga clic para modificar el estilo de título del patrón</a:t>
            </a:r>
          </a:p>
        </p:txBody>
      </p:sp>
      <p:sp>
        <p:nvSpPr>
          <p:cNvPr id="3" name="Marcador de texto 2"/>
          <p:cNvSpPr>
            <a:spLocks noGrp="1"/>
          </p:cNvSpPr>
          <p:nvPr>
            <p:ph type="body" idx="1"/>
          </p:nvPr>
        </p:nvSpPr>
        <p:spPr>
          <a:xfrm>
            <a:off x="1147293"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5" name="Marcador de pie de página 4"/>
          <p:cNvSpPr>
            <a:spLocks noGrp="1"/>
          </p:cNvSpPr>
          <p:nvPr>
            <p:ph type="ftr" sz="quarter" idx="11"/>
          </p:nvPr>
        </p:nvSpPr>
        <p:spPr/>
        <p:txBody>
          <a:bodyPr/>
          <a:lstStyle/>
          <a:p>
            <a:endParaRPr lang="es-ES"/>
          </a:p>
        </p:txBody>
      </p:sp>
    </p:spTree>
    <p:extLst>
      <p:ext uri="{BB962C8B-B14F-4D97-AF65-F5344CB8AC3E}">
        <p14:creationId xmlns:p14="http://schemas.microsoft.com/office/powerpoint/2010/main" val="21560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4174856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7"/>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6172201"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287370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654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218757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contenido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3590010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24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a:xfrm>
            <a:off x="838200" y="6356352"/>
            <a:ext cx="2743200" cy="365125"/>
          </a:xfrm>
          <a:prstGeom prst="rect">
            <a:avLst/>
          </a:prstGeom>
        </p:spPr>
        <p:txBody>
          <a:bodyPr/>
          <a:lstStyle/>
          <a:p>
            <a:fld id="{8F969E05-972C-400E-AB2B-75583A49F164}" type="datetimeFigureOut">
              <a:rPr lang="es-ES" smtClean="0"/>
              <a:t>06/02/2020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a:xfrm>
            <a:off x="8610600" y="6356352"/>
            <a:ext cx="2743200" cy="365125"/>
          </a:xfrm>
          <a:prstGeom prst="rect">
            <a:avLst/>
          </a:prstGeom>
        </p:spPr>
        <p:txBody>
          <a:bodyPr/>
          <a:lstStyle/>
          <a:p>
            <a:fld id="{D49256B3-ADBE-4565-BBD8-8A9938634252}" type="slidenum">
              <a:rPr lang="es-ES" smtClean="0"/>
              <a:t>‹Nº›</a:t>
            </a:fld>
            <a:endParaRPr lang="es-ES"/>
          </a:p>
        </p:txBody>
      </p:sp>
    </p:spTree>
    <p:extLst>
      <p:ext uri="{BB962C8B-B14F-4D97-AF65-F5344CB8AC3E}">
        <p14:creationId xmlns:p14="http://schemas.microsoft.com/office/powerpoint/2010/main" val="176474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r="-7000" b="-1000"/>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47293" y="199624"/>
            <a:ext cx="10515600" cy="843566"/>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p:cNvSpPr>
            <a:spLocks noGrp="1"/>
          </p:cNvSpPr>
          <p:nvPr>
            <p:ph type="body" idx="1"/>
          </p:nvPr>
        </p:nvSpPr>
        <p:spPr>
          <a:xfrm>
            <a:off x="1147293" y="1336228"/>
            <a:ext cx="10515600" cy="4626690"/>
          </a:xfrm>
          <a:prstGeom prst="rect">
            <a:avLst/>
          </a:prstGeom>
        </p:spPr>
        <p:txBody>
          <a:bodyPr vert="horz" lIns="91440" tIns="45720" rIns="91440" bIns="45720" rtlCol="0">
            <a:normAutofit/>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pie de página 4"/>
          <p:cNvSpPr>
            <a:spLocks noGrp="1"/>
          </p:cNvSpPr>
          <p:nvPr>
            <p:ph type="ftr" sz="quarter" idx="3"/>
          </p:nvPr>
        </p:nvSpPr>
        <p:spPr>
          <a:xfrm>
            <a:off x="1147293" y="6255956"/>
            <a:ext cx="533078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7" name="CuadroTexto 6"/>
          <p:cNvSpPr txBox="1"/>
          <p:nvPr/>
        </p:nvSpPr>
        <p:spPr>
          <a:xfrm>
            <a:off x="6735651" y="6255956"/>
            <a:ext cx="4378817" cy="369332"/>
          </a:xfrm>
          <a:prstGeom prst="rect">
            <a:avLst/>
          </a:prstGeom>
          <a:noFill/>
        </p:spPr>
        <p:txBody>
          <a:bodyPr wrap="square" rtlCol="0">
            <a:spAutoFit/>
          </a:bodyPr>
          <a:lstStyle/>
          <a:p>
            <a:pPr algn="r"/>
            <a:r>
              <a:rPr lang="es-ES" dirty="0"/>
              <a:t>Abraham</a:t>
            </a:r>
            <a:r>
              <a:rPr lang="es-ES" baseline="0" dirty="0"/>
              <a:t> Pérez Barrera</a:t>
            </a:r>
            <a:endParaRPr lang="es-ES" dirty="0"/>
          </a:p>
        </p:txBody>
      </p:sp>
    </p:spTree>
    <p:extLst>
      <p:ext uri="{BB962C8B-B14F-4D97-AF65-F5344CB8AC3E}">
        <p14:creationId xmlns:p14="http://schemas.microsoft.com/office/powerpoint/2010/main" val="69576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ClrTx/>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ClrTx/>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ClrTx/>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ClrTx/>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9 Título"/>
          <p:cNvSpPr>
            <a:spLocks noGrp="1"/>
          </p:cNvSpPr>
          <p:nvPr>
            <p:ph type="ctrTitle"/>
          </p:nvPr>
        </p:nvSpPr>
        <p:spPr>
          <a:xfrm>
            <a:off x="2351584" y="764704"/>
            <a:ext cx="7851648" cy="1656184"/>
          </a:xfrm>
        </p:spPr>
        <p:txBody>
          <a:bodyPr>
            <a:noAutofit/>
          </a:bodyPr>
          <a:lstStyle/>
          <a:p>
            <a:pPr algn="ctr"/>
            <a:r>
              <a:rPr lang="es-ES" sz="3600" dirty="0">
                <a:latin typeface="Arial" pitchFamily="34" charset="0"/>
                <a:cs typeface="Arial" pitchFamily="34" charset="0"/>
              </a:rPr>
              <a:t>DESARROLLO DE APLICACIONES MULTIPLATAFORMA</a:t>
            </a:r>
          </a:p>
        </p:txBody>
      </p:sp>
      <p:sp>
        <p:nvSpPr>
          <p:cNvPr id="11" name="9 Título"/>
          <p:cNvSpPr txBox="1">
            <a:spLocks/>
          </p:cNvSpPr>
          <p:nvPr/>
        </p:nvSpPr>
        <p:spPr>
          <a:xfrm>
            <a:off x="2135560" y="3140968"/>
            <a:ext cx="7851648" cy="936104"/>
          </a:xfrm>
          <a:prstGeom prst="rect">
            <a:avLst/>
          </a:prstGeom>
          <a:ln>
            <a:noFill/>
          </a:ln>
        </p:spPr>
        <p:txBody>
          <a:bodyPr vert="horz" lIns="0" tIns="0" rIns="18288" bIns="0" anchor="b">
            <a:noAutofit/>
            <a:scene3d>
              <a:camera prst="orthographicFront"/>
              <a:lightRig rig="freezing" dir="t">
                <a:rot lat="0" lon="0" rev="5640000"/>
              </a:lightRig>
            </a:scene3d>
            <a:sp3d prstMaterial="flat">
              <a:bevelT w="38100" h="38100"/>
              <a:contourClr>
                <a:schemeClr val="tx2"/>
              </a:contourClr>
            </a:sp3d>
          </a:bodyPr>
          <a:lstStyle/>
          <a:p>
            <a:pPr algn="ctr">
              <a:spcBef>
                <a:spcPct val="0"/>
              </a:spcBef>
              <a:defRPr/>
            </a:pPr>
            <a:r>
              <a:rPr lang="es-ES" sz="3600" b="1" dirty="0">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Arial" pitchFamily="34" charset="0"/>
              </a:rPr>
              <a:t>PROGRAMACIÓN</a:t>
            </a:r>
          </a:p>
        </p:txBody>
      </p:sp>
    </p:spTree>
    <p:extLst>
      <p:ext uri="{BB962C8B-B14F-4D97-AF65-F5344CB8AC3E}">
        <p14:creationId xmlns:p14="http://schemas.microsoft.com/office/powerpoint/2010/main" val="2853894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Objetos</a:t>
            </a:r>
          </a:p>
        </p:txBody>
      </p:sp>
      <p:sp>
        <p:nvSpPr>
          <p:cNvPr id="3" name="Marcador de contenido 2"/>
          <p:cNvSpPr>
            <a:spLocks noGrp="1"/>
          </p:cNvSpPr>
          <p:nvPr>
            <p:ph idx="1"/>
          </p:nvPr>
        </p:nvSpPr>
        <p:spPr>
          <a:xfrm>
            <a:off x="1182875" y="1253331"/>
            <a:ext cx="10515600" cy="4351338"/>
          </a:xfrm>
        </p:spPr>
        <p:txBody>
          <a:bodyPr>
            <a:normAutofit/>
          </a:bodyPr>
          <a:lstStyle/>
          <a:p>
            <a:pPr marL="0" indent="0">
              <a:buNone/>
            </a:pPr>
            <a:r>
              <a:rPr lang="es-ES" dirty="0"/>
              <a:t>La </a:t>
            </a:r>
            <a:r>
              <a:rPr lang="es-ES" b="1" i="1" dirty="0"/>
              <a:t>programación orientada a objetos </a:t>
            </a:r>
            <a:r>
              <a:rPr lang="es-ES" dirty="0"/>
              <a:t>trabaja de esta manera. </a:t>
            </a:r>
          </a:p>
          <a:p>
            <a:pPr marL="0" indent="0">
              <a:buNone/>
            </a:pPr>
            <a:r>
              <a:rPr lang="es-ES" dirty="0"/>
              <a:t>Todo el </a:t>
            </a:r>
            <a:r>
              <a:rPr lang="es-ES" b="1" dirty="0"/>
              <a:t>programa</a:t>
            </a:r>
            <a:r>
              <a:rPr lang="es-ES" dirty="0"/>
              <a:t> está construido en base a diferentes </a:t>
            </a:r>
            <a:r>
              <a:rPr lang="es-ES" b="1" dirty="0"/>
              <a:t>componentes </a:t>
            </a:r>
            <a:r>
              <a:rPr lang="es-ES" dirty="0"/>
              <a:t>(</a:t>
            </a:r>
            <a:r>
              <a:rPr lang="es-ES" i="1" dirty="0"/>
              <a:t>objetos</a:t>
            </a:r>
            <a:r>
              <a:rPr lang="es-ES" dirty="0"/>
              <a:t>), cada uno tiene un rol específico en el </a:t>
            </a:r>
            <a:r>
              <a:rPr lang="es-ES" i="1" dirty="0"/>
              <a:t>programa</a:t>
            </a:r>
            <a:r>
              <a:rPr lang="es-ES" dirty="0"/>
              <a:t> y todos los </a:t>
            </a:r>
            <a:r>
              <a:rPr lang="es-ES" i="1" dirty="0"/>
              <a:t>componentes</a:t>
            </a:r>
            <a:r>
              <a:rPr lang="es-ES" dirty="0"/>
              <a:t> pueden comunicarse entre ellos de formas predefinidas.</a:t>
            </a:r>
          </a:p>
          <a:p>
            <a:r>
              <a:rPr lang="es-ES" dirty="0"/>
              <a:t>Todo </a:t>
            </a:r>
            <a:r>
              <a:rPr lang="es-ES" i="1" dirty="0"/>
              <a:t>objeto del mundo real</a:t>
            </a:r>
            <a:r>
              <a:rPr lang="es-ES" dirty="0"/>
              <a:t> tiene 2 componentes: </a:t>
            </a:r>
            <a:r>
              <a:rPr lang="es-ES" b="1" dirty="0"/>
              <a:t>características</a:t>
            </a:r>
            <a:r>
              <a:rPr lang="es-ES" dirty="0"/>
              <a:t> y </a:t>
            </a:r>
            <a:r>
              <a:rPr lang="es-ES" b="1" dirty="0"/>
              <a:t>comportamiento</a:t>
            </a:r>
            <a:r>
              <a:rPr lang="es-ES" dirty="0"/>
              <a:t>.</a:t>
            </a:r>
          </a:p>
          <a:p>
            <a:r>
              <a:rPr lang="es-ES" dirty="0"/>
              <a:t>Por ejemplo, los automóviles tienen </a:t>
            </a:r>
            <a:r>
              <a:rPr lang="es-ES" i="1" dirty="0"/>
              <a:t>características</a:t>
            </a:r>
            <a:r>
              <a:rPr lang="es-ES" dirty="0"/>
              <a:t> (marca, modelo, color, velocidad máxima, etc.) y </a:t>
            </a:r>
            <a:r>
              <a:rPr lang="es-ES" i="1" dirty="0"/>
              <a:t>comportamiento</a:t>
            </a:r>
            <a:r>
              <a:rPr lang="es-ES" dirty="0"/>
              <a:t> (frenar, acelerar, retroceder, llenar combustible, etc.).</a:t>
            </a:r>
          </a:p>
          <a:p>
            <a:r>
              <a:rPr lang="es-ES" dirty="0"/>
              <a:t>Los </a:t>
            </a:r>
            <a:r>
              <a:rPr lang="es-ES" b="1" i="1" dirty="0"/>
              <a:t>objetos de Software</a:t>
            </a:r>
            <a:r>
              <a:rPr lang="es-ES" dirty="0"/>
              <a:t>, al igual que los </a:t>
            </a:r>
            <a:r>
              <a:rPr lang="es-ES" i="1" dirty="0"/>
              <a:t>objetos del mundo real</a:t>
            </a:r>
            <a:r>
              <a:rPr lang="es-ES" dirty="0"/>
              <a:t>, también tienen características y comportamientos. </a:t>
            </a:r>
          </a:p>
          <a:p>
            <a:pPr marL="0" indent="0">
              <a:buNone/>
            </a:pPr>
            <a:r>
              <a:rPr lang="es-ES" dirty="0"/>
              <a:t>   Un </a:t>
            </a:r>
            <a:r>
              <a:rPr lang="es-ES" b="1" i="1" dirty="0"/>
              <a:t>objeto</a:t>
            </a:r>
            <a:r>
              <a:rPr lang="es-ES" dirty="0"/>
              <a:t> de software mantiene sus características en una o más "variables", e implementa su comportamiento con "métodos". Un método es una función o subrutina asociada a un </a:t>
            </a:r>
            <a:r>
              <a:rPr lang="es-ES" b="1" i="1" dirty="0"/>
              <a:t>objeto</a:t>
            </a:r>
            <a:r>
              <a:rPr lang="es-ES" dirty="0"/>
              <a:t>.</a:t>
            </a:r>
          </a:p>
          <a:p>
            <a:endParaRPr lang="es-ES" dirty="0"/>
          </a:p>
        </p:txBody>
      </p:sp>
    </p:spTree>
    <p:extLst>
      <p:ext uri="{BB962C8B-B14F-4D97-AF65-F5344CB8AC3E}">
        <p14:creationId xmlns:p14="http://schemas.microsoft.com/office/powerpoint/2010/main" val="1830154815"/>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normAutofit/>
          </a:bodyPr>
          <a:lstStyle/>
          <a:p>
            <a:r>
              <a:rPr lang="es-ES" dirty="0"/>
              <a:t>En el mundo real, normalmente tenemos muchos </a:t>
            </a:r>
            <a:r>
              <a:rPr lang="es-ES" b="1" dirty="0"/>
              <a:t>objetos</a:t>
            </a:r>
            <a:r>
              <a:rPr lang="es-ES" dirty="0"/>
              <a:t> del mismo </a:t>
            </a:r>
            <a:r>
              <a:rPr lang="es-ES" i="1" dirty="0"/>
              <a:t>tipo</a:t>
            </a:r>
            <a:r>
              <a:rPr lang="es-ES" dirty="0"/>
              <a:t>. Por ejemplo, nuestro teléfono móvil es sólo uno de los miles que hay en el mundo. </a:t>
            </a:r>
          </a:p>
          <a:p>
            <a:endParaRPr lang="es-ES" dirty="0"/>
          </a:p>
          <a:p>
            <a:r>
              <a:rPr lang="es-ES" dirty="0"/>
              <a:t>Si hablamos en términos de la </a:t>
            </a:r>
            <a:r>
              <a:rPr lang="es-ES" b="1" dirty="0"/>
              <a:t>programación orientada a objetos</a:t>
            </a:r>
            <a:r>
              <a:rPr lang="es-ES" dirty="0"/>
              <a:t>, podemos decir que nuestro </a:t>
            </a:r>
            <a:r>
              <a:rPr lang="es-ES" i="1" dirty="0"/>
              <a:t>objeto </a:t>
            </a:r>
            <a:r>
              <a:rPr lang="es-ES" dirty="0"/>
              <a:t>móvil  es una instancia de una </a:t>
            </a:r>
            <a:r>
              <a:rPr lang="es-ES" i="1" dirty="0"/>
              <a:t>clase</a:t>
            </a:r>
            <a:r>
              <a:rPr lang="es-ES" dirty="0"/>
              <a:t> conocida como </a:t>
            </a:r>
            <a:r>
              <a:rPr lang="es-ES" i="1" dirty="0"/>
              <a:t>"móvil "</a:t>
            </a:r>
            <a:r>
              <a:rPr lang="es-ES" dirty="0"/>
              <a:t>. Los móviles tienen </a:t>
            </a:r>
            <a:r>
              <a:rPr lang="es-ES" i="1" dirty="0"/>
              <a:t>características</a:t>
            </a:r>
            <a:r>
              <a:rPr lang="es-ES" dirty="0"/>
              <a:t> (marca, modelo, sistema operativo, pantalla, teclado, etc.) y </a:t>
            </a:r>
            <a:r>
              <a:rPr lang="es-ES" i="1" dirty="0"/>
              <a:t>comportamientos</a:t>
            </a:r>
            <a:r>
              <a:rPr lang="es-ES" dirty="0"/>
              <a:t> (hacer y recibir llamadas, enviar mensajes multimedia, transmisión de datos, etc.).</a:t>
            </a:r>
          </a:p>
        </p:txBody>
      </p:sp>
    </p:spTree>
    <p:extLst>
      <p:ext uri="{BB962C8B-B14F-4D97-AF65-F5344CB8AC3E}">
        <p14:creationId xmlns:p14="http://schemas.microsoft.com/office/powerpoint/2010/main" val="617586774"/>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normAutofit/>
          </a:bodyPr>
          <a:lstStyle/>
          <a:p>
            <a:r>
              <a:rPr lang="es-ES" dirty="0"/>
              <a:t>Cuando se fabrican los móviles, los fabricantes aprovechan el hecho de que los móviles comparten esas características comunes y construyen modelos o plantillas comunes, para que a partir de esas se puedan crear muchos equipos móviles del mismo modelo. </a:t>
            </a:r>
          </a:p>
          <a:p>
            <a:r>
              <a:rPr lang="es-ES" dirty="0"/>
              <a:t>A esa plantilla o molde le llamamos </a:t>
            </a:r>
            <a:r>
              <a:rPr lang="es-ES" b="1" i="1" dirty="0"/>
              <a:t>clase</a:t>
            </a:r>
            <a:r>
              <a:rPr lang="es-ES" dirty="0"/>
              <a:t>, y a los equipos que sacamos a partir de ella la llamamos </a:t>
            </a:r>
            <a:r>
              <a:rPr lang="es-ES" b="1" i="1" dirty="0"/>
              <a:t>objetos</a:t>
            </a:r>
            <a:r>
              <a:rPr lang="es-ES" dirty="0"/>
              <a:t>.</a:t>
            </a:r>
          </a:p>
          <a:p>
            <a:r>
              <a:rPr lang="es-ES" dirty="0"/>
              <a:t>Esto mismo se aplica a los </a:t>
            </a:r>
            <a:r>
              <a:rPr lang="es-ES" i="1" dirty="0"/>
              <a:t>objetos de software</a:t>
            </a:r>
            <a:r>
              <a:rPr lang="es-ES" dirty="0"/>
              <a:t>, se puede tener muchos </a:t>
            </a:r>
            <a:r>
              <a:rPr lang="es-ES" i="1" dirty="0"/>
              <a:t>objetos</a:t>
            </a:r>
            <a:r>
              <a:rPr lang="es-ES" dirty="0"/>
              <a:t> del mismo tipo y mismas características.</a:t>
            </a:r>
          </a:p>
        </p:txBody>
      </p:sp>
    </p:spTree>
    <p:extLst>
      <p:ext uri="{BB962C8B-B14F-4D97-AF65-F5344CB8AC3E}">
        <p14:creationId xmlns:p14="http://schemas.microsoft.com/office/powerpoint/2010/main" val="2834479620"/>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lstStyle/>
          <a:p>
            <a:r>
              <a:rPr lang="es-ES" dirty="0"/>
              <a:t>Definición teórica: La </a:t>
            </a:r>
            <a:r>
              <a:rPr lang="es-ES" b="1" i="1" dirty="0"/>
              <a:t>clase</a:t>
            </a:r>
            <a:r>
              <a:rPr lang="es-ES" dirty="0"/>
              <a:t> es un modelo o prototipo que define las </a:t>
            </a:r>
            <a:r>
              <a:rPr lang="es-ES" b="1" dirty="0"/>
              <a:t>variables</a:t>
            </a:r>
            <a:r>
              <a:rPr lang="es-ES" dirty="0"/>
              <a:t> y </a:t>
            </a:r>
            <a:r>
              <a:rPr lang="es-ES" b="1" dirty="0"/>
              <a:t>métodos</a:t>
            </a:r>
            <a:r>
              <a:rPr lang="es-ES" dirty="0"/>
              <a:t> comunes a todos los </a:t>
            </a:r>
            <a:r>
              <a:rPr lang="es-ES" i="1" dirty="0"/>
              <a:t>objetos</a:t>
            </a:r>
            <a:r>
              <a:rPr lang="es-ES" dirty="0"/>
              <a:t> de cierto </a:t>
            </a:r>
            <a:r>
              <a:rPr lang="es-ES" i="1" dirty="0"/>
              <a:t>tipo</a:t>
            </a:r>
            <a:r>
              <a:rPr lang="es-ES" dirty="0"/>
              <a:t>. </a:t>
            </a:r>
          </a:p>
          <a:p>
            <a:r>
              <a:rPr lang="es-ES" dirty="0"/>
              <a:t>También se puede decir que una </a:t>
            </a:r>
            <a:r>
              <a:rPr lang="es-ES" b="1" i="1" dirty="0"/>
              <a:t>clase</a:t>
            </a:r>
            <a:r>
              <a:rPr lang="es-ES" dirty="0"/>
              <a:t> es una plantilla genérica para un conjunto de </a:t>
            </a:r>
            <a:r>
              <a:rPr lang="es-ES" b="1" i="1" dirty="0"/>
              <a:t>objeto</a:t>
            </a:r>
            <a:r>
              <a:rPr lang="es-ES" dirty="0"/>
              <a:t>s de similares características.</a:t>
            </a:r>
          </a:p>
        </p:txBody>
      </p:sp>
    </p:spTree>
    <p:extLst>
      <p:ext uri="{BB962C8B-B14F-4D97-AF65-F5344CB8AC3E}">
        <p14:creationId xmlns:p14="http://schemas.microsoft.com/office/powerpoint/2010/main" val="4279799802"/>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lstStyle/>
          <a:p>
            <a:r>
              <a:rPr lang="es-ES" dirty="0"/>
              <a:t>Una </a:t>
            </a:r>
            <a:r>
              <a:rPr lang="es-ES" b="1" dirty="0"/>
              <a:t>clase</a:t>
            </a:r>
            <a:r>
              <a:rPr lang="es-ES" dirty="0"/>
              <a:t> es una descripción de datos y operaciones que describen el comportamiento de cierto tipo de elementos. </a:t>
            </a:r>
          </a:p>
          <a:p>
            <a:r>
              <a:rPr lang="es-ES" dirty="0"/>
              <a:t>Por lo tanto, para que pueda haber objetos, antes se deben haber definido las clases a las que pertenecerán dichos objetos. </a:t>
            </a:r>
          </a:p>
          <a:p>
            <a:r>
              <a:rPr lang="es-ES" dirty="0"/>
              <a:t>No tiene sentido un objeto sin una clase, ya que el objeto tiene los atributos de la clase a la que pertenece, y recibe mensajes correspondientes a métodos de la clase a la que pertenece.</a:t>
            </a:r>
          </a:p>
        </p:txBody>
      </p:sp>
    </p:spTree>
    <p:extLst>
      <p:ext uri="{BB962C8B-B14F-4D97-AF65-F5344CB8AC3E}">
        <p14:creationId xmlns:p14="http://schemas.microsoft.com/office/powerpoint/2010/main" val="3127642716"/>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lstStyle/>
          <a:p>
            <a:r>
              <a:rPr lang="es-ES" dirty="0"/>
              <a:t>Las clases podrían definirse como abstracciones de objetos. Esto quiere decir que la definición de un objeto es la clase. Cuando programamos un objeto y definimos sus características y funcionalidades en realidad lo que estamos haciendo es programar una clase. </a:t>
            </a:r>
          </a:p>
          <a:p>
            <a:endParaRPr lang="es-ES" dirty="0"/>
          </a:p>
        </p:txBody>
      </p:sp>
    </p:spTree>
    <p:extLst>
      <p:ext uri="{BB962C8B-B14F-4D97-AF65-F5344CB8AC3E}">
        <p14:creationId xmlns:p14="http://schemas.microsoft.com/office/powerpoint/2010/main" val="1122414129"/>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1.2 Clases</a:t>
            </a:r>
          </a:p>
        </p:txBody>
      </p:sp>
      <p:sp>
        <p:nvSpPr>
          <p:cNvPr id="3" name="Marcador de contenido 2"/>
          <p:cNvSpPr>
            <a:spLocks noGrp="1"/>
          </p:cNvSpPr>
          <p:nvPr>
            <p:ph idx="1"/>
          </p:nvPr>
        </p:nvSpPr>
        <p:spPr/>
        <p:txBody>
          <a:bodyPr>
            <a:normAutofit/>
          </a:bodyPr>
          <a:lstStyle/>
          <a:p>
            <a:pPr fontAlgn="base"/>
            <a:r>
              <a:rPr lang="es-ES" b="1" dirty="0"/>
              <a:t>Propiedades en clases</a:t>
            </a:r>
            <a:r>
              <a:rPr lang="es-ES" dirty="0"/>
              <a:t> </a:t>
            </a:r>
            <a:br>
              <a:rPr lang="es-ES" dirty="0"/>
            </a:br>
            <a:r>
              <a:rPr lang="es-ES" dirty="0"/>
              <a:t>Las propiedades o atributos son las características de los objetos. Cuando definimos una propiedad normalmente especificamos su nombre y su tipo. Nos podemos hacer a la idea de que las propiedades son algo así como variables donde almacenamos datos relacionados con los objetos.</a:t>
            </a:r>
          </a:p>
          <a:p>
            <a:pPr fontAlgn="base"/>
            <a:r>
              <a:rPr lang="es-ES" b="1" dirty="0"/>
              <a:t>Métodos en las clases</a:t>
            </a:r>
            <a:r>
              <a:rPr lang="es-ES" dirty="0"/>
              <a:t> </a:t>
            </a:r>
            <a:br>
              <a:rPr lang="es-ES" dirty="0"/>
            </a:br>
            <a:r>
              <a:rPr lang="es-ES" dirty="0"/>
              <a:t>Son las funcionalidades asociadas a los objetos. Cuando estamos programando las clases las llamamos métodos. Los métodos son como funciones que están asociadas a un objeto.</a:t>
            </a:r>
          </a:p>
        </p:txBody>
      </p:sp>
    </p:spTree>
    <p:extLst>
      <p:ext uri="{BB962C8B-B14F-4D97-AF65-F5344CB8AC3E}">
        <p14:creationId xmlns:p14="http://schemas.microsoft.com/office/powerpoint/2010/main" val="891097351"/>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1182875" y="0"/>
            <a:ext cx="10515600" cy="931653"/>
          </a:xfrm>
        </p:spPr>
        <p:txBody>
          <a:bodyPr>
            <a:noAutofit/>
          </a:bodyPr>
          <a:lstStyle/>
          <a:p>
            <a:pPr marL="742950" indent="-742950"/>
            <a:r>
              <a:rPr lang="es-ES" sz="2800" dirty="0"/>
              <a:t>1.3 ¿Qué es la Programación Orientada a Objetos (POO)?</a:t>
            </a:r>
          </a:p>
        </p:txBody>
      </p:sp>
      <p:sp>
        <p:nvSpPr>
          <p:cNvPr id="5125" name="Rectangle 5"/>
          <p:cNvSpPr>
            <a:spLocks noGrp="1" noChangeArrowheads="1"/>
          </p:cNvSpPr>
          <p:nvPr>
            <p:ph idx="1"/>
          </p:nvPr>
        </p:nvSpPr>
        <p:spPr>
          <a:xfrm>
            <a:off x="1182875" y="747286"/>
            <a:ext cx="10515600" cy="4351338"/>
          </a:xfrm>
        </p:spPr>
        <p:txBody>
          <a:bodyPr>
            <a:noAutofit/>
          </a:bodyPr>
          <a:lstStyle/>
          <a:p>
            <a:pPr algn="just">
              <a:lnSpc>
                <a:spcPct val="170000"/>
              </a:lnSpc>
              <a:spcBef>
                <a:spcPts val="0"/>
              </a:spcBef>
              <a:buNone/>
            </a:pPr>
            <a:r>
              <a:rPr lang="es-ES" sz="2200" u="sng" dirty="0"/>
              <a:t>Características de la POO.</a:t>
            </a:r>
          </a:p>
          <a:p>
            <a:pPr algn="just">
              <a:lnSpc>
                <a:spcPct val="170000"/>
              </a:lnSpc>
              <a:spcBef>
                <a:spcPts val="0"/>
              </a:spcBef>
              <a:buFont typeface="Wingdings" pitchFamily="2" charset="2"/>
              <a:buChar char="q"/>
            </a:pPr>
            <a:r>
              <a:rPr lang="es-ES" sz="1600" b="1" dirty="0"/>
              <a:t>MODULARIDAD</a:t>
            </a:r>
            <a:r>
              <a:rPr lang="es-ES" sz="1600" dirty="0"/>
              <a:t>:  consiste en agrupar código en bloques, con el fin de poder reutilizarlo. El código fuente de un bloque puede mantenerse y reescribirse sin que ello implique la reprogramación del código de otros bloques de la aplicación.</a:t>
            </a:r>
          </a:p>
          <a:p>
            <a:pPr algn="just">
              <a:lnSpc>
                <a:spcPct val="170000"/>
              </a:lnSpc>
              <a:spcBef>
                <a:spcPts val="0"/>
              </a:spcBef>
              <a:buFont typeface="Wingdings" pitchFamily="2" charset="2"/>
              <a:buChar char="q"/>
            </a:pPr>
            <a:r>
              <a:rPr lang="es-ES" sz="1600" dirty="0"/>
              <a:t>La POO se basa en la idea de </a:t>
            </a:r>
            <a:r>
              <a:rPr lang="es-ES" sz="1600" b="1" dirty="0"/>
              <a:t>ENCAPSULAR</a:t>
            </a:r>
            <a:r>
              <a:rPr lang="es-ES" sz="1600" dirty="0"/>
              <a:t> en un solo bloque, los datos y las operaciones que manejan esos datos.</a:t>
            </a:r>
          </a:p>
          <a:p>
            <a:pPr algn="just">
              <a:lnSpc>
                <a:spcPct val="170000"/>
              </a:lnSpc>
              <a:spcBef>
                <a:spcPts val="0"/>
              </a:spcBef>
              <a:buFont typeface="Wingdings" pitchFamily="2" charset="2"/>
              <a:buChar char="q"/>
            </a:pPr>
            <a:r>
              <a:rPr lang="es-ES" sz="1600" b="1" dirty="0"/>
              <a:t>ENCAPSULAMIENTO</a:t>
            </a:r>
            <a:r>
              <a:rPr lang="es-ES" sz="1600" dirty="0"/>
              <a:t>:  Consiste en incluir en un solo bloque, los datos y las operaciones que manejan esos datos.</a:t>
            </a:r>
          </a:p>
          <a:p>
            <a:pPr algn="just">
              <a:lnSpc>
                <a:spcPct val="170000"/>
              </a:lnSpc>
              <a:spcBef>
                <a:spcPts val="0"/>
              </a:spcBef>
            </a:pPr>
            <a:r>
              <a:rPr lang="es-ES" sz="1600" dirty="0"/>
              <a:t>Gracias a la creación de una clase se consigue que al declarar un objeto, podamos usar los métodos que tiene esa clase. A un objeto se le puede mandar un mensaje para que ejecute el método asociado, y lo más interesante, es que el programador no tiene por qué saber cómo funciona internamente dicho método, simplemente lo ejecuta. Lo único que necesita el programador es conocer la cabecera de dichos métodos para saber cómo llamarlos.</a:t>
            </a:r>
          </a:p>
        </p:txBody>
      </p:sp>
    </p:spTree>
    <p:extLst>
      <p:ext uri="{BB962C8B-B14F-4D97-AF65-F5344CB8AC3E}">
        <p14:creationId xmlns:p14="http://schemas.microsoft.com/office/powerpoint/2010/main" val="2240521586"/>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2800" dirty="0"/>
              <a:t>1.3 ¿Qué es la Programación Orientada a Objetos (POO)?</a:t>
            </a:r>
          </a:p>
        </p:txBody>
      </p:sp>
      <p:sp>
        <p:nvSpPr>
          <p:cNvPr id="5125" name="Rectangle 5"/>
          <p:cNvSpPr>
            <a:spLocks noGrp="1" noChangeArrowheads="1"/>
          </p:cNvSpPr>
          <p:nvPr>
            <p:ph idx="1"/>
          </p:nvPr>
        </p:nvSpPr>
        <p:spPr/>
        <p:txBody>
          <a:bodyPr>
            <a:noAutofit/>
          </a:bodyPr>
          <a:lstStyle/>
          <a:p>
            <a:pPr marL="274320" lvl="1" indent="-274320" algn="just">
              <a:lnSpc>
                <a:spcPct val="170000"/>
              </a:lnSpc>
              <a:spcBef>
                <a:spcPts val="0"/>
              </a:spcBef>
              <a:buClr>
                <a:schemeClr val="accent3"/>
              </a:buClr>
              <a:buSzPct val="95000"/>
              <a:buFont typeface="Wingdings" pitchFamily="2" charset="2"/>
              <a:buChar char="q"/>
            </a:pPr>
            <a:r>
              <a:rPr lang="es-ES" sz="1600" b="1" dirty="0"/>
              <a:t>ABSTRACCIÓN</a:t>
            </a:r>
            <a:r>
              <a:rPr lang="es-ES" sz="1600" dirty="0"/>
              <a:t>: Según la RAE, abstraer es </a:t>
            </a:r>
            <a:r>
              <a:rPr lang="es-ES" sz="1600" i="1" dirty="0"/>
              <a:t>“separar por medio de una operación intelectual las cualidades de un objeto para considerarlas aisladamente o para considerar el mismo objeto en su pura esencia o noción”.</a:t>
            </a:r>
            <a:r>
              <a:rPr lang="es-ES" sz="1600" dirty="0"/>
              <a:t> Cuando se programa orientado a objetos lo que se hace es </a:t>
            </a:r>
            <a:r>
              <a:rPr lang="es-ES" sz="1600" b="1" dirty="0"/>
              <a:t>abstraer</a:t>
            </a:r>
            <a:r>
              <a:rPr lang="es-ES" sz="1600" dirty="0"/>
              <a:t> las características de los objetos que van a formar parte del programa y crear las clases con sus atributos y sus métodos.</a:t>
            </a:r>
          </a:p>
          <a:p>
            <a:pPr marL="274320" lvl="1" indent="-274320" algn="just">
              <a:lnSpc>
                <a:spcPct val="170000"/>
              </a:lnSpc>
              <a:spcBef>
                <a:spcPts val="0"/>
              </a:spcBef>
              <a:buClr>
                <a:schemeClr val="accent3"/>
              </a:buClr>
              <a:buSzPct val="95000"/>
              <a:buFont typeface="Wingdings" pitchFamily="2" charset="2"/>
              <a:buChar char="q"/>
            </a:pPr>
            <a:r>
              <a:rPr lang="es-ES" sz="1600" b="1" dirty="0"/>
              <a:t>POLIMORFISMO</a:t>
            </a:r>
            <a:r>
              <a:rPr lang="es-ES" sz="1600" dirty="0"/>
              <a:t>: permite crear varias formas del mismo método, de forma que un mismo método ofrezca comportamientos diferentes. Es un concepto íntimamente relacionado con la herencia.</a:t>
            </a:r>
          </a:p>
          <a:p>
            <a:pPr algn="just">
              <a:lnSpc>
                <a:spcPct val="170000"/>
              </a:lnSpc>
              <a:spcBef>
                <a:spcPts val="0"/>
              </a:spcBef>
              <a:buNone/>
            </a:pPr>
            <a:endParaRPr lang="es-ES" sz="1600" dirty="0"/>
          </a:p>
        </p:txBody>
      </p:sp>
    </p:spTree>
    <p:extLst>
      <p:ext uri="{BB962C8B-B14F-4D97-AF65-F5344CB8AC3E}">
        <p14:creationId xmlns:p14="http://schemas.microsoft.com/office/powerpoint/2010/main" val="3670300853"/>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2800" dirty="0"/>
              <a:t>1.3 ¿Qué es la Programación Orientada a Objetos (POO)?</a:t>
            </a:r>
          </a:p>
        </p:txBody>
      </p:sp>
      <p:sp>
        <p:nvSpPr>
          <p:cNvPr id="5125" name="Rectangle 5"/>
          <p:cNvSpPr>
            <a:spLocks noGrp="1" noChangeArrowheads="1"/>
          </p:cNvSpPr>
          <p:nvPr>
            <p:ph idx="1"/>
          </p:nvPr>
        </p:nvSpPr>
        <p:spPr/>
        <p:txBody>
          <a:bodyPr>
            <a:noAutofit/>
          </a:bodyPr>
          <a:lstStyle/>
          <a:p>
            <a:pPr marL="274320" lvl="1" indent="-274320" algn="just">
              <a:lnSpc>
                <a:spcPct val="170000"/>
              </a:lnSpc>
              <a:spcBef>
                <a:spcPts val="0"/>
              </a:spcBef>
              <a:buClr>
                <a:schemeClr val="accent3"/>
              </a:buClr>
              <a:buSzPct val="95000"/>
              <a:buFont typeface="Wingdings" pitchFamily="2" charset="2"/>
              <a:buChar char="q"/>
            </a:pPr>
            <a:r>
              <a:rPr lang="es-ES" sz="1600" b="1" dirty="0"/>
              <a:t>HERENCIA</a:t>
            </a:r>
            <a:r>
              <a:rPr lang="es-ES" sz="1600" dirty="0"/>
              <a:t>: las </a:t>
            </a:r>
            <a:r>
              <a:rPr lang="es-ES" sz="1600" b="1" dirty="0"/>
              <a:t>clases</a:t>
            </a:r>
            <a:r>
              <a:rPr lang="es-ES" sz="1600" dirty="0"/>
              <a:t> se relacionan entre sí formando una jerarquía de tal forma que una clase (subclase) puede heredar propiedades de otra clase (superclase).</a:t>
            </a:r>
          </a:p>
          <a:p>
            <a:pPr marL="274320" lvl="2" indent="0" algn="just">
              <a:lnSpc>
                <a:spcPct val="170000"/>
              </a:lnSpc>
              <a:spcBef>
                <a:spcPts val="0"/>
              </a:spcBef>
              <a:buClr>
                <a:schemeClr val="accent3"/>
              </a:buClr>
              <a:buSzPct val="95000"/>
              <a:buNone/>
            </a:pPr>
            <a:r>
              <a:rPr lang="es-ES" sz="1600" u="sng" dirty="0"/>
              <a:t>Ejemplo:</a:t>
            </a:r>
            <a:r>
              <a:rPr lang="es-ES" sz="1600" dirty="0"/>
              <a:t> la clase pájaro hereda de la clase animal, por lo tanto la clase animal estará formada por sus propios atributos y métodos y también por los atributos y métodos que hereda de la clase animal.</a:t>
            </a:r>
          </a:p>
          <a:p>
            <a:pPr algn="just">
              <a:lnSpc>
                <a:spcPct val="170000"/>
              </a:lnSpc>
              <a:spcBef>
                <a:spcPts val="0"/>
              </a:spcBef>
              <a:buNone/>
            </a:pPr>
            <a:endParaRPr lang="es-ES" sz="1600" dirty="0"/>
          </a:p>
        </p:txBody>
      </p:sp>
      <p:graphicFrame>
        <p:nvGraphicFramePr>
          <p:cNvPr id="4" name="3 Diagrama"/>
          <p:cNvGraphicFramePr/>
          <p:nvPr/>
        </p:nvGraphicFramePr>
        <p:xfrm>
          <a:off x="6453675" y="3356992"/>
          <a:ext cx="3960440"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89961131"/>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1. ¿Qué es la Programación Orientada a Objetos (POO)?</a:t>
            </a:r>
            <a:endParaRPr lang="es-ES" dirty="0"/>
          </a:p>
        </p:txBody>
      </p:sp>
      <p:sp>
        <p:nvSpPr>
          <p:cNvPr id="3" name="Marcador de contenido 2"/>
          <p:cNvSpPr>
            <a:spLocks noGrp="1"/>
          </p:cNvSpPr>
          <p:nvPr>
            <p:ph idx="1"/>
          </p:nvPr>
        </p:nvSpPr>
        <p:spPr/>
        <p:txBody>
          <a:bodyPr>
            <a:normAutofit/>
          </a:bodyPr>
          <a:lstStyle/>
          <a:p>
            <a:pPr marL="0" indent="0">
              <a:buNone/>
            </a:pPr>
            <a:r>
              <a:rPr lang="es-ES" sz="2400" u="sng" dirty="0"/>
              <a:t>Evolución de los paradigmas</a:t>
            </a:r>
          </a:p>
          <a:p>
            <a:pPr marL="457200" indent="-457200">
              <a:buFont typeface="+mj-lt"/>
              <a:buAutoNum type="arabicPeriod"/>
            </a:pPr>
            <a:r>
              <a:rPr lang="es-ES" sz="2400" dirty="0"/>
              <a:t>Programación Estructurada</a:t>
            </a:r>
          </a:p>
          <a:p>
            <a:pPr marL="457200" indent="-457200">
              <a:buFont typeface="+mj-lt"/>
              <a:buAutoNum type="arabicPeriod"/>
            </a:pPr>
            <a:r>
              <a:rPr lang="es-ES" sz="2400" dirty="0"/>
              <a:t>Programación Modular</a:t>
            </a:r>
          </a:p>
          <a:p>
            <a:pPr marL="457200" indent="-457200">
              <a:buFont typeface="+mj-lt"/>
              <a:buAutoNum type="arabicPeriod"/>
            </a:pPr>
            <a:r>
              <a:rPr lang="es-ES" sz="2400" dirty="0"/>
              <a:t>Programación Orientada a objetos</a:t>
            </a:r>
          </a:p>
          <a:p>
            <a:pPr marL="0" indent="0">
              <a:buNone/>
            </a:pPr>
            <a:endParaRPr lang="es-ES" sz="2400" dirty="0"/>
          </a:p>
          <a:p>
            <a:pPr marL="0" indent="0">
              <a:buNone/>
            </a:pPr>
            <a:endParaRPr lang="es-ES" sz="2400" dirty="0"/>
          </a:p>
        </p:txBody>
      </p:sp>
    </p:spTree>
    <p:extLst>
      <p:ext uri="{BB962C8B-B14F-4D97-AF65-F5344CB8AC3E}">
        <p14:creationId xmlns:p14="http://schemas.microsoft.com/office/powerpoint/2010/main" val="2963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p:txBody>
          <a:bodyPr>
            <a:noAutofit/>
          </a:bodyPr>
          <a:lstStyle/>
          <a:p>
            <a:pPr marL="742950" indent="-742950"/>
            <a:r>
              <a:rPr lang="es-ES" sz="2800" dirty="0"/>
              <a:t>1.3 ¿Qué es la Programación Orientada a Objetos (POO)?</a:t>
            </a:r>
          </a:p>
        </p:txBody>
      </p:sp>
      <p:sp>
        <p:nvSpPr>
          <p:cNvPr id="5125" name="Rectangle 5"/>
          <p:cNvSpPr>
            <a:spLocks noGrp="1" noChangeArrowheads="1"/>
          </p:cNvSpPr>
          <p:nvPr>
            <p:ph idx="1"/>
          </p:nvPr>
        </p:nvSpPr>
        <p:spPr/>
        <p:txBody>
          <a:bodyPr>
            <a:noAutofit/>
          </a:bodyPr>
          <a:lstStyle/>
          <a:p>
            <a:pPr algn="just">
              <a:lnSpc>
                <a:spcPct val="170000"/>
              </a:lnSpc>
              <a:spcBef>
                <a:spcPts val="0"/>
              </a:spcBef>
              <a:buNone/>
            </a:pPr>
            <a:r>
              <a:rPr lang="es-ES" sz="2400" u="sng" dirty="0">
                <a:solidFill>
                  <a:srgbClr val="0070C0"/>
                </a:solidFill>
              </a:rPr>
              <a:t>Ventajas de la POO.</a:t>
            </a:r>
            <a:endParaRPr lang="es-ES" sz="2400" u="sng" dirty="0"/>
          </a:p>
          <a:p>
            <a:pPr algn="just">
              <a:lnSpc>
                <a:spcPct val="170000"/>
              </a:lnSpc>
              <a:spcBef>
                <a:spcPts val="0"/>
              </a:spcBef>
              <a:buFont typeface="Wingdings" pitchFamily="2" charset="2"/>
              <a:buChar char="q"/>
            </a:pPr>
            <a:r>
              <a:rPr lang="es-ES" sz="1600" b="1" dirty="0"/>
              <a:t>MODULARIDAD</a:t>
            </a:r>
            <a:r>
              <a:rPr lang="es-ES" sz="1600" dirty="0"/>
              <a:t>:  el código fuente de un objeto puede mantenerse y reescribirse sin que ello implique la reprogramación del código de otros objetos de la aplicación.</a:t>
            </a:r>
          </a:p>
          <a:p>
            <a:pPr algn="just">
              <a:lnSpc>
                <a:spcPct val="170000"/>
              </a:lnSpc>
              <a:spcBef>
                <a:spcPts val="0"/>
              </a:spcBef>
              <a:buFont typeface="Wingdings" pitchFamily="2" charset="2"/>
              <a:buChar char="q"/>
            </a:pPr>
            <a:r>
              <a:rPr lang="es-ES" sz="1600" b="1" dirty="0"/>
              <a:t>REUTILIZACIÓN DE CÓDIGO</a:t>
            </a:r>
            <a:r>
              <a:rPr lang="es-ES" sz="1600" dirty="0"/>
              <a:t>:  es muy sencillo utilizar clases y objetos de terceras personas. La ventaja de esto es que no tenemos que conocer los detalles de su implementación interna sino solamente su interfaz.</a:t>
            </a:r>
          </a:p>
          <a:p>
            <a:pPr algn="just">
              <a:lnSpc>
                <a:spcPct val="170000"/>
              </a:lnSpc>
              <a:spcBef>
                <a:spcPts val="0"/>
              </a:spcBef>
              <a:buFont typeface="Wingdings" pitchFamily="2" charset="2"/>
              <a:buChar char="q"/>
            </a:pPr>
            <a:r>
              <a:rPr lang="es-ES" sz="1600" b="1" dirty="0"/>
              <a:t>FACILIDAD DE TESTEO Y PROGRAMACIÓN</a:t>
            </a:r>
            <a:r>
              <a:rPr lang="es-ES" sz="1600" dirty="0"/>
              <a:t>: si tenemos un objeto que está dando problemas en una aplicación no tenemos que reescribir el código de toda la aplicación, sino que tenemos que reemplazar el objeto por otro similar, o bien reprogramarlo.</a:t>
            </a:r>
          </a:p>
          <a:p>
            <a:pPr algn="just">
              <a:lnSpc>
                <a:spcPct val="170000"/>
              </a:lnSpc>
              <a:spcBef>
                <a:spcPts val="0"/>
              </a:spcBef>
              <a:buFont typeface="Wingdings" pitchFamily="2" charset="2"/>
              <a:buChar char="q"/>
            </a:pPr>
            <a:r>
              <a:rPr lang="es-ES" sz="1600" b="1" dirty="0"/>
              <a:t>OCULTACIÓN DE INFORMACIÓN</a:t>
            </a:r>
            <a:r>
              <a:rPr lang="es-ES" sz="1600" dirty="0"/>
              <a:t>: en la POO se ocultan los detalles de implementación y lo que prima es la interfaz.</a:t>
            </a:r>
          </a:p>
        </p:txBody>
      </p:sp>
    </p:spTree>
    <p:extLst>
      <p:ext uri="{BB962C8B-B14F-4D97-AF65-F5344CB8AC3E}">
        <p14:creationId xmlns:p14="http://schemas.microsoft.com/office/powerpoint/2010/main" val="1043357336"/>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1. ¿Qué es la Programación Orientada a Objetos (POO)?</a:t>
            </a:r>
          </a:p>
        </p:txBody>
      </p:sp>
      <p:sp>
        <p:nvSpPr>
          <p:cNvPr id="3" name="Marcador de contenido 2"/>
          <p:cNvSpPr>
            <a:spLocks noGrp="1"/>
          </p:cNvSpPr>
          <p:nvPr>
            <p:ph idx="1"/>
          </p:nvPr>
        </p:nvSpPr>
        <p:spPr/>
        <p:txBody>
          <a:bodyPr/>
          <a:lstStyle/>
          <a:p>
            <a:r>
              <a:rPr lang="es-ES" dirty="0"/>
              <a:t>La </a:t>
            </a:r>
            <a:r>
              <a:rPr lang="es-ES" b="1" dirty="0"/>
              <a:t>programación orientada a objetos</a:t>
            </a:r>
            <a:r>
              <a:rPr lang="es-ES" dirty="0"/>
              <a:t> (</a:t>
            </a:r>
            <a:r>
              <a:rPr lang="es-ES" b="1" i="1" dirty="0"/>
              <a:t>POO</a:t>
            </a:r>
            <a:r>
              <a:rPr lang="es-ES" dirty="0"/>
              <a:t>, u </a:t>
            </a:r>
            <a:r>
              <a:rPr lang="es-ES" b="1" i="1" dirty="0"/>
              <a:t>OOP</a:t>
            </a:r>
            <a:r>
              <a:rPr lang="es-ES" dirty="0"/>
              <a:t> según sus siglas en inglés) es un paradigma de programación que usa objetos en sus interacciones, para diseñar aplicaciones y programas informáticos. </a:t>
            </a:r>
          </a:p>
          <a:p>
            <a:endParaRPr lang="es-ES" dirty="0"/>
          </a:p>
          <a:p>
            <a:r>
              <a:rPr lang="es-ES" dirty="0"/>
              <a:t>La programación Orientada a objetos (POO) es una forma especial de programar, más cercana a como expresaríamos las cosas en la vida real que otros tipos de programación.</a:t>
            </a:r>
          </a:p>
        </p:txBody>
      </p:sp>
    </p:spTree>
    <p:extLst>
      <p:ext uri="{BB962C8B-B14F-4D97-AF65-F5344CB8AC3E}">
        <p14:creationId xmlns:p14="http://schemas.microsoft.com/office/powerpoint/2010/main" val="3013259788"/>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1. ¿Qué es la Programación Orientada a Objetos (POO)?</a:t>
            </a:r>
          </a:p>
        </p:txBody>
      </p:sp>
      <p:sp>
        <p:nvSpPr>
          <p:cNvPr id="3" name="Marcador de contenido 2"/>
          <p:cNvSpPr>
            <a:spLocks noGrp="1"/>
          </p:cNvSpPr>
          <p:nvPr>
            <p:ph idx="1"/>
          </p:nvPr>
        </p:nvSpPr>
        <p:spPr/>
        <p:txBody>
          <a:bodyPr/>
          <a:lstStyle/>
          <a:p>
            <a:r>
              <a:rPr lang="es-ES" dirty="0"/>
              <a:t>Durante años, los programadores se han dedicado a construir aplicaciones muy parecidas que resolvían una y otra vez los mismos problemas. </a:t>
            </a:r>
          </a:p>
          <a:p>
            <a:r>
              <a:rPr lang="es-ES" dirty="0"/>
              <a:t>Para conseguir que los esfuerzos de los programadores puedan ser utilizados por otras personas se creó la POO. </a:t>
            </a:r>
          </a:p>
          <a:p>
            <a:r>
              <a:rPr lang="es-ES" dirty="0"/>
              <a:t>Que es una serie de normas de realizar las cosas de manera que otras personas puedan utilizarlas y adelantar su trabajo, de manera que </a:t>
            </a:r>
            <a:r>
              <a:rPr lang="es-ES" b="1" dirty="0"/>
              <a:t>consigamos que el código se pueda reutilizar</a:t>
            </a:r>
            <a:r>
              <a:rPr lang="es-ES" dirty="0"/>
              <a:t>.</a:t>
            </a:r>
          </a:p>
        </p:txBody>
      </p:sp>
    </p:spTree>
    <p:extLst>
      <p:ext uri="{BB962C8B-B14F-4D97-AF65-F5344CB8AC3E}">
        <p14:creationId xmlns:p14="http://schemas.microsoft.com/office/powerpoint/2010/main" val="3105051217"/>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1. ¿Qué es la Programación Orientada a Objetos (POO)?</a:t>
            </a:r>
          </a:p>
        </p:txBody>
      </p:sp>
      <p:sp>
        <p:nvSpPr>
          <p:cNvPr id="3" name="Marcador de contenido 2"/>
          <p:cNvSpPr>
            <a:spLocks noGrp="1"/>
          </p:cNvSpPr>
          <p:nvPr>
            <p:ph idx="1"/>
          </p:nvPr>
        </p:nvSpPr>
        <p:spPr/>
        <p:txBody>
          <a:bodyPr>
            <a:normAutofit/>
          </a:bodyPr>
          <a:lstStyle/>
          <a:p>
            <a:pPr>
              <a:lnSpc>
                <a:spcPct val="100000"/>
              </a:lnSpc>
              <a:spcBef>
                <a:spcPts val="0"/>
              </a:spcBef>
            </a:pPr>
            <a:r>
              <a:rPr lang="es-ES" sz="2300" dirty="0"/>
              <a:t>Lo interesante de la POO (programación orientada a objetos) es que proporciona conceptos y herramientas con las cuales se modela y representa el mundo real tan fielmente como sea posible.</a:t>
            </a:r>
          </a:p>
          <a:p>
            <a:pPr>
              <a:lnSpc>
                <a:spcPct val="100000"/>
              </a:lnSpc>
              <a:spcBef>
                <a:spcPts val="0"/>
              </a:spcBef>
            </a:pPr>
            <a:endParaRPr lang="es-ES" sz="2300" dirty="0"/>
          </a:p>
          <a:p>
            <a:pPr>
              <a:lnSpc>
                <a:spcPct val="100000"/>
              </a:lnSpc>
              <a:spcBef>
                <a:spcPts val="0"/>
              </a:spcBef>
            </a:pPr>
            <a:r>
              <a:rPr lang="es-ES" sz="2300" dirty="0"/>
              <a:t>La POO puede considerarse como una evolución de la programación estructurada con el fin de aumentar la MODULARIDAD de los programas y la reutilización de los mismos.</a:t>
            </a:r>
          </a:p>
          <a:p>
            <a:pPr>
              <a:lnSpc>
                <a:spcPct val="100000"/>
              </a:lnSpc>
              <a:spcBef>
                <a:spcPts val="0"/>
              </a:spcBef>
            </a:pPr>
            <a:endParaRPr lang="es-ES" sz="2300" dirty="0"/>
          </a:p>
          <a:p>
            <a:r>
              <a:rPr lang="es-ES" sz="2300" dirty="0"/>
              <a:t>La POO se basa en dividir el programa en pequeñas unidades lógicas de código. A estas pequeñas unidades lógicas de código se les llama objetos. Los objetos son unidades independientes que se comunican entre ellos mediante mensajes. </a:t>
            </a:r>
          </a:p>
          <a:p>
            <a:endParaRPr lang="es-ES" dirty="0"/>
          </a:p>
        </p:txBody>
      </p:sp>
    </p:spTree>
    <p:extLst>
      <p:ext uri="{BB962C8B-B14F-4D97-AF65-F5344CB8AC3E}">
        <p14:creationId xmlns:p14="http://schemas.microsoft.com/office/powerpoint/2010/main" val="2108661413"/>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3200" dirty="0"/>
              <a:t>1. ¿Qué es la Programación Orientada a Objetos (POO)?</a:t>
            </a:r>
          </a:p>
        </p:txBody>
      </p:sp>
      <p:sp>
        <p:nvSpPr>
          <p:cNvPr id="3" name="Marcador de contenido 2"/>
          <p:cNvSpPr>
            <a:spLocks noGrp="1"/>
          </p:cNvSpPr>
          <p:nvPr>
            <p:ph idx="1"/>
          </p:nvPr>
        </p:nvSpPr>
        <p:spPr>
          <a:xfrm>
            <a:off x="1182875" y="1458934"/>
            <a:ext cx="7886700" cy="4351338"/>
          </a:xfrm>
        </p:spPr>
        <p:txBody>
          <a:bodyPr>
            <a:normAutofit/>
          </a:bodyPr>
          <a:lstStyle/>
          <a:p>
            <a:pPr marL="0" indent="0">
              <a:buNone/>
            </a:pPr>
            <a:r>
              <a:rPr lang="es-ES" sz="3200" b="1" dirty="0"/>
              <a:t>¿Cuáles son las ventajas de un lenguaje orientado a objetos?</a:t>
            </a:r>
          </a:p>
          <a:p>
            <a:r>
              <a:rPr lang="es-ES" dirty="0"/>
              <a:t>Fomenta la reutilización y extensión del código.</a:t>
            </a:r>
          </a:p>
          <a:p>
            <a:r>
              <a:rPr lang="es-ES" dirty="0"/>
              <a:t>Permite crear sistemas más complejos.</a:t>
            </a:r>
          </a:p>
          <a:p>
            <a:r>
              <a:rPr lang="es-ES" dirty="0"/>
              <a:t>Relacionar el sistema al mundo real.</a:t>
            </a:r>
          </a:p>
          <a:p>
            <a:r>
              <a:rPr lang="es-ES" dirty="0"/>
              <a:t>Facilita la creación de programas visuales.</a:t>
            </a:r>
          </a:p>
          <a:p>
            <a:r>
              <a:rPr lang="es-ES" dirty="0"/>
              <a:t>Construcción de prototipos</a:t>
            </a:r>
          </a:p>
          <a:p>
            <a:r>
              <a:rPr lang="es-ES" dirty="0"/>
              <a:t>Agiliza el desarrollo de software</a:t>
            </a:r>
          </a:p>
          <a:p>
            <a:r>
              <a:rPr lang="es-ES" dirty="0"/>
              <a:t>Facilita el trabajo en equipo</a:t>
            </a:r>
          </a:p>
          <a:p>
            <a:r>
              <a:rPr lang="es-ES" dirty="0"/>
              <a:t>Facilita el mantenimiento del software</a:t>
            </a:r>
          </a:p>
          <a:p>
            <a:endParaRPr lang="es-ES" dirty="0"/>
          </a:p>
        </p:txBody>
      </p:sp>
    </p:spTree>
    <p:extLst>
      <p:ext uri="{BB962C8B-B14F-4D97-AF65-F5344CB8AC3E}">
        <p14:creationId xmlns:p14="http://schemas.microsoft.com/office/powerpoint/2010/main" val="2007964606"/>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Objetos</a:t>
            </a:r>
          </a:p>
        </p:txBody>
      </p:sp>
      <p:sp>
        <p:nvSpPr>
          <p:cNvPr id="3" name="Marcador de contenido 2"/>
          <p:cNvSpPr>
            <a:spLocks noGrp="1"/>
          </p:cNvSpPr>
          <p:nvPr>
            <p:ph idx="1"/>
          </p:nvPr>
        </p:nvSpPr>
        <p:spPr>
          <a:xfrm>
            <a:off x="1353916" y="1424429"/>
            <a:ext cx="10153721" cy="4351338"/>
          </a:xfrm>
        </p:spPr>
        <p:txBody>
          <a:bodyPr/>
          <a:lstStyle/>
          <a:p>
            <a:r>
              <a:rPr lang="es-ES" dirty="0"/>
              <a:t>Primero empecemos entendiendo que es un </a:t>
            </a:r>
            <a:r>
              <a:rPr lang="es-ES" i="1" dirty="0"/>
              <a:t>objeto</a:t>
            </a:r>
            <a:r>
              <a:rPr lang="es-ES" dirty="0"/>
              <a:t> del mundo real. Un </a:t>
            </a:r>
            <a:r>
              <a:rPr lang="es-ES" b="1" i="1" dirty="0"/>
              <a:t>objeto del mundo real</a:t>
            </a:r>
            <a:r>
              <a:rPr lang="es-ES" dirty="0"/>
              <a:t> es cualquier cosa que vemos a nuestro alrededor. </a:t>
            </a:r>
          </a:p>
          <a:p>
            <a:r>
              <a:rPr lang="es-ES" dirty="0"/>
              <a:t>Digamos que un monitor y un ordenador, ambos son </a:t>
            </a:r>
            <a:r>
              <a:rPr lang="es-ES" i="1" dirty="0"/>
              <a:t>objetos</a:t>
            </a:r>
            <a:r>
              <a:rPr lang="es-ES" dirty="0"/>
              <a:t>, al igual que nuestro teléfono móvil, un árbol o un automóvil.</a:t>
            </a:r>
          </a:p>
        </p:txBody>
      </p:sp>
    </p:spTree>
    <p:extLst>
      <p:ext uri="{BB962C8B-B14F-4D97-AF65-F5344CB8AC3E}">
        <p14:creationId xmlns:p14="http://schemas.microsoft.com/office/powerpoint/2010/main" val="2751648067"/>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Objetos</a:t>
            </a:r>
          </a:p>
        </p:txBody>
      </p:sp>
      <p:sp>
        <p:nvSpPr>
          <p:cNvPr id="3" name="Marcador de contenido 2"/>
          <p:cNvSpPr>
            <a:spLocks noGrp="1"/>
          </p:cNvSpPr>
          <p:nvPr>
            <p:ph idx="1"/>
          </p:nvPr>
        </p:nvSpPr>
        <p:spPr>
          <a:xfrm>
            <a:off x="1182875" y="1320912"/>
            <a:ext cx="10212619" cy="4351338"/>
          </a:xfrm>
        </p:spPr>
        <p:txBody>
          <a:bodyPr>
            <a:normAutofit/>
          </a:bodyPr>
          <a:lstStyle/>
          <a:p>
            <a:r>
              <a:rPr lang="es-ES" dirty="0"/>
              <a:t>Analicemos un poco más a un </a:t>
            </a:r>
            <a:r>
              <a:rPr lang="es-ES" b="1" i="1" dirty="0"/>
              <a:t>objeto del mundo real</a:t>
            </a:r>
            <a:r>
              <a:rPr lang="es-ES" dirty="0"/>
              <a:t>, como la computadora. No necesitamos ser expertos en hardware para saber que una computadora está compuesta internamente por varios componentes: la tarjeta madre, el chip del procesador, un disco duro, una tarjeta de video, y otras partes más.</a:t>
            </a:r>
          </a:p>
          <a:p>
            <a:r>
              <a:rPr lang="es-ES" dirty="0"/>
              <a:t>Cada uno de estos componentes puede ser sumamente complicado y puede ser fabricado por diversas compañías con diversos </a:t>
            </a:r>
            <a:r>
              <a:rPr lang="es-ES" b="1" dirty="0"/>
              <a:t>métodos de diseño</a:t>
            </a:r>
            <a:r>
              <a:rPr lang="es-ES" dirty="0"/>
              <a:t>. Pero nosotros no necesitamos saber cómo trabajan cada uno de estos componentes, ni saber que hace cada uno de los chips de la tarjeta madre, o cómo funciona internamente el procesador. </a:t>
            </a:r>
          </a:p>
        </p:txBody>
      </p:sp>
    </p:spTree>
    <p:extLst>
      <p:ext uri="{BB962C8B-B14F-4D97-AF65-F5344CB8AC3E}">
        <p14:creationId xmlns:p14="http://schemas.microsoft.com/office/powerpoint/2010/main" val="440175184"/>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1.1 Objetos</a:t>
            </a:r>
          </a:p>
        </p:txBody>
      </p:sp>
      <p:sp>
        <p:nvSpPr>
          <p:cNvPr id="3" name="Marcador de contenido 2"/>
          <p:cNvSpPr>
            <a:spLocks noGrp="1"/>
          </p:cNvSpPr>
          <p:nvPr>
            <p:ph idx="1"/>
          </p:nvPr>
        </p:nvSpPr>
        <p:spPr>
          <a:xfrm>
            <a:off x="1182875" y="1320912"/>
            <a:ext cx="10255751" cy="4351338"/>
          </a:xfrm>
        </p:spPr>
        <p:txBody>
          <a:bodyPr/>
          <a:lstStyle/>
          <a:p>
            <a:r>
              <a:rPr lang="es-ES" dirty="0"/>
              <a:t>Cada componente es una unidad autónoma, y todo lo que necesitamos saber es </a:t>
            </a:r>
            <a:r>
              <a:rPr lang="es-ES" b="1" dirty="0"/>
              <a:t>cómo interactúan entre sí los componentes</a:t>
            </a:r>
            <a:r>
              <a:rPr lang="es-ES" dirty="0"/>
              <a:t>, saber por ejemplo si el procesador y las memorias son compatibles con la tarjeta madre, o conocer donde se coloca la tarjeta de video. </a:t>
            </a:r>
          </a:p>
          <a:p>
            <a:r>
              <a:rPr lang="es-ES" dirty="0"/>
              <a:t>Cuando conocemos como interaccionan los componentes entre sí, podremos montar fácilmente una computadora.</a:t>
            </a:r>
          </a:p>
        </p:txBody>
      </p:sp>
    </p:spTree>
    <p:extLst>
      <p:ext uri="{BB962C8B-B14F-4D97-AF65-F5344CB8AC3E}">
        <p14:creationId xmlns:p14="http://schemas.microsoft.com/office/powerpoint/2010/main" val="1722120500"/>
      </p:ext>
    </p:extLst>
  </p:cSld>
  <p:clrMapOvr>
    <a:masterClrMapping/>
  </p:clrMapOvr>
  <mc:AlternateContent xmlns:mc="http://schemas.openxmlformats.org/markup-compatibility/2006" xmlns:p14="http://schemas.microsoft.com/office/powerpoint/2010/main">
    <mc:Choice Requires="p14">
      <p:transition spd="slow" p14:dur="1500">
        <p:checker/>
      </p:transition>
    </mc:Choice>
    <mc:Fallback xmlns="">
      <p:transition spd="slow">
        <p:checker/>
      </p:transition>
    </mc:Fallback>
  </mc:AlternateContent>
</p:sld>
</file>

<file path=ppt/theme/theme1.xml><?xml version="1.0" encoding="utf-8"?>
<a:theme xmlns:a="http://schemas.openxmlformats.org/drawingml/2006/main" name="SantaCatalin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ntaCatalina" id="{747EAB4F-E6C9-4ADD-BBC9-B7A622286088}" vid="{604C8930-F25F-4FB5-A2A8-D7D4DD58EFD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SantaCatalina</Template>
  <TotalTime>19</TotalTime>
  <Words>1738</Words>
  <Application>Microsoft Office PowerPoint</Application>
  <PresentationFormat>Panorámica</PresentationFormat>
  <Paragraphs>95</Paragraphs>
  <Slides>20</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Calibri</vt:lpstr>
      <vt:lpstr>Wingdings</vt:lpstr>
      <vt:lpstr>SantaCatalina</vt:lpstr>
      <vt:lpstr>DESARROLLO DE APLICACIONES MULTIPLATAFORMA</vt:lpstr>
      <vt:lpstr>1. ¿Qué es la Programación Orientada a Objetos (POO)?</vt:lpstr>
      <vt:lpstr>1. ¿Qué es la Programación Orientada a Objetos (POO)?</vt:lpstr>
      <vt:lpstr>1. ¿Qué es la Programación Orientada a Objetos (POO)?</vt:lpstr>
      <vt:lpstr>1. ¿Qué es la Programación Orientada a Objetos (POO)?</vt:lpstr>
      <vt:lpstr>1. ¿Qué es la Programación Orientada a Objetos (POO)?</vt:lpstr>
      <vt:lpstr>1.1 Objetos</vt:lpstr>
      <vt:lpstr>1.1 Objetos</vt:lpstr>
      <vt:lpstr>1.1 Objetos</vt:lpstr>
      <vt:lpstr>1.1 Objetos</vt:lpstr>
      <vt:lpstr>1.2 Clases</vt:lpstr>
      <vt:lpstr>1.2 Clases</vt:lpstr>
      <vt:lpstr>1.2 Clases</vt:lpstr>
      <vt:lpstr>1.2 Clases</vt:lpstr>
      <vt:lpstr>1.2 Clases</vt:lpstr>
      <vt:lpstr>1.2 Clases</vt:lpstr>
      <vt:lpstr>1.3 ¿Qué es la Programación Orientada a Objetos (POO)?</vt:lpstr>
      <vt:lpstr>1.3 ¿Qué es la Programación Orientada a Objetos (POO)?</vt:lpstr>
      <vt:lpstr>1.3 ¿Qué es la Programación Orientada a Objetos (POO)?</vt:lpstr>
      <vt:lpstr>1.3 ¿Qué es la Programación Orientada a Objetos (POO)?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APLICACIONES MULTIPLATAFORMA</dc:title>
  <dc:creator>Usuario de Windows</dc:creator>
  <cp:lastModifiedBy>Abraham Perez Barrera</cp:lastModifiedBy>
  <cp:revision>4</cp:revision>
  <dcterms:created xsi:type="dcterms:W3CDTF">2019-02-05T07:43:52Z</dcterms:created>
  <dcterms:modified xsi:type="dcterms:W3CDTF">2020-02-06T18:38:10Z</dcterms:modified>
</cp:coreProperties>
</file>