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81" r:id="rId3"/>
    <p:sldId id="966" r:id="rId5"/>
    <p:sldId id="1070" r:id="rId6"/>
    <p:sldId id="1071" r:id="rId7"/>
    <p:sldId id="1069" r:id="rId8"/>
    <p:sldId id="1067" r:id="rId9"/>
    <p:sldId id="718" r:id="rId10"/>
    <p:sldId id="713" r:id="rId11"/>
    <p:sldId id="1064" r:id="rId12"/>
    <p:sldId id="1065" r:id="rId13"/>
    <p:sldId id="1073" r:id="rId14"/>
    <p:sldId id="1074" r:id="rId15"/>
    <p:sldId id="1066" r:id="rId16"/>
    <p:sldId id="1075" r:id="rId17"/>
    <p:sldId id="1084" r:id="rId18"/>
    <p:sldId id="1085" r:id="rId19"/>
    <p:sldId id="1086" r:id="rId20"/>
    <p:sldId id="1087" r:id="rId21"/>
    <p:sldId id="1088" r:id="rId22"/>
    <p:sldId id="1089" r:id="rId23"/>
    <p:sldId id="1090" r:id="rId24"/>
    <p:sldId id="109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3F3E2"/>
    <a:srgbClr val="96EBF1"/>
    <a:srgbClr val="FFC000"/>
    <a:srgbClr val="060F1E"/>
    <a:srgbClr val="D53C4C"/>
    <a:srgbClr val="B0590A"/>
    <a:srgbClr val="FFC435"/>
    <a:srgbClr val="FDE977"/>
    <a:srgbClr val="FC8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33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4" Type="http://schemas.openxmlformats.org/officeDocument/2006/relationships/notesSlide" Target="../notesSlides/notesSlide20.xml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951990" y="2383790"/>
            <a:ext cx="8308975" cy="1579880"/>
            <a:chOff x="3074" y="6307"/>
            <a:chExt cx="13085" cy="2488"/>
          </a:xfrm>
        </p:grpSpPr>
        <p:sp>
          <p:nvSpPr>
            <p:cNvPr id="351" name="矩形 350"/>
            <p:cNvSpPr/>
            <p:nvPr/>
          </p:nvSpPr>
          <p:spPr>
            <a:xfrm>
              <a:off x="3157" y="6954"/>
              <a:ext cx="13002" cy="1771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00B050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503050405090304" pitchFamily="18" charset="0"/>
                  <a:sym typeface="+mn-ea"/>
                </a:rPr>
                <a:t>高性能换肤框架原理解析</a:t>
              </a:r>
              <a:endParaRPr lang="zh-CN" altLang="en-US" sz="3200" b="1" dirty="0" smtClean="0">
                <a:solidFill>
                  <a:srgbClr val="00B050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503050405090304" pitchFamily="18" charset="0"/>
                <a:sym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3200" b="1" dirty="0" smtClean="0">
                  <a:solidFill>
                    <a:srgbClr val="00B050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503050405090304" pitchFamily="18" charset="0"/>
                  <a:sym typeface="+mn-ea"/>
                </a:rPr>
                <a:t>实现皮肤随心换</a:t>
              </a:r>
              <a:endParaRPr lang="zh-CN" altLang="en-US" sz="3200" b="1" dirty="0" smtClean="0">
                <a:solidFill>
                  <a:srgbClr val="00B050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503050405090304" pitchFamily="18" charset="0"/>
                <a:sym typeface="+mn-ea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换肤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741045"/>
            <a:ext cx="9536430" cy="5993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795" y="918845"/>
            <a:ext cx="4591050" cy="2713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95" y="4467225"/>
            <a:ext cx="7065010" cy="94107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9784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资源加载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833120"/>
            <a:ext cx="9182735" cy="1311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633980"/>
            <a:ext cx="10488930" cy="1939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840" y="4877435"/>
            <a:ext cx="99142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bg1"/>
                </a:solidFill>
                <a:sym typeface="+mn-ea"/>
              </a:rPr>
              <a:t>实际上，</a:t>
            </a:r>
            <a:r>
              <a:rPr lang="zh-CN" altLang="en-US" sz="2400">
                <a:solidFill>
                  <a:schemeClr val="bg1"/>
                </a:solidFill>
              </a:rPr>
              <a:t>Resources 类也是通过 AssetManager 类来访问那些被编译过的应用程序资源文件的，不过在访问之前，它会先根据资源 ID 查找得到对应的资源文件名。 而 AssetManager 对象既可以通过文件名访问那些被编译过的，也可以访问没有被编译过的应用程序资源文件。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784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资源加载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资源管理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615" y="741045"/>
            <a:ext cx="6569710" cy="595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时序图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309245"/>
            <a:ext cx="8696325" cy="623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换肤流程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310" y="741045"/>
            <a:ext cx="613346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345055" y="1451610"/>
            <a:ext cx="1111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在职程序猿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3" name="文本框 14"/>
          <p:cNvSpPr txBox="1"/>
          <p:nvPr/>
        </p:nvSpPr>
        <p:spPr>
          <a:xfrm>
            <a:off x="1089025" y="1704975"/>
            <a:ext cx="2412365" cy="312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具备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开发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基础，热爱互联网技术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30475" y="4410075"/>
            <a:ext cx="1546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技术进入瓶颈区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68" name="文本框 14"/>
          <p:cNvSpPr txBox="1"/>
          <p:nvPr/>
        </p:nvSpPr>
        <p:spPr>
          <a:xfrm>
            <a:off x="1352550" y="4645025"/>
            <a:ext cx="2673350" cy="533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工作几年，技术平平没有核心竞争力不知道学什么，不知怎么快速成长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503920" y="1438275"/>
            <a:ext cx="326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拒绝平庸  期待蜕变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73" name="文本框 14"/>
          <p:cNvSpPr txBox="1"/>
          <p:nvPr/>
        </p:nvSpPr>
        <p:spPr>
          <a:xfrm>
            <a:off x="8503920" y="1670050"/>
            <a:ext cx="4003040" cy="533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拒绝成为一个简单的搬砖coder，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期待思维和能力的蜕变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54670" y="4465955"/>
            <a:ext cx="273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有进入一线互联网公司梦想</a:t>
            </a:r>
            <a:endParaRPr lang="zh-CN" altLang="en-US" sz="1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8" name="文本框 14"/>
          <p:cNvSpPr txBox="1"/>
          <p:nvPr/>
        </p:nvSpPr>
        <p:spPr>
          <a:xfrm>
            <a:off x="8154670" y="4707255"/>
            <a:ext cx="2736215" cy="533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梦想还是要有的万一实现了呢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？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来享学课堂，去BATJ工作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6555" y="204381"/>
            <a:ext cx="5547360" cy="536119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适合人群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386330" y="1654810"/>
            <a:ext cx="7137400" cy="3239770"/>
            <a:chOff x="2793" y="1649"/>
            <a:chExt cx="13526" cy="6080"/>
          </a:xfrm>
        </p:grpSpPr>
        <p:grpSp>
          <p:nvGrpSpPr>
            <p:cNvPr id="53" name="组合 52"/>
            <p:cNvGrpSpPr/>
            <p:nvPr/>
          </p:nvGrpSpPr>
          <p:grpSpPr>
            <a:xfrm>
              <a:off x="2793" y="1649"/>
              <a:ext cx="11525" cy="6080"/>
              <a:chOff x="2793" y="1649"/>
              <a:chExt cx="11525" cy="608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114" y="3457"/>
                <a:ext cx="2676" cy="2676"/>
                <a:chOff x="3247445" y="2820896"/>
                <a:chExt cx="1699087" cy="169908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247445" y="2820896"/>
                  <a:ext cx="1699087" cy="1699087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ker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endParaRPr>
                </a:p>
              </p:txBody>
            </p:sp>
            <p:sp>
              <p:nvSpPr>
                <p:cNvPr id="56" name="Freeform 8"/>
                <p:cNvSpPr>
                  <a:spLocks noEditPoints="1"/>
                </p:cNvSpPr>
                <p:nvPr/>
              </p:nvSpPr>
              <p:spPr bwMode="auto">
                <a:xfrm>
                  <a:off x="3882299" y="3417910"/>
                  <a:ext cx="429377" cy="433466"/>
                </a:xfrm>
                <a:custGeom>
                  <a:avLst/>
                  <a:gdLst>
                    <a:gd name="T0" fmla="*/ 185 w 210"/>
                    <a:gd name="T1" fmla="*/ 212 h 212"/>
                    <a:gd name="T2" fmla="*/ 111 w 210"/>
                    <a:gd name="T3" fmla="*/ 212 h 212"/>
                    <a:gd name="T4" fmla="*/ 111 w 210"/>
                    <a:gd name="T5" fmla="*/ 168 h 212"/>
                    <a:gd name="T6" fmla="*/ 99 w 210"/>
                    <a:gd name="T7" fmla="*/ 168 h 212"/>
                    <a:gd name="T8" fmla="*/ 99 w 210"/>
                    <a:gd name="T9" fmla="*/ 212 h 212"/>
                    <a:gd name="T10" fmla="*/ 24 w 210"/>
                    <a:gd name="T11" fmla="*/ 212 h 212"/>
                    <a:gd name="T12" fmla="*/ 24 w 210"/>
                    <a:gd name="T13" fmla="*/ 139 h 212"/>
                    <a:gd name="T14" fmla="*/ 0 w 210"/>
                    <a:gd name="T15" fmla="*/ 139 h 212"/>
                    <a:gd name="T16" fmla="*/ 0 w 210"/>
                    <a:gd name="T17" fmla="*/ 124 h 212"/>
                    <a:gd name="T18" fmla="*/ 105 w 210"/>
                    <a:gd name="T19" fmla="*/ 0 h 212"/>
                    <a:gd name="T20" fmla="*/ 136 w 210"/>
                    <a:gd name="T21" fmla="*/ 37 h 212"/>
                    <a:gd name="T22" fmla="*/ 136 w 210"/>
                    <a:gd name="T23" fmla="*/ 11 h 212"/>
                    <a:gd name="T24" fmla="*/ 173 w 210"/>
                    <a:gd name="T25" fmla="*/ 11 h 212"/>
                    <a:gd name="T26" fmla="*/ 173 w 210"/>
                    <a:gd name="T27" fmla="*/ 80 h 212"/>
                    <a:gd name="T28" fmla="*/ 210 w 210"/>
                    <a:gd name="T29" fmla="*/ 124 h 212"/>
                    <a:gd name="T30" fmla="*/ 210 w 210"/>
                    <a:gd name="T31" fmla="*/ 139 h 212"/>
                    <a:gd name="T32" fmla="*/ 185 w 210"/>
                    <a:gd name="T33" fmla="*/ 139 h 212"/>
                    <a:gd name="T34" fmla="*/ 185 w 210"/>
                    <a:gd name="T35" fmla="*/ 212 h 212"/>
                    <a:gd name="T36" fmla="*/ 123 w 210"/>
                    <a:gd name="T37" fmla="*/ 199 h 212"/>
                    <a:gd name="T38" fmla="*/ 173 w 210"/>
                    <a:gd name="T39" fmla="*/ 199 h 212"/>
                    <a:gd name="T40" fmla="*/ 173 w 210"/>
                    <a:gd name="T41" fmla="*/ 127 h 212"/>
                    <a:gd name="T42" fmla="*/ 196 w 210"/>
                    <a:gd name="T43" fmla="*/ 127 h 212"/>
                    <a:gd name="T44" fmla="*/ 160 w 210"/>
                    <a:gd name="T45" fmla="*/ 85 h 212"/>
                    <a:gd name="T46" fmla="*/ 160 w 210"/>
                    <a:gd name="T47" fmla="*/ 23 h 212"/>
                    <a:gd name="T48" fmla="*/ 148 w 210"/>
                    <a:gd name="T49" fmla="*/ 23 h 212"/>
                    <a:gd name="T50" fmla="*/ 148 w 210"/>
                    <a:gd name="T51" fmla="*/ 69 h 212"/>
                    <a:gd name="T52" fmla="*/ 105 w 210"/>
                    <a:gd name="T53" fmla="*/ 20 h 212"/>
                    <a:gd name="T54" fmla="*/ 14 w 210"/>
                    <a:gd name="T55" fmla="*/ 127 h 212"/>
                    <a:gd name="T56" fmla="*/ 37 w 210"/>
                    <a:gd name="T57" fmla="*/ 127 h 212"/>
                    <a:gd name="T58" fmla="*/ 37 w 210"/>
                    <a:gd name="T59" fmla="*/ 199 h 212"/>
                    <a:gd name="T60" fmla="*/ 86 w 210"/>
                    <a:gd name="T61" fmla="*/ 199 h 212"/>
                    <a:gd name="T62" fmla="*/ 86 w 210"/>
                    <a:gd name="T63" fmla="*/ 156 h 212"/>
                    <a:gd name="T64" fmla="*/ 123 w 210"/>
                    <a:gd name="T65" fmla="*/ 156 h 212"/>
                    <a:gd name="T66" fmla="*/ 123 w 210"/>
                    <a:gd name="T67" fmla="*/ 199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0" h="212">
                      <a:moveTo>
                        <a:pt x="185" y="212"/>
                      </a:moveTo>
                      <a:lnTo>
                        <a:pt x="111" y="212"/>
                      </a:lnTo>
                      <a:lnTo>
                        <a:pt x="111" y="168"/>
                      </a:lnTo>
                      <a:lnTo>
                        <a:pt x="99" y="168"/>
                      </a:lnTo>
                      <a:lnTo>
                        <a:pt x="99" y="212"/>
                      </a:lnTo>
                      <a:lnTo>
                        <a:pt x="24" y="212"/>
                      </a:lnTo>
                      <a:lnTo>
                        <a:pt x="24" y="139"/>
                      </a:lnTo>
                      <a:lnTo>
                        <a:pt x="0" y="139"/>
                      </a:lnTo>
                      <a:lnTo>
                        <a:pt x="0" y="124"/>
                      </a:lnTo>
                      <a:lnTo>
                        <a:pt x="105" y="0"/>
                      </a:lnTo>
                      <a:lnTo>
                        <a:pt x="136" y="37"/>
                      </a:lnTo>
                      <a:lnTo>
                        <a:pt x="136" y="11"/>
                      </a:lnTo>
                      <a:lnTo>
                        <a:pt x="173" y="11"/>
                      </a:lnTo>
                      <a:lnTo>
                        <a:pt x="173" y="80"/>
                      </a:lnTo>
                      <a:lnTo>
                        <a:pt x="210" y="124"/>
                      </a:lnTo>
                      <a:lnTo>
                        <a:pt x="210" y="139"/>
                      </a:lnTo>
                      <a:lnTo>
                        <a:pt x="185" y="139"/>
                      </a:lnTo>
                      <a:lnTo>
                        <a:pt x="185" y="212"/>
                      </a:lnTo>
                      <a:close/>
                      <a:moveTo>
                        <a:pt x="123" y="199"/>
                      </a:moveTo>
                      <a:lnTo>
                        <a:pt x="173" y="199"/>
                      </a:lnTo>
                      <a:lnTo>
                        <a:pt x="173" y="127"/>
                      </a:lnTo>
                      <a:lnTo>
                        <a:pt x="196" y="127"/>
                      </a:lnTo>
                      <a:lnTo>
                        <a:pt x="160" y="85"/>
                      </a:lnTo>
                      <a:lnTo>
                        <a:pt x="160" y="23"/>
                      </a:lnTo>
                      <a:lnTo>
                        <a:pt x="148" y="23"/>
                      </a:lnTo>
                      <a:lnTo>
                        <a:pt x="148" y="69"/>
                      </a:lnTo>
                      <a:lnTo>
                        <a:pt x="105" y="20"/>
                      </a:lnTo>
                      <a:lnTo>
                        <a:pt x="14" y="127"/>
                      </a:lnTo>
                      <a:lnTo>
                        <a:pt x="37" y="127"/>
                      </a:lnTo>
                      <a:lnTo>
                        <a:pt x="37" y="199"/>
                      </a:lnTo>
                      <a:lnTo>
                        <a:pt x="86" y="199"/>
                      </a:lnTo>
                      <a:lnTo>
                        <a:pt x="86" y="156"/>
                      </a:lnTo>
                      <a:lnTo>
                        <a:pt x="123" y="156"/>
                      </a:lnTo>
                      <a:lnTo>
                        <a:pt x="123" y="199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5A5A6"/>
                    </a:solidFill>
                    <a:effectLst/>
                    <a:uLnTx/>
                    <a:uFillTx/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endParaRP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9433" y="3457"/>
                <a:ext cx="2676" cy="2676"/>
                <a:chOff x="5989847" y="2820896"/>
                <a:chExt cx="1699087" cy="1699087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5989847" y="2820896"/>
                  <a:ext cx="1699087" cy="1699087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kern="0">
                    <a:solidFill>
                      <a:prstClr val="white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endParaRPr>
                </a:p>
              </p:txBody>
            </p:sp>
            <p:grpSp>
              <p:nvGrpSpPr>
                <p:cNvPr id="59" name="组合 58"/>
                <p:cNvGrpSpPr/>
                <p:nvPr/>
              </p:nvGrpSpPr>
              <p:grpSpPr>
                <a:xfrm>
                  <a:off x="6583207" y="3444917"/>
                  <a:ext cx="509618" cy="451043"/>
                  <a:chOff x="3418715" y="3207488"/>
                  <a:chExt cx="322621" cy="285539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" name="Freeform 90"/>
                  <p:cNvSpPr>
                    <a:spLocks noEditPoints="1"/>
                  </p:cNvSpPr>
                  <p:nvPr/>
                </p:nvSpPr>
                <p:spPr bwMode="auto">
                  <a:xfrm>
                    <a:off x="3418715" y="3352111"/>
                    <a:ext cx="322621" cy="111249"/>
                  </a:xfrm>
                  <a:custGeom>
                    <a:avLst/>
                    <a:gdLst>
                      <a:gd name="T0" fmla="*/ 261 w 261"/>
                      <a:gd name="T1" fmla="*/ 90 h 90"/>
                      <a:gd name="T2" fmla="*/ 0 w 261"/>
                      <a:gd name="T3" fmla="*/ 90 h 90"/>
                      <a:gd name="T4" fmla="*/ 0 w 261"/>
                      <a:gd name="T5" fmla="*/ 67 h 90"/>
                      <a:gd name="T6" fmla="*/ 34 w 261"/>
                      <a:gd name="T7" fmla="*/ 0 h 90"/>
                      <a:gd name="T8" fmla="*/ 79 w 261"/>
                      <a:gd name="T9" fmla="*/ 0 h 90"/>
                      <a:gd name="T10" fmla="*/ 130 w 261"/>
                      <a:gd name="T11" fmla="*/ 51 h 90"/>
                      <a:gd name="T12" fmla="*/ 182 w 261"/>
                      <a:gd name="T13" fmla="*/ 0 h 90"/>
                      <a:gd name="T14" fmla="*/ 227 w 261"/>
                      <a:gd name="T15" fmla="*/ 0 h 90"/>
                      <a:gd name="T16" fmla="*/ 261 w 261"/>
                      <a:gd name="T17" fmla="*/ 67 h 90"/>
                      <a:gd name="T18" fmla="*/ 261 w 261"/>
                      <a:gd name="T19" fmla="*/ 90 h 90"/>
                      <a:gd name="T20" fmla="*/ 13 w 261"/>
                      <a:gd name="T21" fmla="*/ 77 h 90"/>
                      <a:gd name="T22" fmla="*/ 249 w 261"/>
                      <a:gd name="T23" fmla="*/ 77 h 90"/>
                      <a:gd name="T24" fmla="*/ 249 w 261"/>
                      <a:gd name="T25" fmla="*/ 70 h 90"/>
                      <a:gd name="T26" fmla="*/ 219 w 261"/>
                      <a:gd name="T27" fmla="*/ 12 h 90"/>
                      <a:gd name="T28" fmla="*/ 187 w 261"/>
                      <a:gd name="T29" fmla="*/ 12 h 90"/>
                      <a:gd name="T30" fmla="*/ 130 w 261"/>
                      <a:gd name="T31" fmla="*/ 70 h 90"/>
                      <a:gd name="T32" fmla="*/ 73 w 261"/>
                      <a:gd name="T33" fmla="*/ 12 h 90"/>
                      <a:gd name="T34" fmla="*/ 40 w 261"/>
                      <a:gd name="T35" fmla="*/ 12 h 90"/>
                      <a:gd name="T36" fmla="*/ 13 w 261"/>
                      <a:gd name="T37" fmla="*/ 70 h 90"/>
                      <a:gd name="T38" fmla="*/ 13 w 261"/>
                      <a:gd name="T39" fmla="*/ 77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61" h="90">
                        <a:moveTo>
                          <a:pt x="261" y="90"/>
                        </a:moveTo>
                        <a:lnTo>
                          <a:pt x="0" y="90"/>
                        </a:lnTo>
                        <a:lnTo>
                          <a:pt x="0" y="67"/>
                        </a:lnTo>
                        <a:lnTo>
                          <a:pt x="34" y="0"/>
                        </a:lnTo>
                        <a:lnTo>
                          <a:pt x="79" y="0"/>
                        </a:lnTo>
                        <a:lnTo>
                          <a:pt x="130" y="51"/>
                        </a:lnTo>
                        <a:lnTo>
                          <a:pt x="182" y="0"/>
                        </a:lnTo>
                        <a:lnTo>
                          <a:pt x="227" y="0"/>
                        </a:lnTo>
                        <a:lnTo>
                          <a:pt x="261" y="67"/>
                        </a:lnTo>
                        <a:lnTo>
                          <a:pt x="261" y="90"/>
                        </a:lnTo>
                        <a:close/>
                        <a:moveTo>
                          <a:pt x="13" y="77"/>
                        </a:moveTo>
                        <a:lnTo>
                          <a:pt x="249" y="77"/>
                        </a:lnTo>
                        <a:lnTo>
                          <a:pt x="249" y="70"/>
                        </a:lnTo>
                        <a:lnTo>
                          <a:pt x="219" y="12"/>
                        </a:lnTo>
                        <a:lnTo>
                          <a:pt x="187" y="12"/>
                        </a:lnTo>
                        <a:lnTo>
                          <a:pt x="130" y="70"/>
                        </a:lnTo>
                        <a:lnTo>
                          <a:pt x="73" y="12"/>
                        </a:lnTo>
                        <a:lnTo>
                          <a:pt x="40" y="12"/>
                        </a:lnTo>
                        <a:lnTo>
                          <a:pt x="13" y="70"/>
                        </a:lnTo>
                        <a:lnTo>
                          <a:pt x="13" y="7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  <p:sp>
                <p:nvSpPr>
                  <p:cNvPr id="6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418715" y="3485610"/>
                    <a:ext cx="320149" cy="741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  <p:sp>
                <p:nvSpPr>
                  <p:cNvPr id="3" name="Freeform 92"/>
                  <p:cNvSpPr>
                    <a:spLocks noEditPoints="1"/>
                  </p:cNvSpPr>
                  <p:nvPr/>
                </p:nvSpPr>
                <p:spPr bwMode="auto">
                  <a:xfrm>
                    <a:off x="3484228" y="3207488"/>
                    <a:ext cx="190359" cy="171818"/>
                  </a:xfrm>
                  <a:custGeom>
                    <a:avLst/>
                    <a:gdLst>
                      <a:gd name="T0" fmla="*/ 77 w 154"/>
                      <a:gd name="T1" fmla="*/ 139 h 139"/>
                      <a:gd name="T2" fmla="*/ 0 w 154"/>
                      <a:gd name="T3" fmla="*/ 62 h 139"/>
                      <a:gd name="T4" fmla="*/ 58 w 154"/>
                      <a:gd name="T5" fmla="*/ 62 h 139"/>
                      <a:gd name="T6" fmla="*/ 58 w 154"/>
                      <a:gd name="T7" fmla="*/ 0 h 139"/>
                      <a:gd name="T8" fmla="*/ 95 w 154"/>
                      <a:gd name="T9" fmla="*/ 0 h 139"/>
                      <a:gd name="T10" fmla="*/ 95 w 154"/>
                      <a:gd name="T11" fmla="*/ 62 h 139"/>
                      <a:gd name="T12" fmla="*/ 154 w 154"/>
                      <a:gd name="T13" fmla="*/ 62 h 139"/>
                      <a:gd name="T14" fmla="*/ 77 w 154"/>
                      <a:gd name="T15" fmla="*/ 139 h 139"/>
                      <a:gd name="T16" fmla="*/ 15 w 154"/>
                      <a:gd name="T17" fmla="*/ 68 h 139"/>
                      <a:gd name="T18" fmla="*/ 77 w 154"/>
                      <a:gd name="T19" fmla="*/ 129 h 139"/>
                      <a:gd name="T20" fmla="*/ 140 w 154"/>
                      <a:gd name="T21" fmla="*/ 68 h 139"/>
                      <a:gd name="T22" fmla="*/ 89 w 154"/>
                      <a:gd name="T23" fmla="*/ 68 h 139"/>
                      <a:gd name="T24" fmla="*/ 89 w 154"/>
                      <a:gd name="T25" fmla="*/ 6 h 139"/>
                      <a:gd name="T26" fmla="*/ 65 w 154"/>
                      <a:gd name="T27" fmla="*/ 6 h 139"/>
                      <a:gd name="T28" fmla="*/ 65 w 154"/>
                      <a:gd name="T29" fmla="*/ 68 h 139"/>
                      <a:gd name="T30" fmla="*/ 15 w 154"/>
                      <a:gd name="T31" fmla="*/ 68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54" h="139">
                        <a:moveTo>
                          <a:pt x="77" y="139"/>
                        </a:moveTo>
                        <a:lnTo>
                          <a:pt x="0" y="62"/>
                        </a:lnTo>
                        <a:lnTo>
                          <a:pt x="58" y="62"/>
                        </a:lnTo>
                        <a:lnTo>
                          <a:pt x="58" y="0"/>
                        </a:lnTo>
                        <a:lnTo>
                          <a:pt x="95" y="0"/>
                        </a:lnTo>
                        <a:lnTo>
                          <a:pt x="95" y="62"/>
                        </a:lnTo>
                        <a:lnTo>
                          <a:pt x="154" y="62"/>
                        </a:lnTo>
                        <a:lnTo>
                          <a:pt x="77" y="139"/>
                        </a:lnTo>
                        <a:close/>
                        <a:moveTo>
                          <a:pt x="15" y="68"/>
                        </a:moveTo>
                        <a:lnTo>
                          <a:pt x="77" y="129"/>
                        </a:lnTo>
                        <a:lnTo>
                          <a:pt x="140" y="68"/>
                        </a:lnTo>
                        <a:lnTo>
                          <a:pt x="89" y="68"/>
                        </a:lnTo>
                        <a:lnTo>
                          <a:pt x="89" y="6"/>
                        </a:lnTo>
                        <a:lnTo>
                          <a:pt x="65" y="6"/>
                        </a:lnTo>
                        <a:lnTo>
                          <a:pt x="65" y="68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</p:grpSp>
          </p:grpSp>
          <p:sp>
            <p:nvSpPr>
              <p:cNvPr id="4" name="弧形 3"/>
              <p:cNvSpPr/>
              <p:nvPr/>
            </p:nvSpPr>
            <p:spPr>
              <a:xfrm>
                <a:off x="2793" y="1649"/>
                <a:ext cx="3615" cy="3615"/>
              </a:xfrm>
              <a:prstGeom prst="arc">
                <a:avLst>
                  <a:gd name="adj1" fmla="val 16649752"/>
                  <a:gd name="adj2" fmla="val 0"/>
                </a:avLst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headEnd type="oval" w="med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9" name="弧形 78"/>
              <p:cNvSpPr/>
              <p:nvPr/>
            </p:nvSpPr>
            <p:spPr>
              <a:xfrm flipH="1" flipV="1">
                <a:off x="10704" y="4084"/>
                <a:ext cx="3615" cy="3615"/>
              </a:xfrm>
              <a:prstGeom prst="arc">
                <a:avLst>
                  <a:gd name="adj1" fmla="val 14140833"/>
                  <a:gd name="adj2" fmla="val 21095466"/>
                </a:avLst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headEnd type="oval" w="med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80" name="弧形 79"/>
              <p:cNvSpPr/>
              <p:nvPr/>
            </p:nvSpPr>
            <p:spPr>
              <a:xfrm flipV="1">
                <a:off x="5138" y="4115"/>
                <a:ext cx="3615" cy="3615"/>
              </a:xfrm>
              <a:prstGeom prst="arc">
                <a:avLst>
                  <a:gd name="adj1" fmla="val 14140833"/>
                  <a:gd name="adj2" fmla="val 21095466"/>
                </a:avLst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headEnd type="oval" w="med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7243" y="3457"/>
                <a:ext cx="2676" cy="2676"/>
                <a:chOff x="4599589" y="2820896"/>
                <a:chExt cx="1699087" cy="1699087"/>
              </a:xfrm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4599589" y="2820896"/>
                  <a:ext cx="1699087" cy="16990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9C5D9"/>
                    </a:gs>
                    <a:gs pos="39000">
                      <a:srgbClr val="79C5D9"/>
                    </a:gs>
                    <a:gs pos="100000">
                      <a:srgbClr val="00D7FE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endParaRPr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5179675" y="3408942"/>
                  <a:ext cx="533672" cy="531778"/>
                  <a:chOff x="2672112" y="2460885"/>
                  <a:chExt cx="348580" cy="347343"/>
                </a:xfrm>
                <a:solidFill>
                  <a:schemeClr val="bg1"/>
                </a:solidFill>
              </p:grpSpPr>
              <p:sp>
                <p:nvSpPr>
                  <p:cNvPr id="88" name="Freeform 64"/>
                  <p:cNvSpPr>
                    <a:spLocks noEditPoints="1"/>
                  </p:cNvSpPr>
                  <p:nvPr/>
                </p:nvSpPr>
                <p:spPr bwMode="auto">
                  <a:xfrm>
                    <a:off x="2672112" y="2460885"/>
                    <a:ext cx="348580" cy="347343"/>
                  </a:xfrm>
                  <a:custGeom>
                    <a:avLst/>
                    <a:gdLst>
                      <a:gd name="T0" fmla="*/ 77 w 183"/>
                      <a:gd name="T1" fmla="*/ 165 h 182"/>
                      <a:gd name="T2" fmla="*/ 46 w 183"/>
                      <a:gd name="T3" fmla="*/ 171 h 182"/>
                      <a:gd name="T4" fmla="*/ 35 w 183"/>
                      <a:gd name="T5" fmla="*/ 164 h 182"/>
                      <a:gd name="T6" fmla="*/ 29 w 183"/>
                      <a:gd name="T7" fmla="*/ 133 h 182"/>
                      <a:gd name="T8" fmla="*/ 18 w 183"/>
                      <a:gd name="T9" fmla="*/ 106 h 182"/>
                      <a:gd name="T10" fmla="*/ 0 w 183"/>
                      <a:gd name="T11" fmla="*/ 80 h 182"/>
                      <a:gd name="T12" fmla="*/ 3 w 183"/>
                      <a:gd name="T13" fmla="*/ 67 h 182"/>
                      <a:gd name="T14" fmla="*/ 29 w 183"/>
                      <a:gd name="T15" fmla="*/ 49 h 182"/>
                      <a:gd name="T16" fmla="*/ 49 w 183"/>
                      <a:gd name="T17" fmla="*/ 29 h 182"/>
                      <a:gd name="T18" fmla="*/ 67 w 183"/>
                      <a:gd name="T19" fmla="*/ 3 h 182"/>
                      <a:gd name="T20" fmla="*/ 80 w 183"/>
                      <a:gd name="T21" fmla="*/ 0 h 182"/>
                      <a:gd name="T22" fmla="*/ 107 w 183"/>
                      <a:gd name="T23" fmla="*/ 17 h 182"/>
                      <a:gd name="T24" fmla="*/ 133 w 183"/>
                      <a:gd name="T25" fmla="*/ 28 h 182"/>
                      <a:gd name="T26" fmla="*/ 164 w 183"/>
                      <a:gd name="T27" fmla="*/ 35 h 182"/>
                      <a:gd name="T28" fmla="*/ 171 w 183"/>
                      <a:gd name="T29" fmla="*/ 46 h 182"/>
                      <a:gd name="T30" fmla="*/ 165 w 183"/>
                      <a:gd name="T31" fmla="*/ 77 h 182"/>
                      <a:gd name="T32" fmla="*/ 165 w 183"/>
                      <a:gd name="T33" fmla="*/ 106 h 182"/>
                      <a:gd name="T34" fmla="*/ 171 w 183"/>
                      <a:gd name="T35" fmla="*/ 136 h 182"/>
                      <a:gd name="T36" fmla="*/ 164 w 183"/>
                      <a:gd name="T37" fmla="*/ 148 h 182"/>
                      <a:gd name="T38" fmla="*/ 133 w 183"/>
                      <a:gd name="T39" fmla="*/ 154 h 182"/>
                      <a:gd name="T40" fmla="*/ 107 w 183"/>
                      <a:gd name="T41" fmla="*/ 165 h 182"/>
                      <a:gd name="T42" fmla="*/ 87 w 183"/>
                      <a:gd name="T43" fmla="*/ 174 h 182"/>
                      <a:gd name="T44" fmla="*/ 102 w 183"/>
                      <a:gd name="T45" fmla="*/ 158 h 182"/>
                      <a:gd name="T46" fmla="*/ 119 w 183"/>
                      <a:gd name="T47" fmla="*/ 170 h 182"/>
                      <a:gd name="T48" fmla="*/ 127 w 183"/>
                      <a:gd name="T49" fmla="*/ 149 h 182"/>
                      <a:gd name="T50" fmla="*/ 147 w 183"/>
                      <a:gd name="T51" fmla="*/ 153 h 182"/>
                      <a:gd name="T52" fmla="*/ 146 w 183"/>
                      <a:gd name="T53" fmla="*/ 131 h 182"/>
                      <a:gd name="T54" fmla="*/ 167 w 183"/>
                      <a:gd name="T55" fmla="*/ 127 h 182"/>
                      <a:gd name="T56" fmla="*/ 157 w 183"/>
                      <a:gd name="T57" fmla="*/ 107 h 182"/>
                      <a:gd name="T58" fmla="*/ 175 w 183"/>
                      <a:gd name="T59" fmla="*/ 96 h 182"/>
                      <a:gd name="T60" fmla="*/ 158 w 183"/>
                      <a:gd name="T61" fmla="*/ 81 h 182"/>
                      <a:gd name="T62" fmla="*/ 170 w 183"/>
                      <a:gd name="T63" fmla="*/ 64 h 182"/>
                      <a:gd name="T64" fmla="*/ 149 w 183"/>
                      <a:gd name="T65" fmla="*/ 56 h 182"/>
                      <a:gd name="T66" fmla="*/ 154 w 183"/>
                      <a:gd name="T67" fmla="*/ 36 h 182"/>
                      <a:gd name="T68" fmla="*/ 131 w 183"/>
                      <a:gd name="T69" fmla="*/ 37 h 182"/>
                      <a:gd name="T70" fmla="*/ 128 w 183"/>
                      <a:gd name="T71" fmla="*/ 16 h 182"/>
                      <a:gd name="T72" fmla="*/ 107 w 183"/>
                      <a:gd name="T73" fmla="*/ 26 h 182"/>
                      <a:gd name="T74" fmla="*/ 96 w 183"/>
                      <a:gd name="T75" fmla="*/ 8 h 182"/>
                      <a:gd name="T76" fmla="*/ 81 w 183"/>
                      <a:gd name="T77" fmla="*/ 25 h 182"/>
                      <a:gd name="T78" fmla="*/ 64 w 183"/>
                      <a:gd name="T79" fmla="*/ 13 h 182"/>
                      <a:gd name="T80" fmla="*/ 57 w 183"/>
                      <a:gd name="T81" fmla="*/ 34 h 182"/>
                      <a:gd name="T82" fmla="*/ 36 w 183"/>
                      <a:gd name="T83" fmla="*/ 29 h 182"/>
                      <a:gd name="T84" fmla="*/ 37 w 183"/>
                      <a:gd name="T85" fmla="*/ 51 h 182"/>
                      <a:gd name="T86" fmla="*/ 16 w 183"/>
                      <a:gd name="T87" fmla="*/ 55 h 182"/>
                      <a:gd name="T88" fmla="*/ 26 w 183"/>
                      <a:gd name="T89" fmla="*/ 75 h 182"/>
                      <a:gd name="T90" fmla="*/ 8 w 183"/>
                      <a:gd name="T91" fmla="*/ 87 h 182"/>
                      <a:gd name="T92" fmla="*/ 25 w 183"/>
                      <a:gd name="T93" fmla="*/ 102 h 182"/>
                      <a:gd name="T94" fmla="*/ 13 w 183"/>
                      <a:gd name="T95" fmla="*/ 119 h 182"/>
                      <a:gd name="T96" fmla="*/ 34 w 183"/>
                      <a:gd name="T97" fmla="*/ 126 h 182"/>
                      <a:gd name="T98" fmla="*/ 29 w 183"/>
                      <a:gd name="T99" fmla="*/ 147 h 182"/>
                      <a:gd name="T100" fmla="*/ 52 w 183"/>
                      <a:gd name="T101" fmla="*/ 146 h 182"/>
                      <a:gd name="T102" fmla="*/ 55 w 183"/>
                      <a:gd name="T103" fmla="*/ 166 h 182"/>
                      <a:gd name="T104" fmla="*/ 76 w 183"/>
                      <a:gd name="T105" fmla="*/ 157 h 182"/>
                      <a:gd name="T106" fmla="*/ 87 w 183"/>
                      <a:gd name="T107" fmla="*/ 174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83" h="182">
                        <a:moveTo>
                          <a:pt x="103" y="182"/>
                        </a:moveTo>
                        <a:cubicBezTo>
                          <a:pt x="80" y="182"/>
                          <a:pt x="80" y="182"/>
                          <a:pt x="80" y="182"/>
                        </a:cubicBezTo>
                        <a:cubicBezTo>
                          <a:pt x="77" y="165"/>
                          <a:pt x="77" y="165"/>
                          <a:pt x="77" y="165"/>
                        </a:cubicBezTo>
                        <a:cubicBezTo>
                          <a:pt x="77" y="165"/>
                          <a:pt x="77" y="165"/>
                          <a:pt x="77" y="165"/>
                        </a:cubicBezTo>
                        <a:cubicBezTo>
                          <a:pt x="67" y="180"/>
                          <a:pt x="67" y="180"/>
                          <a:pt x="67" y="180"/>
                        </a:cubicBezTo>
                        <a:cubicBezTo>
                          <a:pt x="46" y="171"/>
                          <a:pt x="46" y="171"/>
                          <a:pt x="46" y="171"/>
                        </a:cubicBezTo>
                        <a:cubicBezTo>
                          <a:pt x="50" y="154"/>
                          <a:pt x="50" y="154"/>
                          <a:pt x="50" y="154"/>
                        </a:cubicBezTo>
                        <a:cubicBezTo>
                          <a:pt x="50" y="154"/>
                          <a:pt x="50" y="154"/>
                          <a:pt x="49" y="154"/>
                        </a:cubicBezTo>
                        <a:cubicBezTo>
                          <a:pt x="35" y="164"/>
                          <a:pt x="35" y="164"/>
                          <a:pt x="35" y="164"/>
                        </a:cubicBezTo>
                        <a:cubicBezTo>
                          <a:pt x="19" y="148"/>
                          <a:pt x="19" y="148"/>
                          <a:pt x="19" y="148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12" y="136"/>
                          <a:pt x="12" y="136"/>
                          <a:pt x="12" y="136"/>
                        </a:cubicBezTo>
                        <a:cubicBezTo>
                          <a:pt x="3" y="116"/>
                          <a:pt x="3" y="116"/>
                          <a:pt x="3" y="116"/>
                        </a:cubicBezTo>
                        <a:cubicBezTo>
                          <a:pt x="18" y="106"/>
                          <a:pt x="18" y="106"/>
                          <a:pt x="18" y="106"/>
                        </a:cubicBezTo>
                        <a:cubicBezTo>
                          <a:pt x="18" y="106"/>
                          <a:pt x="18" y="106"/>
                          <a:pt x="18" y="106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0" y="80"/>
                          <a:pt x="0" y="80"/>
                          <a:pt x="0" y="80"/>
                        </a:cubicBezTo>
                        <a:cubicBezTo>
                          <a:pt x="18" y="77"/>
                          <a:pt x="18" y="77"/>
                          <a:pt x="18" y="77"/>
                        </a:cubicBezTo>
                        <a:cubicBezTo>
                          <a:pt x="18" y="77"/>
                          <a:pt x="18" y="76"/>
                          <a:pt x="18" y="76"/>
                        </a:cubicBezTo>
                        <a:cubicBezTo>
                          <a:pt x="3" y="67"/>
                          <a:pt x="3" y="67"/>
                          <a:pt x="3" y="67"/>
                        </a:cubicBezTo>
                        <a:cubicBezTo>
                          <a:pt x="12" y="46"/>
                          <a:pt x="12" y="46"/>
                          <a:pt x="12" y="46"/>
                        </a:cubicBezTo>
                        <a:cubicBezTo>
                          <a:pt x="29" y="50"/>
                          <a:pt x="29" y="50"/>
                          <a:pt x="29" y="50"/>
                        </a:cubicBezTo>
                        <a:cubicBezTo>
                          <a:pt x="29" y="49"/>
                          <a:pt x="29" y="49"/>
                          <a:pt x="29" y="49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35" y="19"/>
                          <a:pt x="35" y="19"/>
                          <a:pt x="35" y="19"/>
                        </a:cubicBezTo>
                        <a:cubicBezTo>
                          <a:pt x="49" y="29"/>
                          <a:pt x="49" y="29"/>
                          <a:pt x="49" y="29"/>
                        </a:cubicBezTo>
                        <a:cubicBezTo>
                          <a:pt x="50" y="29"/>
                          <a:pt x="50" y="28"/>
                          <a:pt x="50" y="28"/>
                        </a:cubicBezTo>
                        <a:cubicBezTo>
                          <a:pt x="46" y="11"/>
                          <a:pt x="46" y="11"/>
                          <a:pt x="46" y="11"/>
                        </a:cubicBezTo>
                        <a:cubicBezTo>
                          <a:pt x="67" y="3"/>
                          <a:pt x="67" y="3"/>
                          <a:pt x="67" y="3"/>
                        </a:cubicBezTo>
                        <a:cubicBezTo>
                          <a:pt x="77" y="17"/>
                          <a:pt x="77" y="17"/>
                          <a:pt x="77" y="17"/>
                        </a:cubicBezTo>
                        <a:cubicBezTo>
                          <a:pt x="77" y="17"/>
                          <a:pt x="77" y="17"/>
                          <a:pt x="77" y="17"/>
                        </a:cubicBez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103" y="0"/>
                          <a:pt x="103" y="0"/>
                          <a:pt x="103" y="0"/>
                        </a:cubicBezTo>
                        <a:cubicBezTo>
                          <a:pt x="106" y="17"/>
                          <a:pt x="106" y="17"/>
                          <a:pt x="106" y="17"/>
                        </a:cubicBezTo>
                        <a:cubicBezTo>
                          <a:pt x="106" y="17"/>
                          <a:pt x="106" y="17"/>
                          <a:pt x="107" y="17"/>
                        </a:cubicBezTo>
                        <a:cubicBezTo>
                          <a:pt x="116" y="3"/>
                          <a:pt x="116" y="3"/>
                          <a:pt x="116" y="3"/>
                        </a:cubicBezTo>
                        <a:cubicBezTo>
                          <a:pt x="137" y="11"/>
                          <a:pt x="137" y="11"/>
                          <a:pt x="137" y="11"/>
                        </a:cubicBezTo>
                        <a:cubicBezTo>
                          <a:pt x="133" y="28"/>
                          <a:pt x="133" y="28"/>
                          <a:pt x="133" y="28"/>
                        </a:cubicBezTo>
                        <a:cubicBezTo>
                          <a:pt x="133" y="28"/>
                          <a:pt x="133" y="29"/>
                          <a:pt x="134" y="29"/>
                        </a:cubicBezTo>
                        <a:cubicBezTo>
                          <a:pt x="148" y="19"/>
                          <a:pt x="148" y="19"/>
                          <a:pt x="148" y="19"/>
                        </a:cubicBezTo>
                        <a:cubicBezTo>
                          <a:pt x="164" y="35"/>
                          <a:pt x="164" y="35"/>
                          <a:pt x="164" y="35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50"/>
                        </a:cubicBezTo>
                        <a:cubicBezTo>
                          <a:pt x="171" y="46"/>
                          <a:pt x="171" y="46"/>
                          <a:pt x="171" y="46"/>
                        </a:cubicBezTo>
                        <a:cubicBezTo>
                          <a:pt x="180" y="67"/>
                          <a:pt x="180" y="67"/>
                          <a:pt x="180" y="67"/>
                        </a:cubicBezTo>
                        <a:cubicBezTo>
                          <a:pt x="165" y="76"/>
                          <a:pt x="165" y="76"/>
                          <a:pt x="165" y="76"/>
                        </a:cubicBezTo>
                        <a:cubicBezTo>
                          <a:pt x="165" y="76"/>
                          <a:pt x="165" y="77"/>
                          <a:pt x="165" y="77"/>
                        </a:cubicBezTo>
                        <a:cubicBezTo>
                          <a:pt x="183" y="80"/>
                          <a:pt x="183" y="80"/>
                          <a:pt x="183" y="80"/>
                        </a:cubicBezTo>
                        <a:cubicBezTo>
                          <a:pt x="183" y="102"/>
                          <a:pt x="183" y="102"/>
                          <a:pt x="183" y="102"/>
                        </a:cubicBezTo>
                        <a:cubicBezTo>
                          <a:pt x="165" y="106"/>
                          <a:pt x="165" y="106"/>
                          <a:pt x="165" y="106"/>
                        </a:cubicBezTo>
                        <a:cubicBezTo>
                          <a:pt x="165" y="106"/>
                          <a:pt x="165" y="106"/>
                          <a:pt x="165" y="106"/>
                        </a:cubicBezTo>
                        <a:cubicBezTo>
                          <a:pt x="180" y="116"/>
                          <a:pt x="180" y="116"/>
                          <a:pt x="180" y="116"/>
                        </a:cubicBezTo>
                        <a:cubicBezTo>
                          <a:pt x="171" y="136"/>
                          <a:pt x="171" y="136"/>
                          <a:pt x="171" y="136"/>
                        </a:cubicBezTo>
                        <a:cubicBezTo>
                          <a:pt x="154" y="133"/>
                          <a:pt x="154" y="133"/>
                          <a:pt x="154" y="133"/>
                        </a:cubicBezTo>
                        <a:cubicBezTo>
                          <a:pt x="154" y="133"/>
                          <a:pt x="154" y="133"/>
                          <a:pt x="154" y="133"/>
                        </a:cubicBezTo>
                        <a:cubicBezTo>
                          <a:pt x="164" y="148"/>
                          <a:pt x="164" y="148"/>
                          <a:pt x="164" y="148"/>
                        </a:cubicBezTo>
                        <a:cubicBezTo>
                          <a:pt x="148" y="164"/>
                          <a:pt x="148" y="164"/>
                          <a:pt x="148" y="164"/>
                        </a:cubicBezTo>
                        <a:cubicBezTo>
                          <a:pt x="134" y="154"/>
                          <a:pt x="134" y="154"/>
                          <a:pt x="134" y="154"/>
                        </a:cubicBezTo>
                        <a:cubicBezTo>
                          <a:pt x="133" y="154"/>
                          <a:pt x="133" y="154"/>
                          <a:pt x="133" y="154"/>
                        </a:cubicBezTo>
                        <a:cubicBezTo>
                          <a:pt x="137" y="171"/>
                          <a:pt x="137" y="171"/>
                          <a:pt x="137" y="171"/>
                        </a:cubicBezTo>
                        <a:cubicBezTo>
                          <a:pt x="116" y="180"/>
                          <a:pt x="116" y="180"/>
                          <a:pt x="116" y="180"/>
                        </a:cubicBezTo>
                        <a:cubicBezTo>
                          <a:pt x="107" y="165"/>
                          <a:pt x="107" y="165"/>
                          <a:pt x="107" y="165"/>
                        </a:cubicBezTo>
                        <a:cubicBezTo>
                          <a:pt x="106" y="165"/>
                          <a:pt x="106" y="165"/>
                          <a:pt x="106" y="165"/>
                        </a:cubicBezTo>
                        <a:lnTo>
                          <a:pt x="103" y="182"/>
                        </a:lnTo>
                        <a:close/>
                        <a:moveTo>
                          <a:pt x="87" y="174"/>
                        </a:moveTo>
                        <a:cubicBezTo>
                          <a:pt x="96" y="174"/>
                          <a:pt x="96" y="174"/>
                          <a:pt x="96" y="174"/>
                        </a:cubicBezTo>
                        <a:cubicBezTo>
                          <a:pt x="99" y="158"/>
                          <a:pt x="99" y="158"/>
                          <a:pt x="99" y="158"/>
                        </a:cubicBezTo>
                        <a:cubicBezTo>
                          <a:pt x="102" y="158"/>
                          <a:pt x="102" y="158"/>
                          <a:pt x="102" y="158"/>
                        </a:cubicBezTo>
                        <a:cubicBezTo>
                          <a:pt x="104" y="157"/>
                          <a:pt x="106" y="157"/>
                          <a:pt x="107" y="157"/>
                        </a:cubicBezTo>
                        <a:cubicBezTo>
                          <a:pt x="110" y="156"/>
                          <a:pt x="110" y="156"/>
                          <a:pt x="110" y="156"/>
                        </a:cubicBezTo>
                        <a:cubicBezTo>
                          <a:pt x="119" y="170"/>
                          <a:pt x="119" y="170"/>
                          <a:pt x="119" y="170"/>
                        </a:cubicBezTo>
                        <a:cubicBezTo>
                          <a:pt x="128" y="166"/>
                          <a:pt x="128" y="166"/>
                          <a:pt x="128" y="166"/>
                        </a:cubicBezTo>
                        <a:cubicBezTo>
                          <a:pt x="124" y="150"/>
                          <a:pt x="124" y="150"/>
                          <a:pt x="124" y="150"/>
                        </a:cubicBezTo>
                        <a:cubicBezTo>
                          <a:pt x="127" y="149"/>
                          <a:pt x="127" y="149"/>
                          <a:pt x="127" y="149"/>
                        </a:cubicBezTo>
                        <a:cubicBezTo>
                          <a:pt x="128" y="148"/>
                          <a:pt x="130" y="147"/>
                          <a:pt x="131" y="146"/>
                        </a:cubicBezTo>
                        <a:cubicBezTo>
                          <a:pt x="134" y="144"/>
                          <a:pt x="134" y="144"/>
                          <a:pt x="134" y="144"/>
                        </a:cubicBezTo>
                        <a:cubicBezTo>
                          <a:pt x="147" y="153"/>
                          <a:pt x="147" y="153"/>
                          <a:pt x="147" y="153"/>
                        </a:cubicBezTo>
                        <a:cubicBezTo>
                          <a:pt x="154" y="147"/>
                          <a:pt x="154" y="147"/>
                          <a:pt x="154" y="147"/>
                        </a:cubicBezTo>
                        <a:cubicBezTo>
                          <a:pt x="144" y="133"/>
                          <a:pt x="144" y="133"/>
                          <a:pt x="144" y="133"/>
                        </a:cubicBezTo>
                        <a:cubicBezTo>
                          <a:pt x="146" y="131"/>
                          <a:pt x="146" y="131"/>
                          <a:pt x="146" y="131"/>
                        </a:cubicBezTo>
                        <a:cubicBezTo>
                          <a:pt x="147" y="129"/>
                          <a:pt x="148" y="128"/>
                          <a:pt x="149" y="126"/>
                        </a:cubicBezTo>
                        <a:cubicBezTo>
                          <a:pt x="150" y="124"/>
                          <a:pt x="150" y="124"/>
                          <a:pt x="150" y="124"/>
                        </a:cubicBezTo>
                        <a:cubicBezTo>
                          <a:pt x="167" y="127"/>
                          <a:pt x="167" y="127"/>
                          <a:pt x="167" y="127"/>
                        </a:cubicBezTo>
                        <a:cubicBezTo>
                          <a:pt x="170" y="119"/>
                          <a:pt x="170" y="119"/>
                          <a:pt x="170" y="119"/>
                        </a:cubicBezTo>
                        <a:cubicBezTo>
                          <a:pt x="156" y="110"/>
                          <a:pt x="156" y="110"/>
                          <a:pt x="156" y="110"/>
                        </a:cubicBezTo>
                        <a:cubicBezTo>
                          <a:pt x="157" y="107"/>
                          <a:pt x="157" y="107"/>
                          <a:pt x="157" y="107"/>
                        </a:cubicBezTo>
                        <a:cubicBezTo>
                          <a:pt x="157" y="105"/>
                          <a:pt x="158" y="103"/>
                          <a:pt x="158" y="102"/>
                        </a:cubicBezTo>
                        <a:cubicBezTo>
                          <a:pt x="158" y="99"/>
                          <a:pt x="158" y="99"/>
                          <a:pt x="158" y="99"/>
                        </a:cubicBezTo>
                        <a:cubicBezTo>
                          <a:pt x="175" y="96"/>
                          <a:pt x="175" y="96"/>
                          <a:pt x="175" y="96"/>
                        </a:cubicBezTo>
                        <a:cubicBezTo>
                          <a:pt x="175" y="87"/>
                          <a:pt x="175" y="87"/>
                          <a:pt x="175" y="87"/>
                        </a:cubicBezTo>
                        <a:cubicBezTo>
                          <a:pt x="158" y="84"/>
                          <a:pt x="158" y="84"/>
                          <a:pt x="158" y="84"/>
                        </a:cubicBezTo>
                        <a:cubicBezTo>
                          <a:pt x="158" y="81"/>
                          <a:pt x="158" y="81"/>
                          <a:pt x="158" y="81"/>
                        </a:cubicBezTo>
                        <a:cubicBezTo>
                          <a:pt x="158" y="79"/>
                          <a:pt x="157" y="77"/>
                          <a:pt x="157" y="75"/>
                        </a:cubicBezTo>
                        <a:cubicBezTo>
                          <a:pt x="156" y="72"/>
                          <a:pt x="156" y="72"/>
                          <a:pt x="156" y="72"/>
                        </a:cubicBezTo>
                        <a:cubicBezTo>
                          <a:pt x="170" y="64"/>
                          <a:pt x="170" y="64"/>
                          <a:pt x="170" y="64"/>
                        </a:cubicBezTo>
                        <a:cubicBezTo>
                          <a:pt x="167" y="55"/>
                          <a:pt x="167" y="55"/>
                          <a:pt x="167" y="55"/>
                        </a:cubicBezTo>
                        <a:cubicBezTo>
                          <a:pt x="151" y="59"/>
                          <a:pt x="151" y="59"/>
                          <a:pt x="151" y="59"/>
                        </a:cubicBezTo>
                        <a:cubicBezTo>
                          <a:pt x="149" y="56"/>
                          <a:pt x="149" y="56"/>
                          <a:pt x="149" y="56"/>
                        </a:cubicBezTo>
                        <a:cubicBezTo>
                          <a:pt x="148" y="55"/>
                          <a:pt x="147" y="53"/>
                          <a:pt x="146" y="51"/>
                        </a:cubicBezTo>
                        <a:cubicBezTo>
                          <a:pt x="144" y="49"/>
                          <a:pt x="144" y="49"/>
                          <a:pt x="144" y="49"/>
                        </a:cubicBezTo>
                        <a:cubicBezTo>
                          <a:pt x="154" y="36"/>
                          <a:pt x="154" y="36"/>
                          <a:pt x="154" y="36"/>
                        </a:cubicBezTo>
                        <a:cubicBezTo>
                          <a:pt x="147" y="29"/>
                          <a:pt x="147" y="29"/>
                          <a:pt x="147" y="29"/>
                        </a:cubicBezTo>
                        <a:cubicBezTo>
                          <a:pt x="134" y="38"/>
                          <a:pt x="134" y="38"/>
                          <a:pt x="134" y="38"/>
                        </a:cubicBezTo>
                        <a:cubicBezTo>
                          <a:pt x="131" y="37"/>
                          <a:pt x="131" y="37"/>
                          <a:pt x="131" y="37"/>
                        </a:cubicBezTo>
                        <a:cubicBezTo>
                          <a:pt x="130" y="36"/>
                          <a:pt x="128" y="35"/>
                          <a:pt x="127" y="34"/>
                        </a:cubicBezTo>
                        <a:cubicBezTo>
                          <a:pt x="124" y="32"/>
                          <a:pt x="124" y="32"/>
                          <a:pt x="124" y="32"/>
                        </a:cubicBezTo>
                        <a:cubicBezTo>
                          <a:pt x="128" y="16"/>
                          <a:pt x="128" y="16"/>
                          <a:pt x="128" y="16"/>
                        </a:cubicBezTo>
                        <a:cubicBezTo>
                          <a:pt x="119" y="13"/>
                          <a:pt x="119" y="13"/>
                          <a:pt x="119" y="13"/>
                        </a:cubicBezTo>
                        <a:cubicBezTo>
                          <a:pt x="110" y="26"/>
                          <a:pt x="110" y="26"/>
                          <a:pt x="110" y="26"/>
                        </a:cubicBezTo>
                        <a:cubicBezTo>
                          <a:pt x="107" y="26"/>
                          <a:pt x="107" y="26"/>
                          <a:pt x="107" y="26"/>
                        </a:cubicBezTo>
                        <a:cubicBezTo>
                          <a:pt x="106" y="25"/>
                          <a:pt x="104" y="25"/>
                          <a:pt x="102" y="25"/>
                        </a:cubicBezTo>
                        <a:cubicBezTo>
                          <a:pt x="99" y="24"/>
                          <a:pt x="99" y="24"/>
                          <a:pt x="99" y="24"/>
                        </a:cubicBezTo>
                        <a:cubicBezTo>
                          <a:pt x="96" y="8"/>
                          <a:pt x="96" y="8"/>
                          <a:pt x="96" y="8"/>
                        </a:cubicBezTo>
                        <a:cubicBezTo>
                          <a:pt x="87" y="8"/>
                          <a:pt x="87" y="8"/>
                          <a:pt x="87" y="8"/>
                        </a:cubicBezTo>
                        <a:cubicBezTo>
                          <a:pt x="84" y="24"/>
                          <a:pt x="84" y="24"/>
                          <a:pt x="84" y="24"/>
                        </a:cubicBezTo>
                        <a:cubicBezTo>
                          <a:pt x="81" y="25"/>
                          <a:pt x="81" y="25"/>
                          <a:pt x="81" y="25"/>
                        </a:cubicBezTo>
                        <a:cubicBezTo>
                          <a:pt x="79" y="25"/>
                          <a:pt x="77" y="25"/>
                          <a:pt x="76" y="26"/>
                        </a:cubicBezTo>
                        <a:cubicBezTo>
                          <a:pt x="73" y="26"/>
                          <a:pt x="73" y="26"/>
                          <a:pt x="73" y="26"/>
                        </a:cubicBezTo>
                        <a:cubicBezTo>
                          <a:pt x="64" y="13"/>
                          <a:pt x="64" y="13"/>
                          <a:pt x="64" y="13"/>
                        </a:cubicBezTo>
                        <a:cubicBezTo>
                          <a:pt x="55" y="16"/>
                          <a:pt x="55" y="16"/>
                          <a:pt x="55" y="16"/>
                        </a:cubicBezTo>
                        <a:cubicBezTo>
                          <a:pt x="59" y="32"/>
                          <a:pt x="59" y="32"/>
                          <a:pt x="59" y="32"/>
                        </a:cubicBezTo>
                        <a:cubicBezTo>
                          <a:pt x="57" y="34"/>
                          <a:pt x="57" y="34"/>
                          <a:pt x="57" y="34"/>
                        </a:cubicBezTo>
                        <a:cubicBezTo>
                          <a:pt x="55" y="35"/>
                          <a:pt x="53" y="36"/>
                          <a:pt x="52" y="37"/>
                        </a:cubicBezTo>
                        <a:cubicBezTo>
                          <a:pt x="50" y="39"/>
                          <a:pt x="50" y="39"/>
                          <a:pt x="50" y="39"/>
                        </a:cubicBezTo>
                        <a:cubicBezTo>
                          <a:pt x="36" y="29"/>
                          <a:pt x="36" y="29"/>
                          <a:pt x="36" y="29"/>
                        </a:cubicBezTo>
                        <a:cubicBezTo>
                          <a:pt x="29" y="36"/>
                          <a:pt x="29" y="36"/>
                          <a:pt x="29" y="36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7" y="51"/>
                          <a:pt x="37" y="51"/>
                          <a:pt x="37" y="51"/>
                        </a:cubicBezTo>
                        <a:cubicBezTo>
                          <a:pt x="36" y="53"/>
                          <a:pt x="35" y="55"/>
                          <a:pt x="34" y="56"/>
                        </a:cubicBezTo>
                        <a:cubicBezTo>
                          <a:pt x="33" y="59"/>
                          <a:pt x="33" y="59"/>
                          <a:pt x="33" y="59"/>
                        </a:cubicBezTo>
                        <a:cubicBezTo>
                          <a:pt x="16" y="55"/>
                          <a:pt x="16" y="55"/>
                          <a:pt x="16" y="55"/>
                        </a:cubicBezTo>
                        <a:cubicBezTo>
                          <a:pt x="13" y="64"/>
                          <a:pt x="13" y="64"/>
                          <a:pt x="13" y="64"/>
                        </a:cubicBezTo>
                        <a:cubicBezTo>
                          <a:pt x="27" y="72"/>
                          <a:pt x="27" y="72"/>
                          <a:pt x="27" y="72"/>
                        </a:cubicBezTo>
                        <a:cubicBezTo>
                          <a:pt x="26" y="75"/>
                          <a:pt x="26" y="75"/>
                          <a:pt x="26" y="75"/>
                        </a:cubicBezTo>
                        <a:cubicBezTo>
                          <a:pt x="26" y="77"/>
                          <a:pt x="25" y="79"/>
                          <a:pt x="25" y="81"/>
                        </a:cubicBezTo>
                        <a:cubicBezTo>
                          <a:pt x="25" y="84"/>
                          <a:pt x="25" y="84"/>
                          <a:pt x="25" y="84"/>
                        </a:cubicBezTo>
                        <a:cubicBezTo>
                          <a:pt x="8" y="87"/>
                          <a:pt x="8" y="87"/>
                          <a:pt x="8" y="87"/>
                        </a:cubicBezTo>
                        <a:cubicBezTo>
                          <a:pt x="8" y="96"/>
                          <a:pt x="8" y="96"/>
                          <a:pt x="8" y="96"/>
                        </a:cubicBezTo>
                        <a:cubicBezTo>
                          <a:pt x="25" y="99"/>
                          <a:pt x="25" y="99"/>
                          <a:pt x="25" y="99"/>
                        </a:cubicBezTo>
                        <a:cubicBezTo>
                          <a:pt x="25" y="102"/>
                          <a:pt x="25" y="102"/>
                          <a:pt x="25" y="102"/>
                        </a:cubicBezTo>
                        <a:cubicBezTo>
                          <a:pt x="25" y="103"/>
                          <a:pt x="26" y="105"/>
                          <a:pt x="26" y="107"/>
                        </a:cubicBezTo>
                        <a:cubicBezTo>
                          <a:pt x="27" y="110"/>
                          <a:pt x="27" y="110"/>
                          <a:pt x="27" y="110"/>
                        </a:cubicBezTo>
                        <a:cubicBezTo>
                          <a:pt x="13" y="119"/>
                          <a:pt x="13" y="119"/>
                          <a:pt x="13" y="119"/>
                        </a:cubicBezTo>
                        <a:cubicBezTo>
                          <a:pt x="16" y="127"/>
                          <a:pt x="16" y="127"/>
                          <a:pt x="16" y="127"/>
                        </a:cubicBezTo>
                        <a:cubicBezTo>
                          <a:pt x="33" y="124"/>
                          <a:pt x="33" y="124"/>
                          <a:pt x="33" y="124"/>
                        </a:cubicBezTo>
                        <a:cubicBezTo>
                          <a:pt x="34" y="126"/>
                          <a:pt x="34" y="126"/>
                          <a:pt x="34" y="126"/>
                        </a:cubicBezTo>
                        <a:cubicBezTo>
                          <a:pt x="35" y="128"/>
                          <a:pt x="36" y="129"/>
                          <a:pt x="37" y="131"/>
                        </a:cubicBezTo>
                        <a:cubicBezTo>
                          <a:pt x="39" y="133"/>
                          <a:pt x="39" y="133"/>
                          <a:pt x="39" y="133"/>
                        </a:cubicBezTo>
                        <a:cubicBezTo>
                          <a:pt x="29" y="147"/>
                          <a:pt x="29" y="147"/>
                          <a:pt x="29" y="147"/>
                        </a:cubicBezTo>
                        <a:cubicBezTo>
                          <a:pt x="36" y="153"/>
                          <a:pt x="36" y="153"/>
                          <a:pt x="36" y="153"/>
                        </a:cubicBezTo>
                        <a:cubicBezTo>
                          <a:pt x="50" y="144"/>
                          <a:pt x="50" y="144"/>
                          <a:pt x="50" y="144"/>
                        </a:cubicBezTo>
                        <a:cubicBezTo>
                          <a:pt x="52" y="146"/>
                          <a:pt x="52" y="146"/>
                          <a:pt x="52" y="146"/>
                        </a:cubicBezTo>
                        <a:cubicBezTo>
                          <a:pt x="53" y="147"/>
                          <a:pt x="55" y="148"/>
                          <a:pt x="56" y="149"/>
                        </a:cubicBezTo>
                        <a:cubicBezTo>
                          <a:pt x="59" y="150"/>
                          <a:pt x="59" y="150"/>
                          <a:pt x="59" y="150"/>
                        </a:cubicBezTo>
                        <a:cubicBezTo>
                          <a:pt x="55" y="166"/>
                          <a:pt x="55" y="166"/>
                          <a:pt x="55" y="166"/>
                        </a:cubicBezTo>
                        <a:cubicBezTo>
                          <a:pt x="64" y="170"/>
                          <a:pt x="64" y="170"/>
                          <a:pt x="64" y="170"/>
                        </a:cubicBezTo>
                        <a:cubicBezTo>
                          <a:pt x="73" y="156"/>
                          <a:pt x="73" y="156"/>
                          <a:pt x="73" y="156"/>
                        </a:cubicBezTo>
                        <a:cubicBezTo>
                          <a:pt x="76" y="157"/>
                          <a:pt x="76" y="157"/>
                          <a:pt x="76" y="157"/>
                        </a:cubicBezTo>
                        <a:cubicBezTo>
                          <a:pt x="77" y="157"/>
                          <a:pt x="79" y="157"/>
                          <a:pt x="81" y="158"/>
                        </a:cubicBezTo>
                        <a:cubicBezTo>
                          <a:pt x="84" y="158"/>
                          <a:pt x="84" y="158"/>
                          <a:pt x="84" y="158"/>
                        </a:cubicBezTo>
                        <a:lnTo>
                          <a:pt x="87" y="1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  <p:sp>
                <p:nvSpPr>
                  <p:cNvPr id="89" name="Freeform 65"/>
                  <p:cNvSpPr>
                    <a:spLocks noEditPoints="1"/>
                  </p:cNvSpPr>
                  <p:nvPr/>
                </p:nvSpPr>
                <p:spPr bwMode="auto">
                  <a:xfrm>
                    <a:off x="2777181" y="2565953"/>
                    <a:ext cx="138443" cy="139679"/>
                  </a:xfrm>
                  <a:custGeom>
                    <a:avLst/>
                    <a:gdLst>
                      <a:gd name="T0" fmla="*/ 37 w 73"/>
                      <a:gd name="T1" fmla="*/ 73 h 73"/>
                      <a:gd name="T2" fmla="*/ 0 w 73"/>
                      <a:gd name="T3" fmla="*/ 36 h 73"/>
                      <a:gd name="T4" fmla="*/ 37 w 73"/>
                      <a:gd name="T5" fmla="*/ 0 h 73"/>
                      <a:gd name="T6" fmla="*/ 73 w 73"/>
                      <a:gd name="T7" fmla="*/ 36 h 73"/>
                      <a:gd name="T8" fmla="*/ 37 w 73"/>
                      <a:gd name="T9" fmla="*/ 73 h 73"/>
                      <a:gd name="T10" fmla="*/ 37 w 73"/>
                      <a:gd name="T11" fmla="*/ 4 h 73"/>
                      <a:gd name="T12" fmla="*/ 4 w 73"/>
                      <a:gd name="T13" fmla="*/ 36 h 73"/>
                      <a:gd name="T14" fmla="*/ 37 w 73"/>
                      <a:gd name="T15" fmla="*/ 69 h 73"/>
                      <a:gd name="T16" fmla="*/ 69 w 73"/>
                      <a:gd name="T17" fmla="*/ 36 h 73"/>
                      <a:gd name="T18" fmla="*/ 37 w 73"/>
                      <a:gd name="T19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73">
                        <a:moveTo>
                          <a:pt x="37" y="73"/>
                        </a:moveTo>
                        <a:cubicBezTo>
                          <a:pt x="16" y="73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7" y="0"/>
                        </a:cubicBezTo>
                        <a:cubicBezTo>
                          <a:pt x="57" y="0"/>
                          <a:pt x="73" y="16"/>
                          <a:pt x="73" y="36"/>
                        </a:cubicBezTo>
                        <a:cubicBezTo>
                          <a:pt x="73" y="56"/>
                          <a:pt x="57" y="73"/>
                          <a:pt x="37" y="73"/>
                        </a:cubicBezTo>
                        <a:close/>
                        <a:moveTo>
                          <a:pt x="37" y="4"/>
                        </a:moveTo>
                        <a:cubicBezTo>
                          <a:pt x="19" y="4"/>
                          <a:pt x="4" y="18"/>
                          <a:pt x="4" y="36"/>
                        </a:cubicBezTo>
                        <a:cubicBezTo>
                          <a:pt x="4" y="54"/>
                          <a:pt x="19" y="69"/>
                          <a:pt x="37" y="69"/>
                        </a:cubicBezTo>
                        <a:cubicBezTo>
                          <a:pt x="54" y="69"/>
                          <a:pt x="69" y="54"/>
                          <a:pt x="69" y="36"/>
                        </a:cubicBezTo>
                        <a:cubicBezTo>
                          <a:pt x="69" y="18"/>
                          <a:pt x="54" y="4"/>
                          <a:pt x="37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</p:grpSp>
          </p:grpSp>
          <p:grpSp>
            <p:nvGrpSpPr>
              <p:cNvPr id="90" name="组合 89"/>
              <p:cNvGrpSpPr/>
              <p:nvPr/>
            </p:nvGrpSpPr>
            <p:grpSpPr>
              <a:xfrm>
                <a:off x="11479" y="3457"/>
                <a:ext cx="2676" cy="2676"/>
                <a:chOff x="7289269" y="2820896"/>
                <a:chExt cx="1699087" cy="1699087"/>
              </a:xfrm>
            </p:grpSpPr>
            <p:sp>
              <p:nvSpPr>
                <p:cNvPr id="91" name="椭圆 90"/>
                <p:cNvSpPr/>
                <p:nvPr/>
              </p:nvSpPr>
              <p:spPr>
                <a:xfrm>
                  <a:off x="7289269" y="2820896"/>
                  <a:ext cx="1699087" cy="16990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9C5D9"/>
                    </a:gs>
                    <a:gs pos="41000">
                      <a:srgbClr val="79C5D9"/>
                    </a:gs>
                    <a:gs pos="100000">
                      <a:srgbClr val="00D7FE"/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endParaRPr>
                </a:p>
              </p:txBody>
            </p:sp>
            <p:grpSp>
              <p:nvGrpSpPr>
                <p:cNvPr id="92" name="组合 91"/>
                <p:cNvGrpSpPr/>
                <p:nvPr/>
              </p:nvGrpSpPr>
              <p:grpSpPr>
                <a:xfrm>
                  <a:off x="7885378" y="3439222"/>
                  <a:ext cx="535562" cy="501498"/>
                  <a:chOff x="4877311" y="3938022"/>
                  <a:chExt cx="349815" cy="327565"/>
                </a:xfrm>
                <a:solidFill>
                  <a:schemeClr val="bg1"/>
                </a:solidFill>
              </p:grpSpPr>
              <p:sp>
                <p:nvSpPr>
                  <p:cNvPr id="93" name="Freeform 132"/>
                  <p:cNvSpPr>
                    <a:spLocks noEditPoints="1"/>
                  </p:cNvSpPr>
                  <p:nvPr/>
                </p:nvSpPr>
                <p:spPr bwMode="auto">
                  <a:xfrm>
                    <a:off x="4929227" y="3938022"/>
                    <a:ext cx="169345" cy="123610"/>
                  </a:xfrm>
                  <a:custGeom>
                    <a:avLst/>
                    <a:gdLst>
                      <a:gd name="T0" fmla="*/ 40 w 89"/>
                      <a:gd name="T1" fmla="*/ 4 h 65"/>
                      <a:gd name="T2" fmla="*/ 77 w 89"/>
                      <a:gd name="T3" fmla="*/ 20 h 65"/>
                      <a:gd name="T4" fmla="*/ 83 w 89"/>
                      <a:gd name="T5" fmla="*/ 26 h 65"/>
                      <a:gd name="T6" fmla="*/ 49 w 89"/>
                      <a:gd name="T7" fmla="*/ 60 h 65"/>
                      <a:gd name="T8" fmla="*/ 6 w 89"/>
                      <a:gd name="T9" fmla="*/ 17 h 65"/>
                      <a:gd name="T10" fmla="*/ 40 w 89"/>
                      <a:gd name="T11" fmla="*/ 4 h 65"/>
                      <a:gd name="T12" fmla="*/ 40 w 89"/>
                      <a:gd name="T13" fmla="*/ 0 h 65"/>
                      <a:gd name="T14" fmla="*/ 0 w 89"/>
                      <a:gd name="T15" fmla="*/ 16 h 65"/>
                      <a:gd name="T16" fmla="*/ 49 w 89"/>
                      <a:gd name="T17" fmla="*/ 65 h 65"/>
                      <a:gd name="T18" fmla="*/ 89 w 89"/>
                      <a:gd name="T19" fmla="*/ 26 h 65"/>
                      <a:gd name="T20" fmla="*/ 80 w 89"/>
                      <a:gd name="T21" fmla="*/ 17 h 65"/>
                      <a:gd name="T22" fmla="*/ 40 w 89"/>
                      <a:gd name="T23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9" h="65">
                        <a:moveTo>
                          <a:pt x="40" y="4"/>
                        </a:moveTo>
                        <a:cubicBezTo>
                          <a:pt x="54" y="4"/>
                          <a:pt x="67" y="10"/>
                          <a:pt x="77" y="20"/>
                        </a:cubicBezTo>
                        <a:cubicBezTo>
                          <a:pt x="83" y="26"/>
                          <a:pt x="83" y="26"/>
                          <a:pt x="83" y="26"/>
                        </a:cubicBezTo>
                        <a:cubicBezTo>
                          <a:pt x="49" y="60"/>
                          <a:pt x="49" y="60"/>
                          <a:pt x="49" y="60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15" y="9"/>
                          <a:pt x="27" y="4"/>
                          <a:pt x="40" y="4"/>
                        </a:cubicBezTo>
                        <a:moveTo>
                          <a:pt x="40" y="0"/>
                        </a:moveTo>
                        <a:cubicBezTo>
                          <a:pt x="25" y="0"/>
                          <a:pt x="11" y="6"/>
                          <a:pt x="0" y="16"/>
                        </a:cubicBezTo>
                        <a:cubicBezTo>
                          <a:pt x="49" y="65"/>
                          <a:pt x="49" y="65"/>
                          <a:pt x="49" y="65"/>
                        </a:cubicBezTo>
                        <a:cubicBezTo>
                          <a:pt x="89" y="26"/>
                          <a:pt x="89" y="26"/>
                          <a:pt x="89" y="26"/>
                        </a:cubicBezTo>
                        <a:cubicBezTo>
                          <a:pt x="80" y="17"/>
                          <a:pt x="80" y="17"/>
                          <a:pt x="80" y="17"/>
                        </a:cubicBezTo>
                        <a:cubicBezTo>
                          <a:pt x="69" y="6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  <p:sp>
                <p:nvSpPr>
                  <p:cNvPr id="94" name="Freeform 133"/>
                  <p:cNvSpPr>
                    <a:spLocks noEditPoints="1"/>
                  </p:cNvSpPr>
                  <p:nvPr/>
                </p:nvSpPr>
                <p:spPr bwMode="auto">
                  <a:xfrm>
                    <a:off x="4946532" y="3997354"/>
                    <a:ext cx="280594" cy="268233"/>
                  </a:xfrm>
                  <a:custGeom>
                    <a:avLst/>
                    <a:gdLst>
                      <a:gd name="T0" fmla="*/ 85 w 147"/>
                      <a:gd name="T1" fmla="*/ 11 h 141"/>
                      <a:gd name="T2" fmla="*/ 119 w 147"/>
                      <a:gd name="T3" fmla="*/ 45 h 141"/>
                      <a:gd name="T4" fmla="*/ 133 w 147"/>
                      <a:gd name="T5" fmla="*/ 80 h 141"/>
                      <a:gd name="T6" fmla="*/ 119 w 147"/>
                      <a:gd name="T7" fmla="*/ 115 h 141"/>
                      <a:gd name="T8" fmla="*/ 115 w 147"/>
                      <a:gd name="T9" fmla="*/ 119 h 141"/>
                      <a:gd name="T10" fmla="*/ 80 w 147"/>
                      <a:gd name="T11" fmla="*/ 133 h 141"/>
                      <a:gd name="T12" fmla="*/ 46 w 147"/>
                      <a:gd name="T13" fmla="*/ 119 h 141"/>
                      <a:gd name="T14" fmla="*/ 12 w 147"/>
                      <a:gd name="T15" fmla="*/ 85 h 141"/>
                      <a:gd name="T16" fmla="*/ 85 w 147"/>
                      <a:gd name="T17" fmla="*/ 11 h 141"/>
                      <a:gd name="T18" fmla="*/ 85 w 147"/>
                      <a:gd name="T19" fmla="*/ 0 h 141"/>
                      <a:gd name="T20" fmla="*/ 0 w 147"/>
                      <a:gd name="T21" fmla="*/ 85 h 141"/>
                      <a:gd name="T22" fmla="*/ 40 w 147"/>
                      <a:gd name="T23" fmla="*/ 124 h 141"/>
                      <a:gd name="T24" fmla="*/ 80 w 147"/>
                      <a:gd name="T25" fmla="*/ 141 h 141"/>
                      <a:gd name="T26" fmla="*/ 121 w 147"/>
                      <a:gd name="T27" fmla="*/ 124 h 141"/>
                      <a:gd name="T28" fmla="*/ 125 w 147"/>
                      <a:gd name="T29" fmla="*/ 120 h 141"/>
                      <a:gd name="T30" fmla="*/ 125 w 147"/>
                      <a:gd name="T31" fmla="*/ 40 h 141"/>
                      <a:gd name="T32" fmla="*/ 85 w 147"/>
                      <a:gd name="T33" fmla="*/ 0 h 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7" h="141">
                        <a:moveTo>
                          <a:pt x="85" y="11"/>
                        </a:moveTo>
                        <a:cubicBezTo>
                          <a:pt x="119" y="45"/>
                          <a:pt x="119" y="45"/>
                          <a:pt x="119" y="45"/>
                        </a:cubicBezTo>
                        <a:cubicBezTo>
                          <a:pt x="128" y="55"/>
                          <a:pt x="133" y="67"/>
                          <a:pt x="133" y="80"/>
                        </a:cubicBezTo>
                        <a:cubicBezTo>
                          <a:pt x="133" y="93"/>
                          <a:pt x="128" y="105"/>
                          <a:pt x="119" y="115"/>
                        </a:cubicBezTo>
                        <a:cubicBezTo>
                          <a:pt x="115" y="119"/>
                          <a:pt x="115" y="119"/>
                          <a:pt x="115" y="119"/>
                        </a:cubicBezTo>
                        <a:cubicBezTo>
                          <a:pt x="106" y="128"/>
                          <a:pt x="93" y="133"/>
                          <a:pt x="80" y="133"/>
                        </a:cubicBezTo>
                        <a:cubicBezTo>
                          <a:pt x="67" y="133"/>
                          <a:pt x="55" y="128"/>
                          <a:pt x="46" y="119"/>
                        </a:cubicBezTo>
                        <a:cubicBezTo>
                          <a:pt x="12" y="85"/>
                          <a:pt x="12" y="85"/>
                          <a:pt x="12" y="85"/>
                        </a:cubicBezTo>
                        <a:cubicBezTo>
                          <a:pt x="85" y="11"/>
                          <a:pt x="85" y="11"/>
                          <a:pt x="85" y="11"/>
                        </a:cubicBezTo>
                        <a:moveTo>
                          <a:pt x="85" y="0"/>
                        </a:moveTo>
                        <a:cubicBezTo>
                          <a:pt x="0" y="85"/>
                          <a:pt x="0" y="85"/>
                          <a:pt x="0" y="85"/>
                        </a:cubicBezTo>
                        <a:cubicBezTo>
                          <a:pt x="40" y="124"/>
                          <a:pt x="40" y="124"/>
                          <a:pt x="40" y="124"/>
                        </a:cubicBezTo>
                        <a:cubicBezTo>
                          <a:pt x="51" y="135"/>
                          <a:pt x="66" y="141"/>
                          <a:pt x="80" y="141"/>
                        </a:cubicBezTo>
                        <a:cubicBezTo>
                          <a:pt x="95" y="141"/>
                          <a:pt x="109" y="135"/>
                          <a:pt x="121" y="124"/>
                        </a:cubicBezTo>
                        <a:cubicBezTo>
                          <a:pt x="125" y="120"/>
                          <a:pt x="125" y="120"/>
                          <a:pt x="125" y="120"/>
                        </a:cubicBezTo>
                        <a:cubicBezTo>
                          <a:pt x="147" y="98"/>
                          <a:pt x="147" y="62"/>
                          <a:pt x="125" y="40"/>
                        </a:cubicBezTo>
                        <a:cubicBezTo>
                          <a:pt x="85" y="0"/>
                          <a:pt x="85" y="0"/>
                          <a:pt x="8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  <p:sp>
                <p:nvSpPr>
                  <p:cNvPr id="95" name="Freeform 134"/>
                  <p:cNvSpPr>
                    <a:spLocks noEditPoints="1"/>
                  </p:cNvSpPr>
                  <p:nvPr/>
                </p:nvSpPr>
                <p:spPr bwMode="auto">
                  <a:xfrm>
                    <a:off x="4877311" y="3980049"/>
                    <a:ext cx="135971" cy="168109"/>
                  </a:xfrm>
                  <a:custGeom>
                    <a:avLst/>
                    <a:gdLst>
                      <a:gd name="T0" fmla="*/ 22 w 71"/>
                      <a:gd name="T1" fmla="*/ 6 h 88"/>
                      <a:gd name="T2" fmla="*/ 65 w 71"/>
                      <a:gd name="T3" fmla="*/ 49 h 88"/>
                      <a:gd name="T4" fmla="*/ 31 w 71"/>
                      <a:gd name="T5" fmla="*/ 83 h 88"/>
                      <a:gd name="T6" fmla="*/ 25 w 71"/>
                      <a:gd name="T7" fmla="*/ 77 h 88"/>
                      <a:gd name="T8" fmla="*/ 22 w 71"/>
                      <a:gd name="T9" fmla="*/ 6 h 88"/>
                      <a:gd name="T10" fmla="*/ 22 w 71"/>
                      <a:gd name="T11" fmla="*/ 0 h 88"/>
                      <a:gd name="T12" fmla="*/ 22 w 71"/>
                      <a:gd name="T13" fmla="*/ 80 h 88"/>
                      <a:gd name="T14" fmla="*/ 31 w 71"/>
                      <a:gd name="T15" fmla="*/ 88 h 88"/>
                      <a:gd name="T16" fmla="*/ 71 w 71"/>
                      <a:gd name="T17" fmla="*/ 49 h 88"/>
                      <a:gd name="T18" fmla="*/ 22 w 71"/>
                      <a:gd name="T19" fmla="*/ 0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1" h="88">
                        <a:moveTo>
                          <a:pt x="22" y="6"/>
                        </a:moveTo>
                        <a:cubicBezTo>
                          <a:pt x="65" y="49"/>
                          <a:pt x="65" y="49"/>
                          <a:pt x="65" y="49"/>
                        </a:cubicBezTo>
                        <a:cubicBezTo>
                          <a:pt x="31" y="83"/>
                          <a:pt x="31" y="83"/>
                          <a:pt x="31" y="83"/>
                        </a:cubicBezTo>
                        <a:cubicBezTo>
                          <a:pt x="25" y="77"/>
                          <a:pt x="25" y="77"/>
                          <a:pt x="25" y="77"/>
                        </a:cubicBezTo>
                        <a:cubicBezTo>
                          <a:pt x="6" y="57"/>
                          <a:pt x="5" y="26"/>
                          <a:pt x="22" y="6"/>
                        </a:cubicBezTo>
                        <a:moveTo>
                          <a:pt x="22" y="0"/>
                        </a:moveTo>
                        <a:cubicBezTo>
                          <a:pt x="0" y="22"/>
                          <a:pt x="0" y="58"/>
                          <a:pt x="22" y="80"/>
                        </a:cubicBezTo>
                        <a:cubicBezTo>
                          <a:pt x="31" y="88"/>
                          <a:pt x="31" y="88"/>
                          <a:pt x="31" y="88"/>
                        </a:cubicBezTo>
                        <a:cubicBezTo>
                          <a:pt x="71" y="49"/>
                          <a:pt x="71" y="49"/>
                          <a:pt x="71" y="49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5A5A6"/>
                      </a:solidFill>
                      <a:effectLst/>
                      <a:uLnTx/>
                      <a:uFillTx/>
                      <a:latin typeface="字魂59号-创粗黑" panose="00000500000000000000" pitchFamily="2" charset="-122"/>
                      <a:ea typeface="字魂59号-创粗黑" panose="00000500000000000000" pitchFamily="2" charset="-122"/>
                      <a:cs typeface="+mn-ea"/>
                      <a:sym typeface="字魂59号-创粗黑" panose="00000500000000000000" pitchFamily="2" charset="-122"/>
                    </a:endParaRPr>
                  </a:p>
                </p:txBody>
              </p:sp>
            </p:grpSp>
          </p:grpSp>
        </p:grpSp>
        <p:sp>
          <p:nvSpPr>
            <p:cNvPr id="96" name="弧形 95"/>
            <p:cNvSpPr/>
            <p:nvPr/>
          </p:nvSpPr>
          <p:spPr>
            <a:xfrm flipH="1">
              <a:off x="12705" y="1649"/>
              <a:ext cx="3615" cy="3615"/>
            </a:xfrm>
            <a:prstGeom prst="arc">
              <a:avLst>
                <a:gd name="adj1" fmla="val 16649752"/>
                <a:gd name="adj2" fmla="val 0"/>
              </a:avLst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9">
        <p15:prstTrans prst="pageCurlDoubl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组19"/>
          <p:cNvPicPr>
            <a:picLocks noChangeAspect="1"/>
          </p:cNvPicPr>
          <p:nvPr/>
        </p:nvPicPr>
        <p:blipFill>
          <a:blip r:embed="rId1"/>
          <a:srcRect b="13592"/>
          <a:stretch>
            <a:fillRect/>
          </a:stretch>
        </p:blipFill>
        <p:spPr>
          <a:xfrm>
            <a:off x="608330" y="238125"/>
            <a:ext cx="10974705" cy="638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5760" y="199374"/>
            <a:ext cx="5547360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享学讲师团队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2960" y="1862455"/>
            <a:ext cx="1315085" cy="197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045" y="1863090"/>
            <a:ext cx="1315085" cy="197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270" y="1863090"/>
            <a:ext cx="1315085" cy="197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8495" y="1863090"/>
            <a:ext cx="1315085" cy="197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54720" y="1863090"/>
            <a:ext cx="1315085" cy="197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1"/>
          <p:cNvSpPr txBox="1"/>
          <p:nvPr/>
        </p:nvSpPr>
        <p:spPr>
          <a:xfrm>
            <a:off x="828040" y="4020185"/>
            <a:ext cx="1348740" cy="786130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20" y="1863090"/>
            <a:ext cx="1315085" cy="1973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8508" y="4049041"/>
            <a:ext cx="1518613" cy="757703"/>
          </a:xfrm>
          <a:prstGeom prst="rect">
            <a:avLst/>
          </a:prstGeom>
          <a:noFill/>
          <a:ln w="9525">
            <a:noFill/>
          </a:ln>
        </p:spPr>
        <p:txBody>
          <a:bodyPr wrap="square" lIns="81719" tIns="40860" rIns="81719" bIns="4086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        </a:t>
            </a:r>
            <a:r>
              <a:rPr lang="en-US" altLang="zh-CN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Leo</a:t>
            </a:r>
            <a:r>
              <a:rPr lang="en-US" altLang="zh-CN" sz="1125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 </a:t>
            </a:r>
            <a:r>
              <a:rPr lang="en-US" altLang="zh-CN" sz="1125" b="1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panose="02010600030101010101" charset="-122"/>
              </a:rPr>
              <a:t>老师</a:t>
            </a:r>
            <a:endParaRPr lang="en-US" altLang="zh-CN" sz="1125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panose="0201060003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rPr>
              <a:t>某创业公司技术总监，网易特约讲师</a:t>
            </a:r>
            <a:endParaRPr lang="zh-CN" altLang="en-US" sz="1125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5342890" y="4031615"/>
            <a:ext cx="1553845" cy="1012190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国防科大研究生毕业，全球首批</a:t>
            </a:r>
            <a:r>
              <a:rPr lang="en-US" altLang="zh-CN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3815192" y="4045790"/>
            <a:ext cx="1516305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King </a:t>
            </a:r>
            <a:r>
              <a:rPr lang="zh-CN" altLang="en-US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曾就职于招行、58同城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6816671" y="3988413"/>
            <a:ext cx="1697944" cy="98873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125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8315226" y="4054901"/>
            <a:ext cx="1793829" cy="85534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3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13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13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  <a:endParaRPr lang="zh-CN" altLang="en-US" sz="1125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80" y="1862455"/>
            <a:ext cx="1315085" cy="1973580"/>
          </a:xfrm>
          <a:prstGeom prst="rect">
            <a:avLst/>
          </a:prstGeom>
        </p:spPr>
      </p:pic>
      <p:sp>
        <p:nvSpPr>
          <p:cNvPr id="21" name="文本框 5"/>
          <p:cNvSpPr txBox="1"/>
          <p:nvPr/>
        </p:nvSpPr>
        <p:spPr>
          <a:xfrm>
            <a:off x="10102215" y="4030980"/>
            <a:ext cx="1314450" cy="1036320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1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Derry</a:t>
            </a:r>
            <a:r>
              <a:rPr lang="zh-CN" altLang="en-US" sz="11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1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，阿里平台，联通运维，资深工程师。</a:t>
            </a:r>
            <a:endParaRPr lang="zh-CN" altLang="en-US" sz="11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67030" y="206286"/>
            <a:ext cx="5547360" cy="536119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课程服务</a:t>
            </a:r>
            <a:endParaRPr lang="zh-CN" altLang="zh-CN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628015"/>
            <a:ext cx="7197725" cy="2383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55" y="3067685"/>
            <a:ext cx="7194550" cy="247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讲师简介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" name="图片 1" descr="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12850" y="1637665"/>
            <a:ext cx="2297430" cy="3446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48095" y="16376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97450" y="2449830"/>
            <a:ext cx="4886325" cy="2634615"/>
          </a:xfrm>
          <a:prstGeom prst="roundRect">
            <a:avLst/>
          </a:prstGeom>
          <a:solidFill>
            <a:srgbClr val="96EBF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50305040509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080" y="197716"/>
            <a:ext cx="6813550" cy="53611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企业内推资源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631440" y="2022475"/>
            <a:ext cx="1475740" cy="632460"/>
            <a:chOff x="12733" y="2440"/>
            <a:chExt cx="2324" cy="996"/>
          </a:xfrm>
        </p:grpSpPr>
        <p:sp>
          <p:nvSpPr>
            <p:cNvPr id="28" name="圆角矩形 27"/>
            <p:cNvSpPr/>
            <p:nvPr/>
          </p:nvSpPr>
          <p:spPr>
            <a:xfrm>
              <a:off x="12733" y="2440"/>
              <a:ext cx="2325" cy="99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5" name="Picture 52" descr="https://timgsa.baidu.com/timg?image&amp;quality=80&amp;size=b9999_10000&amp;sec=1503902878735&amp;di=4512e257d0b04d39dd211e07e3bc8b85&amp;imgtype=0&amp;src=http%3A%2F%2Fpic1.nipic.com%2F2008-10-13%2F200810138585695_2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4" y="2799"/>
              <a:ext cx="2183" cy="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34" name="组合 33"/>
          <p:cNvGrpSpPr/>
          <p:nvPr/>
        </p:nvGrpSpPr>
        <p:grpSpPr>
          <a:xfrm>
            <a:off x="2616200" y="2961640"/>
            <a:ext cx="1475740" cy="632460"/>
            <a:chOff x="7108" y="3937"/>
            <a:chExt cx="2324" cy="996"/>
          </a:xfrm>
        </p:grpSpPr>
        <p:sp>
          <p:nvSpPr>
            <p:cNvPr id="23" name="圆角矩形 22"/>
            <p:cNvSpPr/>
            <p:nvPr/>
          </p:nvSpPr>
          <p:spPr>
            <a:xfrm>
              <a:off x="7108" y="3937"/>
              <a:ext cx="2325" cy="99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108" y="4012"/>
              <a:ext cx="2325" cy="84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9" name="图片 98" descr="57cd199bc48f761a302a936e3554c1f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" y="3941"/>
              <a:ext cx="2134" cy="989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445635" y="2024380"/>
            <a:ext cx="1475740" cy="632460"/>
            <a:chOff x="9934" y="2440"/>
            <a:chExt cx="2324" cy="996"/>
          </a:xfrm>
        </p:grpSpPr>
        <p:sp>
          <p:nvSpPr>
            <p:cNvPr id="24" name="圆角矩形 23"/>
            <p:cNvSpPr/>
            <p:nvPr/>
          </p:nvSpPr>
          <p:spPr>
            <a:xfrm>
              <a:off x="9934" y="2440"/>
              <a:ext cx="2325" cy="99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rcRect l="5083" r="3845"/>
            <a:stretch>
              <a:fillRect/>
            </a:stretch>
          </p:blipFill>
          <p:spPr>
            <a:xfrm>
              <a:off x="10030" y="2514"/>
              <a:ext cx="2132" cy="849"/>
            </a:xfrm>
            <a:prstGeom prst="roundRect">
              <a:avLst/>
            </a:prstGeom>
          </p:spPr>
        </p:pic>
      </p:grpSp>
      <p:sp>
        <p:nvSpPr>
          <p:cNvPr id="36" name="圆角矩形 35"/>
          <p:cNvSpPr/>
          <p:nvPr/>
        </p:nvSpPr>
        <p:spPr>
          <a:xfrm>
            <a:off x="4444366" y="2977833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 descr="京东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58" y="3043555"/>
            <a:ext cx="1240790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9" name="圆角矩形 38"/>
          <p:cNvSpPr/>
          <p:nvPr/>
        </p:nvSpPr>
        <p:spPr>
          <a:xfrm>
            <a:off x="6264911" y="2963863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612391" y="3901758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424046" y="3902393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6276976" y="3904298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278881" y="2025968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102601" y="2022158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114031" y="2958783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114031" y="3902393"/>
            <a:ext cx="1476375" cy="63309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rcRect l="6667" r="12073" b="15668"/>
          <a:stretch>
            <a:fillRect/>
          </a:stretch>
        </p:blipFill>
        <p:spPr>
          <a:xfrm>
            <a:off x="6333490" y="3009265"/>
            <a:ext cx="1362710" cy="53594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710" y="3968115"/>
            <a:ext cx="1188720" cy="48450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40" y="3968115"/>
            <a:ext cx="912495" cy="47879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3935730"/>
            <a:ext cx="1040130" cy="54864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2220" y="2071370"/>
            <a:ext cx="1341120" cy="54356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9275" y="2124710"/>
            <a:ext cx="1343025" cy="42862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9626" y="2979421"/>
            <a:ext cx="845185" cy="59182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630" y="3968115"/>
            <a:ext cx="1019175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2425" y="5474335"/>
            <a:ext cx="3827780" cy="1181735"/>
          </a:xfrm>
          <a:prstGeom prst="rect">
            <a:avLst/>
          </a:prstGeom>
          <a:solidFill>
            <a:srgbClr val="060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4539615" y="1511935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83" name="椭圆 82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709535" y="1511935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86" name="椭圆 85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flipV="1">
            <a:off x="2951480" y="3022600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89" name="椭圆 88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 flipV="1">
            <a:off x="6113780" y="3022600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92" name="椭圆 91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 flipV="1">
            <a:off x="9286240" y="3022600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95" name="椭圆 94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377315" y="1511935"/>
            <a:ext cx="869950" cy="1018540"/>
            <a:chOff x="2511" y="3592"/>
            <a:chExt cx="1370" cy="1604"/>
          </a:xfrm>
          <a:gradFill>
            <a:gsLst>
              <a:gs pos="0">
                <a:srgbClr val="79C5D9"/>
              </a:gs>
              <a:gs pos="39000">
                <a:srgbClr val="79C5D9"/>
              </a:gs>
              <a:gs pos="100000">
                <a:srgbClr val="00D7FE"/>
              </a:gs>
            </a:gsLst>
            <a:lin ang="13500000" scaled="0"/>
          </a:gradFill>
        </p:grpSpPr>
        <p:sp>
          <p:nvSpPr>
            <p:cNvPr id="78" name="椭圆 77"/>
            <p:cNvSpPr/>
            <p:nvPr/>
          </p:nvSpPr>
          <p:spPr>
            <a:xfrm>
              <a:off x="2511" y="3592"/>
              <a:ext cx="1370" cy="13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3040" y="4864"/>
              <a:ext cx="324" cy="3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Freeform 18"/>
          <p:cNvSpPr/>
          <p:nvPr/>
        </p:nvSpPr>
        <p:spPr bwMode="auto">
          <a:xfrm>
            <a:off x="1275715" y="1639570"/>
            <a:ext cx="1073150" cy="575310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2018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3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858135" y="3282315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2018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5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6" name="Freeform 18"/>
          <p:cNvSpPr/>
          <p:nvPr/>
        </p:nvSpPr>
        <p:spPr bwMode="auto">
          <a:xfrm>
            <a:off x="4443730" y="1617345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2018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9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35" name="TextBox 70"/>
          <p:cNvSpPr txBox="1"/>
          <p:nvPr/>
        </p:nvSpPr>
        <p:spPr>
          <a:xfrm>
            <a:off x="4228148" y="3371215"/>
            <a:ext cx="1486535" cy="699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因课程口碑荣获腾讯课堂官方颁发“创造101火箭机构奖”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6" name="TextBox 82"/>
          <p:cNvSpPr txBox="1"/>
          <p:nvPr/>
        </p:nvSpPr>
        <p:spPr>
          <a:xfrm>
            <a:off x="1270953" y="3371215"/>
            <a:ext cx="1043305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</a:rPr>
              <a:t>成立享学课堂入驻腾讯课堂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23" name="TextBox 89"/>
          <p:cNvSpPr txBox="1"/>
          <p:nvPr/>
        </p:nvSpPr>
        <p:spPr>
          <a:xfrm>
            <a:off x="2589848" y="1830070"/>
            <a:ext cx="1753235" cy="699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Java</a:t>
            </a:r>
            <a:r>
              <a:rPr kumimoji="0" lang="en-US" alt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VIP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架构班开班及获得湘潭市政府颁发“中国创翼”二等奖荣誉证书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00" name="圆角矩形 499"/>
          <p:cNvSpPr/>
          <p:nvPr/>
        </p:nvSpPr>
        <p:spPr>
          <a:xfrm>
            <a:off x="356870" y="195466"/>
            <a:ext cx="3896995" cy="533627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</a:rPr>
              <a:t>发展历程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</a:endParaRPr>
          </a:p>
        </p:txBody>
      </p:sp>
      <p:sp>
        <p:nvSpPr>
          <p:cNvPr id="22" name="Freeform 18"/>
          <p:cNvSpPr/>
          <p:nvPr/>
        </p:nvSpPr>
        <p:spPr bwMode="auto">
          <a:xfrm>
            <a:off x="6029325" y="3282315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2018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11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24" name="TextBox 70"/>
          <p:cNvSpPr txBox="1"/>
          <p:nvPr/>
        </p:nvSpPr>
        <p:spPr>
          <a:xfrm>
            <a:off x="5937885" y="1830070"/>
            <a:ext cx="1275715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享学课堂VIP学员突破1000名学员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9" name="Freeform 18"/>
          <p:cNvSpPr/>
          <p:nvPr/>
        </p:nvSpPr>
        <p:spPr bwMode="auto">
          <a:xfrm>
            <a:off x="7624445" y="1617345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</a:t>
            </a:r>
            <a:r>
              <a:rPr lang="en-US"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9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1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30" name="TextBox 70"/>
          <p:cNvSpPr txBox="1"/>
          <p:nvPr/>
        </p:nvSpPr>
        <p:spPr>
          <a:xfrm>
            <a:off x="7336155" y="3371215"/>
            <a:ext cx="1795145" cy="699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被腾讯课堂评选为官方“优质认证机构”并获得腾讯课堂“教育突破奖”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1" name="Freeform 18"/>
          <p:cNvSpPr/>
          <p:nvPr/>
        </p:nvSpPr>
        <p:spPr bwMode="auto">
          <a:xfrm>
            <a:off x="9192260" y="3282315"/>
            <a:ext cx="1073150" cy="320675"/>
          </a:xfrm>
          <a:custGeom>
            <a:avLst/>
            <a:gdLst>
              <a:gd name="T0" fmla="*/ 648 w 648"/>
              <a:gd name="T1" fmla="*/ 174 h 192"/>
              <a:gd name="T2" fmla="*/ 630 w 648"/>
              <a:gd name="T3" fmla="*/ 192 h 192"/>
              <a:gd name="T4" fmla="*/ 18 w 648"/>
              <a:gd name="T5" fmla="*/ 192 h 192"/>
              <a:gd name="T6" fmla="*/ 0 w 648"/>
              <a:gd name="T7" fmla="*/ 174 h 192"/>
              <a:gd name="T8" fmla="*/ 0 w 648"/>
              <a:gd name="T9" fmla="*/ 18 h 192"/>
              <a:gd name="T10" fmla="*/ 18 w 648"/>
              <a:gd name="T11" fmla="*/ 0 h 192"/>
              <a:gd name="T12" fmla="*/ 630 w 648"/>
              <a:gd name="T13" fmla="*/ 0 h 192"/>
              <a:gd name="T14" fmla="*/ 648 w 648"/>
              <a:gd name="T15" fmla="*/ 18 h 192"/>
              <a:gd name="T16" fmla="*/ 648 w 648"/>
              <a:gd name="T17" fmla="*/ 17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8" h="192">
                <a:moveTo>
                  <a:pt x="648" y="174"/>
                </a:moveTo>
                <a:cubicBezTo>
                  <a:pt x="648" y="184"/>
                  <a:pt x="640" y="192"/>
                  <a:pt x="630" y="192"/>
                </a:cubicBezTo>
                <a:cubicBezTo>
                  <a:pt x="18" y="192"/>
                  <a:pt x="18" y="192"/>
                  <a:pt x="18" y="192"/>
                </a:cubicBezTo>
                <a:cubicBezTo>
                  <a:pt x="8" y="192"/>
                  <a:pt x="0" y="184"/>
                  <a:pt x="0" y="17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0" y="0"/>
                  <a:pt x="648" y="8"/>
                  <a:pt x="648" y="18"/>
                </a:cubicBezTo>
                <a:lnTo>
                  <a:pt x="648" y="174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201</a:t>
            </a:r>
            <a:r>
              <a:rPr lang="en-US" sz="16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9</a:t>
            </a:r>
            <a:endParaRPr 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6</a:t>
            </a:r>
            <a:r>
              <a:rPr lang="zh-CN" sz="2000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月</a:t>
            </a:r>
            <a:endParaRPr kumimoji="0" 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42" name="TextBox 70"/>
          <p:cNvSpPr txBox="1"/>
          <p:nvPr/>
        </p:nvSpPr>
        <p:spPr>
          <a:xfrm>
            <a:off x="9020493" y="1830070"/>
            <a:ext cx="1423035" cy="496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享学课堂一周年</a:t>
            </a:r>
            <a:r>
              <a:rPr kumimoji="0" 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VIP学员达到4000+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45565" y="30962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公司成立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19425" y="15551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立足行业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524375" y="30962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教育口碑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13780" y="15551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行业领先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13345" y="30962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更多突破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48140" y="15551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全面领航</a:t>
            </a:r>
            <a:endParaRPr lang="zh-CN" altLang="en-US" sz="1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752475" y="2765108"/>
            <a:ext cx="10443210" cy="30480"/>
          </a:xfrm>
          <a:prstGeom prst="straightConnector1">
            <a:avLst/>
          </a:prstGeom>
          <a:ln w="31750">
            <a:solidFill>
              <a:srgbClr val="6A727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3320733" y="2714625"/>
            <a:ext cx="131445" cy="1314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733550" y="2714625"/>
            <a:ext cx="131445" cy="1314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6500178" y="2715260"/>
            <a:ext cx="131445" cy="1314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4912995" y="2715260"/>
            <a:ext cx="131445" cy="1314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9666288" y="2714625"/>
            <a:ext cx="131445" cy="1314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8079105" y="2714625"/>
            <a:ext cx="131445" cy="13144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8" name="图片 107" descr="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9325" y="4366895"/>
            <a:ext cx="2069465" cy="2244090"/>
          </a:xfrm>
          <a:prstGeom prst="rect">
            <a:avLst/>
          </a:prstGeom>
        </p:spPr>
      </p:pic>
      <p:pic>
        <p:nvPicPr>
          <p:cNvPr id="109" name="图片 108" descr="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5" y="4443095"/>
            <a:ext cx="655320" cy="2167890"/>
          </a:xfrm>
          <a:prstGeom prst="rect">
            <a:avLst/>
          </a:prstGeom>
        </p:spPr>
      </p:pic>
      <p:pic>
        <p:nvPicPr>
          <p:cNvPr id="110" name="图片 109" descr="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55" y="4366895"/>
            <a:ext cx="1129030" cy="2205990"/>
          </a:xfrm>
          <a:prstGeom prst="rect">
            <a:avLst/>
          </a:prstGeom>
        </p:spPr>
      </p:pic>
      <p:pic>
        <p:nvPicPr>
          <p:cNvPr id="111" name="图片 110" descr="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820" y="4366895"/>
            <a:ext cx="1007745" cy="224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checker/>
      </p:transition>
    </mc:Choice>
    <mc:Fallback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6080" y="199056"/>
            <a:ext cx="6813550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>
                <a:solidFill>
                  <a:srgbClr val="00B0F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企业荣誉</a:t>
            </a:r>
            <a:endParaRPr lang="zh-CN" altLang="en-US" sz="2400">
              <a:solidFill>
                <a:srgbClr val="00B0F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24380" y="733425"/>
            <a:ext cx="8143240" cy="491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换肤目的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992" y="938842"/>
            <a:ext cx="3107434" cy="550407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517" y="938842"/>
            <a:ext cx="3108754" cy="5536833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62899" y="1548452"/>
            <a:ext cx="2983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保持</a:t>
            </a:r>
            <a:r>
              <a:rPr kumimoji="1" lang="en-US" altLang="zh-CN" dirty="0">
                <a:solidFill>
                  <a:schemeClr val="bg1"/>
                </a:solidFill>
              </a:rPr>
              <a:t>App</a:t>
            </a:r>
            <a:r>
              <a:rPr kumimoji="1" lang="zh-CN" altLang="en-US" dirty="0">
                <a:solidFill>
                  <a:schemeClr val="bg1"/>
                </a:solidFill>
              </a:rPr>
              <a:t>新鲜感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提高付费率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配合节日、活动进行营销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换肤目的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6539" y="1526227"/>
            <a:ext cx="298323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保持</a:t>
            </a:r>
            <a:r>
              <a:rPr kumimoji="1" lang="en-US" altLang="zh-CN" dirty="0">
                <a:solidFill>
                  <a:schemeClr val="bg1"/>
                </a:solidFill>
              </a:rPr>
              <a:t>App</a:t>
            </a:r>
            <a:r>
              <a:rPr kumimoji="1" lang="zh-CN" altLang="en-US" dirty="0">
                <a:solidFill>
                  <a:schemeClr val="bg1"/>
                </a:solidFill>
              </a:rPr>
              <a:t>新鲜感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提高付费率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</a:rPr>
              <a:t>配合节日、活动进行营销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写死的主题，切换很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low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APK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瘦身</a:t>
            </a:r>
            <a:endParaRPr kumimoji="1" lang="zh-CN" altLang="en-US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upload-images.jianshu.io/upload_images/623504-54d19d5e3b6e7f8b.png?imageMogr2/auto-orient/strip%7CimageView2/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29" y="360036"/>
            <a:ext cx="3809955" cy="6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换肤流程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3" name="图片 2" descr="[A~5EU(S(F`]5VUU{371BL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310" y="741045"/>
            <a:ext cx="6133465" cy="590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布局创建流程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567" y="1247436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如何从一个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创建出对应的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对象，完成布局加载？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035" y="2255854"/>
            <a:ext cx="48173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、根据资源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获得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数据，进行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解析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、根据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解析的节点</a:t>
            </a:r>
            <a:r>
              <a:rPr lang="en-US" altLang="zh-CN" dirty="0">
                <a:solidFill>
                  <a:schemeClr val="bg1"/>
                </a:solidFill>
              </a:rPr>
              <a:t>(View</a:t>
            </a:r>
            <a:r>
              <a:rPr lang="zh-CN" altLang="en-US" dirty="0">
                <a:solidFill>
                  <a:schemeClr val="bg1"/>
                </a:solidFill>
              </a:rPr>
              <a:t>的名称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创建对象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、解析节点中的属性设置对象属性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882015"/>
            <a:ext cx="4968240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系统实例化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View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的流程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546" y="1452867"/>
            <a:ext cx="11228571" cy="39523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1217" y="5834193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系统能获得每一个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对象，我们如何获得？</a:t>
            </a:r>
            <a:endParaRPr lang="zh-CN" altLang="en-US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LayoutInflater.createViewFromTag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405" y="1227455"/>
            <a:ext cx="8251825" cy="5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360680" y="207946"/>
            <a:ext cx="7450455" cy="533433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LayoutInflater.setFactory2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617980"/>
            <a:ext cx="10791190" cy="434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224.222047244094,&quot;width&quot;:17682.788976377953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演示</Application>
  <PresentationFormat>宽屏</PresentationFormat>
  <Paragraphs>165</Paragraphs>
  <Slides>22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方正书宋_GBK</vt:lpstr>
      <vt:lpstr>Wingdings</vt:lpstr>
      <vt:lpstr>思源黑体 CN Heavy</vt:lpstr>
      <vt:lpstr>苹方-简</vt:lpstr>
      <vt:lpstr>Times New Roman</vt:lpstr>
      <vt:lpstr>思源黑体 CN Medium</vt:lpstr>
      <vt:lpstr>微软雅黑</vt:lpstr>
      <vt:lpstr>Clear Sans Light</vt:lpstr>
      <vt:lpstr>思源黑体 CN Bold</vt:lpstr>
      <vt:lpstr>Segoe UI</vt:lpstr>
      <vt:lpstr>字魂59号-创粗黑</vt:lpstr>
      <vt:lpstr>等线</vt:lpstr>
      <vt:lpstr>思源黑体 CN Normal</vt:lpstr>
      <vt:lpstr>Calibri</vt:lpstr>
      <vt:lpstr>Helvetica Neue</vt:lpstr>
      <vt:lpstr>汉仪旗黑</vt:lpstr>
      <vt:lpstr>宋体</vt:lpstr>
      <vt:lpstr>Arial Unicode MS</vt:lpstr>
      <vt:lpstr>汉仪书宋二KW</vt:lpstr>
      <vt:lpstr>Calibri Light</vt:lpstr>
      <vt:lpstr>汉仪中等线KW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lh</cp:lastModifiedBy>
  <cp:revision>974</cp:revision>
  <dcterms:created xsi:type="dcterms:W3CDTF">2021-09-14T08:47:49Z</dcterms:created>
  <dcterms:modified xsi:type="dcterms:W3CDTF">2021-09-14T08:47:49Z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6B7B65B3796C4E1CA3742BEA7E2F69CB</vt:lpwstr>
  </property>
</Properties>
</file>