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</p:sldMasterIdLst>
  <p:sldIdLst>
    <p:sldId id="256" r:id="rId5"/>
    <p:sldId id="257" r:id="rId6"/>
    <p:sldId id="264" r:id="rId7"/>
    <p:sldId id="258" r:id="rId8"/>
    <p:sldId id="263" r:id="rId9"/>
    <p:sldId id="262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2CA2E-9EA7-4ACE-8F16-7165571F98A2}" v="171" dt="2021-08-30T23:11:21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C68C8-645C-4581-99D7-E2CDA7E0B929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BE50D6-AAE7-4147-938F-0C6E5FC9C451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EE05871B-8B6C-44F2-AB77-1B11FD6D48F5}" type="parTrans" cxnId="{C92EC10A-8A15-4C54-8CC2-18BD2CC6DC33}">
      <dgm:prSet/>
      <dgm:spPr/>
      <dgm:t>
        <a:bodyPr/>
        <a:lstStyle/>
        <a:p>
          <a:endParaRPr lang="en-US"/>
        </a:p>
      </dgm:t>
    </dgm:pt>
    <dgm:pt modelId="{1BC4CF5A-926A-415A-ADCB-E6A920EF2AE7}" type="sibTrans" cxnId="{C92EC10A-8A15-4C54-8CC2-18BD2CC6DC33}">
      <dgm:prSet/>
      <dgm:spPr/>
      <dgm:t>
        <a:bodyPr/>
        <a:lstStyle/>
        <a:p>
          <a:endParaRPr lang="en-US"/>
        </a:p>
      </dgm:t>
    </dgm:pt>
    <dgm:pt modelId="{95AFBD2A-8EC6-460D-A13B-038ECC0D0736}">
      <dgm:prSet phldrT="[Text]"/>
      <dgm:spPr/>
      <dgm:t>
        <a:bodyPr/>
        <a:lstStyle/>
        <a:p>
          <a:r>
            <a:rPr lang="en-US" dirty="0"/>
            <a:t>Built-in Libraries</a:t>
          </a:r>
        </a:p>
      </dgm:t>
    </dgm:pt>
    <dgm:pt modelId="{AE344099-644E-48BA-A19E-7AD376D48BD0}" type="parTrans" cxnId="{D8D904C4-C0FD-459D-9C09-1E8340AA7C99}">
      <dgm:prSet/>
      <dgm:spPr/>
      <dgm:t>
        <a:bodyPr/>
        <a:lstStyle/>
        <a:p>
          <a:endParaRPr lang="en-US"/>
        </a:p>
      </dgm:t>
    </dgm:pt>
    <dgm:pt modelId="{5D4128ED-62CD-443B-9D33-6F2FD42FF348}" type="sibTrans" cxnId="{D8D904C4-C0FD-459D-9C09-1E8340AA7C99}">
      <dgm:prSet/>
      <dgm:spPr/>
      <dgm:t>
        <a:bodyPr/>
        <a:lstStyle/>
        <a:p>
          <a:endParaRPr lang="en-US"/>
        </a:p>
      </dgm:t>
    </dgm:pt>
    <dgm:pt modelId="{07CA0D6A-97E0-495E-8F6F-45786770CD1F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8632A63F-DA7A-41C7-ADBC-4E5E84991CD6}" type="parTrans" cxnId="{1275540F-2BB7-4B97-9982-BBC196C11D06}">
      <dgm:prSet/>
      <dgm:spPr/>
      <dgm:t>
        <a:bodyPr/>
        <a:lstStyle/>
        <a:p>
          <a:endParaRPr lang="en-US"/>
        </a:p>
      </dgm:t>
    </dgm:pt>
    <dgm:pt modelId="{B60DBC6D-3BED-45BB-BA74-66BD424D4522}" type="sibTrans" cxnId="{1275540F-2BB7-4B97-9982-BBC196C11D06}">
      <dgm:prSet/>
      <dgm:spPr/>
      <dgm:t>
        <a:bodyPr/>
        <a:lstStyle/>
        <a:p>
          <a:endParaRPr lang="en-US"/>
        </a:p>
      </dgm:t>
    </dgm:pt>
    <dgm:pt modelId="{8497D49F-C0C5-4854-803A-83BD54028883}" type="pres">
      <dgm:prSet presAssocID="{F3BC68C8-645C-4581-99D7-E2CDA7E0B929}" presName="diagram" presStyleCnt="0">
        <dgm:presLayoutVars>
          <dgm:dir/>
          <dgm:resizeHandles val="exact"/>
        </dgm:presLayoutVars>
      </dgm:prSet>
      <dgm:spPr/>
    </dgm:pt>
    <dgm:pt modelId="{A9666876-120C-4BF2-A896-5EB2C41E3751}" type="pres">
      <dgm:prSet presAssocID="{E1BE50D6-AAE7-4147-938F-0C6E5FC9C451}" presName="node" presStyleLbl="node1" presStyleIdx="0" presStyleCnt="3" custScaleX="75359" custScaleY="52770" custLinFactX="7117" custLinFactNeighborX="100000" custLinFactNeighborY="-16072">
        <dgm:presLayoutVars>
          <dgm:bulletEnabled val="1"/>
        </dgm:presLayoutVars>
      </dgm:prSet>
      <dgm:spPr/>
    </dgm:pt>
    <dgm:pt modelId="{F97D5D31-58D2-49AD-A8F8-BAFDD34CAECB}" type="pres">
      <dgm:prSet presAssocID="{1BC4CF5A-926A-415A-ADCB-E6A920EF2AE7}" presName="sibTrans" presStyleCnt="0"/>
      <dgm:spPr/>
    </dgm:pt>
    <dgm:pt modelId="{F18809A0-38A4-4524-990B-789E89950CF6}" type="pres">
      <dgm:prSet presAssocID="{95AFBD2A-8EC6-460D-A13B-038ECC0D0736}" presName="node" presStyleLbl="node1" presStyleIdx="1" presStyleCnt="3" custScaleX="44032" custScaleY="40011" custLinFactNeighborX="14124" custLinFactNeighborY="-22560">
        <dgm:presLayoutVars>
          <dgm:bulletEnabled val="1"/>
        </dgm:presLayoutVars>
      </dgm:prSet>
      <dgm:spPr/>
    </dgm:pt>
    <dgm:pt modelId="{7C32F4F1-1D3C-4564-B0D5-EE720D530A27}" type="pres">
      <dgm:prSet presAssocID="{5D4128ED-62CD-443B-9D33-6F2FD42FF348}" presName="sibTrans" presStyleCnt="0"/>
      <dgm:spPr/>
    </dgm:pt>
    <dgm:pt modelId="{7B819579-6E5F-4270-AECD-99AA2A738DB6}" type="pres">
      <dgm:prSet presAssocID="{07CA0D6A-97E0-495E-8F6F-45786770CD1F}" presName="node" presStyleLbl="node1" presStyleIdx="2" presStyleCnt="3" custScaleX="35432" custScaleY="26291" custLinFactNeighborX="-62371" custLinFactNeighborY="20788">
        <dgm:presLayoutVars>
          <dgm:bulletEnabled val="1"/>
        </dgm:presLayoutVars>
      </dgm:prSet>
      <dgm:spPr/>
    </dgm:pt>
  </dgm:ptLst>
  <dgm:cxnLst>
    <dgm:cxn modelId="{25E31C00-D9DB-402F-B673-9A493C4D4910}" type="presOf" srcId="{07CA0D6A-97E0-495E-8F6F-45786770CD1F}" destId="{7B819579-6E5F-4270-AECD-99AA2A738DB6}" srcOrd="0" destOrd="0" presId="urn:microsoft.com/office/officeart/2005/8/layout/default"/>
    <dgm:cxn modelId="{C92EC10A-8A15-4C54-8CC2-18BD2CC6DC33}" srcId="{F3BC68C8-645C-4581-99D7-E2CDA7E0B929}" destId="{E1BE50D6-AAE7-4147-938F-0C6E5FC9C451}" srcOrd="0" destOrd="0" parTransId="{EE05871B-8B6C-44F2-AB77-1B11FD6D48F5}" sibTransId="{1BC4CF5A-926A-415A-ADCB-E6A920EF2AE7}"/>
    <dgm:cxn modelId="{FCFC9B0C-3492-44A1-81C4-DB5AC8CECC43}" type="presOf" srcId="{E1BE50D6-AAE7-4147-938F-0C6E5FC9C451}" destId="{A9666876-120C-4BF2-A896-5EB2C41E3751}" srcOrd="0" destOrd="0" presId="urn:microsoft.com/office/officeart/2005/8/layout/default"/>
    <dgm:cxn modelId="{1275540F-2BB7-4B97-9982-BBC196C11D06}" srcId="{F3BC68C8-645C-4581-99D7-E2CDA7E0B929}" destId="{07CA0D6A-97E0-495E-8F6F-45786770CD1F}" srcOrd="2" destOrd="0" parTransId="{8632A63F-DA7A-41C7-ADBC-4E5E84991CD6}" sibTransId="{B60DBC6D-3BED-45BB-BA74-66BD424D4522}"/>
    <dgm:cxn modelId="{2C89C114-D254-49CE-A256-BAD969AA1B6B}" type="presOf" srcId="{F3BC68C8-645C-4581-99D7-E2CDA7E0B929}" destId="{8497D49F-C0C5-4854-803A-83BD54028883}" srcOrd="0" destOrd="0" presId="urn:microsoft.com/office/officeart/2005/8/layout/default"/>
    <dgm:cxn modelId="{D8D904C4-C0FD-459D-9C09-1E8340AA7C99}" srcId="{F3BC68C8-645C-4581-99D7-E2CDA7E0B929}" destId="{95AFBD2A-8EC6-460D-A13B-038ECC0D0736}" srcOrd="1" destOrd="0" parTransId="{AE344099-644E-48BA-A19E-7AD376D48BD0}" sibTransId="{5D4128ED-62CD-443B-9D33-6F2FD42FF348}"/>
    <dgm:cxn modelId="{0F59ECE7-52C1-41AA-AD32-598BD5E63D6B}" type="presOf" srcId="{95AFBD2A-8EC6-460D-A13B-038ECC0D0736}" destId="{F18809A0-38A4-4524-990B-789E89950CF6}" srcOrd="0" destOrd="0" presId="urn:microsoft.com/office/officeart/2005/8/layout/default"/>
    <dgm:cxn modelId="{9A55E912-19A9-4052-9AB5-D897E27B5A11}" type="presParOf" srcId="{8497D49F-C0C5-4854-803A-83BD54028883}" destId="{A9666876-120C-4BF2-A896-5EB2C41E3751}" srcOrd="0" destOrd="0" presId="urn:microsoft.com/office/officeart/2005/8/layout/default"/>
    <dgm:cxn modelId="{9D8639CE-8E97-4A4B-A2F9-E303150D9350}" type="presParOf" srcId="{8497D49F-C0C5-4854-803A-83BD54028883}" destId="{F97D5D31-58D2-49AD-A8F8-BAFDD34CAECB}" srcOrd="1" destOrd="0" presId="urn:microsoft.com/office/officeart/2005/8/layout/default"/>
    <dgm:cxn modelId="{452811CC-3AA8-4D71-9BAD-85EC34E4B22D}" type="presParOf" srcId="{8497D49F-C0C5-4854-803A-83BD54028883}" destId="{F18809A0-38A4-4524-990B-789E89950CF6}" srcOrd="2" destOrd="0" presId="urn:microsoft.com/office/officeart/2005/8/layout/default"/>
    <dgm:cxn modelId="{04C8A82B-E747-4F32-8C6B-1C8964361A44}" type="presParOf" srcId="{8497D49F-C0C5-4854-803A-83BD54028883}" destId="{7C32F4F1-1D3C-4564-B0D5-EE720D530A27}" srcOrd="3" destOrd="0" presId="urn:microsoft.com/office/officeart/2005/8/layout/default"/>
    <dgm:cxn modelId="{8F05AA06-9DFF-4164-A8BC-A2FCFCD1EF6C}" type="presParOf" srcId="{8497D49F-C0C5-4854-803A-83BD54028883}" destId="{7B819579-6E5F-4270-AECD-99AA2A738DB6}" srcOrd="4" destOrd="0" presId="urn:microsoft.com/office/officeart/2005/8/layout/default"/>
  </dgm:cxnLst>
  <dgm:bg>
    <a:solidFill>
      <a:schemeClr val="accent1">
        <a:lumMod val="20000"/>
        <a:lumOff val="80000"/>
      </a:schemeClr>
    </a:solidFill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66876-120C-4BF2-A896-5EB2C41E3751}">
      <dsp:nvSpPr>
        <dsp:cNvPr id="0" name=""/>
        <dsp:cNvSpPr/>
      </dsp:nvSpPr>
      <dsp:spPr>
        <a:xfrm>
          <a:off x="1171571" y="0"/>
          <a:ext cx="3582991" cy="150538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Libraries</a:t>
          </a:r>
        </a:p>
      </dsp:txBody>
      <dsp:txXfrm>
        <a:off x="1171571" y="0"/>
        <a:ext cx="3582991" cy="1505389"/>
      </dsp:txXfrm>
    </dsp:sp>
    <dsp:sp modelId="{F18809A0-38A4-4524-990B-789E89950CF6}">
      <dsp:nvSpPr>
        <dsp:cNvPr id="0" name=""/>
        <dsp:cNvSpPr/>
      </dsp:nvSpPr>
      <dsp:spPr>
        <a:xfrm>
          <a:off x="922004" y="1765278"/>
          <a:ext cx="2093529" cy="114140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Built-in Libraries</a:t>
          </a:r>
        </a:p>
      </dsp:txBody>
      <dsp:txXfrm>
        <a:off x="922004" y="1765278"/>
        <a:ext cx="2093529" cy="1141408"/>
      </dsp:txXfrm>
    </dsp:sp>
    <dsp:sp modelId="{7B819579-6E5F-4270-AECD-99AA2A738DB6}">
      <dsp:nvSpPr>
        <dsp:cNvPr id="0" name=""/>
        <dsp:cNvSpPr/>
      </dsp:nvSpPr>
      <dsp:spPr>
        <a:xfrm>
          <a:off x="0" y="3197581"/>
          <a:ext cx="1684636" cy="75001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Python</a:t>
          </a:r>
        </a:p>
      </dsp:txBody>
      <dsp:txXfrm>
        <a:off x="0" y="3197581"/>
        <a:ext cx="1684636" cy="75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112341"/>
            <a:ext cx="11939452" cy="8020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691" y="1058091"/>
            <a:ext cx="5681037" cy="52904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69" y="1058091"/>
            <a:ext cx="6146073" cy="52904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64424" y="6468729"/>
            <a:ext cx="3273552" cy="365125"/>
          </a:xfrm>
        </p:spPr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691" y="6436074"/>
            <a:ext cx="727209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4191" y="6286166"/>
            <a:ext cx="640080" cy="365125"/>
          </a:xfrm>
        </p:spPr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565" y="111034"/>
            <a:ext cx="11919857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64" y="905256"/>
            <a:ext cx="5707163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63" y="1699477"/>
            <a:ext cx="5707164" cy="46621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905256"/>
            <a:ext cx="5673198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1699478"/>
            <a:ext cx="5673198" cy="466213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64424" y="6418453"/>
            <a:ext cx="3273552" cy="365125"/>
          </a:xfrm>
        </p:spPr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7564" y="6423007"/>
            <a:ext cx="729822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" y="104504"/>
            <a:ext cx="11978640" cy="6596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AF8AD6E7-08BA-4D2E-B7EC-905C66005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91FD4-F427-4882-8FC6-17C490C0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Lecture 1</a:t>
            </a:r>
            <a:r>
              <a:rPr lang="en-US" sz="3600" dirty="0">
                <a:solidFill>
                  <a:srgbClr val="FFFFFF"/>
                </a:solidFill>
              </a:rPr>
              <a:t>: Introduction</a:t>
            </a: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b="1" dirty="0">
                <a:solidFill>
                  <a:srgbClr val="FFFFFF"/>
                </a:solidFill>
              </a:rPr>
              <a:t>EAS 503</a:t>
            </a:r>
            <a:r>
              <a:rPr lang="en-US" sz="2900" dirty="0">
                <a:solidFill>
                  <a:srgbClr val="FFFFFF"/>
                </a:solidFill>
              </a:rPr>
              <a:t>: Programming and Database Fundamentals for Data Scientists</a:t>
            </a: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b="1" dirty="0">
                <a:solidFill>
                  <a:srgbClr val="FFFFFF"/>
                </a:solidFill>
              </a:rPr>
              <a:t>CDA 501: </a:t>
            </a:r>
            <a:r>
              <a:rPr lang="en-US" sz="2900" dirty="0">
                <a:solidFill>
                  <a:srgbClr val="FFFFFF"/>
                </a:solidFill>
              </a:rPr>
              <a:t>Introduction to Data Driven Analysis and Programming for Data Scientists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3202-EAEC-435E-BC32-893E97BB8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8100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Dr. Nikolay Simakov</a:t>
            </a:r>
          </a:p>
        </p:txBody>
      </p:sp>
    </p:spTree>
    <p:extLst>
      <p:ext uri="{BB962C8B-B14F-4D97-AF65-F5344CB8AC3E}">
        <p14:creationId xmlns:p14="http://schemas.microsoft.com/office/powerpoint/2010/main" val="19043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C9C1B2-F4C7-4DEC-9767-533737A9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96C1-0D53-4D09-BDE7-BD0663D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Organizational (Syllabus)</a:t>
            </a:r>
          </a:p>
          <a:p>
            <a:r>
              <a:rPr lang="en-US" dirty="0"/>
              <a:t>Course Outline</a:t>
            </a:r>
          </a:p>
          <a:p>
            <a:r>
              <a:rPr lang="en-US" dirty="0"/>
              <a:t>Programming and Python Overview</a:t>
            </a:r>
          </a:p>
        </p:txBody>
      </p:sp>
    </p:spTree>
    <p:extLst>
      <p:ext uri="{BB962C8B-B14F-4D97-AF65-F5344CB8AC3E}">
        <p14:creationId xmlns:p14="http://schemas.microsoft.com/office/powerpoint/2010/main" val="68749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1B2-F4C7-4DEC-9767-533737A9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 503 Course Waiver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E1E1-DC0C-4774-A117-ACE267CD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60865" y="1220218"/>
            <a:ext cx="7201687" cy="5290458"/>
          </a:xfrm>
        </p:spPr>
        <p:txBody>
          <a:bodyPr/>
          <a:lstStyle/>
          <a:p>
            <a:r>
              <a:rPr lang="en-US" dirty="0"/>
              <a:t>If you good with python, databases, plotting and introductory machine learning then contact me to receive waiver assignment.</a:t>
            </a:r>
          </a:p>
          <a:p>
            <a:r>
              <a:rPr lang="en-US" dirty="0"/>
              <a:t>Complete it as soon as possible (recall class dropping deadline)!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3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1B2-F4C7-4DEC-9767-533737A9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E1E1-DC0C-4774-A117-ACE267CD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8040" y="1058091"/>
            <a:ext cx="4905102" cy="5290458"/>
          </a:xfrm>
        </p:spPr>
        <p:txBody>
          <a:bodyPr/>
          <a:lstStyle/>
          <a:p>
            <a:r>
              <a:rPr lang="en-US" dirty="0"/>
              <a:t>Algorithm is a finite sequence of well-defined, computer-implementable instructions (</a:t>
            </a:r>
            <a:r>
              <a:rPr lang="en-US" dirty="0" err="1"/>
              <a:t>wikipedia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Unambiguous</a:t>
            </a:r>
          </a:p>
          <a:p>
            <a:pPr lvl="1"/>
            <a:r>
              <a:rPr lang="en-US" dirty="0"/>
              <a:t>More abstract than program</a:t>
            </a:r>
          </a:p>
          <a:p>
            <a:r>
              <a:rPr lang="en-US" dirty="0"/>
              <a:t>A program is a set of detailed step-by-step instructions to a computer.</a:t>
            </a:r>
          </a:p>
          <a:p>
            <a:pPr lvl="1"/>
            <a:r>
              <a:rPr lang="en-US" dirty="0"/>
              <a:t>A particular implementation of an algorithm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E452D-C2A3-4E93-AF25-5977677C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538203"/>
            <a:ext cx="2351315" cy="529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6B1D3-83D8-4F14-9580-111663DA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11" y="2422207"/>
            <a:ext cx="3695700" cy="2562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70D026-6632-4883-9636-1DB3425428F6}"/>
              </a:ext>
            </a:extLst>
          </p:cNvPr>
          <p:cNvSpPr txBox="1"/>
          <p:nvPr/>
        </p:nvSpPr>
        <p:spPr>
          <a:xfrm>
            <a:off x="108858" y="1161811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Flowchart: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78650-0509-49F3-B3B0-225823DA16CA}"/>
              </a:ext>
            </a:extLst>
          </p:cNvPr>
          <p:cNvSpPr txBox="1"/>
          <p:nvPr/>
        </p:nvSpPr>
        <p:spPr>
          <a:xfrm>
            <a:off x="2987585" y="2119136"/>
            <a:ext cx="15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Pseudocode:</a:t>
            </a:r>
          </a:p>
        </p:txBody>
      </p:sp>
    </p:spTree>
    <p:extLst>
      <p:ext uri="{BB962C8B-B14F-4D97-AF65-F5344CB8AC3E}">
        <p14:creationId xmlns:p14="http://schemas.microsoft.com/office/powerpoint/2010/main" val="168001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Python: General Purpose Programming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Python</a:t>
            </a:r>
          </a:p>
          <a:p>
            <a:pPr lvl="1"/>
            <a:r>
              <a:rPr lang="en-US" dirty="0"/>
              <a:t>General Purpose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Functional and Object-Oriented programming</a:t>
            </a:r>
          </a:p>
          <a:p>
            <a:pPr lvl="1"/>
            <a:r>
              <a:rPr lang="en-US" dirty="0"/>
              <a:t>Multiplatform</a:t>
            </a:r>
          </a:p>
          <a:p>
            <a:pPr lvl="2"/>
            <a:r>
              <a:rPr lang="en-US" dirty="0"/>
              <a:t>Run everywhere</a:t>
            </a:r>
          </a:p>
          <a:p>
            <a:pPr lvl="1"/>
            <a:r>
              <a:rPr lang="en-US" dirty="0"/>
              <a:t>Interpreted</a:t>
            </a:r>
          </a:p>
          <a:p>
            <a:pPr lvl="2"/>
            <a:r>
              <a:rPr lang="en-US" dirty="0"/>
              <a:t>No need to compile</a:t>
            </a:r>
          </a:p>
          <a:p>
            <a:pPr lvl="2"/>
            <a:r>
              <a:rPr lang="en-US" dirty="0"/>
              <a:t>Can be slow on itself (use optimized libraries)</a:t>
            </a:r>
          </a:p>
          <a:p>
            <a:pPr lvl="1"/>
            <a:r>
              <a:rPr lang="en-US" dirty="0"/>
              <a:t>Written in C</a:t>
            </a:r>
          </a:p>
          <a:p>
            <a:pPr lvl="1"/>
            <a:r>
              <a:rPr lang="en-US" dirty="0"/>
              <a:t>Programs and libraries can be optimized to use modern CPUs and GPUs</a:t>
            </a:r>
          </a:p>
          <a:p>
            <a:pPr lvl="2"/>
            <a:r>
              <a:rPr lang="en-US" dirty="0"/>
              <a:t>Support number of way to integrate high preforming code (</a:t>
            </a:r>
            <a:r>
              <a:rPr lang="en-US" dirty="0" err="1"/>
              <a:t>cython</a:t>
            </a:r>
            <a:r>
              <a:rPr lang="en-US" dirty="0"/>
              <a:t>, swig, </a:t>
            </a:r>
            <a:r>
              <a:rPr lang="en-US" dirty="0" err="1"/>
              <a:t>cpython</a:t>
            </a:r>
            <a:r>
              <a:rPr lang="en-US" dirty="0"/>
              <a:t>,…)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older programs/libraries might still use python 2 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discontinued </a:t>
            </a:r>
            <a:r>
              <a:rPr lang="en-US" dirty="0"/>
              <a:t>in 2020). If you have a choice stick to </a:t>
            </a:r>
            <a:r>
              <a:rPr lang="en-US" b="1" dirty="0"/>
              <a:t>python 3</a:t>
            </a:r>
            <a:r>
              <a:rPr lang="en-US" dirty="0"/>
              <a:t>+ (3.6+)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D6B17-5980-4F94-8AA9-0071F1ED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" y="1058091"/>
            <a:ext cx="5349240" cy="178308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10DA966-B6CF-4BFC-91EA-B6510EE03669}"/>
              </a:ext>
            </a:extLst>
          </p:cNvPr>
          <p:cNvSpPr txBox="1">
            <a:spLocks/>
          </p:cNvSpPr>
          <p:nvPr/>
        </p:nvSpPr>
        <p:spPr>
          <a:xfrm>
            <a:off x="143692" y="3429000"/>
            <a:ext cx="5395718" cy="529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 …</a:t>
            </a:r>
          </a:p>
          <a:p>
            <a:pPr lvl="1"/>
            <a:r>
              <a:rPr lang="en-US" dirty="0"/>
              <a:t>Web</a:t>
            </a:r>
          </a:p>
          <a:p>
            <a:pPr lvl="2"/>
            <a:r>
              <a:rPr lang="en-US" dirty="0"/>
              <a:t>Frameworks (</a:t>
            </a:r>
            <a:r>
              <a:rPr lang="en-US" dirty="0" err="1"/>
              <a:t>django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Programs</a:t>
            </a:r>
          </a:p>
          <a:p>
            <a:pPr lvl="2"/>
            <a:r>
              <a:rPr lang="en-US" dirty="0"/>
              <a:t>Command line</a:t>
            </a:r>
          </a:p>
          <a:p>
            <a:pPr lvl="2"/>
            <a:r>
              <a:rPr lang="en-US" dirty="0"/>
              <a:t>GUI</a:t>
            </a:r>
          </a:p>
          <a:p>
            <a:pPr lvl="1"/>
            <a:r>
              <a:rPr lang="en-US" dirty="0"/>
              <a:t>Scientific Calculations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Education (particularly </a:t>
            </a:r>
            <a:r>
              <a:rPr lang="en-US" dirty="0" err="1"/>
              <a:t>jupyter</a:t>
            </a:r>
            <a:r>
              <a:rPr lang="en-US" dirty="0"/>
              <a:t> notebooks)</a:t>
            </a:r>
          </a:p>
          <a:p>
            <a:pPr lvl="1"/>
            <a:r>
              <a:rPr lang="en-US" dirty="0"/>
              <a:t>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Python: Where to look for Docs/Help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 – documentation and tutorials</a:t>
            </a:r>
          </a:p>
          <a:p>
            <a:pPr lvl="1"/>
            <a:r>
              <a:rPr lang="en-US" dirty="0"/>
              <a:t>Language documentation</a:t>
            </a:r>
          </a:p>
          <a:p>
            <a:pPr lvl="1"/>
            <a:r>
              <a:rPr lang="en-US" dirty="0"/>
              <a:t>Build-in library documentation</a:t>
            </a:r>
          </a:p>
          <a:p>
            <a:r>
              <a:rPr lang="en-US" dirty="0"/>
              <a:t>Documentation of the library</a:t>
            </a:r>
          </a:p>
          <a:p>
            <a:r>
              <a:rPr lang="en-US" dirty="0">
                <a:hlinkClick r:id="rId3"/>
              </a:rPr>
              <a:t>https://stackoverflow.com/</a:t>
            </a:r>
            <a:r>
              <a:rPr lang="en-US" dirty="0"/>
              <a:t> - Q and A from people around the world</a:t>
            </a:r>
          </a:p>
          <a:p>
            <a:r>
              <a:rPr lang="en-US" dirty="0"/>
              <a:t>Books</a:t>
            </a:r>
          </a:p>
          <a:p>
            <a:pPr lvl="1"/>
            <a:r>
              <a:rPr lang="en-US" dirty="0"/>
              <a:t>The course one</a:t>
            </a:r>
          </a:p>
          <a:p>
            <a:pPr lvl="1"/>
            <a:r>
              <a:rPr lang="en-US" dirty="0"/>
              <a:t>Find your own</a:t>
            </a:r>
          </a:p>
          <a:p>
            <a:r>
              <a:rPr lang="en-US" dirty="0"/>
              <a:t>Google 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1330EF-56C6-4542-825B-7029CA473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8" y="1058091"/>
            <a:ext cx="5005874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1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Libraries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122EF-DFE5-42D1-98CF-09F8C6EFA0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229333"/>
              </p:ext>
            </p:extLst>
          </p:nvPr>
        </p:nvGraphicFramePr>
        <p:xfrm>
          <a:off x="508272" y="1439862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Core Python – provides core language capabilities</a:t>
            </a:r>
          </a:p>
          <a:p>
            <a:r>
              <a:rPr lang="en-US" dirty="0"/>
              <a:t>Built-in libraries – add functionality for common programmatic tasks</a:t>
            </a:r>
          </a:p>
          <a:p>
            <a:pPr lvl="1"/>
            <a:r>
              <a:rPr lang="en-US" dirty="0"/>
              <a:t>datetime – date and time</a:t>
            </a:r>
          </a:p>
          <a:p>
            <a:pPr lvl="1"/>
            <a:r>
              <a:rPr lang="en-US" dirty="0"/>
              <a:t>re – regression expression</a:t>
            </a:r>
          </a:p>
          <a:p>
            <a:pPr lvl="1"/>
            <a:r>
              <a:rPr lang="en-US" dirty="0"/>
              <a:t>sqllite3 - SQLite databases</a:t>
            </a:r>
          </a:p>
          <a:p>
            <a:r>
              <a:rPr lang="en-US" dirty="0"/>
              <a:t>Libraries – add custom functionality</a:t>
            </a:r>
          </a:p>
          <a:p>
            <a:pPr lvl="1"/>
            <a:r>
              <a:rPr lang="en-US" dirty="0"/>
              <a:t>pandas – data analysis</a:t>
            </a:r>
          </a:p>
          <a:p>
            <a:pPr lvl="1"/>
            <a:r>
              <a:rPr lang="en-US" dirty="0"/>
              <a:t>TensorFlow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1338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Installing Python and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Manually all components</a:t>
            </a:r>
          </a:p>
          <a:p>
            <a:pPr lvl="1"/>
            <a:r>
              <a:rPr lang="en-US" dirty="0"/>
              <a:t>Labor intensive</a:t>
            </a:r>
          </a:p>
          <a:p>
            <a:r>
              <a:rPr lang="en-US" dirty="0"/>
              <a:t>Manually Install Python and PIP, use PIP to install needed library</a:t>
            </a:r>
          </a:p>
          <a:p>
            <a:pPr lvl="1"/>
            <a:r>
              <a:rPr lang="en-US" dirty="0"/>
              <a:t>Still labor intensive for some dependencies</a:t>
            </a:r>
          </a:p>
          <a:p>
            <a:r>
              <a:rPr lang="en-US" dirty="0"/>
              <a:t>Using system provided packaging</a:t>
            </a:r>
          </a:p>
          <a:p>
            <a:pPr lvl="1"/>
            <a:r>
              <a:rPr lang="en-US" dirty="0"/>
              <a:t>Largely used only on Linux OS</a:t>
            </a:r>
          </a:p>
          <a:p>
            <a:r>
              <a:rPr lang="en-US" dirty="0"/>
              <a:t>Using 3</a:t>
            </a:r>
            <a:r>
              <a:rPr lang="en-US" baseline="30000" dirty="0"/>
              <a:t>rd</a:t>
            </a:r>
            <a:r>
              <a:rPr lang="en-US" dirty="0"/>
              <a:t> party packaging</a:t>
            </a:r>
          </a:p>
          <a:p>
            <a:pPr lvl="1"/>
            <a:r>
              <a:rPr lang="en-US" dirty="0"/>
              <a:t>Homebrew on Mac OS</a:t>
            </a:r>
          </a:p>
          <a:p>
            <a:r>
              <a:rPr lang="en-US" dirty="0"/>
              <a:t>Using Python specific package manager.</a:t>
            </a:r>
          </a:p>
          <a:p>
            <a:pPr lvl="1"/>
            <a:r>
              <a:rPr lang="en-US" b="1" dirty="0"/>
              <a:t>Anaconda </a:t>
            </a:r>
            <a:r>
              <a:rPr lang="en-US" dirty="0"/>
              <a:t>(Use it unless you know why you should not use it)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8E17B1-BBFF-431A-A005-C20D0C01C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4431575"/>
            <a:ext cx="24384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B0FB4-CBCB-49BE-8D28-A67E30626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6" y="1484976"/>
            <a:ext cx="2391226" cy="128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6BC416-77F8-4B73-80C4-298BC1EC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561" y="2374566"/>
            <a:ext cx="2113597" cy="1054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4F1D5-09E0-4F0D-BF50-CE32D86A0F8A}"/>
              </a:ext>
            </a:extLst>
          </p:cNvPr>
          <p:cNvSpPr txBox="1"/>
          <p:nvPr/>
        </p:nvSpPr>
        <p:spPr>
          <a:xfrm>
            <a:off x="87289" y="5933050"/>
            <a:ext cx="8682444" cy="83099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2400" b="1" dirty="0"/>
              <a:t>Use Anaconda for all your python packaging needs </a:t>
            </a:r>
          </a:p>
          <a:p>
            <a:pPr lvl="1" algn="ctr"/>
            <a:r>
              <a:rPr lang="en-US" sz="2400" dirty="0"/>
              <a:t>unless you know why you should other methods!</a:t>
            </a:r>
          </a:p>
        </p:txBody>
      </p:sp>
    </p:spTree>
    <p:extLst>
      <p:ext uri="{BB962C8B-B14F-4D97-AF65-F5344CB8AC3E}">
        <p14:creationId xmlns:p14="http://schemas.microsoft.com/office/powerpoint/2010/main" val="355842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96521"/>
            <a:ext cx="11856719" cy="52863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Development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858" y="912540"/>
            <a:ext cx="3219990" cy="4880837"/>
          </a:xfrm>
        </p:spPr>
        <p:txBody>
          <a:bodyPr>
            <a:normAutofit/>
          </a:bodyPr>
          <a:lstStyle/>
          <a:p>
            <a:r>
              <a:rPr lang="en-US" dirty="0"/>
              <a:t>Plain Text Editors (</a:t>
            </a:r>
            <a:r>
              <a:rPr lang="en-US" i="1" dirty="0"/>
              <a:t>good for small edits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vi/vim, nano, </a:t>
            </a:r>
            <a:r>
              <a:rPr lang="en-US" dirty="0" err="1"/>
              <a:t>emac</a:t>
            </a:r>
            <a:endParaRPr lang="en-US" dirty="0"/>
          </a:p>
          <a:p>
            <a:pPr lvl="1"/>
            <a:r>
              <a:rPr lang="en-US" dirty="0"/>
              <a:t>Windows: notebook</a:t>
            </a:r>
          </a:p>
          <a:p>
            <a:pPr lvl="1"/>
            <a:r>
              <a:rPr lang="en-US" dirty="0"/>
              <a:t>Linux: Kate, </a:t>
            </a:r>
            <a:r>
              <a:rPr lang="en-US" dirty="0" err="1"/>
              <a:t>gedit</a:t>
            </a:r>
            <a:endParaRPr lang="en-US" dirty="0"/>
          </a:p>
          <a:p>
            <a:r>
              <a:rPr lang="en-US" dirty="0"/>
              <a:t>Integrated Development Environment (IDE)</a:t>
            </a:r>
          </a:p>
          <a:p>
            <a:pPr lvl="1"/>
            <a:r>
              <a:rPr lang="en-US" dirty="0"/>
              <a:t>PyCharm (</a:t>
            </a:r>
            <a:r>
              <a:rPr lang="en-US" i="1" dirty="0"/>
              <a:t>try this 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/>
              <a:t>Eclipse</a:t>
            </a:r>
          </a:p>
          <a:p>
            <a:r>
              <a:rPr lang="en-US" dirty="0"/>
              <a:t>Jupiter Notebook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F7BB82-DE5E-403F-B6BC-47B9E6A3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47" y="2075585"/>
            <a:ext cx="5534305" cy="3376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E719CC-0F59-44A6-BB14-AEA28D455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606" y="1341372"/>
            <a:ext cx="65722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DAFD0A-C722-4134-B631-13448FAD5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15" y="1405667"/>
            <a:ext cx="1057274" cy="52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85E8F-5F08-472D-AAF3-9674CB043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398" y="1367498"/>
            <a:ext cx="592930" cy="592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21D24C-EF9B-4BE8-894C-F40B76B6EE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524" b="25716"/>
          <a:stretch/>
        </p:blipFill>
        <p:spPr>
          <a:xfrm>
            <a:off x="6573895" y="1503904"/>
            <a:ext cx="1408866" cy="388295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A1DB842-7EFA-479A-820E-4E61CD7E1D00}"/>
              </a:ext>
            </a:extLst>
          </p:cNvPr>
          <p:cNvSpPr txBox="1">
            <a:spLocks/>
          </p:cNvSpPr>
          <p:nvPr/>
        </p:nvSpPr>
        <p:spPr>
          <a:xfrm>
            <a:off x="8972010" y="988581"/>
            <a:ext cx="3219990" cy="4880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to use good IDE?</a:t>
            </a:r>
          </a:p>
          <a:p>
            <a:r>
              <a:rPr lang="en-US" dirty="0"/>
              <a:t>Integration with other tools</a:t>
            </a:r>
          </a:p>
          <a:p>
            <a:pPr lvl="1"/>
            <a:r>
              <a:rPr lang="en-US" dirty="0"/>
              <a:t>Version Control (git)</a:t>
            </a:r>
          </a:p>
          <a:p>
            <a:pPr lvl="1"/>
            <a:r>
              <a:rPr lang="en-US" dirty="0"/>
              <a:t>Debugger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Autocompletion</a:t>
            </a:r>
          </a:p>
          <a:p>
            <a:pPr lvl="1"/>
            <a:r>
              <a:rPr lang="en-US" dirty="0"/>
              <a:t>Auto-help</a:t>
            </a:r>
          </a:p>
          <a:p>
            <a:r>
              <a:rPr lang="en-US" dirty="0"/>
              <a:t>Spellchecking</a:t>
            </a:r>
          </a:p>
          <a:p>
            <a:r>
              <a:rPr lang="en-US" dirty="0"/>
              <a:t>Code-structure View</a:t>
            </a:r>
          </a:p>
          <a:p>
            <a:endParaRPr lang="en-US" dirty="0"/>
          </a:p>
          <a:p>
            <a:pPr marL="274320" lvl="1" indent="0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786987806D424B9BE6DD9F8B9CD3DE" ma:contentTypeVersion="11" ma:contentTypeDescription="Create a new document." ma:contentTypeScope="" ma:versionID="b34fea3da9c20cf2f3438356a77a60cc">
  <xsd:schema xmlns:xsd="http://www.w3.org/2001/XMLSchema" xmlns:xs="http://www.w3.org/2001/XMLSchema" xmlns:p="http://schemas.microsoft.com/office/2006/metadata/properties" xmlns:ns3="64809301-c32b-4c00-8730-5c7ea2479bb1" xmlns:ns4="a8ae27b2-5c0e-4621-866f-53392bca4427" targetNamespace="http://schemas.microsoft.com/office/2006/metadata/properties" ma:root="true" ma:fieldsID="f0082f19f21e3e6dc8b57ec4ab5a746f" ns3:_="" ns4:_="">
    <xsd:import namespace="64809301-c32b-4c00-8730-5c7ea2479bb1"/>
    <xsd:import namespace="a8ae27b2-5c0e-4621-866f-53392bca44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09301-c32b-4c00-8730-5c7ea247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e27b2-5c0e-4621-866f-53392bca442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BB572-4FC2-4E95-9A91-22FED21A6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E748B-FC33-45A4-AABB-3FDFC75C785C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64809301-c32b-4c00-8730-5c7ea2479bb1"/>
    <ds:schemaRef ds:uri="http://schemas.openxmlformats.org/package/2006/metadata/core-properties"/>
    <ds:schemaRef ds:uri="a8ae27b2-5c0e-4621-866f-53392bca442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347AA2-1FF6-4818-82A7-98B8D23E5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809301-c32b-4c00-8730-5c7ea2479bb1"/>
    <ds:schemaRef ds:uri="a8ae27b2-5c0e-4621-866f-53392bca4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3481</TotalTime>
  <Words>495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Rockwell Extra Bold</vt:lpstr>
      <vt:lpstr>Wingdings</vt:lpstr>
      <vt:lpstr>Wood Type</vt:lpstr>
      <vt:lpstr>Lecture 1: Introduction  EAS 503: Programming and Database Fundamentals for Data Scientists  CDA 501: Introduction to Data Driven Analysis and Programming for Data Scientists</vt:lpstr>
      <vt:lpstr>Outline</vt:lpstr>
      <vt:lpstr>EAS 503 Course Waiver</vt:lpstr>
      <vt:lpstr>Programming and Algorithms</vt:lpstr>
      <vt:lpstr>Python: General Purpose Programming Language</vt:lpstr>
      <vt:lpstr>Python: Where to look for Docs/Help</vt:lpstr>
      <vt:lpstr>Python and Libraries</vt:lpstr>
      <vt:lpstr>Installing Python and Libraries</vt:lpstr>
      <vt:lpstr>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EAS 503/CDA 501  EAS 503: Programming and Database Fundamentals for Data Scientists  CDA 501: Introduction to Data Driven Analysis and Programming for Data Scientists</dc:title>
  <dc:creator>Nikolay Simakov</dc:creator>
  <cp:lastModifiedBy>Nikolay Simakov</cp:lastModifiedBy>
  <cp:revision>2</cp:revision>
  <dcterms:created xsi:type="dcterms:W3CDTF">2021-08-27T22:08:33Z</dcterms:created>
  <dcterms:modified xsi:type="dcterms:W3CDTF">2021-08-30T23:21:40Z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0x01010065786987806D424B9BE6DD9F8B9CD3DE</vt:lpwstr>
  </property>
</Properties>
</file>