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9388475" cy="7102475"/>
  <p:embeddedFontLst>
    <p:embeddedFont>
      <p:font typeface="Lato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fTMdrJH+4h/Qn91cqaTXmNM0w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CCDE12-B76D-4C7A-A8A1-493B6A07A8A5}">
  <a:tblStyle styleId="{2ECCDE12-B76D-4C7A-A8A1-493B6A07A8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302684cdb_0_16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5302684cdb_0_16:notes"/>
          <p:cNvSpPr txBox="1"/>
          <p:nvPr>
            <p:ph idx="1" type="body"/>
          </p:nvPr>
        </p:nvSpPr>
        <p:spPr>
          <a:xfrm>
            <a:off x="1251797" y="3373676"/>
            <a:ext cx="6885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2919405" y="533400"/>
            <a:ext cx="3549600" cy="26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1251797" y="3373676"/>
            <a:ext cx="6884882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685800" y="2162013"/>
            <a:ext cx="77724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6748125" y="6333575"/>
            <a:ext cx="703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800" u="none" cap="none" strike="noStrike">
                <a:solidFill>
                  <a:srgbClr val="00000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800" u="none" cap="none" strike="noStrike">
                <a:solidFill>
                  <a:srgbClr val="00000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800" u="none" cap="none" strike="noStrike">
                <a:solidFill>
                  <a:srgbClr val="00000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800" u="none" cap="none" strike="noStrike">
                <a:solidFill>
                  <a:srgbClr val="00000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800" u="none" cap="none" strike="noStrike">
                <a:solidFill>
                  <a:srgbClr val="00000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800" u="none" cap="none" strike="noStrike">
                <a:solidFill>
                  <a:srgbClr val="00000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800" u="none" cap="none" strike="noStrike">
                <a:solidFill>
                  <a:srgbClr val="00000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800" u="none" cap="none" strike="noStrike">
                <a:solidFill>
                  <a:srgbClr val="00000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i="0" sz="1800" u="none" cap="none" strike="noStrike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34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68" name="Google Shape;6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4"/>
          <p:cNvSpPr txBox="1"/>
          <p:nvPr/>
        </p:nvSpPr>
        <p:spPr>
          <a:xfrm>
            <a:off x="7174525" y="6402243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70" name="Google Shape;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4313"/>
              </a:srgbClr>
            </a:outerShdw>
          </a:effectLst>
        </p:spPr>
      </p:pic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35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75" name="Google Shape;7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5"/>
          <p:cNvSpPr txBox="1"/>
          <p:nvPr/>
        </p:nvSpPr>
        <p:spPr>
          <a:xfrm>
            <a:off x="7174525" y="6402243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77" name="Google Shape;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4313"/>
              </a:srgbClr>
            </a:outerShdw>
          </a:effectLst>
        </p:spPr>
      </p:pic>
      <p:sp>
        <p:nvSpPr>
          <p:cNvPr id="78" name="Google Shape;78;p35"/>
          <p:cNvSpPr txBox="1"/>
          <p:nvPr>
            <p:ph type="title"/>
          </p:nvPr>
        </p:nvSpPr>
        <p:spPr>
          <a:xfrm>
            <a:off x="623887" y="1709740"/>
            <a:ext cx="78867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51010" y="3791301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 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36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84" name="Google Shape;8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6"/>
          <p:cNvSpPr txBox="1"/>
          <p:nvPr/>
        </p:nvSpPr>
        <p:spPr>
          <a:xfrm>
            <a:off x="7174525" y="6402243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86" name="Google Shape;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4313"/>
              </a:srgbClr>
            </a:outerShdw>
          </a:effectLst>
        </p:spPr>
      </p:pic>
      <p:sp>
        <p:nvSpPr>
          <p:cNvPr id="87" name="Google Shape;87;p36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 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37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92" name="Google Shape;9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7"/>
          <p:cNvSpPr txBox="1"/>
          <p:nvPr/>
        </p:nvSpPr>
        <p:spPr>
          <a:xfrm>
            <a:off x="7174525" y="6402243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94" name="Google Shape;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4313"/>
              </a:srgbClr>
            </a:outerShdw>
          </a:effectLst>
        </p:spPr>
      </p:pic>
      <p:sp>
        <p:nvSpPr>
          <p:cNvPr id="95" name="Google Shape;95;p37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>
            <a:off x="628650" y="963087"/>
            <a:ext cx="7886700" cy="5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body"/>
          </p:nvPr>
        </p:nvSpPr>
        <p:spPr>
          <a:xfrm>
            <a:off x="628650" y="963087"/>
            <a:ext cx="7886700" cy="5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628650" y="1228940"/>
            <a:ext cx="3886200" cy="4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629841" y="365125"/>
            <a:ext cx="7886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629841" y="1487837"/>
            <a:ext cx="3868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1"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2" type="body"/>
          </p:nvPr>
        </p:nvSpPr>
        <p:spPr>
          <a:xfrm>
            <a:off x="4629150" y="1487837"/>
            <a:ext cx="3887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9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0" y="6234545"/>
            <a:ext cx="9144000" cy="852000"/>
          </a:xfrm>
          <a:prstGeom prst="rect">
            <a:avLst/>
          </a:prstGeom>
          <a:solidFill>
            <a:srgbClr val="44546A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:\Communications\LOGOS\new logo system June 2016\Jacobs School of Engineering\Jacobs School of Engineering\00 JSOE\Digital\PNG\UCSDLogo_JSOE_White.png" id="38" name="Google Shape;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7638" y="6330772"/>
            <a:ext cx="1516681" cy="3549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0"/>
          <p:cNvSpPr txBox="1"/>
          <p:nvPr>
            <p:ph type="title"/>
          </p:nvPr>
        </p:nvSpPr>
        <p:spPr>
          <a:xfrm>
            <a:off x="457200" y="274652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"/>
              <a:buNone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556790" y="6415158"/>
            <a:ext cx="365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/>
          <p:nvPr/>
        </p:nvSpPr>
        <p:spPr>
          <a:xfrm>
            <a:off x="0" y="6234545"/>
            <a:ext cx="9144000" cy="852000"/>
          </a:xfrm>
          <a:prstGeom prst="rect">
            <a:avLst/>
          </a:prstGeom>
          <a:solidFill>
            <a:srgbClr val="44546A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:\Communications\LOGOS\new logo system June 2016\Jacobs School of Engineering\Jacobs School of Engineering\00 JSOE\Digital\PNG\UCSDLogo_JSOE_White.png" id="43" name="Google Shape;4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57638" y="6330772"/>
            <a:ext cx="1516681" cy="35496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1"/>
          <p:cNvSpPr txBox="1"/>
          <p:nvPr>
            <p:ph type="title"/>
          </p:nvPr>
        </p:nvSpPr>
        <p:spPr>
          <a:xfrm>
            <a:off x="0" y="0"/>
            <a:ext cx="7886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ato"/>
              <a:buNone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628650" y="182562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321676" y="6600847"/>
            <a:ext cx="273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 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/>
          <p:nvPr/>
        </p:nvSpPr>
        <p:spPr>
          <a:xfrm>
            <a:off x="0" y="5477379"/>
            <a:ext cx="9144000" cy="5232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32"/>
          <p:cNvCxnSpPr/>
          <p:nvPr/>
        </p:nvCxnSpPr>
        <p:spPr>
          <a:xfrm flipH="1">
            <a:off x="1376724" y="5616125"/>
            <a:ext cx="3900" cy="25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50" name="Google Shape;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5657853"/>
            <a:ext cx="698918" cy="13021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2"/>
          <p:cNvSpPr txBox="1"/>
          <p:nvPr/>
        </p:nvSpPr>
        <p:spPr>
          <a:xfrm>
            <a:off x="7174527" y="5630357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52" name="Google Shape;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2" y="5690513"/>
            <a:ext cx="1810778" cy="81216"/>
          </a:xfrm>
          <a:prstGeom prst="rect">
            <a:avLst/>
          </a:prstGeom>
          <a:noFill/>
          <a:ln>
            <a:noFill/>
          </a:ln>
          <a:effectLst>
            <a:outerShdw blurRad="152400" rotWithShape="0">
              <a:srgbClr val="000000">
                <a:alpha val="4313"/>
              </a:srgbClr>
            </a:outerShdw>
          </a:effectLst>
        </p:spPr>
      </p:pic>
      <p:sp>
        <p:nvSpPr>
          <p:cNvPr id="53" name="Google Shape;53;p32"/>
          <p:cNvSpPr txBox="1"/>
          <p:nvPr>
            <p:ph type="title"/>
          </p:nvPr>
        </p:nvSpPr>
        <p:spPr>
          <a:xfrm>
            <a:off x="628650" y="988709"/>
            <a:ext cx="7886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628650" y="1579565"/>
            <a:ext cx="78867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4419600" y="5484812"/>
            <a:ext cx="2133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/>
          <p:nvPr/>
        </p:nvSpPr>
        <p:spPr>
          <a:xfrm>
            <a:off x="0" y="5477379"/>
            <a:ext cx="9144000" cy="5232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33"/>
          <p:cNvCxnSpPr/>
          <p:nvPr/>
        </p:nvCxnSpPr>
        <p:spPr>
          <a:xfrm flipH="1">
            <a:off x="1376724" y="5616125"/>
            <a:ext cx="3900" cy="25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8" id="59" name="Google Shape;5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260" y="5657853"/>
            <a:ext cx="698918" cy="13021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3"/>
          <p:cNvSpPr txBox="1"/>
          <p:nvPr/>
        </p:nvSpPr>
        <p:spPr>
          <a:xfrm>
            <a:off x="7174527" y="5630357"/>
            <a:ext cx="207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61" name="Google Shape;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82" y="5690513"/>
            <a:ext cx="1810778" cy="81216"/>
          </a:xfrm>
          <a:prstGeom prst="rect">
            <a:avLst/>
          </a:prstGeom>
          <a:noFill/>
          <a:ln>
            <a:noFill/>
          </a:ln>
          <a:effectLst>
            <a:outerShdw blurRad="152400" rotWithShape="0">
              <a:srgbClr val="000000">
                <a:alpha val="4313"/>
              </a:srgbClr>
            </a:outerShdw>
          </a:effectLst>
        </p:spPr>
      </p:pic>
      <p:sp>
        <p:nvSpPr>
          <p:cNvPr id="62" name="Google Shape;62;p33"/>
          <p:cNvSpPr txBox="1"/>
          <p:nvPr>
            <p:ph type="title"/>
          </p:nvPr>
        </p:nvSpPr>
        <p:spPr>
          <a:xfrm>
            <a:off x="685800" y="2478760"/>
            <a:ext cx="77724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1143000" y="3558778"/>
            <a:ext cx="68580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4419600" y="5484812"/>
            <a:ext cx="2133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0" y="6160172"/>
            <a:ext cx="9144000" cy="6981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7;p23"/>
          <p:cNvCxnSpPr/>
          <p:nvPr/>
        </p:nvCxnSpPr>
        <p:spPr>
          <a:xfrm flipH="1">
            <a:off x="1376724" y="6345166"/>
            <a:ext cx="3900" cy="34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1.png" id="8" name="Google Shape;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8260" y="6400803"/>
            <a:ext cx="698919" cy="1736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/>
        </p:nvSpPr>
        <p:spPr>
          <a:xfrm>
            <a:off x="7174525" y="6414943"/>
            <a:ext cx="20784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JACOBS SCHOOL OF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89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DIVISION OF SOCIAL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2.png" id="10" name="Google Shape;1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8581" y="6444351"/>
            <a:ext cx="2414372" cy="108287"/>
          </a:xfrm>
          <a:prstGeom prst="rect">
            <a:avLst/>
          </a:prstGeom>
          <a:noFill/>
          <a:ln>
            <a:noFill/>
          </a:ln>
          <a:effectLst>
            <a:outerShdw blurRad="203200" rotWithShape="0">
              <a:srgbClr val="000000">
                <a:alpha val="4313"/>
              </a:srgbClr>
            </a:outerShdw>
          </a:effectLst>
        </p:spPr>
      </p:pic>
      <p:sp>
        <p:nvSpPr>
          <p:cNvPr id="11" name="Google Shape;11;p23"/>
          <p:cNvSpPr txBox="1"/>
          <p:nvPr>
            <p:ph type="title"/>
          </p:nvPr>
        </p:nvSpPr>
        <p:spPr>
          <a:xfrm>
            <a:off x="404525" y="345179"/>
            <a:ext cx="78867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628650" y="963087"/>
            <a:ext cx="7886700" cy="5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1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1.jpg"/><Relationship Id="rId5" Type="http://schemas.openxmlformats.org/officeDocument/2006/relationships/image" Target="../media/image19.jpg"/><Relationship Id="rId6" Type="http://schemas.openxmlformats.org/officeDocument/2006/relationships/image" Target="../media/image7.png"/><Relationship Id="rId7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7.jpg"/><Relationship Id="rId5" Type="http://schemas.openxmlformats.org/officeDocument/2006/relationships/image" Target="../media/image14.jpg"/><Relationship Id="rId6" Type="http://schemas.openxmlformats.org/officeDocument/2006/relationships/image" Target="../media/image16.png"/><Relationship Id="rId7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3.jpeg"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19512"/>
            <a:ext cx="6858001" cy="163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>
            <p:ph idx="4294967295" type="ctrTitle"/>
          </p:nvPr>
        </p:nvSpPr>
        <p:spPr>
          <a:xfrm>
            <a:off x="685800" y="296690"/>
            <a:ext cx="7772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en-US" sz="3240"/>
              <a:t>Auto-Calibration with Stop Signs</a:t>
            </a:r>
            <a:br>
              <a:rPr b="0" i="0" lang="en-US" sz="324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79"/>
              <a:t>Yuhan Liu, Yunhai Han</a:t>
            </a:r>
            <a:endParaRPr b="0" i="0" sz="19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olice car parked in front of a truck&#10;&#10;Description automatically generated" id="104" name="Google Shape;104;p1"/>
          <p:cNvPicPr preferRelativeResize="0"/>
          <p:nvPr/>
        </p:nvPicPr>
        <p:blipFill rotWithShape="1">
          <a:blip r:embed="rId5">
            <a:alphaModFix/>
          </a:blip>
          <a:srcRect b="46667" l="0" r="0" t="21530"/>
          <a:stretch/>
        </p:blipFill>
        <p:spPr>
          <a:xfrm>
            <a:off x="0" y="1819513"/>
            <a:ext cx="9144003" cy="218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376047" y="4318641"/>
            <a:ext cx="6391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Jul 7, 2020</a:t>
            </a:r>
            <a:endParaRPr b="0" i="0" sz="119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423" y="5107630"/>
            <a:ext cx="1107281" cy="45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6997" y="5390094"/>
            <a:ext cx="1714499" cy="1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3311713" y="2653096"/>
            <a:ext cx="25206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Thank you!</a:t>
            </a:r>
            <a:endParaRPr/>
          </a:p>
        </p:txBody>
      </p:sp>
      <p:pic>
        <p:nvPicPr>
          <p:cNvPr descr="A close up of a sign&#10;&#10;Description automatically generated" id="208" name="Google Shape;2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695324" y="1819419"/>
            <a:ext cx="77535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System Pipeline</a:t>
            </a:r>
            <a:endParaRPr/>
          </a:p>
          <a:p>
            <a:pPr indent="-889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Results</a:t>
            </a:r>
            <a:endParaRPr/>
          </a:p>
          <a:p>
            <a:pPr indent="-889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Issues and Potential Solution</a:t>
            </a:r>
            <a:endParaRPr/>
          </a:p>
          <a:p>
            <a:pPr indent="-889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Short-term Plan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586400" y="264328"/>
            <a:ext cx="79713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b="0" i="0" lang="en-US" sz="36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3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calibrate intrinsics using estimated stop sign corners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automatically generated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50" y="1795587"/>
            <a:ext cx="180289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2649" y="1795571"/>
            <a:ext cx="1802893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8942" y="1795571"/>
            <a:ext cx="1802893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285850" y="5098350"/>
            <a:ext cx="1503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Video Frame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3392150" y="5098350"/>
            <a:ext cx="1503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Bounding Box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501275" y="5098350"/>
            <a:ext cx="1803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Pixel-wise Mask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149650" y="3141250"/>
            <a:ext cx="9000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2081350" y="2212800"/>
            <a:ext cx="9684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Current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GNB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- HSV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106750" y="3716350"/>
            <a:ext cx="9684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YOLO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5268650" y="3141250"/>
            <a:ext cx="9000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5200350" y="2212800"/>
            <a:ext cx="9684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Current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HSV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8231425" y="3141250"/>
            <a:ext cx="9000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39" name="Google Shape;139;g5302684cdb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5302684cdb_0_16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5302684cdb_0_16"/>
          <p:cNvSpPr txBox="1"/>
          <p:nvPr/>
        </p:nvSpPr>
        <p:spPr>
          <a:xfrm>
            <a:off x="1809850" y="5098350"/>
            <a:ext cx="1503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Edge Points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5302684cdb_0_16"/>
          <p:cNvSpPr/>
          <p:nvPr/>
        </p:nvSpPr>
        <p:spPr>
          <a:xfrm>
            <a:off x="3673650" y="3141250"/>
            <a:ext cx="9000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302684cdb_0_16"/>
          <p:cNvSpPr txBox="1"/>
          <p:nvPr/>
        </p:nvSpPr>
        <p:spPr>
          <a:xfrm>
            <a:off x="3444200" y="1755600"/>
            <a:ext cx="1156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Current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SVD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+RANSAC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5302684cdb_0_16"/>
          <p:cNvSpPr txBox="1"/>
          <p:nvPr/>
        </p:nvSpPr>
        <p:spPr>
          <a:xfrm>
            <a:off x="3412450" y="3716350"/>
            <a:ext cx="15039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+Data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Association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5302684cdb_0_16"/>
          <p:cNvSpPr/>
          <p:nvPr/>
        </p:nvSpPr>
        <p:spPr>
          <a:xfrm>
            <a:off x="152400" y="3141250"/>
            <a:ext cx="13515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EA7"/>
          </a:solidFill>
          <a:ln cap="flat" cmpd="sng" w="9525">
            <a:solidFill>
              <a:srgbClr val="007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5302684cdb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550" y="1897946"/>
            <a:ext cx="1802893" cy="3200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g5302684cdb_0_16"/>
          <p:cNvSpPr txBox="1"/>
          <p:nvPr/>
        </p:nvSpPr>
        <p:spPr>
          <a:xfrm>
            <a:off x="73900" y="1739100"/>
            <a:ext cx="15039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Current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Canny Edge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+Devernay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Sub-Pixel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Correction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5302684cdb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250" y="1908133"/>
            <a:ext cx="42672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g5302684cdb_0_16"/>
          <p:cNvSpPr txBox="1"/>
          <p:nvPr/>
        </p:nvSpPr>
        <p:spPr>
          <a:xfrm>
            <a:off x="5356050" y="5098350"/>
            <a:ext cx="3453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Line Estimation + Intersections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5302684cdb_0_16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5302684cdb_0_16"/>
          <p:cNvSpPr txBox="1"/>
          <p:nvPr/>
        </p:nvSpPr>
        <p:spPr>
          <a:xfrm>
            <a:off x="-76200" y="5747075"/>
            <a:ext cx="9355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*: R.G. Gioi &amp; G. Randall(2017),  “A Sub-Pixel Edge Detector: an Implementation of the Canny/Devernay Algorithm”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586398" y="2123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70"/>
              <a:buFont typeface="Calibri"/>
              <a:buNone/>
            </a:pPr>
            <a:r>
              <a:rPr lang="en-US" sz="3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586400" y="861950"/>
            <a:ext cx="78048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By the previous process, we can obtain 9 high-quality images.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planer object calibration algorithms, every time we input the estimated corner points on 8 images and repeat it by 9 times.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725" y="1605725"/>
            <a:ext cx="5530375" cy="45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7"/>
          <p:cNvGraphicFramePr/>
          <p:nvPr/>
        </p:nvGraphicFramePr>
        <p:xfrm>
          <a:off x="986150" y="1283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{2ECCDE12-B76D-4C7A-A8A1-493B6A07A8A5}</a:tableStyleId>
              </a:tblPr>
              <a:tblGrid>
                <a:gridCol w="1472000"/>
                <a:gridCol w="1472000"/>
                <a:gridCol w="1472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-0.965%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1.479%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/>
                        <a:t>0.971%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0.847%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-3.943%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-0.327%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-3.944%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-1.493%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2.281%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-3.563%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1.061%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-6.991%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-3.193%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-3.828%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-0.362%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0.907%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2.503%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7"/>
          <p:cNvGraphicFramePr/>
          <p:nvPr/>
        </p:nvGraphicFramePr>
        <p:xfrm>
          <a:off x="6090250" y="30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{2ECCDE12-B76D-4C7A-A8A1-493B6A07A8A5}</a:tableStyleId>
              </a:tblPr>
              <a:tblGrid>
                <a:gridCol w="917775"/>
                <a:gridCol w="917775"/>
                <a:gridCol w="91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-2.483%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0.562%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7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Issues - Bad Quality Images &amp; Points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00" y="1752596"/>
            <a:ext cx="1802893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5">
            <a:alphaModFix/>
          </a:blip>
          <a:srcRect b="31301" l="11703" r="63791" t="43609"/>
          <a:stretch/>
        </p:blipFill>
        <p:spPr>
          <a:xfrm>
            <a:off x="2334748" y="1752595"/>
            <a:ext cx="1749551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6">
            <a:alphaModFix/>
          </a:blip>
          <a:srcRect b="29759" l="11012" r="63897" t="45150"/>
          <a:stretch/>
        </p:blipFill>
        <p:spPr>
          <a:xfrm>
            <a:off x="4310663" y="1752600"/>
            <a:ext cx="1781555" cy="3200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7">
            <a:alphaModFix/>
          </a:blip>
          <a:srcRect b="0" l="18320" r="20874" t="0"/>
          <a:stretch/>
        </p:blipFill>
        <p:spPr>
          <a:xfrm>
            <a:off x="6318575" y="1752600"/>
            <a:ext cx="2592325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5"/>
          <p:cNvSpPr txBox="1"/>
          <p:nvPr/>
        </p:nvSpPr>
        <p:spPr>
          <a:xfrm>
            <a:off x="302800" y="4990100"/>
            <a:ext cx="1803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Bad-Conditioned Image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2308000" y="4990100"/>
            <a:ext cx="1803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Missing Part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4313200" y="4990100"/>
            <a:ext cx="1803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Points Off Edge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6713238" y="4990100"/>
            <a:ext cx="1803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False Intersection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586398" y="3677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Potential Solution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812125" y="1143025"/>
            <a:ext cx="79107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Improve Images/Points Quality</a:t>
            </a:r>
            <a:endParaRPr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Keep Only Good Quality Points   =&gt;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Data Association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 b="9549" l="0" r="0" t="17157"/>
          <a:stretch/>
        </p:blipFill>
        <p:spPr>
          <a:xfrm>
            <a:off x="1143000" y="2082475"/>
            <a:ext cx="6858000" cy="282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6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46575" y="5008175"/>
            <a:ext cx="79107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Filter out Bad Quality Images/Points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Automatic Corner Matching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695325" y="1500555"/>
            <a:ext cx="7356000" cy="4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Experiments on Other Datasets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Waymo Open Dataset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AVL 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Data Association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Automatically Match Corner Points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Choose High-quality Images/Points</a:t>
            </a:r>
            <a:endParaRPr/>
          </a:p>
        </p:txBody>
      </p:sp>
      <p:pic>
        <p:nvPicPr>
          <p:cNvPr descr="A close up of a sign&#10;&#10;Description automatically generated"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03" y="-9599"/>
            <a:ext cx="802966" cy="80296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/>
          <p:nvPr/>
        </p:nvSpPr>
        <p:spPr>
          <a:xfrm>
            <a:off x="586398" y="523196"/>
            <a:ext cx="7267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0">
                <a:latin typeface="Calibri"/>
                <a:ea typeface="Calibri"/>
                <a:cs typeface="Calibri"/>
                <a:sym typeface="Calibri"/>
              </a:rPr>
              <a:t>Short-term Plan</a:t>
            </a:r>
            <a:endParaRPr b="0" i="0" sz="367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5293675" y="6325025"/>
            <a:ext cx="2133600" cy="3684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2019-08-13T02:36:54Z</dcterms:created>
  <dc:creator>David</dc:creator>
</cp:coreProperties>
</file>