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9388475" cy="7102475"/>
  <p:embeddedFontLst>
    <p:embeddedFont>
      <p:font typeface="La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k9yV3kEKgMu6GhGfHeQZguso9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a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d30ae9985_3_42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8d30ae9985_3_42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d30ae9985_4_0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8d30ae9985_4_0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d30ae9985_3_32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8d30ae9985_3_32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d2b9165e1_1_18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g8d2b9165e1_1_18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d30ae9985_0_2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8d30ae9985_0_2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d30ae9985_0_12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8d30ae9985_0_12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30ae9985_0_20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g8d30ae9985_0_20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d30ae9985_1_0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8d30ae9985_1_0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d30ae9985_6_7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g8d30ae9985_6_7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4a42508f_0_1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g8d4a42508f_0_1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d30ae9985_1_8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g8d30ae9985_1_8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30ae9985_5_0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8d30ae9985_5_0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30ae9985_5_18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8d30ae9985_5_18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30ae9985_3_0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8d30ae9985_3_0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d30ae9985_3_10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8d30ae9985_3_10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30ae9985_3_18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8d30ae9985_3_18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685800" y="2162013"/>
            <a:ext cx="77724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6748125" y="6333575"/>
            <a:ext cx="703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34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68" name="Google Shape;6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4"/>
          <p:cNvSpPr txBox="1"/>
          <p:nvPr/>
        </p:nvSpPr>
        <p:spPr>
          <a:xfrm>
            <a:off x="7174525" y="6402243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70" name="Google Shape;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3921"/>
              </a:srgbClr>
            </a:outerShdw>
          </a:effectLst>
        </p:spPr>
      </p:pic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35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75" name="Google Shape;7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5"/>
          <p:cNvSpPr txBox="1"/>
          <p:nvPr/>
        </p:nvSpPr>
        <p:spPr>
          <a:xfrm>
            <a:off x="7174525" y="6402243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77" name="Google Shape;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3921"/>
              </a:srgbClr>
            </a:outerShdw>
          </a:effectLst>
        </p:spPr>
      </p:pic>
      <p:sp>
        <p:nvSpPr>
          <p:cNvPr id="78" name="Google Shape;78;p35"/>
          <p:cNvSpPr txBox="1"/>
          <p:nvPr>
            <p:ph type="title"/>
          </p:nvPr>
        </p:nvSpPr>
        <p:spPr>
          <a:xfrm>
            <a:off x="623887" y="1709740"/>
            <a:ext cx="78867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51010" y="3791301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 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36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84" name="Google Shape;8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6"/>
          <p:cNvSpPr txBox="1"/>
          <p:nvPr/>
        </p:nvSpPr>
        <p:spPr>
          <a:xfrm>
            <a:off x="7174525" y="6402243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86" name="Google Shape;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3921"/>
              </a:srgbClr>
            </a:outerShdw>
          </a:effectLst>
        </p:spPr>
      </p:pic>
      <p:sp>
        <p:nvSpPr>
          <p:cNvPr id="87" name="Google Shape;87;p36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 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37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92" name="Google Shape;9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7"/>
          <p:cNvSpPr txBox="1"/>
          <p:nvPr/>
        </p:nvSpPr>
        <p:spPr>
          <a:xfrm>
            <a:off x="7174525" y="6402243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94" name="Google Shape;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3921"/>
              </a:srgbClr>
            </a:outerShdw>
          </a:effectLst>
        </p:spPr>
      </p:pic>
      <p:sp>
        <p:nvSpPr>
          <p:cNvPr id="95" name="Google Shape;95;p37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>
            <a:off x="628650" y="963087"/>
            <a:ext cx="7886700" cy="5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body"/>
          </p:nvPr>
        </p:nvSpPr>
        <p:spPr>
          <a:xfrm>
            <a:off x="628650" y="963087"/>
            <a:ext cx="7886700" cy="5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200" u="none" cap="none" strike="noStrike"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200" u="none" cap="none" strike="noStrike"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200" u="none" cap="none" strike="noStrike"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200" u="none" cap="none" strike="noStrike"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200" u="none" cap="none" strike="noStrike"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200" u="none" cap="none" strike="noStrike"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200" u="none" cap="none" strike="noStrike"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200" u="none" cap="none" strike="noStrike"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200" u="none" cap="none" strike="noStrik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628650" y="1228940"/>
            <a:ext cx="3886200" cy="4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629841" y="365125"/>
            <a:ext cx="7886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629841" y="1487837"/>
            <a:ext cx="3868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2" type="body"/>
          </p:nvPr>
        </p:nvSpPr>
        <p:spPr>
          <a:xfrm>
            <a:off x="4629150" y="1487837"/>
            <a:ext cx="3887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9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0" y="6234545"/>
            <a:ext cx="9144000" cy="852000"/>
          </a:xfrm>
          <a:prstGeom prst="rect">
            <a:avLst/>
          </a:prstGeom>
          <a:solidFill>
            <a:srgbClr val="44546A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:\Communications\LOGOS\new logo system June 2016\Jacobs School of Engineering\Jacobs School of Engineering\00 JSOE\Digital\PNG\UCSDLogo_JSOE_White.png" id="38" name="Google Shape;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7638" y="6330772"/>
            <a:ext cx="1516681" cy="3549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0"/>
          <p:cNvSpPr txBox="1"/>
          <p:nvPr>
            <p:ph type="title"/>
          </p:nvPr>
        </p:nvSpPr>
        <p:spPr>
          <a:xfrm>
            <a:off x="457200" y="274652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"/>
              <a:buNone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556790" y="6415158"/>
            <a:ext cx="365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/>
          <p:nvPr/>
        </p:nvSpPr>
        <p:spPr>
          <a:xfrm>
            <a:off x="0" y="6234545"/>
            <a:ext cx="9144000" cy="852000"/>
          </a:xfrm>
          <a:prstGeom prst="rect">
            <a:avLst/>
          </a:prstGeom>
          <a:solidFill>
            <a:srgbClr val="44546A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:\Communications\LOGOS\new logo system June 2016\Jacobs School of Engineering\Jacobs School of Engineering\00 JSOE\Digital\PNG\UCSDLogo_JSOE_White.png" id="43" name="Google Shape;4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7638" y="6330772"/>
            <a:ext cx="1516681" cy="35496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1"/>
          <p:cNvSpPr txBox="1"/>
          <p:nvPr>
            <p:ph type="title"/>
          </p:nvPr>
        </p:nvSpPr>
        <p:spPr>
          <a:xfrm>
            <a:off x="0" y="0"/>
            <a:ext cx="7886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"/>
              <a:buNone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628650" y="182562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321676" y="6600847"/>
            <a:ext cx="273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 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/>
          <p:nvPr/>
        </p:nvSpPr>
        <p:spPr>
          <a:xfrm>
            <a:off x="0" y="5477379"/>
            <a:ext cx="9144000" cy="5232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32"/>
          <p:cNvCxnSpPr/>
          <p:nvPr/>
        </p:nvCxnSpPr>
        <p:spPr>
          <a:xfrm flipH="1">
            <a:off x="1376724" y="5616125"/>
            <a:ext cx="3900" cy="25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50" name="Google Shape;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5657853"/>
            <a:ext cx="698918" cy="13021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2"/>
          <p:cNvSpPr txBox="1"/>
          <p:nvPr/>
        </p:nvSpPr>
        <p:spPr>
          <a:xfrm>
            <a:off x="7174527" y="5630357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52" name="Google Shape;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2" y="5690513"/>
            <a:ext cx="1810778" cy="81216"/>
          </a:xfrm>
          <a:prstGeom prst="rect">
            <a:avLst/>
          </a:prstGeom>
          <a:noFill/>
          <a:ln>
            <a:noFill/>
          </a:ln>
          <a:effectLst>
            <a:outerShdw blurRad="152400" rotWithShape="0">
              <a:srgbClr val="000000">
                <a:alpha val="3921"/>
              </a:srgbClr>
            </a:outerShdw>
          </a:effectLst>
        </p:spPr>
      </p:pic>
      <p:sp>
        <p:nvSpPr>
          <p:cNvPr id="53" name="Google Shape;53;p32"/>
          <p:cNvSpPr txBox="1"/>
          <p:nvPr>
            <p:ph type="title"/>
          </p:nvPr>
        </p:nvSpPr>
        <p:spPr>
          <a:xfrm>
            <a:off x="628650" y="988709"/>
            <a:ext cx="7886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628650" y="1579565"/>
            <a:ext cx="78867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4419600" y="5484812"/>
            <a:ext cx="2133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/>
          <p:nvPr/>
        </p:nvSpPr>
        <p:spPr>
          <a:xfrm>
            <a:off x="0" y="5477379"/>
            <a:ext cx="9144000" cy="5232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33"/>
          <p:cNvCxnSpPr/>
          <p:nvPr/>
        </p:nvCxnSpPr>
        <p:spPr>
          <a:xfrm flipH="1">
            <a:off x="1376724" y="5616125"/>
            <a:ext cx="3900" cy="25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59" name="Google Shape;5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5657853"/>
            <a:ext cx="698918" cy="13021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3"/>
          <p:cNvSpPr txBox="1"/>
          <p:nvPr/>
        </p:nvSpPr>
        <p:spPr>
          <a:xfrm>
            <a:off x="7174527" y="5630357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61" name="Google Shape;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2" y="5690513"/>
            <a:ext cx="1810778" cy="81216"/>
          </a:xfrm>
          <a:prstGeom prst="rect">
            <a:avLst/>
          </a:prstGeom>
          <a:noFill/>
          <a:ln>
            <a:noFill/>
          </a:ln>
          <a:effectLst>
            <a:outerShdw blurRad="152400" rotWithShape="0">
              <a:srgbClr val="000000">
                <a:alpha val="3921"/>
              </a:srgbClr>
            </a:outerShdw>
          </a:effectLst>
        </p:spPr>
      </p:pic>
      <p:sp>
        <p:nvSpPr>
          <p:cNvPr id="62" name="Google Shape;62;p33"/>
          <p:cNvSpPr txBox="1"/>
          <p:nvPr>
            <p:ph type="title"/>
          </p:nvPr>
        </p:nvSpPr>
        <p:spPr>
          <a:xfrm>
            <a:off x="685800" y="2478760"/>
            <a:ext cx="77724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1143000" y="3558778"/>
            <a:ext cx="68580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4419600" y="5484812"/>
            <a:ext cx="2133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7;p23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1.png" id="8" name="Google Shape;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/>
        </p:nvSpPr>
        <p:spPr>
          <a:xfrm>
            <a:off x="7174525" y="6414943"/>
            <a:ext cx="20784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2.png" id="10" name="Google Shape;1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3921"/>
              </a:srgbClr>
            </a:outerShdw>
          </a:effectLst>
        </p:spPr>
      </p:pic>
      <p:sp>
        <p:nvSpPr>
          <p:cNvPr id="11" name="Google Shape;11;p23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628650" y="963087"/>
            <a:ext cx="7886700" cy="5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20.jp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3.jpg"/><Relationship Id="rId5" Type="http://schemas.openxmlformats.org/officeDocument/2006/relationships/image" Target="../media/image2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3.jpg"/><Relationship Id="rId5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2.jpg"/><Relationship Id="rId5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6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44.png"/><Relationship Id="rId5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9.jpg"/><Relationship Id="rId5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4.jpg"/><Relationship Id="rId5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1.jpg"/><Relationship Id="rId5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3.jpeg"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19512"/>
            <a:ext cx="6858001" cy="163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>
            <p:ph idx="4294967295" type="ctrTitle"/>
          </p:nvPr>
        </p:nvSpPr>
        <p:spPr>
          <a:xfrm>
            <a:off x="685800" y="151402"/>
            <a:ext cx="77724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0" i="0" lang="en-US" sz="32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Auto-Calibration with Stop Signs</a:t>
            </a:r>
            <a:endParaRPr sz="324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br>
              <a:rPr b="0" i="0" lang="en-US" sz="32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Yuhan Liu, Yunhai Han</a:t>
            </a:r>
            <a:endParaRPr b="0" i="0" sz="19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olice car parked in front of a truck&#10;&#10;Description automatically generated" id="104" name="Google Shape;104;p1"/>
          <p:cNvPicPr preferRelativeResize="0"/>
          <p:nvPr/>
        </p:nvPicPr>
        <p:blipFill rotWithShape="1">
          <a:blip r:embed="rId5">
            <a:alphaModFix/>
          </a:blip>
          <a:srcRect b="46667" l="0" r="0" t="21530"/>
          <a:stretch/>
        </p:blipFill>
        <p:spPr>
          <a:xfrm>
            <a:off x="0" y="1819513"/>
            <a:ext cx="9144003" cy="218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376047" y="4318641"/>
            <a:ext cx="6391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Jul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2020</a:t>
            </a:r>
            <a:endParaRPr b="0" i="0" sz="1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423" y="5107630"/>
            <a:ext cx="1107281" cy="45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6997" y="5390094"/>
            <a:ext cx="1714499" cy="1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11" name="Google Shape;211;g8d30ae9985_3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8d30ae9985_3_42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Improvement Method -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8d30ae9985_3_42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g8d30ae9985_3_42"/>
          <p:cNvPicPr preferRelativeResize="0"/>
          <p:nvPr/>
        </p:nvPicPr>
        <p:blipFill rotWithShape="1">
          <a:blip r:embed="rId4">
            <a:alphaModFix/>
          </a:blip>
          <a:srcRect b="0" l="179" r="169" t="0"/>
          <a:stretch/>
        </p:blipFill>
        <p:spPr>
          <a:xfrm>
            <a:off x="4495800" y="1400096"/>
            <a:ext cx="5486400" cy="412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8d30ae9985_3_42"/>
          <p:cNvPicPr preferRelativeResize="0"/>
          <p:nvPr/>
        </p:nvPicPr>
        <p:blipFill rotWithShape="1">
          <a:blip r:embed="rId5">
            <a:alphaModFix/>
          </a:blip>
          <a:srcRect b="19" l="0" r="0" t="29"/>
          <a:stretch/>
        </p:blipFill>
        <p:spPr>
          <a:xfrm>
            <a:off x="-76200" y="1408395"/>
            <a:ext cx="5486400" cy="411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20" name="Google Shape;220;g8d30ae9985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8d30ae9985_4_0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Improvement Method -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8d30ae9985_4_0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g8d30ae9985_4_0"/>
          <p:cNvPicPr preferRelativeResize="0"/>
          <p:nvPr/>
        </p:nvPicPr>
        <p:blipFill rotWithShape="1">
          <a:blip r:embed="rId4">
            <a:alphaModFix/>
          </a:blip>
          <a:srcRect b="0" l="179" r="169" t="0"/>
          <a:stretch/>
        </p:blipFill>
        <p:spPr>
          <a:xfrm>
            <a:off x="4495800" y="1400096"/>
            <a:ext cx="5486400" cy="412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8d30ae9985_4_0"/>
          <p:cNvPicPr preferRelativeResize="0"/>
          <p:nvPr/>
        </p:nvPicPr>
        <p:blipFill rotWithShape="1">
          <a:blip r:embed="rId5">
            <a:alphaModFix/>
          </a:blip>
          <a:srcRect b="19" l="0" r="0" t="29"/>
          <a:stretch/>
        </p:blipFill>
        <p:spPr>
          <a:xfrm>
            <a:off x="-76200" y="1408395"/>
            <a:ext cx="5486400" cy="411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29" name="Google Shape;229;g8d30ae9985_3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8d30ae9985_3_32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Improvement Method -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8d30ae9985_3_32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g8d30ae9985_3_32"/>
          <p:cNvPicPr preferRelativeResize="0"/>
          <p:nvPr/>
        </p:nvPicPr>
        <p:blipFill rotWithShape="1">
          <a:blip r:embed="rId4">
            <a:alphaModFix/>
          </a:blip>
          <a:srcRect b="0" l="179" r="169" t="0"/>
          <a:stretch/>
        </p:blipFill>
        <p:spPr>
          <a:xfrm>
            <a:off x="4495800" y="1400096"/>
            <a:ext cx="5486400" cy="412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8d30ae9985_3_32"/>
          <p:cNvPicPr preferRelativeResize="0"/>
          <p:nvPr/>
        </p:nvPicPr>
        <p:blipFill rotWithShape="1">
          <a:blip r:embed="rId5">
            <a:alphaModFix/>
          </a:blip>
          <a:srcRect b="19" l="0" r="0" t="29"/>
          <a:stretch/>
        </p:blipFill>
        <p:spPr>
          <a:xfrm>
            <a:off x="-76200" y="1408395"/>
            <a:ext cx="5486400" cy="411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38" name="Google Shape;2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Problems Unsolved &amp; Future Works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461850" y="1299925"/>
            <a:ext cx="8832600" cy="47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Experiment on More Datasets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AVL Dataset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Waymo Open Dataset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Sign Detector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Method 2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sequential info from video frames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Bad Result Removal -&gt; Automatic Algorithm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46" name="Google Shape;246;g8d2b9165e1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8d2b9165e1_1_18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g8d2b9165e1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400" y="987200"/>
            <a:ext cx="7585200" cy="5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8d2b9165e1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88" y="950613"/>
            <a:ext cx="8048626" cy="49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8d2b9165e1_1_18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Improvement 2 - Bundle Adjustment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55" name="Google Shape;2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75" y="1005375"/>
            <a:ext cx="7761110" cy="51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13" y="1048975"/>
            <a:ext cx="7579574" cy="502045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Improvement 2 - Bundle Adjustment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64" name="Google Shape;264;g8d30ae9985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8d30ae9985_0_2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g8d30ae9985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25" y="1019108"/>
            <a:ext cx="7640160" cy="500112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8d30ae9985_0_2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Improvement 2 - Bundle Adjustment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72" name="Google Shape;272;g8d30ae9985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8d30ae9985_0_12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g8d30ae9985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00" y="1141051"/>
            <a:ext cx="7797296" cy="38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8d30ae9985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25" y="4952500"/>
            <a:ext cx="7132066" cy="106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8d30ae9985_0_12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Improvement 2 - Bundle Adjustment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81" name="Google Shape;281;g8d30ae9985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8d30ae9985_0_20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g8d30ae9985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900" y="1058633"/>
            <a:ext cx="7233039" cy="500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8d30ae9985_0_20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Improvement 2 - Bundle Adjustment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89" name="Google Shape;289;g8d30ae998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8d30ae9985_1_0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g8d30ae998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63" y="1139746"/>
            <a:ext cx="8448675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8d30ae9985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400" y="4651375"/>
            <a:ext cx="8181276" cy="14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8d30ae9985_1_0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Improvement 2 - Bundle Adjustment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695324" y="1819419"/>
            <a:ext cx="77535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Calibration Results on AVL Dataset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>
                <a:solidFill>
                  <a:schemeClr val="dk1"/>
                </a:solidFill>
              </a:rPr>
              <a:t>System Pipeline (Revisit)</a:t>
            </a:r>
            <a:endParaRPr/>
          </a:p>
          <a:p>
            <a:pPr indent="-889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Line Improvement Method</a:t>
            </a:r>
            <a:endParaRPr/>
          </a:p>
          <a:p>
            <a:pPr indent="-889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Problems Unsolved and Future Works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586400" y="264328"/>
            <a:ext cx="79713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b="0" i="0" lang="en-US" sz="36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i="0" sz="36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calibrate intrinsics using estimated stop sign corners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automatically generated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98" name="Google Shape;298;g8d30ae9985_6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8d30ae9985_6_7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g8d30ae9985_6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" y="1166808"/>
            <a:ext cx="7400925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8d30ae9985_6_7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Improvement 2 - Bundle Adjustment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306" name="Google Shape;306;g8d4a42508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8d4a42508f_0_1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Improvement 2 - Filter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8d4a42508f_0_1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g8d4a42508f_0_1"/>
          <p:cNvSpPr txBox="1"/>
          <p:nvPr/>
        </p:nvSpPr>
        <p:spPr>
          <a:xfrm>
            <a:off x="6191250" y="3327225"/>
            <a:ext cx="2667000" cy="4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 sz="2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1.Accuracy of relative pose estimation</a:t>
            </a:r>
            <a:endParaRPr sz="2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2.Unsynchronized sensor data record</a:t>
            </a:r>
            <a:endParaRPr sz="2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g8d4a42508f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50" y="1019096"/>
            <a:ext cx="5552918" cy="5001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8d30ae9985_1_8"/>
          <p:cNvPicPr preferRelativeResize="0"/>
          <p:nvPr/>
        </p:nvPicPr>
        <p:blipFill rotWithShape="1">
          <a:blip r:embed="rId3">
            <a:alphaModFix/>
          </a:blip>
          <a:srcRect b="0" l="0" r="0" t="50614"/>
          <a:stretch/>
        </p:blipFill>
        <p:spPr>
          <a:xfrm>
            <a:off x="1482675" y="874075"/>
            <a:ext cx="5943600" cy="25953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6" name="Google Shape;316;g8d30ae9985_1_8"/>
          <p:cNvPicPr preferRelativeResize="0"/>
          <p:nvPr/>
        </p:nvPicPr>
        <p:blipFill rotWithShape="1">
          <a:blip r:embed="rId4">
            <a:alphaModFix/>
          </a:blip>
          <a:srcRect b="0" l="0" r="0" t="49942"/>
          <a:stretch/>
        </p:blipFill>
        <p:spPr>
          <a:xfrm>
            <a:off x="1482675" y="3473975"/>
            <a:ext cx="5943600" cy="25953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 close up of a sign&#10;&#10;Description automatically generated" id="317" name="Google Shape;317;g8d30ae9985_1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8d30ae9985_1_8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g8d30ae9985_1_8"/>
          <p:cNvSpPr/>
          <p:nvPr/>
        </p:nvSpPr>
        <p:spPr>
          <a:xfrm rot="5400000">
            <a:off x="4216350" y="3328325"/>
            <a:ext cx="5028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8d30ae9985_1_8"/>
          <p:cNvSpPr txBox="1"/>
          <p:nvPr/>
        </p:nvSpPr>
        <p:spPr>
          <a:xfrm>
            <a:off x="4782550" y="3269375"/>
            <a:ext cx="4181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Bad frame/stop sign 3 removed (manually)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8d30ae9985_1_8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0"/>
              <a:buFont typeface="Arial"/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Manual Work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>
            <p:ph idx="1" type="body"/>
          </p:nvPr>
        </p:nvSpPr>
        <p:spPr>
          <a:xfrm>
            <a:off x="3311713" y="2653096"/>
            <a:ext cx="25206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Thank you!</a:t>
            </a:r>
            <a:endParaRPr/>
          </a:p>
        </p:txBody>
      </p:sp>
      <p:pic>
        <p:nvPicPr>
          <p:cNvPr descr="A close up of a sign&#10;&#10;Description automatically generated" id="327" name="Google Shape;3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9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50458"/>
          <a:stretch/>
        </p:blipFill>
        <p:spPr>
          <a:xfrm>
            <a:off x="4765403" y="1657575"/>
            <a:ext cx="4206240" cy="22037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48413"/>
          <a:stretch/>
        </p:blipFill>
        <p:spPr>
          <a:xfrm>
            <a:off x="4765403" y="3864975"/>
            <a:ext cx="4206240" cy="2208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5">
            <a:alphaModFix/>
          </a:blip>
          <a:srcRect b="0" l="0" r="0" t="49563"/>
          <a:stretch/>
        </p:blipFill>
        <p:spPr>
          <a:xfrm>
            <a:off x="475600" y="1655290"/>
            <a:ext cx="4206240" cy="2208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6">
            <a:alphaModFix/>
          </a:blip>
          <a:srcRect b="0" l="0" r="0" t="50458"/>
          <a:stretch/>
        </p:blipFill>
        <p:spPr>
          <a:xfrm>
            <a:off x="475600" y="3864975"/>
            <a:ext cx="4206240" cy="2208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 close up of a sign&#10;&#10;Description automatically generated" id="124" name="Google Shape;12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586400" y="938150"/>
            <a:ext cx="78048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Extract the images in rosbag’s, and then calibrate both camera 1 and camera 6 (intrinsic matrices);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Compare the calibration results with the groundtruth obtained using chessboard calibration;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Compare the relative errors before and after improvement.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Calibration Results on AVL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 rot="5400000">
            <a:off x="2226800" y="3611625"/>
            <a:ext cx="5028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670650" y="3702375"/>
            <a:ext cx="12303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 rot="5400000">
            <a:off x="6464000" y="3611625"/>
            <a:ext cx="5028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6907850" y="3702375"/>
            <a:ext cx="12303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270950" y="5744075"/>
            <a:ext cx="10227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Camera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6509575" y="5734000"/>
            <a:ext cx="10227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Camera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38" name="Google Shape;138;g8d30ae9985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8d30ae9985_5_0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8d30ae9985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50" y="1795587"/>
            <a:ext cx="180289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8d30ae9985_5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2649" y="1795571"/>
            <a:ext cx="180289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8d30ae9985_5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8942" y="1795571"/>
            <a:ext cx="1802893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8d30ae9985_5_0"/>
          <p:cNvSpPr txBox="1"/>
          <p:nvPr/>
        </p:nvSpPr>
        <p:spPr>
          <a:xfrm>
            <a:off x="285850" y="5098350"/>
            <a:ext cx="1503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Video Frame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8d30ae9985_5_0"/>
          <p:cNvSpPr txBox="1"/>
          <p:nvPr/>
        </p:nvSpPr>
        <p:spPr>
          <a:xfrm>
            <a:off x="3392150" y="5098350"/>
            <a:ext cx="1503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Bounding Box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8d30ae9985_5_0"/>
          <p:cNvSpPr txBox="1"/>
          <p:nvPr/>
        </p:nvSpPr>
        <p:spPr>
          <a:xfrm>
            <a:off x="6501275" y="5098350"/>
            <a:ext cx="1803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Pixel-wise Mask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8d30ae9985_5_0"/>
          <p:cNvSpPr/>
          <p:nvPr/>
        </p:nvSpPr>
        <p:spPr>
          <a:xfrm>
            <a:off x="2149650" y="3141250"/>
            <a:ext cx="9000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d30ae9985_5_0"/>
          <p:cNvSpPr txBox="1"/>
          <p:nvPr/>
        </p:nvSpPr>
        <p:spPr>
          <a:xfrm>
            <a:off x="2081350" y="2212800"/>
            <a:ext cx="9684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Doing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- YOLO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- RCNN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8d30ae9985_5_0"/>
          <p:cNvSpPr/>
          <p:nvPr/>
        </p:nvSpPr>
        <p:spPr>
          <a:xfrm>
            <a:off x="5268650" y="3141250"/>
            <a:ext cx="9000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d30ae9985_5_0"/>
          <p:cNvSpPr txBox="1"/>
          <p:nvPr/>
        </p:nvSpPr>
        <p:spPr>
          <a:xfrm>
            <a:off x="5200350" y="2212800"/>
            <a:ext cx="9684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Current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HSV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8d30ae9985_5_0"/>
          <p:cNvSpPr/>
          <p:nvPr/>
        </p:nvSpPr>
        <p:spPr>
          <a:xfrm>
            <a:off x="8231425" y="3141250"/>
            <a:ext cx="9000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d30ae9985_5_0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56" name="Google Shape;156;g8d30ae9985_5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8d30ae9985_5_18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8d30ae9985_5_18"/>
          <p:cNvSpPr txBox="1"/>
          <p:nvPr/>
        </p:nvSpPr>
        <p:spPr>
          <a:xfrm>
            <a:off x="1809850" y="5098350"/>
            <a:ext cx="1503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Edge Points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8d30ae9985_5_18"/>
          <p:cNvSpPr/>
          <p:nvPr/>
        </p:nvSpPr>
        <p:spPr>
          <a:xfrm>
            <a:off x="3673650" y="3141250"/>
            <a:ext cx="9000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d30ae9985_5_18"/>
          <p:cNvSpPr txBox="1"/>
          <p:nvPr/>
        </p:nvSpPr>
        <p:spPr>
          <a:xfrm>
            <a:off x="3368000" y="1755600"/>
            <a:ext cx="15039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Current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SVD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+RANSAC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Line Improvement</a:t>
            </a:r>
            <a:endParaRPr b="1" sz="1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8d30ae9985_5_18"/>
          <p:cNvSpPr txBox="1"/>
          <p:nvPr/>
        </p:nvSpPr>
        <p:spPr>
          <a:xfrm>
            <a:off x="3412450" y="3716350"/>
            <a:ext cx="15039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1" sz="1800" u="sng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+Data</a:t>
            </a:r>
            <a:endParaRPr b="1"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Association</a:t>
            </a:r>
            <a:endParaRPr b="1"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8d30ae9985_5_18"/>
          <p:cNvSpPr/>
          <p:nvPr/>
        </p:nvSpPr>
        <p:spPr>
          <a:xfrm>
            <a:off x="152400" y="3141250"/>
            <a:ext cx="13515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8d30ae9985_5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550" y="1897946"/>
            <a:ext cx="1802893" cy="3200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g8d30ae9985_5_18"/>
          <p:cNvSpPr txBox="1"/>
          <p:nvPr/>
        </p:nvSpPr>
        <p:spPr>
          <a:xfrm>
            <a:off x="73900" y="1739100"/>
            <a:ext cx="15039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Current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Canny Edge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+Devernay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Sub-Pixel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Correction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8d30ae9985_5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250" y="1908133"/>
            <a:ext cx="42672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g8d30ae9985_5_18"/>
          <p:cNvSpPr txBox="1"/>
          <p:nvPr/>
        </p:nvSpPr>
        <p:spPr>
          <a:xfrm>
            <a:off x="5356050" y="5098350"/>
            <a:ext cx="3453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Line Estimation + Intersections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8d30ae9985_5_18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8d30ae9985_5_18"/>
          <p:cNvSpPr txBox="1"/>
          <p:nvPr/>
        </p:nvSpPr>
        <p:spPr>
          <a:xfrm>
            <a:off x="-76200" y="5747075"/>
            <a:ext cx="9355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*: R.G. Gioi &amp; G. Randall(2017),  “A Sub-Pixel Edge Detector: an Implementation of the Canny/Devernay Algorithm”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Improvement Method - Inputs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7200" y="1393658"/>
            <a:ext cx="54864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550" y="1391652"/>
            <a:ext cx="5486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82" name="Google Shape;182;g8d30ae9985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8d30ae9985_3_0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Improvement Method - Steps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8d30ae9985_3_0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g8d30ae9985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34675" y="1509752"/>
            <a:ext cx="5486400" cy="411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8d30ae9985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150" y="1501454"/>
            <a:ext cx="5486400" cy="412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91" name="Google Shape;191;g8d30ae9985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8d30ae9985_3_10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Improvement Method - Steps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8d30ae9985_3_10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g8d30ae9985_3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7200" y="1484595"/>
            <a:ext cx="5486400" cy="411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8d30ae9985_3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600" y="1476296"/>
            <a:ext cx="5486400" cy="412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200" name="Google Shape;200;g8d30ae9985_3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8d30ae9985_3_18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Improvement Method -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8d30ae9985_3_18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8d30ae9985_3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33400" y="1408395"/>
            <a:ext cx="5486400" cy="411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8d30ae9985_3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400" y="1400096"/>
            <a:ext cx="5486400" cy="41293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8d30ae9985_3_18"/>
          <p:cNvSpPr txBox="1"/>
          <p:nvPr/>
        </p:nvSpPr>
        <p:spPr>
          <a:xfrm>
            <a:off x="1789700" y="5323975"/>
            <a:ext cx="136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8d30ae9985_3_18"/>
          <p:cNvSpPr txBox="1"/>
          <p:nvPr/>
        </p:nvSpPr>
        <p:spPr>
          <a:xfrm>
            <a:off x="6402300" y="5323975"/>
            <a:ext cx="136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2019-08-13T02:36:54Z</dcterms:created>
  <dc:creator>David</dc:creator>
</cp:coreProperties>
</file>