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70" r:id="rId3"/>
    <p:sldId id="258" r:id="rId4"/>
    <p:sldId id="259" r:id="rId5"/>
    <p:sldId id="264" r:id="rId6"/>
    <p:sldId id="261" r:id="rId7"/>
    <p:sldId id="260" r:id="rId8"/>
    <p:sldId id="263" r:id="rId9"/>
    <p:sldId id="262" r:id="rId10"/>
    <p:sldId id="265" r:id="rId11"/>
    <p:sldId id="266" r:id="rId12"/>
    <p:sldId id="269" r:id="rId13"/>
    <p:sldId id="267" r:id="rId14"/>
    <p:sldId id="268"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2" autoAdjust="0"/>
    <p:restoredTop sz="74871" autoAdjust="0"/>
  </p:normalViewPr>
  <p:slideViewPr>
    <p:cSldViewPr snapToGrid="0">
      <p:cViewPr varScale="1">
        <p:scale>
          <a:sx n="97" d="100"/>
          <a:sy n="97" d="100"/>
        </p:scale>
        <p:origin x="38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CF3222-AAA2-4411-90BB-5FE1452B7927}" type="datetimeFigureOut">
              <a:rPr lang="en-US" smtClean="0"/>
              <a:t>10/23/2021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3894EA-6DBB-44FC-9083-4B63A67C3C45}" type="slidenum">
              <a:rPr lang="en-US" smtClean="0"/>
              <a:t>‹#›</a:t>
            </a:fld>
            <a:endParaRPr lang="en-US"/>
          </a:p>
        </p:txBody>
      </p:sp>
    </p:spTree>
    <p:extLst>
      <p:ext uri="{BB962C8B-B14F-4D97-AF65-F5344CB8AC3E}">
        <p14:creationId xmlns:p14="http://schemas.microsoft.com/office/powerpoint/2010/main" val="2717860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3894EA-6DBB-44FC-9083-4B63A67C3C45}" type="slidenum">
              <a:rPr lang="en-US" smtClean="0"/>
              <a:t>1</a:t>
            </a:fld>
            <a:endParaRPr lang="en-US"/>
          </a:p>
        </p:txBody>
      </p:sp>
    </p:spTree>
    <p:extLst>
      <p:ext uri="{BB962C8B-B14F-4D97-AF65-F5344CB8AC3E}">
        <p14:creationId xmlns:p14="http://schemas.microsoft.com/office/powerpoint/2010/main" val="23341054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 imbalance</a:t>
            </a:r>
          </a:p>
          <a:p>
            <a:endParaRPr lang="en-US" dirty="0"/>
          </a:p>
          <a:p>
            <a:pPr marL="171450" indent="-171450">
              <a:buFontTx/>
              <a:buChar char="-"/>
            </a:pPr>
            <a:r>
              <a:rPr lang="en-US" dirty="0"/>
              <a:t>most modern data science algorithms are built for balanced datasets, or datasets with a nearly equal representation of the output classes</a:t>
            </a:r>
          </a:p>
          <a:p>
            <a:pPr marL="171450" indent="-171450">
              <a:buFontTx/>
              <a:buChar char="-"/>
            </a:pPr>
            <a:r>
              <a:rPr lang="en-US" dirty="0"/>
              <a:t>as we saw a couple slides ago, we are working with a very unbalanced dataset (96-4 in favor of &lt;50k), so we need to take some action to try to make the classes more </a:t>
            </a:r>
            <a:r>
              <a:rPr lang="en-US" dirty="0" err="1"/>
              <a:t>balanaced</a:t>
            </a:r>
            <a:endParaRPr lang="en-US" dirty="0"/>
          </a:p>
          <a:p>
            <a:pPr marL="0" indent="0">
              <a:buFontTx/>
              <a:buNone/>
            </a:pPr>
            <a:endParaRPr lang="en-US" dirty="0"/>
          </a:p>
          <a:p>
            <a:pPr marL="0" indent="0">
              <a:buFontTx/>
              <a:buNone/>
            </a:pPr>
            <a:r>
              <a:rPr lang="en-US" dirty="0"/>
              <a:t>Minority class importance</a:t>
            </a:r>
          </a:p>
          <a:p>
            <a:pPr marL="171450" indent="-171450">
              <a:buFontTx/>
              <a:buChar char="-"/>
            </a:pPr>
            <a:r>
              <a:rPr lang="en-US" dirty="0"/>
              <a:t>the other big problem is that in class imbalance problems, the minority class is usually of higher importance to us than the majority</a:t>
            </a:r>
          </a:p>
          <a:p>
            <a:pPr marL="171450" indent="-171450">
              <a:buFontTx/>
              <a:buChar char="-"/>
            </a:pPr>
            <a:r>
              <a:rPr lang="en-US" dirty="0"/>
              <a:t>for instance, look at credit card fraud detection.  hundreds of millions of valid transactions are happening on a daily basis while only a small number are fraudulent</a:t>
            </a:r>
          </a:p>
          <a:p>
            <a:pPr marL="171450" indent="-171450">
              <a:buFontTx/>
              <a:buChar char="-"/>
            </a:pPr>
            <a:r>
              <a:rPr lang="en-US" dirty="0"/>
              <a:t>the credit card company doesn’t care about the valid transactions, they don’t lose money on those.  the ones they need to understand are the fraudulent transactions</a:t>
            </a:r>
          </a:p>
          <a:p>
            <a:pPr marL="171450" indent="-171450">
              <a:buFontTx/>
              <a:buChar char="-"/>
            </a:pPr>
            <a:r>
              <a:rPr lang="en-US" dirty="0"/>
              <a:t>the same thing with our dataset, we understand that the vast majority of people have &lt;50k in income, we want to identify what goes into the &gt;50k samples</a:t>
            </a:r>
          </a:p>
          <a:p>
            <a:pPr marL="0" indent="0">
              <a:buFontTx/>
              <a:buNone/>
            </a:pPr>
            <a:endParaRPr lang="en-US" dirty="0"/>
          </a:p>
          <a:p>
            <a:pPr marL="0" indent="0">
              <a:buFontTx/>
              <a:buNone/>
            </a:pPr>
            <a:r>
              <a:rPr lang="en-US" dirty="0"/>
              <a:t>Resampling</a:t>
            </a:r>
          </a:p>
          <a:p>
            <a:pPr marL="171450" indent="-171450">
              <a:buFontTx/>
              <a:buChar char="-"/>
            </a:pPr>
            <a:r>
              <a:rPr lang="en-US" dirty="0"/>
              <a:t>there are loads of different techniques that try to address class imbalance by resampling the data</a:t>
            </a:r>
          </a:p>
          <a:p>
            <a:pPr marL="171450" indent="-171450">
              <a:buFontTx/>
              <a:buChar char="-"/>
            </a:pPr>
            <a:r>
              <a:rPr lang="en-US" sz="1200" dirty="0"/>
              <a:t>SMOTE and ROSE are two commonly used oversampling techniques that generate synthetic data that is roughly similar to that of the existing minority samples</a:t>
            </a:r>
          </a:p>
          <a:p>
            <a:pPr marL="171450" indent="-171450">
              <a:buFontTx/>
              <a:buChar char="-"/>
            </a:pPr>
            <a:r>
              <a:rPr lang="en-US" sz="1200" dirty="0"/>
              <a:t>additionally, </a:t>
            </a:r>
            <a:r>
              <a:rPr lang="en-US" sz="1200" dirty="0" err="1"/>
              <a:t>undersampling</a:t>
            </a:r>
            <a:r>
              <a:rPr lang="en-US" sz="1200" dirty="0"/>
              <a:t> may be paired to the approach by specifically or randomly dropping instances of the overrepresented class</a:t>
            </a:r>
            <a:endParaRPr lang="en-US" dirty="0"/>
          </a:p>
        </p:txBody>
      </p:sp>
      <p:sp>
        <p:nvSpPr>
          <p:cNvPr id="4" name="Slide Number Placeholder 3"/>
          <p:cNvSpPr>
            <a:spLocks noGrp="1"/>
          </p:cNvSpPr>
          <p:nvPr>
            <p:ph type="sldNum" sz="quarter" idx="5"/>
          </p:nvPr>
        </p:nvSpPr>
        <p:spPr/>
        <p:txBody>
          <a:bodyPr/>
          <a:lstStyle/>
          <a:p>
            <a:fld id="{113894EA-6DBB-44FC-9083-4B63A67C3C45}" type="slidenum">
              <a:rPr lang="en-US" smtClean="0"/>
              <a:t>10</a:t>
            </a:fld>
            <a:endParaRPr lang="en-US"/>
          </a:p>
        </p:txBody>
      </p:sp>
    </p:spTree>
    <p:extLst>
      <p:ext uri="{BB962C8B-B14F-4D97-AF65-F5344CB8AC3E}">
        <p14:creationId xmlns:p14="http://schemas.microsoft.com/office/powerpoint/2010/main" val="26048271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Examples of class balancing outputs</a:t>
            </a:r>
          </a:p>
        </p:txBody>
      </p:sp>
      <p:sp>
        <p:nvSpPr>
          <p:cNvPr id="4" name="Slide Number Placeholder 3"/>
          <p:cNvSpPr>
            <a:spLocks noGrp="1"/>
          </p:cNvSpPr>
          <p:nvPr>
            <p:ph type="sldNum" sz="quarter" idx="5"/>
          </p:nvPr>
        </p:nvSpPr>
        <p:spPr/>
        <p:txBody>
          <a:bodyPr/>
          <a:lstStyle/>
          <a:p>
            <a:fld id="{113894EA-6DBB-44FC-9083-4B63A67C3C45}" type="slidenum">
              <a:rPr lang="en-US" smtClean="0"/>
              <a:t>11</a:t>
            </a:fld>
            <a:endParaRPr lang="en-US"/>
          </a:p>
        </p:txBody>
      </p:sp>
    </p:spTree>
    <p:extLst>
      <p:ext uri="{BB962C8B-B14F-4D97-AF65-F5344CB8AC3E}">
        <p14:creationId xmlns:p14="http://schemas.microsoft.com/office/powerpoint/2010/main" val="41897401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Training Models</a:t>
            </a:r>
          </a:p>
          <a:p>
            <a:endParaRPr lang="en-US" dirty="0"/>
          </a:p>
          <a:p>
            <a:pPr marL="171450" indent="-171450">
              <a:buFontTx/>
              <a:buChar char="-"/>
            </a:pPr>
            <a:r>
              <a:rPr lang="en-US" dirty="0"/>
              <a:t>let’s first revisit our problem statement, we’re trying to bin sample users into two specific classes, income greater or less than 50k</a:t>
            </a:r>
          </a:p>
          <a:p>
            <a:pPr marL="171450" indent="-171450">
              <a:buFontTx/>
              <a:buChar char="-"/>
            </a:pPr>
            <a:r>
              <a:rPr lang="en-US" dirty="0"/>
              <a:t>thus we are going to need classification specific algorithms like random forest, logistic regression or </a:t>
            </a:r>
            <a:r>
              <a:rPr lang="en-US" dirty="0" err="1"/>
              <a:t>xgboost</a:t>
            </a:r>
            <a:endParaRPr lang="en-US" dirty="0"/>
          </a:p>
          <a:p>
            <a:pPr marL="171450" indent="-171450">
              <a:buFontTx/>
              <a:buChar char="-"/>
            </a:pPr>
            <a:endParaRPr lang="en-US" dirty="0"/>
          </a:p>
          <a:p>
            <a:pPr marL="171450" indent="-171450">
              <a:buFontTx/>
              <a:buChar char="-"/>
            </a:pPr>
            <a:r>
              <a:rPr lang="en-US" dirty="0"/>
              <a:t>ultimately, we are trying to minimize the difference (or “loss”) between our predictions and the reality</a:t>
            </a:r>
          </a:p>
          <a:p>
            <a:pPr marL="171450" indent="-171450">
              <a:buFontTx/>
              <a:buChar char="-"/>
            </a:pPr>
            <a:r>
              <a:rPr lang="en-US" dirty="0"/>
              <a:t>if we underfit our data, our model will have a hard time classifying new data, after all it had a hard to classifying the data we already had</a:t>
            </a:r>
          </a:p>
          <a:p>
            <a:pPr marL="171450" indent="-171450">
              <a:buFontTx/>
              <a:buChar char="-"/>
            </a:pPr>
            <a:r>
              <a:rPr lang="en-US" dirty="0"/>
              <a:t>if we overfit our data, our model will have a hard time classifying new data, it has so specifically learned the data that we already have that once a bit of real world variability is added, the predictions will fall apart</a:t>
            </a:r>
          </a:p>
          <a:p>
            <a:pPr marL="171450" indent="-171450">
              <a:buFontTx/>
              <a:buChar char="-"/>
            </a:pPr>
            <a:r>
              <a:rPr lang="en-US" dirty="0"/>
              <a:t>we are looking to find the middle ground between our model fitting the data very well but also being able to well classify new data inputs</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113894EA-6DBB-44FC-9083-4B63A67C3C45}" type="slidenum">
              <a:rPr lang="en-US" smtClean="0"/>
              <a:t>12</a:t>
            </a:fld>
            <a:endParaRPr lang="en-US"/>
          </a:p>
        </p:txBody>
      </p:sp>
    </p:spTree>
    <p:extLst>
      <p:ext uri="{BB962C8B-B14F-4D97-AF65-F5344CB8AC3E}">
        <p14:creationId xmlns:p14="http://schemas.microsoft.com/office/powerpoint/2010/main" val="34328704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Cross validation helps the user choose a model in an unbiased way</a:t>
            </a:r>
          </a:p>
          <a:p>
            <a:endParaRPr lang="en-US" dirty="0"/>
          </a:p>
          <a:p>
            <a:r>
              <a:rPr lang="en-US" dirty="0"/>
              <a:t>Train, validation, test sets: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first split your data into a train and test set, where the test set is supposed to represent “new data” or unseen handwritten images of the number 2</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within your training data, it’s useful to split the data again into a train and validation sets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once your model has seen the training set, you can test it on the validation set to understand how it performs on unseen data</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maximize the performance of your model against the validation set and then test it on the test set to get an understanding of how the model would perform in the wild</a:t>
            </a:r>
          </a:p>
          <a:p>
            <a:endParaRPr lang="en-US" dirty="0"/>
          </a:p>
          <a:p>
            <a:endParaRPr lang="en-US" dirty="0"/>
          </a:p>
          <a:p>
            <a:r>
              <a:rPr lang="en-US" dirty="0"/>
              <a:t>Nested k-fold:</a:t>
            </a:r>
          </a:p>
          <a:p>
            <a:pPr marL="171450" indent="-171450">
              <a:buFontTx/>
              <a:buChar char="-"/>
            </a:pPr>
            <a:r>
              <a:rPr lang="en-US" dirty="0"/>
              <a:t>cross validating your cross validation</a:t>
            </a:r>
          </a:p>
          <a:p>
            <a:pPr marL="171450" indent="-171450">
              <a:buFontTx/>
              <a:buChar char="-"/>
            </a:pPr>
            <a:r>
              <a:rPr lang="en-US" dirty="0"/>
              <a:t>create training, validation, and test sets out of just your training data</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dirty="0"/>
              <a:t>helps with both model selection and model scoring</a:t>
            </a:r>
            <a:endParaRPr lang="en-US" dirty="0"/>
          </a:p>
          <a:p>
            <a:pPr marL="171450" indent="-171450">
              <a:buFontTx/>
              <a:buChar char="-"/>
            </a:pPr>
            <a:r>
              <a:rPr lang="en-US" sz="1200" dirty="0"/>
              <a:t>in this example (image 2), for each row on the left, you get five trained models, or 25 training models for all 5 left rows.  select the best model for each left row, reducing the number to 5 models. test those models on the remaining test dataset (scoring) and choose the model with the best performance on the test datasets</a:t>
            </a:r>
          </a:p>
          <a:p>
            <a:pPr marL="171450" indent="-171450">
              <a:buFontTx/>
              <a:buChar char="-"/>
            </a:pPr>
            <a:r>
              <a:rPr lang="en-US" dirty="0"/>
              <a:t>provides the user with an understanding of over/underfitting before the test set is ever encountered</a:t>
            </a:r>
          </a:p>
          <a:p>
            <a:endParaRPr lang="en-US" dirty="0"/>
          </a:p>
          <a:p>
            <a:endParaRPr lang="en-US" dirty="0"/>
          </a:p>
          <a:p>
            <a:r>
              <a:rPr lang="en-US" dirty="0"/>
              <a:t>Parameters and Hyperparameters:</a:t>
            </a:r>
          </a:p>
          <a:p>
            <a:pPr marL="171450" indent="-171450">
              <a:buFontTx/>
              <a:buChar char="-"/>
            </a:pPr>
            <a:r>
              <a:rPr lang="en-US" dirty="0"/>
              <a:t>parameters are like the spices or ingredients, hyperparameters are like the pots and pans or the stove type</a:t>
            </a:r>
          </a:p>
          <a:p>
            <a:pPr marL="171450" indent="-171450">
              <a:buFontTx/>
              <a:buChar char="-"/>
            </a:pPr>
            <a:r>
              <a:rPr lang="en-US" dirty="0"/>
              <a:t>you need both to cook a meal but they’re fundamentally different to one another</a:t>
            </a:r>
          </a:p>
          <a:p>
            <a:pPr marL="171450" indent="-171450">
              <a:buFontTx/>
              <a:buChar char="-"/>
            </a:pPr>
            <a:r>
              <a:rPr lang="en-US" dirty="0"/>
              <a:t>a cook can vary the amounts of salt, pepper, and garlic whenever they’re cooking, while changing from a pan to a wok or from the stove to the oven changes the whole meal</a:t>
            </a:r>
          </a:p>
        </p:txBody>
      </p:sp>
      <p:sp>
        <p:nvSpPr>
          <p:cNvPr id="4" name="Slide Number Placeholder 3"/>
          <p:cNvSpPr>
            <a:spLocks noGrp="1"/>
          </p:cNvSpPr>
          <p:nvPr>
            <p:ph type="sldNum" sz="quarter" idx="5"/>
          </p:nvPr>
        </p:nvSpPr>
        <p:spPr/>
        <p:txBody>
          <a:bodyPr/>
          <a:lstStyle/>
          <a:p>
            <a:fld id="{113894EA-6DBB-44FC-9083-4B63A67C3C45}" type="slidenum">
              <a:rPr lang="en-US" smtClean="0"/>
              <a:t>13</a:t>
            </a:fld>
            <a:endParaRPr lang="en-US"/>
          </a:p>
        </p:txBody>
      </p:sp>
    </p:spTree>
    <p:extLst>
      <p:ext uri="{BB962C8B-B14F-4D97-AF65-F5344CB8AC3E}">
        <p14:creationId xmlns:p14="http://schemas.microsoft.com/office/powerpoint/2010/main" val="4849147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Evaluating Models</a:t>
            </a:r>
          </a:p>
          <a:p>
            <a:endParaRPr lang="en-US" dirty="0"/>
          </a:p>
          <a:p>
            <a:pPr marL="171450" indent="-171450">
              <a:buFontTx/>
              <a:buChar char="-"/>
            </a:pPr>
            <a:r>
              <a:rPr lang="en-US" dirty="0"/>
              <a:t>creating a confusion matrix is a quick and handy first step of analyzing the performance of any classifier</a:t>
            </a:r>
          </a:p>
          <a:p>
            <a:pPr marL="171450" indent="-171450">
              <a:buFontTx/>
              <a:buChar char="-"/>
            </a:pPr>
            <a:r>
              <a:rPr lang="en-US" dirty="0"/>
              <a:t>a confusion matrix provides all the information required to calculate other important metrics like precision, recall, and accuracy</a:t>
            </a:r>
          </a:p>
          <a:p>
            <a:pPr marL="171450" indent="-171450">
              <a:buFontTx/>
              <a:buChar char="-"/>
            </a:pPr>
            <a:endParaRPr lang="en-US" dirty="0"/>
          </a:p>
          <a:p>
            <a:pPr marL="171450" indent="-171450">
              <a:buFontTx/>
              <a:buChar char="-"/>
            </a:pPr>
            <a:r>
              <a:rPr lang="en-US" dirty="0"/>
              <a:t>the receiver operating characteristic (ROC) and precision-recall (P-R) curves are useful tools in understanding model performance when applied at the correct time</a:t>
            </a:r>
          </a:p>
          <a:p>
            <a:pPr marL="171450" indent="-171450">
              <a:buFontTx/>
              <a:buChar char="-"/>
            </a:pPr>
            <a:r>
              <a:rPr lang="en-US" dirty="0"/>
              <a:t>the mathematics behind the ROC curve don’t appreciate class imbalance, so in this particular instance, it is only useful in the model training loop when our classes are balanced thru resampling</a:t>
            </a:r>
          </a:p>
          <a:p>
            <a:pPr marL="171450" indent="-171450">
              <a:buFontTx/>
              <a:buChar char="-"/>
            </a:pPr>
            <a:r>
              <a:rPr lang="en-US" dirty="0"/>
              <a:t>the P-R curve is much more sensitive to imbalanced classes and thus is the more useful metric for this data</a:t>
            </a:r>
          </a:p>
          <a:p>
            <a:pPr marL="171450" indent="-171450">
              <a:buFontTx/>
              <a:buChar char="-"/>
            </a:pPr>
            <a:r>
              <a:rPr lang="en-US" dirty="0"/>
              <a:t>the area under each curve is the quantitative measure of how well the model is performing, ROC ranges from [0.5, 1] whereas the P-R curve ranges from [0, 1]</a:t>
            </a:r>
          </a:p>
          <a:p>
            <a:pPr marL="171450" indent="-171450">
              <a:buFontTx/>
              <a:buChar char="-"/>
            </a:pPr>
            <a:endParaRPr lang="en-US" dirty="0"/>
          </a:p>
          <a:p>
            <a:pPr marL="171450" indent="-171450">
              <a:buFontTx/>
              <a:buChar char="-"/>
            </a:pPr>
            <a:r>
              <a:rPr lang="en-US" dirty="0"/>
              <a:t>feature importance is a quantitative measure of how much each feature is influencing the model’s predictions</a:t>
            </a:r>
          </a:p>
          <a:p>
            <a:pPr marL="171450" indent="-171450">
              <a:buFontTx/>
              <a:buChar char="-"/>
            </a:pPr>
            <a:r>
              <a:rPr lang="en-US" dirty="0"/>
              <a:t>these values can be calculated via built-in methods in sci-kit learn, and if you have them, you may as well use them instead of creating the calculations yourself</a:t>
            </a:r>
          </a:p>
          <a:p>
            <a:pPr marL="171450" indent="-171450">
              <a:buFontTx/>
              <a:buChar char="-"/>
            </a:pP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113894EA-6DBB-44FC-9083-4B63A67C3C45}" type="slidenum">
              <a:rPr lang="en-US" smtClean="0"/>
              <a:t>14</a:t>
            </a:fld>
            <a:endParaRPr lang="en-US"/>
          </a:p>
        </p:txBody>
      </p:sp>
    </p:spTree>
    <p:extLst>
      <p:ext uri="{BB962C8B-B14F-4D97-AF65-F5344CB8AC3E}">
        <p14:creationId xmlns:p14="http://schemas.microsoft.com/office/powerpoint/2010/main" val="6058988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3894EA-6DBB-44FC-9083-4B63A67C3C45}" type="slidenum">
              <a:rPr lang="en-US" smtClean="0"/>
              <a:t>15</a:t>
            </a:fld>
            <a:endParaRPr lang="en-US"/>
          </a:p>
        </p:txBody>
      </p:sp>
    </p:spTree>
    <p:extLst>
      <p:ext uri="{BB962C8B-B14F-4D97-AF65-F5344CB8AC3E}">
        <p14:creationId xmlns:p14="http://schemas.microsoft.com/office/powerpoint/2010/main" val="1960564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results of my implementation, if you don’t understand this table or the meaning of the values in it, don’t worry, I will explain it all in the following slides in (hopefully) a cogent and comprehensive way</a:t>
            </a:r>
          </a:p>
        </p:txBody>
      </p:sp>
      <p:sp>
        <p:nvSpPr>
          <p:cNvPr id="4" name="Slide Number Placeholder 3"/>
          <p:cNvSpPr>
            <a:spLocks noGrp="1"/>
          </p:cNvSpPr>
          <p:nvPr>
            <p:ph type="sldNum" sz="quarter" idx="5"/>
          </p:nvPr>
        </p:nvSpPr>
        <p:spPr/>
        <p:txBody>
          <a:bodyPr/>
          <a:lstStyle/>
          <a:p>
            <a:fld id="{113894EA-6DBB-44FC-9083-4B63A67C3C45}" type="slidenum">
              <a:rPr lang="en-US" smtClean="0"/>
              <a:t>2</a:t>
            </a:fld>
            <a:endParaRPr lang="en-US"/>
          </a:p>
        </p:txBody>
      </p:sp>
    </p:spTree>
    <p:extLst>
      <p:ext uri="{BB962C8B-B14F-4D97-AF65-F5344CB8AC3E}">
        <p14:creationId xmlns:p14="http://schemas.microsoft.com/office/powerpoint/2010/main" val="5357065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Classification</a:t>
            </a:r>
          </a:p>
          <a:p>
            <a:endParaRPr lang="en-US" dirty="0"/>
          </a:p>
          <a:p>
            <a:pPr marL="171450" indent="-171450">
              <a:buFontTx/>
              <a:buChar char="-"/>
            </a:pPr>
            <a:r>
              <a:rPr lang="en-US" dirty="0"/>
              <a:t>the idea behind classification is that the user wants to bin their sample data into unique groups that help convey some larger point</a:t>
            </a:r>
          </a:p>
          <a:p>
            <a:pPr marL="171450" indent="-171450">
              <a:buFontTx/>
              <a:buChar char="-"/>
            </a:pPr>
            <a:r>
              <a:rPr lang="en-US" dirty="0"/>
              <a:t>each person in the US population has a unique collection of traits (education, age, industry, etc.) that lead to earning a given income</a:t>
            </a:r>
          </a:p>
          <a:p>
            <a:pPr marL="171450" indent="-171450">
              <a:buFontTx/>
              <a:buChar char="-"/>
            </a:pPr>
            <a:r>
              <a:rPr lang="en-US" dirty="0"/>
              <a:t>classification can help us understand what recipe of person will most likely lead to higher or lower income levels</a:t>
            </a:r>
          </a:p>
          <a:p>
            <a:pPr marL="171450" indent="-171450">
              <a:buFontTx/>
              <a:buChar char="-"/>
            </a:pPr>
            <a:endParaRPr lang="en-US" dirty="0"/>
          </a:p>
          <a:p>
            <a:pPr marL="171450" indent="-171450">
              <a:buFontTx/>
              <a:buChar char="-"/>
            </a:pPr>
            <a:r>
              <a:rPr lang="en-US" dirty="0"/>
              <a:t>the two other most common types of data science problems are regression and clustering</a:t>
            </a:r>
          </a:p>
          <a:p>
            <a:pPr marL="171450" indent="-171450">
              <a:buFontTx/>
              <a:buChar char="-"/>
            </a:pPr>
            <a:r>
              <a:rPr lang="en-US" dirty="0"/>
              <a:t>regression problems seek to provide a numerical output, like the sale price of a new house on the market</a:t>
            </a:r>
          </a:p>
          <a:p>
            <a:pPr marL="171450" indent="-171450">
              <a:buFontTx/>
              <a:buChar char="-"/>
            </a:pPr>
            <a:r>
              <a:rPr lang="en-US" dirty="0"/>
              <a:t>clustering problems seek to classify “unstructured” data into groups, like the topics for a corpus COVID research papers (PPE, vaccinations, public health, disease transmission, etc.)</a:t>
            </a:r>
          </a:p>
          <a:p>
            <a:pPr marL="171450" indent="-171450">
              <a:buFontTx/>
              <a:buChar char="-"/>
            </a:pPr>
            <a:r>
              <a:rPr lang="en-US" dirty="0"/>
              <a:t>these are simply context details for you, they won’t be relevant in this analysis</a:t>
            </a:r>
          </a:p>
        </p:txBody>
      </p:sp>
      <p:sp>
        <p:nvSpPr>
          <p:cNvPr id="4" name="Slide Number Placeholder 3"/>
          <p:cNvSpPr>
            <a:spLocks noGrp="1"/>
          </p:cNvSpPr>
          <p:nvPr>
            <p:ph type="sldNum" sz="quarter" idx="5"/>
          </p:nvPr>
        </p:nvSpPr>
        <p:spPr/>
        <p:txBody>
          <a:bodyPr/>
          <a:lstStyle/>
          <a:p>
            <a:fld id="{113894EA-6DBB-44FC-9083-4B63A67C3C45}" type="slidenum">
              <a:rPr lang="en-US" smtClean="0"/>
              <a:t>3</a:t>
            </a:fld>
            <a:endParaRPr lang="en-US"/>
          </a:p>
        </p:txBody>
      </p:sp>
    </p:spTree>
    <p:extLst>
      <p:ext uri="{BB962C8B-B14F-4D97-AF65-F5344CB8AC3E}">
        <p14:creationId xmlns:p14="http://schemas.microsoft.com/office/powerpoint/2010/main" val="3165213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Supervised learning</a:t>
            </a:r>
          </a:p>
          <a:p>
            <a:endParaRPr lang="en-US" dirty="0"/>
          </a:p>
          <a:p>
            <a:pPr marL="171450" indent="-171450">
              <a:buFontTx/>
              <a:buChar char="-"/>
            </a:pPr>
            <a:r>
              <a:rPr lang="en-US" dirty="0"/>
              <a:t>supervised learning is the machine analog for the way humans learn</a:t>
            </a:r>
          </a:p>
          <a:p>
            <a:pPr marL="171450" indent="-171450">
              <a:buFontTx/>
              <a:buChar char="-"/>
            </a:pPr>
            <a:r>
              <a:rPr lang="en-US" dirty="0"/>
              <a:t>when you’re born, you don’t inherently know what an apple is, but once you’ve been told “this thing on the left” is an apple and you’ve experienced enough apples in your life, you learn what’s identifiable about them, whether it’s their weight, color, shape, smell, etc.</a:t>
            </a:r>
          </a:p>
          <a:p>
            <a:pPr marL="171450" indent="-171450">
              <a:buFontTx/>
              <a:buChar char="-"/>
            </a:pPr>
            <a:r>
              <a:rPr lang="en-US" dirty="0"/>
              <a:t>a machine can learn in the same sort of way</a:t>
            </a:r>
          </a:p>
          <a:p>
            <a:pPr marL="171450" indent="-171450">
              <a:buFontTx/>
              <a:buChar char="-"/>
            </a:pPr>
            <a:endParaRPr lang="en-US" dirty="0"/>
          </a:p>
          <a:p>
            <a:pPr marL="0" indent="0">
              <a:buFontTx/>
              <a:buNone/>
            </a:pPr>
            <a:r>
              <a:rPr lang="en-US" dirty="0"/>
              <a:t>MNIST dataset</a:t>
            </a:r>
          </a:p>
          <a:p>
            <a:pPr marL="171450" indent="-171450">
              <a:buFontTx/>
              <a:buChar char="-"/>
            </a:pPr>
            <a:r>
              <a:rPr lang="en-US" dirty="0"/>
              <a:t>if you provide a machine many instances of the number 2 and you tell the machine “this thing you’re observing is a 2”, the machine can learn what makes a two identifiable</a:t>
            </a:r>
          </a:p>
          <a:p>
            <a:pPr marL="171450" indent="-171450">
              <a:buFontTx/>
              <a:buChar char="-"/>
            </a:pPr>
            <a:r>
              <a:rPr lang="en-US" dirty="0"/>
              <a:t>the bend of the shape, the swirl at the bottom, etc.</a:t>
            </a:r>
          </a:p>
          <a:p>
            <a:pPr marL="171450" indent="-171450">
              <a:buFontTx/>
              <a:buChar char="-"/>
            </a:pPr>
            <a:r>
              <a:rPr lang="en-US" dirty="0"/>
              <a:t>learning these features can allow a computer to recognize a 2 in the same way that it can recognize the attributes of a person making more or less than 50k</a:t>
            </a:r>
          </a:p>
        </p:txBody>
      </p:sp>
      <p:sp>
        <p:nvSpPr>
          <p:cNvPr id="4" name="Slide Number Placeholder 3"/>
          <p:cNvSpPr>
            <a:spLocks noGrp="1"/>
          </p:cNvSpPr>
          <p:nvPr>
            <p:ph type="sldNum" sz="quarter" idx="5"/>
          </p:nvPr>
        </p:nvSpPr>
        <p:spPr/>
        <p:txBody>
          <a:bodyPr/>
          <a:lstStyle/>
          <a:p>
            <a:fld id="{113894EA-6DBB-44FC-9083-4B63A67C3C45}" type="slidenum">
              <a:rPr lang="en-US" smtClean="0"/>
              <a:t>4</a:t>
            </a:fld>
            <a:endParaRPr lang="en-US"/>
          </a:p>
        </p:txBody>
      </p:sp>
    </p:spTree>
    <p:extLst>
      <p:ext uri="{BB962C8B-B14F-4D97-AF65-F5344CB8AC3E}">
        <p14:creationId xmlns:p14="http://schemas.microsoft.com/office/powerpoint/2010/main" val="990020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Bad data, good luck learning anything from this ugly mess</a:t>
            </a:r>
          </a:p>
        </p:txBody>
      </p:sp>
      <p:sp>
        <p:nvSpPr>
          <p:cNvPr id="4" name="Slide Number Placeholder 3"/>
          <p:cNvSpPr>
            <a:spLocks noGrp="1"/>
          </p:cNvSpPr>
          <p:nvPr>
            <p:ph type="sldNum" sz="quarter" idx="5"/>
          </p:nvPr>
        </p:nvSpPr>
        <p:spPr/>
        <p:txBody>
          <a:bodyPr/>
          <a:lstStyle/>
          <a:p>
            <a:fld id="{113894EA-6DBB-44FC-9083-4B63A67C3C45}" type="slidenum">
              <a:rPr lang="en-US" smtClean="0"/>
              <a:t>5</a:t>
            </a:fld>
            <a:endParaRPr lang="en-US"/>
          </a:p>
        </p:txBody>
      </p:sp>
    </p:spTree>
    <p:extLst>
      <p:ext uri="{BB962C8B-B14F-4D97-AF65-F5344CB8AC3E}">
        <p14:creationId xmlns:p14="http://schemas.microsoft.com/office/powerpoint/2010/main" val="24026596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quality</a:t>
            </a:r>
          </a:p>
          <a:p>
            <a:endParaRPr lang="en-US" dirty="0"/>
          </a:p>
          <a:p>
            <a:pPr marL="171450" indent="-171450">
              <a:buFontTx/>
              <a:buChar char="-"/>
            </a:pPr>
            <a:r>
              <a:rPr lang="en-US" dirty="0"/>
              <a:t>before doing anything, we need to examine the quality of the data. always remember: "garbage in, garbage out“</a:t>
            </a:r>
          </a:p>
          <a:p>
            <a:pPr marL="171450" indent="-171450">
              <a:buFontTx/>
              <a:buChar char="-"/>
            </a:pPr>
            <a:r>
              <a:rPr lang="en-US" dirty="0"/>
              <a:t>your model outputs are only as good as the data that is fed to it, so data quality is of paramount importance</a:t>
            </a:r>
          </a:p>
          <a:p>
            <a:pPr marL="0" indent="0">
              <a:buFontTx/>
              <a:buNone/>
            </a:pPr>
            <a:endParaRPr lang="en-US" dirty="0"/>
          </a:p>
          <a:p>
            <a:pPr marL="0" indent="0">
              <a:buFontTx/>
              <a:buNone/>
            </a:pPr>
            <a:endParaRPr lang="en-US" dirty="0"/>
          </a:p>
          <a:p>
            <a:pPr marL="0" indent="0">
              <a:buFontTx/>
              <a:buNone/>
            </a:pPr>
            <a:r>
              <a:rPr lang="en-US" dirty="0"/>
              <a:t>understanding your data</a:t>
            </a:r>
          </a:p>
          <a:p>
            <a:pPr marL="171450" indent="-171450">
              <a:buFontTx/>
              <a:buChar char="-"/>
            </a:pPr>
            <a:r>
              <a:rPr lang="en-US" dirty="0"/>
              <a:t>what sort of data do you have?  numerical and categorical data in tabular form?  video data?  images?</a:t>
            </a:r>
          </a:p>
          <a:p>
            <a:pPr marL="171450" indent="-171450">
              <a:buFontTx/>
              <a:buChar char="-"/>
            </a:pPr>
            <a:r>
              <a:rPr lang="en-US" dirty="0"/>
              <a:t>don't be misled by missing values. good data sources can be both verifiably accurate and also incomplete</a:t>
            </a:r>
          </a:p>
          <a:p>
            <a:pPr marL="171450" indent="-171450">
              <a:buFontTx/>
              <a:buChar char="-"/>
            </a:pPr>
            <a:endParaRPr lang="en-US" dirty="0"/>
          </a:p>
          <a:p>
            <a:pPr marL="171450" indent="-171450">
              <a:buFontTx/>
              <a:buChar char="-"/>
            </a:pPr>
            <a:endParaRPr lang="en-US" dirty="0"/>
          </a:p>
          <a:p>
            <a:pPr marL="0" indent="0">
              <a:buFontTx/>
              <a:buNone/>
            </a:pPr>
            <a:r>
              <a:rPr lang="en-US" dirty="0"/>
              <a:t>verifying your data</a:t>
            </a:r>
          </a:p>
          <a:p>
            <a:pPr marL="171450" indent="-171450">
              <a:buFontTx/>
              <a:buChar char="-"/>
            </a:pPr>
            <a:r>
              <a:rPr lang="en-US" dirty="0"/>
              <a:t>can we trust this data? does it come from a quality source? who collected it?</a:t>
            </a:r>
          </a:p>
          <a:p>
            <a:pPr marL="171450" indent="-171450">
              <a:buFontTx/>
              <a:buChar char="-"/>
            </a:pPr>
            <a:r>
              <a:rPr lang="en-US" dirty="0"/>
              <a:t>in this case, the census bureau is the authority on high level demographic data in the US so we have to have some faith that their collection processes are solid and that the data is trustworthy</a:t>
            </a:r>
          </a:p>
        </p:txBody>
      </p:sp>
      <p:sp>
        <p:nvSpPr>
          <p:cNvPr id="4" name="Slide Number Placeholder 3"/>
          <p:cNvSpPr>
            <a:spLocks noGrp="1"/>
          </p:cNvSpPr>
          <p:nvPr>
            <p:ph type="sldNum" sz="quarter" idx="5"/>
          </p:nvPr>
        </p:nvSpPr>
        <p:spPr/>
        <p:txBody>
          <a:bodyPr/>
          <a:lstStyle/>
          <a:p>
            <a:fld id="{113894EA-6DBB-44FC-9083-4B63A67C3C45}" type="slidenum">
              <a:rPr lang="en-US" smtClean="0"/>
              <a:t>6</a:t>
            </a:fld>
            <a:endParaRPr lang="en-US"/>
          </a:p>
        </p:txBody>
      </p:sp>
    </p:spTree>
    <p:extLst>
      <p:ext uri="{BB962C8B-B14F-4D97-AF65-F5344CB8AC3E}">
        <p14:creationId xmlns:p14="http://schemas.microsoft.com/office/powerpoint/2010/main" val="18478839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Cleaning</a:t>
            </a:r>
          </a:p>
          <a:p>
            <a:endParaRPr lang="en-US" dirty="0"/>
          </a:p>
          <a:p>
            <a:pPr marL="171450" indent="-171450">
              <a:buFontTx/>
              <a:buChar char="-"/>
            </a:pPr>
            <a:r>
              <a:rPr lang="en-US" dirty="0"/>
              <a:t>once we have verified that our data is trustworthy, we can start working on cleaning and preparing it</a:t>
            </a:r>
          </a:p>
          <a:p>
            <a:pPr marL="171450" indent="-171450">
              <a:buFontTx/>
              <a:buChar char="-"/>
            </a:pPr>
            <a:r>
              <a:rPr lang="en-US" dirty="0"/>
              <a:t>for our dataset, the first thing we need to establish are the names for our features, so that we know column A is “age” and column B is “class of worker” etc.</a:t>
            </a:r>
          </a:p>
          <a:p>
            <a:pPr marL="171450" indent="-171450">
              <a:buFontTx/>
              <a:buChar char="-"/>
            </a:pPr>
            <a:r>
              <a:rPr lang="en-US" dirty="0"/>
              <a:t>we can then quickly pull some descriptive statistics about the dataset, like finding null values or looking at the mean and standard deviation of each column of data</a:t>
            </a:r>
          </a:p>
          <a:p>
            <a:pPr marL="171450" indent="-171450">
              <a:buFontTx/>
              <a:buChar char="-"/>
            </a:pPr>
            <a:r>
              <a:rPr lang="en-US" dirty="0"/>
              <a:t>lastly it’s important to have  look at your data and see what it looks like, otherwise you wouldn’t know these strange values like “not in universe” were in your data</a:t>
            </a:r>
          </a:p>
          <a:p>
            <a:endParaRPr lang="en-US" dirty="0"/>
          </a:p>
        </p:txBody>
      </p:sp>
      <p:sp>
        <p:nvSpPr>
          <p:cNvPr id="4" name="Slide Number Placeholder 3"/>
          <p:cNvSpPr>
            <a:spLocks noGrp="1"/>
          </p:cNvSpPr>
          <p:nvPr>
            <p:ph type="sldNum" sz="quarter" idx="5"/>
          </p:nvPr>
        </p:nvSpPr>
        <p:spPr/>
        <p:txBody>
          <a:bodyPr/>
          <a:lstStyle/>
          <a:p>
            <a:fld id="{113894EA-6DBB-44FC-9083-4B63A67C3C45}" type="slidenum">
              <a:rPr lang="en-US" smtClean="0"/>
              <a:t>7</a:t>
            </a:fld>
            <a:endParaRPr lang="en-US"/>
          </a:p>
        </p:txBody>
      </p:sp>
    </p:spTree>
    <p:extLst>
      <p:ext uri="{BB962C8B-B14F-4D97-AF65-F5344CB8AC3E}">
        <p14:creationId xmlns:p14="http://schemas.microsoft.com/office/powerpoint/2010/main" val="12299345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EDA</a:t>
            </a:r>
          </a:p>
          <a:p>
            <a:endParaRPr lang="en-US" dirty="0"/>
          </a:p>
          <a:p>
            <a:pPr marL="171450" indent="-171450">
              <a:buFontTx/>
              <a:buChar char="-"/>
            </a:pPr>
            <a:r>
              <a:rPr lang="en-US" dirty="0"/>
              <a:t>EDA is an exercise in gaining a deeper understanding of your data, trying to identify patterns, and performing any necessary transformations to your data before modeling begins</a:t>
            </a:r>
          </a:p>
          <a:p>
            <a:pPr marL="171450" indent="-171450">
              <a:buFontTx/>
              <a:buChar char="-"/>
            </a:pPr>
            <a:r>
              <a:rPr lang="en-US" dirty="0"/>
              <a:t>EDA is an open-ended process of exploring the patterns in your data, there’s no right or wrong way to go about it</a:t>
            </a:r>
          </a:p>
          <a:p>
            <a:pPr marL="0" indent="0">
              <a:buFontTx/>
              <a:buNone/>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 EDA is a good place to examine the distributions of your features.  are your numerical features really numerical?  the “detailed industry recode” feature is numerical, but don’t those numerical values really represent categories?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in our case, we can see that the distribution of our target is highly imbalanced, where the instances of &lt;50k income samples far outnumber those of &gt;50k</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we will have to deal with that later</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also, the EDA is a good time to examine feature correlation, or in other words, the linear relationships between features. if I change the value for feature 1, does that likely change the value of feature 2?</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this information is very important because multicollinearity can really obfuscate the outcome of your model</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let’s say two features are highly correlated, so a change in feature 1 elicits the same exact change in feature 2.  how will we know whether a change in feature 1 really affects the model performance?  how do we know feature 2 is not responsible for affecting the model?</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113894EA-6DBB-44FC-9083-4B63A67C3C45}" type="slidenum">
              <a:rPr lang="en-US" smtClean="0"/>
              <a:t>8</a:t>
            </a:fld>
            <a:endParaRPr lang="en-US"/>
          </a:p>
        </p:txBody>
      </p:sp>
    </p:spTree>
    <p:extLst>
      <p:ext uri="{BB962C8B-B14F-4D97-AF65-F5344CB8AC3E}">
        <p14:creationId xmlns:p14="http://schemas.microsoft.com/office/powerpoint/2010/main" val="37431041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Encoding</a:t>
            </a:r>
          </a:p>
          <a:p>
            <a:endParaRPr lang="en-US" dirty="0"/>
          </a:p>
          <a:p>
            <a:pPr marL="171450" indent="-171450">
              <a:buFontTx/>
              <a:buChar char="-"/>
            </a:pPr>
            <a:r>
              <a:rPr lang="en-US" dirty="0"/>
              <a:t>as if you needed reminding, machines don’t understand things like we do, they’re built of transistors that only exist as 0’s and 1’s</a:t>
            </a:r>
          </a:p>
          <a:p>
            <a:pPr marL="171450" indent="-171450">
              <a:buFontTx/>
              <a:buChar char="-"/>
            </a:pPr>
            <a:r>
              <a:rPr lang="en-US" dirty="0"/>
              <a:t>thus, a machine cannot learn what a “dog” or “cat” is, but merely a numerical representation of these things</a:t>
            </a:r>
          </a:p>
          <a:p>
            <a:pPr marL="171450" indent="-171450">
              <a:buFontTx/>
              <a:buChar char="-"/>
            </a:pPr>
            <a:r>
              <a:rPr lang="en-US" dirty="0"/>
              <a:t>encoding is the means by which we can turn this categorical data with rich meanings into the 0’s and 1’s that a machine understands</a:t>
            </a:r>
          </a:p>
          <a:p>
            <a:pPr marL="171450" indent="-171450">
              <a:buFontTx/>
              <a:buChar cha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there are numerous ways in which we can encode our data and picking an appropriate method is very important</a:t>
            </a:r>
          </a:p>
          <a:p>
            <a:pPr marL="171450" indent="-171450">
              <a:buFontTx/>
              <a:buChar char="-"/>
            </a:pPr>
            <a:r>
              <a:rPr lang="en-US" dirty="0"/>
              <a:t>the image on the right is an example of an encoding method called “one-hot encoding”, where each feature gets a unique column</a:t>
            </a:r>
          </a:p>
          <a:p>
            <a:pPr marL="171450" indent="-171450">
              <a:buFontTx/>
              <a:buChar char="-"/>
            </a:pPr>
            <a:r>
              <a:rPr lang="en-US" dirty="0"/>
              <a:t>while this technique can be highly effective, we need to understand the cardinality of each feature, which really just means how many unique values are in the column</a:t>
            </a:r>
          </a:p>
          <a:p>
            <a:pPr marL="171450" indent="-171450">
              <a:buFontTx/>
              <a:buChar char="-"/>
            </a:pPr>
            <a:r>
              <a:rPr lang="en-US" dirty="0"/>
              <a:t>if each unique value is getting its own column, we don’t want to encode a feature with 300 unique features because it will create a very sparse matrix with lots of 0’s and only a few 1’s</a:t>
            </a:r>
          </a:p>
          <a:p>
            <a:endParaRPr lang="en-US" dirty="0"/>
          </a:p>
          <a:p>
            <a:pPr marL="171450" indent="-171450">
              <a:buFontTx/>
              <a:buChar char="-"/>
            </a:pPr>
            <a:r>
              <a:rPr lang="en-US" dirty="0"/>
              <a:t>for our specific dataset, I chose to use “target encoding” or ”mean encoding”, which replaces the values in a column with a weight according to how likely it will produce a positive or negative target value</a:t>
            </a:r>
          </a:p>
          <a:p>
            <a:pPr marL="171450" indent="-171450">
              <a:buFontTx/>
              <a:buChar char="-"/>
            </a:pPr>
            <a:r>
              <a:rPr lang="en-US" dirty="0"/>
              <a:t>I used this because it’s relatively agnostic to unknown features like “not in universe” that we can’t resolve to another label</a:t>
            </a:r>
          </a:p>
        </p:txBody>
      </p:sp>
      <p:sp>
        <p:nvSpPr>
          <p:cNvPr id="4" name="Slide Number Placeholder 3"/>
          <p:cNvSpPr>
            <a:spLocks noGrp="1"/>
          </p:cNvSpPr>
          <p:nvPr>
            <p:ph type="sldNum" sz="quarter" idx="5"/>
          </p:nvPr>
        </p:nvSpPr>
        <p:spPr/>
        <p:txBody>
          <a:bodyPr/>
          <a:lstStyle/>
          <a:p>
            <a:fld id="{113894EA-6DBB-44FC-9083-4B63A67C3C45}" type="slidenum">
              <a:rPr lang="en-US" smtClean="0"/>
              <a:t>9</a:t>
            </a:fld>
            <a:endParaRPr lang="en-US"/>
          </a:p>
        </p:txBody>
      </p:sp>
    </p:spTree>
    <p:extLst>
      <p:ext uri="{BB962C8B-B14F-4D97-AF65-F5344CB8AC3E}">
        <p14:creationId xmlns:p14="http://schemas.microsoft.com/office/powerpoint/2010/main" val="896369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6F324-C470-48E3-AB80-692B5CC0DE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669413D-C9B9-4E92-A551-86D7A9F9AE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83BCFE2-5F6F-472F-A32A-8A9B9D5D1DA0}"/>
              </a:ext>
            </a:extLst>
          </p:cNvPr>
          <p:cNvSpPr>
            <a:spLocks noGrp="1"/>
          </p:cNvSpPr>
          <p:nvPr>
            <p:ph type="dt" sz="half" idx="10"/>
          </p:nvPr>
        </p:nvSpPr>
        <p:spPr/>
        <p:txBody>
          <a:bodyPr/>
          <a:lstStyle/>
          <a:p>
            <a:fld id="{05FA5568-B2D1-4251-B1D0-E060DEEAD4E4}" type="datetimeFigureOut">
              <a:rPr lang="en-US" smtClean="0"/>
              <a:t>10/23/2021</a:t>
            </a:fld>
            <a:endParaRPr lang="en-US"/>
          </a:p>
        </p:txBody>
      </p:sp>
      <p:sp>
        <p:nvSpPr>
          <p:cNvPr id="5" name="Footer Placeholder 4">
            <a:extLst>
              <a:ext uri="{FF2B5EF4-FFF2-40B4-BE49-F238E27FC236}">
                <a16:creationId xmlns:a16="http://schemas.microsoft.com/office/drawing/2014/main" id="{BCBE863F-70CC-4A78-9BB1-A5265402F3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2DF34C-CD22-4EA0-BA41-54A6DC9589F7}"/>
              </a:ext>
            </a:extLst>
          </p:cNvPr>
          <p:cNvSpPr>
            <a:spLocks noGrp="1"/>
          </p:cNvSpPr>
          <p:nvPr>
            <p:ph type="sldNum" sz="quarter" idx="12"/>
          </p:nvPr>
        </p:nvSpPr>
        <p:spPr/>
        <p:txBody>
          <a:bodyPr/>
          <a:lstStyle/>
          <a:p>
            <a:fld id="{3C4BECB0-EA76-4F56-ADDF-8379A26D750B}" type="slidenum">
              <a:rPr lang="en-US" smtClean="0"/>
              <a:t>‹#›</a:t>
            </a:fld>
            <a:endParaRPr lang="en-US"/>
          </a:p>
        </p:txBody>
      </p:sp>
    </p:spTree>
    <p:extLst>
      <p:ext uri="{BB962C8B-B14F-4D97-AF65-F5344CB8AC3E}">
        <p14:creationId xmlns:p14="http://schemas.microsoft.com/office/powerpoint/2010/main" val="999821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37A4F-F953-4C78-BB13-001E394D62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297E1F8-4780-49FD-825C-E369948DB2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2336AF-EC33-4723-9F3E-D7DC1DDEFB34}"/>
              </a:ext>
            </a:extLst>
          </p:cNvPr>
          <p:cNvSpPr>
            <a:spLocks noGrp="1"/>
          </p:cNvSpPr>
          <p:nvPr>
            <p:ph type="dt" sz="half" idx="10"/>
          </p:nvPr>
        </p:nvSpPr>
        <p:spPr/>
        <p:txBody>
          <a:bodyPr/>
          <a:lstStyle/>
          <a:p>
            <a:fld id="{05FA5568-B2D1-4251-B1D0-E060DEEAD4E4}" type="datetimeFigureOut">
              <a:rPr lang="en-US" smtClean="0"/>
              <a:t>10/23/2021</a:t>
            </a:fld>
            <a:endParaRPr lang="en-US"/>
          </a:p>
        </p:txBody>
      </p:sp>
      <p:sp>
        <p:nvSpPr>
          <p:cNvPr id="5" name="Footer Placeholder 4">
            <a:extLst>
              <a:ext uri="{FF2B5EF4-FFF2-40B4-BE49-F238E27FC236}">
                <a16:creationId xmlns:a16="http://schemas.microsoft.com/office/drawing/2014/main" id="{2692E998-E28C-4B63-92E9-4F4EE3CE1D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BF50E9-07DD-4854-9366-39FD6867B842}"/>
              </a:ext>
            </a:extLst>
          </p:cNvPr>
          <p:cNvSpPr>
            <a:spLocks noGrp="1"/>
          </p:cNvSpPr>
          <p:nvPr>
            <p:ph type="sldNum" sz="quarter" idx="12"/>
          </p:nvPr>
        </p:nvSpPr>
        <p:spPr/>
        <p:txBody>
          <a:bodyPr/>
          <a:lstStyle/>
          <a:p>
            <a:fld id="{3C4BECB0-EA76-4F56-ADDF-8379A26D750B}" type="slidenum">
              <a:rPr lang="en-US" smtClean="0"/>
              <a:t>‹#›</a:t>
            </a:fld>
            <a:endParaRPr lang="en-US"/>
          </a:p>
        </p:txBody>
      </p:sp>
    </p:spTree>
    <p:extLst>
      <p:ext uri="{BB962C8B-B14F-4D97-AF65-F5344CB8AC3E}">
        <p14:creationId xmlns:p14="http://schemas.microsoft.com/office/powerpoint/2010/main" val="3145225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ACD9E8-BD68-4B07-9F6F-2AC970CF2C6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3BCFB2-6263-4D31-BCB7-08224D431A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596AB-FC5F-40D5-A618-838CD65E472B}"/>
              </a:ext>
            </a:extLst>
          </p:cNvPr>
          <p:cNvSpPr>
            <a:spLocks noGrp="1"/>
          </p:cNvSpPr>
          <p:nvPr>
            <p:ph type="dt" sz="half" idx="10"/>
          </p:nvPr>
        </p:nvSpPr>
        <p:spPr/>
        <p:txBody>
          <a:bodyPr/>
          <a:lstStyle/>
          <a:p>
            <a:fld id="{05FA5568-B2D1-4251-B1D0-E060DEEAD4E4}" type="datetimeFigureOut">
              <a:rPr lang="en-US" smtClean="0"/>
              <a:t>10/23/2021</a:t>
            </a:fld>
            <a:endParaRPr lang="en-US"/>
          </a:p>
        </p:txBody>
      </p:sp>
      <p:sp>
        <p:nvSpPr>
          <p:cNvPr id="5" name="Footer Placeholder 4">
            <a:extLst>
              <a:ext uri="{FF2B5EF4-FFF2-40B4-BE49-F238E27FC236}">
                <a16:creationId xmlns:a16="http://schemas.microsoft.com/office/drawing/2014/main" id="{091C872B-C2EA-4FC5-9644-35DD7B7C8E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DE0987-A92F-4063-8BDF-F060C2412442}"/>
              </a:ext>
            </a:extLst>
          </p:cNvPr>
          <p:cNvSpPr>
            <a:spLocks noGrp="1"/>
          </p:cNvSpPr>
          <p:nvPr>
            <p:ph type="sldNum" sz="quarter" idx="12"/>
          </p:nvPr>
        </p:nvSpPr>
        <p:spPr/>
        <p:txBody>
          <a:bodyPr/>
          <a:lstStyle/>
          <a:p>
            <a:fld id="{3C4BECB0-EA76-4F56-ADDF-8379A26D750B}" type="slidenum">
              <a:rPr lang="en-US" smtClean="0"/>
              <a:t>‹#›</a:t>
            </a:fld>
            <a:endParaRPr lang="en-US"/>
          </a:p>
        </p:txBody>
      </p:sp>
    </p:spTree>
    <p:extLst>
      <p:ext uri="{BB962C8B-B14F-4D97-AF65-F5344CB8AC3E}">
        <p14:creationId xmlns:p14="http://schemas.microsoft.com/office/powerpoint/2010/main" val="3886608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5040B-CAD1-4D87-A8B2-481D2796F9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59EFDC-561A-4D7F-95B5-9ECF26DD6F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09F7BF-E77C-4712-BCC3-2763AA6982DB}"/>
              </a:ext>
            </a:extLst>
          </p:cNvPr>
          <p:cNvSpPr>
            <a:spLocks noGrp="1"/>
          </p:cNvSpPr>
          <p:nvPr>
            <p:ph type="dt" sz="half" idx="10"/>
          </p:nvPr>
        </p:nvSpPr>
        <p:spPr/>
        <p:txBody>
          <a:bodyPr/>
          <a:lstStyle/>
          <a:p>
            <a:fld id="{05FA5568-B2D1-4251-B1D0-E060DEEAD4E4}" type="datetimeFigureOut">
              <a:rPr lang="en-US" smtClean="0"/>
              <a:t>10/23/2021</a:t>
            </a:fld>
            <a:endParaRPr lang="en-US"/>
          </a:p>
        </p:txBody>
      </p:sp>
      <p:sp>
        <p:nvSpPr>
          <p:cNvPr id="5" name="Footer Placeholder 4">
            <a:extLst>
              <a:ext uri="{FF2B5EF4-FFF2-40B4-BE49-F238E27FC236}">
                <a16:creationId xmlns:a16="http://schemas.microsoft.com/office/drawing/2014/main" id="{8F568453-0320-4C85-82FA-FBAF02F1DE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85DBD4-FDFE-462C-9611-B79927F26910}"/>
              </a:ext>
            </a:extLst>
          </p:cNvPr>
          <p:cNvSpPr>
            <a:spLocks noGrp="1"/>
          </p:cNvSpPr>
          <p:nvPr>
            <p:ph type="sldNum" sz="quarter" idx="12"/>
          </p:nvPr>
        </p:nvSpPr>
        <p:spPr/>
        <p:txBody>
          <a:bodyPr/>
          <a:lstStyle/>
          <a:p>
            <a:fld id="{3C4BECB0-EA76-4F56-ADDF-8379A26D750B}" type="slidenum">
              <a:rPr lang="en-US" smtClean="0"/>
              <a:t>‹#›</a:t>
            </a:fld>
            <a:endParaRPr lang="en-US"/>
          </a:p>
        </p:txBody>
      </p:sp>
    </p:spTree>
    <p:extLst>
      <p:ext uri="{BB962C8B-B14F-4D97-AF65-F5344CB8AC3E}">
        <p14:creationId xmlns:p14="http://schemas.microsoft.com/office/powerpoint/2010/main" val="2201881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4A4A5-B2F9-4183-AE82-4410B6585B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55838F6-BFF1-49F1-AD5A-E539ADE2DA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136856-2A9E-40E7-9A2E-B505F11A8D41}"/>
              </a:ext>
            </a:extLst>
          </p:cNvPr>
          <p:cNvSpPr>
            <a:spLocks noGrp="1"/>
          </p:cNvSpPr>
          <p:nvPr>
            <p:ph type="dt" sz="half" idx="10"/>
          </p:nvPr>
        </p:nvSpPr>
        <p:spPr/>
        <p:txBody>
          <a:bodyPr/>
          <a:lstStyle/>
          <a:p>
            <a:fld id="{05FA5568-B2D1-4251-B1D0-E060DEEAD4E4}" type="datetimeFigureOut">
              <a:rPr lang="en-US" smtClean="0"/>
              <a:t>10/23/2021</a:t>
            </a:fld>
            <a:endParaRPr lang="en-US"/>
          </a:p>
        </p:txBody>
      </p:sp>
      <p:sp>
        <p:nvSpPr>
          <p:cNvPr id="5" name="Footer Placeholder 4">
            <a:extLst>
              <a:ext uri="{FF2B5EF4-FFF2-40B4-BE49-F238E27FC236}">
                <a16:creationId xmlns:a16="http://schemas.microsoft.com/office/drawing/2014/main" id="{CF3E6874-8CE3-4164-8C3F-52A4F8D12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715F18-5584-417E-A0AF-80A168D019FF}"/>
              </a:ext>
            </a:extLst>
          </p:cNvPr>
          <p:cNvSpPr>
            <a:spLocks noGrp="1"/>
          </p:cNvSpPr>
          <p:nvPr>
            <p:ph type="sldNum" sz="quarter" idx="12"/>
          </p:nvPr>
        </p:nvSpPr>
        <p:spPr/>
        <p:txBody>
          <a:bodyPr/>
          <a:lstStyle/>
          <a:p>
            <a:fld id="{3C4BECB0-EA76-4F56-ADDF-8379A26D750B}" type="slidenum">
              <a:rPr lang="en-US" smtClean="0"/>
              <a:t>‹#›</a:t>
            </a:fld>
            <a:endParaRPr lang="en-US"/>
          </a:p>
        </p:txBody>
      </p:sp>
    </p:spTree>
    <p:extLst>
      <p:ext uri="{BB962C8B-B14F-4D97-AF65-F5344CB8AC3E}">
        <p14:creationId xmlns:p14="http://schemas.microsoft.com/office/powerpoint/2010/main" val="555719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CE976-9909-4414-81D4-7AF52D4939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AC7085-9B88-49AD-8EAA-48800DFA8BF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59A9521-16F6-4DE2-A463-06067F08E3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55E25E7-ECE8-459D-AB2E-93BD0E7EC204}"/>
              </a:ext>
            </a:extLst>
          </p:cNvPr>
          <p:cNvSpPr>
            <a:spLocks noGrp="1"/>
          </p:cNvSpPr>
          <p:nvPr>
            <p:ph type="dt" sz="half" idx="10"/>
          </p:nvPr>
        </p:nvSpPr>
        <p:spPr/>
        <p:txBody>
          <a:bodyPr/>
          <a:lstStyle/>
          <a:p>
            <a:fld id="{05FA5568-B2D1-4251-B1D0-E060DEEAD4E4}" type="datetimeFigureOut">
              <a:rPr lang="en-US" smtClean="0"/>
              <a:t>10/23/2021</a:t>
            </a:fld>
            <a:endParaRPr lang="en-US"/>
          </a:p>
        </p:txBody>
      </p:sp>
      <p:sp>
        <p:nvSpPr>
          <p:cNvPr id="6" name="Footer Placeholder 5">
            <a:extLst>
              <a:ext uri="{FF2B5EF4-FFF2-40B4-BE49-F238E27FC236}">
                <a16:creationId xmlns:a16="http://schemas.microsoft.com/office/drawing/2014/main" id="{F430EC87-F9E4-4892-AE21-9B39DD4F03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7D04E3-9FB7-4BDF-B8C1-095156D58DC9}"/>
              </a:ext>
            </a:extLst>
          </p:cNvPr>
          <p:cNvSpPr>
            <a:spLocks noGrp="1"/>
          </p:cNvSpPr>
          <p:nvPr>
            <p:ph type="sldNum" sz="quarter" idx="12"/>
          </p:nvPr>
        </p:nvSpPr>
        <p:spPr/>
        <p:txBody>
          <a:bodyPr/>
          <a:lstStyle/>
          <a:p>
            <a:fld id="{3C4BECB0-EA76-4F56-ADDF-8379A26D750B}" type="slidenum">
              <a:rPr lang="en-US" smtClean="0"/>
              <a:t>‹#›</a:t>
            </a:fld>
            <a:endParaRPr lang="en-US"/>
          </a:p>
        </p:txBody>
      </p:sp>
    </p:spTree>
    <p:extLst>
      <p:ext uri="{BB962C8B-B14F-4D97-AF65-F5344CB8AC3E}">
        <p14:creationId xmlns:p14="http://schemas.microsoft.com/office/powerpoint/2010/main" val="1151672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96CD6-98FF-4905-989D-1AC9A7175D4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762020-504A-47A8-B86C-053A37CE0F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751EFB-85E1-47B8-AAD3-332242C4B2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1A0A5D7-270B-469A-B8E4-DEF099640A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18FC3C9-CB39-42B1-811E-8DEE09ABD0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7E09C84-9DB7-4509-A458-97C4DD27B7A4}"/>
              </a:ext>
            </a:extLst>
          </p:cNvPr>
          <p:cNvSpPr>
            <a:spLocks noGrp="1"/>
          </p:cNvSpPr>
          <p:nvPr>
            <p:ph type="dt" sz="half" idx="10"/>
          </p:nvPr>
        </p:nvSpPr>
        <p:spPr/>
        <p:txBody>
          <a:bodyPr/>
          <a:lstStyle/>
          <a:p>
            <a:fld id="{05FA5568-B2D1-4251-B1D0-E060DEEAD4E4}" type="datetimeFigureOut">
              <a:rPr lang="en-US" smtClean="0"/>
              <a:t>10/23/2021</a:t>
            </a:fld>
            <a:endParaRPr lang="en-US"/>
          </a:p>
        </p:txBody>
      </p:sp>
      <p:sp>
        <p:nvSpPr>
          <p:cNvPr id="8" name="Footer Placeholder 7">
            <a:extLst>
              <a:ext uri="{FF2B5EF4-FFF2-40B4-BE49-F238E27FC236}">
                <a16:creationId xmlns:a16="http://schemas.microsoft.com/office/drawing/2014/main" id="{0401FB4B-E10D-4BE4-BB18-6FB35F2A860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7F6CE75-4CC9-49B8-A3E0-665E3840FAB2}"/>
              </a:ext>
            </a:extLst>
          </p:cNvPr>
          <p:cNvSpPr>
            <a:spLocks noGrp="1"/>
          </p:cNvSpPr>
          <p:nvPr>
            <p:ph type="sldNum" sz="quarter" idx="12"/>
          </p:nvPr>
        </p:nvSpPr>
        <p:spPr/>
        <p:txBody>
          <a:bodyPr/>
          <a:lstStyle/>
          <a:p>
            <a:fld id="{3C4BECB0-EA76-4F56-ADDF-8379A26D750B}" type="slidenum">
              <a:rPr lang="en-US" smtClean="0"/>
              <a:t>‹#›</a:t>
            </a:fld>
            <a:endParaRPr lang="en-US"/>
          </a:p>
        </p:txBody>
      </p:sp>
    </p:spTree>
    <p:extLst>
      <p:ext uri="{BB962C8B-B14F-4D97-AF65-F5344CB8AC3E}">
        <p14:creationId xmlns:p14="http://schemas.microsoft.com/office/powerpoint/2010/main" val="3918697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9E623-EFF5-4224-B1F5-61C879B6172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CC3852F-C975-4B6C-A02E-E320EEA4EA11}"/>
              </a:ext>
            </a:extLst>
          </p:cNvPr>
          <p:cNvSpPr>
            <a:spLocks noGrp="1"/>
          </p:cNvSpPr>
          <p:nvPr>
            <p:ph type="dt" sz="half" idx="10"/>
          </p:nvPr>
        </p:nvSpPr>
        <p:spPr/>
        <p:txBody>
          <a:bodyPr/>
          <a:lstStyle/>
          <a:p>
            <a:fld id="{05FA5568-B2D1-4251-B1D0-E060DEEAD4E4}" type="datetimeFigureOut">
              <a:rPr lang="en-US" smtClean="0"/>
              <a:t>10/23/2021</a:t>
            </a:fld>
            <a:endParaRPr lang="en-US"/>
          </a:p>
        </p:txBody>
      </p:sp>
      <p:sp>
        <p:nvSpPr>
          <p:cNvPr id="4" name="Footer Placeholder 3">
            <a:extLst>
              <a:ext uri="{FF2B5EF4-FFF2-40B4-BE49-F238E27FC236}">
                <a16:creationId xmlns:a16="http://schemas.microsoft.com/office/drawing/2014/main" id="{6F2B78A6-7C02-43D9-8AD0-FF98C129CE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9DC648D-3391-43F6-B530-1E7CA08A3C7F}"/>
              </a:ext>
            </a:extLst>
          </p:cNvPr>
          <p:cNvSpPr>
            <a:spLocks noGrp="1"/>
          </p:cNvSpPr>
          <p:nvPr>
            <p:ph type="sldNum" sz="quarter" idx="12"/>
          </p:nvPr>
        </p:nvSpPr>
        <p:spPr/>
        <p:txBody>
          <a:bodyPr/>
          <a:lstStyle/>
          <a:p>
            <a:fld id="{3C4BECB0-EA76-4F56-ADDF-8379A26D750B}" type="slidenum">
              <a:rPr lang="en-US" smtClean="0"/>
              <a:t>‹#›</a:t>
            </a:fld>
            <a:endParaRPr lang="en-US"/>
          </a:p>
        </p:txBody>
      </p:sp>
    </p:spTree>
    <p:extLst>
      <p:ext uri="{BB962C8B-B14F-4D97-AF65-F5344CB8AC3E}">
        <p14:creationId xmlns:p14="http://schemas.microsoft.com/office/powerpoint/2010/main" val="3940239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117233-179D-4EDC-9B6B-A6AD62E91964}"/>
              </a:ext>
            </a:extLst>
          </p:cNvPr>
          <p:cNvSpPr>
            <a:spLocks noGrp="1"/>
          </p:cNvSpPr>
          <p:nvPr>
            <p:ph type="dt" sz="half" idx="10"/>
          </p:nvPr>
        </p:nvSpPr>
        <p:spPr/>
        <p:txBody>
          <a:bodyPr/>
          <a:lstStyle/>
          <a:p>
            <a:fld id="{05FA5568-B2D1-4251-B1D0-E060DEEAD4E4}" type="datetimeFigureOut">
              <a:rPr lang="en-US" smtClean="0"/>
              <a:t>10/23/2021</a:t>
            </a:fld>
            <a:endParaRPr lang="en-US"/>
          </a:p>
        </p:txBody>
      </p:sp>
      <p:sp>
        <p:nvSpPr>
          <p:cNvPr id="3" name="Footer Placeholder 2">
            <a:extLst>
              <a:ext uri="{FF2B5EF4-FFF2-40B4-BE49-F238E27FC236}">
                <a16:creationId xmlns:a16="http://schemas.microsoft.com/office/drawing/2014/main" id="{08029AF5-BA1A-4C57-BDEA-E4B8101DF1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10A9D9A-99C4-4C70-B914-94325A684ABC}"/>
              </a:ext>
            </a:extLst>
          </p:cNvPr>
          <p:cNvSpPr>
            <a:spLocks noGrp="1"/>
          </p:cNvSpPr>
          <p:nvPr>
            <p:ph type="sldNum" sz="quarter" idx="12"/>
          </p:nvPr>
        </p:nvSpPr>
        <p:spPr/>
        <p:txBody>
          <a:bodyPr/>
          <a:lstStyle/>
          <a:p>
            <a:fld id="{3C4BECB0-EA76-4F56-ADDF-8379A26D750B}" type="slidenum">
              <a:rPr lang="en-US" smtClean="0"/>
              <a:t>‹#›</a:t>
            </a:fld>
            <a:endParaRPr lang="en-US"/>
          </a:p>
        </p:txBody>
      </p:sp>
    </p:spTree>
    <p:extLst>
      <p:ext uri="{BB962C8B-B14F-4D97-AF65-F5344CB8AC3E}">
        <p14:creationId xmlns:p14="http://schemas.microsoft.com/office/powerpoint/2010/main" val="4195805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C8E6F-6117-45EC-979B-B6859A3A62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17E7B6-CCE4-480C-8647-5A54623A4D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BB3ACE-D0C4-4839-BAA3-F7653A0461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4A00F9-2A0E-4486-BAB3-F25F7213A5B4}"/>
              </a:ext>
            </a:extLst>
          </p:cNvPr>
          <p:cNvSpPr>
            <a:spLocks noGrp="1"/>
          </p:cNvSpPr>
          <p:nvPr>
            <p:ph type="dt" sz="half" idx="10"/>
          </p:nvPr>
        </p:nvSpPr>
        <p:spPr/>
        <p:txBody>
          <a:bodyPr/>
          <a:lstStyle/>
          <a:p>
            <a:fld id="{05FA5568-B2D1-4251-B1D0-E060DEEAD4E4}" type="datetimeFigureOut">
              <a:rPr lang="en-US" smtClean="0"/>
              <a:t>10/23/2021</a:t>
            </a:fld>
            <a:endParaRPr lang="en-US"/>
          </a:p>
        </p:txBody>
      </p:sp>
      <p:sp>
        <p:nvSpPr>
          <p:cNvPr id="6" name="Footer Placeholder 5">
            <a:extLst>
              <a:ext uri="{FF2B5EF4-FFF2-40B4-BE49-F238E27FC236}">
                <a16:creationId xmlns:a16="http://schemas.microsoft.com/office/drawing/2014/main" id="{0955A63A-8445-4A67-BAE4-302C7F3C5B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B567EB-46BD-4097-BCA4-E5B25D139032}"/>
              </a:ext>
            </a:extLst>
          </p:cNvPr>
          <p:cNvSpPr>
            <a:spLocks noGrp="1"/>
          </p:cNvSpPr>
          <p:nvPr>
            <p:ph type="sldNum" sz="quarter" idx="12"/>
          </p:nvPr>
        </p:nvSpPr>
        <p:spPr/>
        <p:txBody>
          <a:bodyPr/>
          <a:lstStyle/>
          <a:p>
            <a:fld id="{3C4BECB0-EA76-4F56-ADDF-8379A26D750B}" type="slidenum">
              <a:rPr lang="en-US" smtClean="0"/>
              <a:t>‹#›</a:t>
            </a:fld>
            <a:endParaRPr lang="en-US"/>
          </a:p>
        </p:txBody>
      </p:sp>
    </p:spTree>
    <p:extLst>
      <p:ext uri="{BB962C8B-B14F-4D97-AF65-F5344CB8AC3E}">
        <p14:creationId xmlns:p14="http://schemas.microsoft.com/office/powerpoint/2010/main" val="1314083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E9A2A-1434-4443-A439-F4B2ECC2FF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781F34-D90B-4D4B-83AA-F7899F8904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C892737-942A-4332-8349-B40ECCE604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6FC7C1-A383-4422-B15C-81A173C7F4CE}"/>
              </a:ext>
            </a:extLst>
          </p:cNvPr>
          <p:cNvSpPr>
            <a:spLocks noGrp="1"/>
          </p:cNvSpPr>
          <p:nvPr>
            <p:ph type="dt" sz="half" idx="10"/>
          </p:nvPr>
        </p:nvSpPr>
        <p:spPr/>
        <p:txBody>
          <a:bodyPr/>
          <a:lstStyle/>
          <a:p>
            <a:fld id="{05FA5568-B2D1-4251-B1D0-E060DEEAD4E4}" type="datetimeFigureOut">
              <a:rPr lang="en-US" smtClean="0"/>
              <a:t>10/23/2021</a:t>
            </a:fld>
            <a:endParaRPr lang="en-US"/>
          </a:p>
        </p:txBody>
      </p:sp>
      <p:sp>
        <p:nvSpPr>
          <p:cNvPr id="6" name="Footer Placeholder 5">
            <a:extLst>
              <a:ext uri="{FF2B5EF4-FFF2-40B4-BE49-F238E27FC236}">
                <a16:creationId xmlns:a16="http://schemas.microsoft.com/office/drawing/2014/main" id="{3DEB6A33-7BF2-4D31-8770-0D53FCAC42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737059-28E2-42D6-819D-5FC8CC94940E}"/>
              </a:ext>
            </a:extLst>
          </p:cNvPr>
          <p:cNvSpPr>
            <a:spLocks noGrp="1"/>
          </p:cNvSpPr>
          <p:nvPr>
            <p:ph type="sldNum" sz="quarter" idx="12"/>
          </p:nvPr>
        </p:nvSpPr>
        <p:spPr/>
        <p:txBody>
          <a:bodyPr/>
          <a:lstStyle/>
          <a:p>
            <a:fld id="{3C4BECB0-EA76-4F56-ADDF-8379A26D750B}" type="slidenum">
              <a:rPr lang="en-US" smtClean="0"/>
              <a:t>‹#›</a:t>
            </a:fld>
            <a:endParaRPr lang="en-US"/>
          </a:p>
        </p:txBody>
      </p:sp>
    </p:spTree>
    <p:extLst>
      <p:ext uri="{BB962C8B-B14F-4D97-AF65-F5344CB8AC3E}">
        <p14:creationId xmlns:p14="http://schemas.microsoft.com/office/powerpoint/2010/main" val="842877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BB8B98-346F-46B3-B504-BE72A4BE26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3D7AF29-1EC1-4F9C-97E9-A13EF3CEC0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A539A2-A670-4329-BE47-76E5B05545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FA5568-B2D1-4251-B1D0-E060DEEAD4E4}" type="datetimeFigureOut">
              <a:rPr lang="en-US" smtClean="0"/>
              <a:t>10/23/2021</a:t>
            </a:fld>
            <a:endParaRPr lang="en-US"/>
          </a:p>
        </p:txBody>
      </p:sp>
      <p:sp>
        <p:nvSpPr>
          <p:cNvPr id="5" name="Footer Placeholder 4">
            <a:extLst>
              <a:ext uri="{FF2B5EF4-FFF2-40B4-BE49-F238E27FC236}">
                <a16:creationId xmlns:a16="http://schemas.microsoft.com/office/drawing/2014/main" id="{5817D0DB-2566-4FD5-9751-B0B6F97FAB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81D6865-9339-4FEC-A84C-34E8222EE7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4BECB0-EA76-4F56-ADDF-8379A26D750B}" type="slidenum">
              <a:rPr lang="en-US" smtClean="0"/>
              <a:t>‹#›</a:t>
            </a:fld>
            <a:endParaRPr lang="en-US"/>
          </a:p>
        </p:txBody>
      </p:sp>
    </p:spTree>
    <p:extLst>
      <p:ext uri="{BB962C8B-B14F-4D97-AF65-F5344CB8AC3E}">
        <p14:creationId xmlns:p14="http://schemas.microsoft.com/office/powerpoint/2010/main" val="31025329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490A3-6969-45AA-B3E8-9557CD0604B5}"/>
              </a:ext>
            </a:extLst>
          </p:cNvPr>
          <p:cNvSpPr>
            <a:spLocks noGrp="1"/>
          </p:cNvSpPr>
          <p:nvPr>
            <p:ph type="ctrTitle"/>
          </p:nvPr>
        </p:nvSpPr>
        <p:spPr/>
        <p:txBody>
          <a:bodyPr>
            <a:normAutofit fontScale="90000"/>
          </a:bodyPr>
          <a:lstStyle/>
          <a:p>
            <a:r>
              <a:rPr lang="en-US" dirty="0"/>
              <a:t>Predicting Income Classifications from Historical US Census Data</a:t>
            </a:r>
          </a:p>
        </p:txBody>
      </p:sp>
      <p:sp>
        <p:nvSpPr>
          <p:cNvPr id="3" name="Subtitle 2">
            <a:extLst>
              <a:ext uri="{FF2B5EF4-FFF2-40B4-BE49-F238E27FC236}">
                <a16:creationId xmlns:a16="http://schemas.microsoft.com/office/drawing/2014/main" id="{0AA1588F-1F84-464C-8DC2-428BED926D3C}"/>
              </a:ext>
            </a:extLst>
          </p:cNvPr>
          <p:cNvSpPr>
            <a:spLocks noGrp="1"/>
          </p:cNvSpPr>
          <p:nvPr>
            <p:ph type="subTitle" idx="1"/>
          </p:nvPr>
        </p:nvSpPr>
        <p:spPr/>
        <p:txBody>
          <a:bodyPr/>
          <a:lstStyle/>
          <a:p>
            <a:endParaRPr lang="en-US" dirty="0"/>
          </a:p>
          <a:p>
            <a:r>
              <a:rPr lang="en-US" sz="2600" dirty="0"/>
              <a:t>By Andy Block</a:t>
            </a:r>
          </a:p>
          <a:p>
            <a:r>
              <a:rPr lang="en-US" dirty="0"/>
              <a:t>Oct 25, 2021</a:t>
            </a:r>
          </a:p>
        </p:txBody>
      </p:sp>
    </p:spTree>
    <p:extLst>
      <p:ext uri="{BB962C8B-B14F-4D97-AF65-F5344CB8AC3E}">
        <p14:creationId xmlns:p14="http://schemas.microsoft.com/office/powerpoint/2010/main" val="2206980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60BA8-EACD-4308-8246-3BC796668913}"/>
              </a:ext>
            </a:extLst>
          </p:cNvPr>
          <p:cNvSpPr>
            <a:spLocks noGrp="1"/>
          </p:cNvSpPr>
          <p:nvPr>
            <p:ph type="title"/>
          </p:nvPr>
        </p:nvSpPr>
        <p:spPr/>
        <p:txBody>
          <a:bodyPr/>
          <a:lstStyle/>
          <a:p>
            <a:r>
              <a:rPr lang="en-US" dirty="0"/>
              <a:t>Class Imbalance and Resampling</a:t>
            </a:r>
          </a:p>
        </p:txBody>
      </p:sp>
      <p:sp>
        <p:nvSpPr>
          <p:cNvPr id="3" name="Content Placeholder 2">
            <a:extLst>
              <a:ext uri="{FF2B5EF4-FFF2-40B4-BE49-F238E27FC236}">
                <a16:creationId xmlns:a16="http://schemas.microsoft.com/office/drawing/2014/main" id="{4BA42800-6156-4F3F-A810-901C5908E5CE}"/>
              </a:ext>
            </a:extLst>
          </p:cNvPr>
          <p:cNvSpPr>
            <a:spLocks noGrp="1"/>
          </p:cNvSpPr>
          <p:nvPr>
            <p:ph sz="half" idx="1"/>
          </p:nvPr>
        </p:nvSpPr>
        <p:spPr/>
        <p:txBody>
          <a:bodyPr>
            <a:normAutofit fontScale="92500" lnSpcReduction="20000"/>
          </a:bodyPr>
          <a:lstStyle/>
          <a:p>
            <a:pPr>
              <a:buSzPct val="60000"/>
              <a:buFont typeface="Wingdings" panose="05000000000000000000" pitchFamily="2" charset="2"/>
              <a:buChar char="§"/>
            </a:pPr>
            <a:r>
              <a:rPr lang="en-US" sz="3600" dirty="0"/>
              <a:t>Algorithms designed for balanced classes</a:t>
            </a:r>
          </a:p>
          <a:p>
            <a:pPr>
              <a:buSzPct val="60000"/>
              <a:buFont typeface="Wingdings" panose="05000000000000000000" pitchFamily="2" charset="2"/>
              <a:buChar char="§"/>
            </a:pPr>
            <a:endParaRPr lang="en-US" sz="3600" dirty="0"/>
          </a:p>
          <a:p>
            <a:pPr>
              <a:buSzPct val="60000"/>
              <a:buFont typeface="Wingdings" panose="05000000000000000000" pitchFamily="2" charset="2"/>
              <a:buChar char="§"/>
            </a:pPr>
            <a:endParaRPr lang="en-US" sz="3600" dirty="0"/>
          </a:p>
          <a:p>
            <a:pPr>
              <a:buSzPct val="60000"/>
              <a:buFont typeface="Wingdings" panose="05000000000000000000" pitchFamily="2" charset="2"/>
              <a:buChar char="§"/>
            </a:pPr>
            <a:r>
              <a:rPr lang="en-US" sz="3600" dirty="0"/>
              <a:t>Minority class usually more important</a:t>
            </a:r>
          </a:p>
          <a:p>
            <a:pPr>
              <a:buSzPct val="60000"/>
              <a:buFont typeface="Wingdings" panose="05000000000000000000" pitchFamily="2" charset="2"/>
              <a:buChar char="§"/>
            </a:pPr>
            <a:endParaRPr lang="en-US" sz="3600" dirty="0"/>
          </a:p>
          <a:p>
            <a:pPr>
              <a:buSzPct val="60000"/>
              <a:buFont typeface="Wingdings" panose="05000000000000000000" pitchFamily="2" charset="2"/>
              <a:buChar char="§"/>
            </a:pPr>
            <a:endParaRPr lang="en-US" sz="3600" dirty="0"/>
          </a:p>
          <a:p>
            <a:pPr>
              <a:buSzPct val="60000"/>
              <a:buFont typeface="Wingdings" panose="05000000000000000000" pitchFamily="2" charset="2"/>
              <a:buChar char="§"/>
            </a:pPr>
            <a:r>
              <a:rPr lang="en-US" sz="3600" dirty="0"/>
              <a:t>Under/Oversampling</a:t>
            </a:r>
          </a:p>
        </p:txBody>
      </p:sp>
      <p:grpSp>
        <p:nvGrpSpPr>
          <p:cNvPr id="9" name="Group 8">
            <a:extLst>
              <a:ext uri="{FF2B5EF4-FFF2-40B4-BE49-F238E27FC236}">
                <a16:creationId xmlns:a16="http://schemas.microsoft.com/office/drawing/2014/main" id="{B57EA2F7-ECCA-458A-968E-6E9FF215B291}"/>
              </a:ext>
            </a:extLst>
          </p:cNvPr>
          <p:cNvGrpSpPr>
            <a:grpSpLocks noChangeAspect="1"/>
          </p:cNvGrpSpPr>
          <p:nvPr/>
        </p:nvGrpSpPr>
        <p:grpSpPr>
          <a:xfrm>
            <a:off x="7601527" y="1426913"/>
            <a:ext cx="3275553" cy="5148762"/>
            <a:chOff x="6342679" y="1313194"/>
            <a:chExt cx="2843939" cy="4447261"/>
          </a:xfrm>
        </p:grpSpPr>
        <p:pic>
          <p:nvPicPr>
            <p:cNvPr id="7170" name="Picture 2" descr="Scatter Plot of Imbalanced Binary Classification Problem">
              <a:extLst>
                <a:ext uri="{FF2B5EF4-FFF2-40B4-BE49-F238E27FC236}">
                  <a16:creationId xmlns:a16="http://schemas.microsoft.com/office/drawing/2014/main" id="{4D90A4B9-6AC7-42A6-B669-41E60494308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293" t="10136" r="8372" b="5175"/>
            <a:stretch/>
          </p:blipFill>
          <p:spPr bwMode="auto">
            <a:xfrm>
              <a:off x="6342679" y="1313194"/>
              <a:ext cx="2843939" cy="2092272"/>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Scatter Plot of Imbalanced Binary Classification Problem Transformed by SMOTE">
              <a:extLst>
                <a:ext uri="{FF2B5EF4-FFF2-40B4-BE49-F238E27FC236}">
                  <a16:creationId xmlns:a16="http://schemas.microsoft.com/office/drawing/2014/main" id="{643764D6-5ED1-471D-9645-0C61582470F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293" t="10194" r="8372" b="5117"/>
            <a:stretch/>
          </p:blipFill>
          <p:spPr bwMode="auto">
            <a:xfrm>
              <a:off x="6342679" y="3668184"/>
              <a:ext cx="2843939" cy="2092271"/>
            </a:xfrm>
            <a:prstGeom prst="rect">
              <a:avLst/>
            </a:prstGeom>
            <a:noFill/>
            <a:extLst>
              <a:ext uri="{909E8E84-426E-40DD-AFC4-6F175D3DCCD1}">
                <a14:hiddenFill xmlns:a14="http://schemas.microsoft.com/office/drawing/2010/main">
                  <a:solidFill>
                    <a:srgbClr val="FFFFFF"/>
                  </a:solidFill>
                </a14:hiddenFill>
              </a:ext>
            </a:extLst>
          </p:spPr>
        </p:pic>
      </p:grpSp>
      <p:sp>
        <p:nvSpPr>
          <p:cNvPr id="13" name="Oval 12">
            <a:extLst>
              <a:ext uri="{FF2B5EF4-FFF2-40B4-BE49-F238E27FC236}">
                <a16:creationId xmlns:a16="http://schemas.microsoft.com/office/drawing/2014/main" id="{A358B081-C01F-49AE-A25D-30D9E9E98163}"/>
              </a:ext>
            </a:extLst>
          </p:cNvPr>
          <p:cNvSpPr/>
          <p:nvPr/>
        </p:nvSpPr>
        <p:spPr>
          <a:xfrm>
            <a:off x="7010197" y="1479294"/>
            <a:ext cx="454538" cy="42278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4" name="Oval 13">
            <a:extLst>
              <a:ext uri="{FF2B5EF4-FFF2-40B4-BE49-F238E27FC236}">
                <a16:creationId xmlns:a16="http://schemas.microsoft.com/office/drawing/2014/main" id="{983D6E42-EAF2-4E48-8625-FEB4A9FA1855}"/>
              </a:ext>
            </a:extLst>
          </p:cNvPr>
          <p:cNvSpPr/>
          <p:nvPr/>
        </p:nvSpPr>
        <p:spPr>
          <a:xfrm>
            <a:off x="7010197" y="4153374"/>
            <a:ext cx="454538" cy="42278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Tree>
    <p:extLst>
      <p:ext uri="{BB962C8B-B14F-4D97-AF65-F5344CB8AC3E}">
        <p14:creationId xmlns:p14="http://schemas.microsoft.com/office/powerpoint/2010/main" val="3388842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9E325-80FF-4919-967E-554E4031AF7F}"/>
              </a:ext>
            </a:extLst>
          </p:cNvPr>
          <p:cNvSpPr>
            <a:spLocks noGrp="1"/>
          </p:cNvSpPr>
          <p:nvPr>
            <p:ph type="title"/>
          </p:nvPr>
        </p:nvSpPr>
        <p:spPr/>
        <p:txBody>
          <a:bodyPr/>
          <a:lstStyle/>
          <a:p>
            <a:r>
              <a:rPr lang="en-US" dirty="0"/>
              <a:t>Class Imbalance and Resampling</a:t>
            </a:r>
          </a:p>
        </p:txBody>
      </p:sp>
      <p:grpSp>
        <p:nvGrpSpPr>
          <p:cNvPr id="5" name="Group 4">
            <a:extLst>
              <a:ext uri="{FF2B5EF4-FFF2-40B4-BE49-F238E27FC236}">
                <a16:creationId xmlns:a16="http://schemas.microsoft.com/office/drawing/2014/main" id="{6A831111-4365-49EF-A41A-E6CF3719AA54}"/>
              </a:ext>
            </a:extLst>
          </p:cNvPr>
          <p:cNvGrpSpPr/>
          <p:nvPr/>
        </p:nvGrpSpPr>
        <p:grpSpPr>
          <a:xfrm>
            <a:off x="1656136" y="1440873"/>
            <a:ext cx="8879727" cy="5250874"/>
            <a:chOff x="6363854" y="3318925"/>
            <a:chExt cx="5650580" cy="3440926"/>
          </a:xfrm>
        </p:grpSpPr>
        <p:pic>
          <p:nvPicPr>
            <p:cNvPr id="6" name="Picture 5">
              <a:extLst>
                <a:ext uri="{FF2B5EF4-FFF2-40B4-BE49-F238E27FC236}">
                  <a16:creationId xmlns:a16="http://schemas.microsoft.com/office/drawing/2014/main" id="{48157DBF-C01E-4B87-9AF4-701D9F777B57}"/>
                </a:ext>
              </a:extLst>
            </p:cNvPr>
            <p:cNvPicPr>
              <a:picLocks noChangeAspect="1"/>
            </p:cNvPicPr>
            <p:nvPr/>
          </p:nvPicPr>
          <p:blipFill rotWithShape="1">
            <a:blip r:embed="rId3"/>
            <a:srcRect t="7118"/>
            <a:stretch/>
          </p:blipFill>
          <p:spPr>
            <a:xfrm>
              <a:off x="6363854" y="3318925"/>
              <a:ext cx="5650580" cy="1719072"/>
            </a:xfrm>
            <a:prstGeom prst="rect">
              <a:avLst/>
            </a:prstGeom>
          </p:spPr>
        </p:pic>
        <p:pic>
          <p:nvPicPr>
            <p:cNvPr id="7" name="Picture 6">
              <a:extLst>
                <a:ext uri="{FF2B5EF4-FFF2-40B4-BE49-F238E27FC236}">
                  <a16:creationId xmlns:a16="http://schemas.microsoft.com/office/drawing/2014/main" id="{5F130F86-D6C1-40A5-83D6-3AE9E3070722}"/>
                </a:ext>
              </a:extLst>
            </p:cNvPr>
            <p:cNvPicPr>
              <a:picLocks noChangeAspect="1"/>
            </p:cNvPicPr>
            <p:nvPr/>
          </p:nvPicPr>
          <p:blipFill rotWithShape="1">
            <a:blip r:embed="rId4"/>
            <a:srcRect t="6317"/>
            <a:stretch/>
          </p:blipFill>
          <p:spPr>
            <a:xfrm>
              <a:off x="6383501" y="5037997"/>
              <a:ext cx="5611287" cy="1721854"/>
            </a:xfrm>
            <a:prstGeom prst="rect">
              <a:avLst/>
            </a:prstGeom>
          </p:spPr>
        </p:pic>
      </p:grpSp>
    </p:spTree>
    <p:extLst>
      <p:ext uri="{BB962C8B-B14F-4D97-AF65-F5344CB8AC3E}">
        <p14:creationId xmlns:p14="http://schemas.microsoft.com/office/powerpoint/2010/main" val="4035389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CED8F-9E2F-45E4-88A5-B87FB79C9D5A}"/>
              </a:ext>
            </a:extLst>
          </p:cNvPr>
          <p:cNvSpPr>
            <a:spLocks noGrp="1"/>
          </p:cNvSpPr>
          <p:nvPr>
            <p:ph type="title"/>
          </p:nvPr>
        </p:nvSpPr>
        <p:spPr/>
        <p:txBody>
          <a:bodyPr/>
          <a:lstStyle/>
          <a:p>
            <a:r>
              <a:rPr lang="en-US" dirty="0"/>
              <a:t>Training Models</a:t>
            </a:r>
          </a:p>
        </p:txBody>
      </p:sp>
      <p:sp>
        <p:nvSpPr>
          <p:cNvPr id="3" name="Content Placeholder 2">
            <a:extLst>
              <a:ext uri="{FF2B5EF4-FFF2-40B4-BE49-F238E27FC236}">
                <a16:creationId xmlns:a16="http://schemas.microsoft.com/office/drawing/2014/main" id="{EB595D6A-3224-4DC4-835A-105B2D9B2AF2}"/>
              </a:ext>
            </a:extLst>
          </p:cNvPr>
          <p:cNvSpPr>
            <a:spLocks noGrp="1"/>
          </p:cNvSpPr>
          <p:nvPr>
            <p:ph sz="half" idx="1"/>
          </p:nvPr>
        </p:nvSpPr>
        <p:spPr>
          <a:xfrm>
            <a:off x="838200" y="1825624"/>
            <a:ext cx="5181600" cy="4575175"/>
          </a:xfrm>
        </p:spPr>
        <p:txBody>
          <a:bodyPr>
            <a:normAutofit lnSpcReduction="10000"/>
          </a:bodyPr>
          <a:lstStyle/>
          <a:p>
            <a:pPr>
              <a:buSzPct val="60000"/>
              <a:buFont typeface="Wingdings" panose="05000000000000000000" pitchFamily="2" charset="2"/>
              <a:buChar char="§"/>
            </a:pPr>
            <a:r>
              <a:rPr lang="en-US" sz="3200" dirty="0"/>
              <a:t>Problem statement</a:t>
            </a:r>
          </a:p>
          <a:p>
            <a:pPr>
              <a:buSzPct val="60000"/>
              <a:buFont typeface="Wingdings" panose="05000000000000000000" pitchFamily="2" charset="2"/>
              <a:buChar char="§"/>
            </a:pPr>
            <a:endParaRPr lang="en-US" sz="3200" dirty="0"/>
          </a:p>
          <a:p>
            <a:pPr>
              <a:buSzPct val="60000"/>
              <a:buFont typeface="Wingdings" panose="05000000000000000000" pitchFamily="2" charset="2"/>
              <a:buChar char="§"/>
            </a:pPr>
            <a:endParaRPr lang="en-US" sz="3200" dirty="0"/>
          </a:p>
          <a:p>
            <a:pPr>
              <a:buSzPct val="60000"/>
              <a:buFont typeface="Wingdings" panose="05000000000000000000" pitchFamily="2" charset="2"/>
              <a:buChar char="§"/>
            </a:pPr>
            <a:r>
              <a:rPr lang="en-US" sz="3200" dirty="0"/>
              <a:t>Selecting candidate algorithms</a:t>
            </a:r>
          </a:p>
          <a:p>
            <a:pPr marL="0" indent="0">
              <a:buSzPct val="60000"/>
              <a:buNone/>
            </a:pPr>
            <a:endParaRPr lang="en-US" sz="3200" dirty="0"/>
          </a:p>
          <a:p>
            <a:pPr>
              <a:buSzPct val="60000"/>
              <a:buFont typeface="Wingdings" panose="05000000000000000000" pitchFamily="2" charset="2"/>
              <a:buChar char="§"/>
            </a:pPr>
            <a:endParaRPr lang="en-US" sz="3200" dirty="0"/>
          </a:p>
          <a:p>
            <a:pPr>
              <a:buSzPct val="60000"/>
              <a:buFont typeface="Wingdings" panose="05000000000000000000" pitchFamily="2" charset="2"/>
              <a:buChar char="§"/>
            </a:pPr>
            <a:r>
              <a:rPr lang="en-US" sz="3200" dirty="0"/>
              <a:t>Minimizing loss and over/underfitting</a:t>
            </a:r>
          </a:p>
        </p:txBody>
      </p:sp>
      <p:pic>
        <p:nvPicPr>
          <p:cNvPr id="10242" name="Picture 2" descr="Overfitting and underfitting">
            <a:extLst>
              <a:ext uri="{FF2B5EF4-FFF2-40B4-BE49-F238E27FC236}">
                <a16:creationId xmlns:a16="http://schemas.microsoft.com/office/drawing/2014/main" id="{D25C4C51-BEC0-4285-AF3D-BB4963CB20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5635" y="4204507"/>
            <a:ext cx="6287367" cy="2514947"/>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8E4A9E1F-D561-4B0C-A695-3FBED6883F96}"/>
              </a:ext>
            </a:extLst>
          </p:cNvPr>
          <p:cNvGrpSpPr/>
          <p:nvPr/>
        </p:nvGrpSpPr>
        <p:grpSpPr>
          <a:xfrm>
            <a:off x="5794403" y="1027906"/>
            <a:ext cx="5408540" cy="2715491"/>
            <a:chOff x="5794403" y="1027906"/>
            <a:chExt cx="5408540" cy="2715491"/>
          </a:xfrm>
        </p:grpSpPr>
        <p:pic>
          <p:nvPicPr>
            <p:cNvPr id="10244" name="Picture 4" descr="Data Science Simplified Part 10: An Introduction to Classification Models - Data  Science Central">
              <a:extLst>
                <a:ext uri="{FF2B5EF4-FFF2-40B4-BE49-F238E27FC236}">
                  <a16:creationId xmlns:a16="http://schemas.microsoft.com/office/drawing/2014/main" id="{7F3125F1-D319-41DB-AF0B-AB47D31F73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4403" y="1027906"/>
              <a:ext cx="5408540" cy="271549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063F507-A5B2-4B75-86BA-0067207B2B55}"/>
                </a:ext>
              </a:extLst>
            </p:cNvPr>
            <p:cNvSpPr txBox="1"/>
            <p:nvPr/>
          </p:nvSpPr>
          <p:spPr>
            <a:xfrm>
              <a:off x="5794403" y="2727702"/>
              <a:ext cx="962858" cy="253916"/>
            </a:xfrm>
            <a:prstGeom prst="rect">
              <a:avLst/>
            </a:prstGeom>
            <a:solidFill>
              <a:schemeClr val="bg1"/>
            </a:solidFill>
          </p:spPr>
          <p:txBody>
            <a:bodyPr wrap="square" rtlCol="0">
              <a:spAutoFit/>
            </a:bodyPr>
            <a:lstStyle/>
            <a:p>
              <a:r>
                <a:rPr lang="en-US" sz="1050" dirty="0"/>
                <a:t>US Population</a:t>
              </a:r>
            </a:p>
          </p:txBody>
        </p:sp>
        <p:sp>
          <p:nvSpPr>
            <p:cNvPr id="6" name="Trapezoid 5">
              <a:extLst>
                <a:ext uri="{FF2B5EF4-FFF2-40B4-BE49-F238E27FC236}">
                  <a16:creationId xmlns:a16="http://schemas.microsoft.com/office/drawing/2014/main" id="{8C928915-A323-4AC3-B2FA-6982BFA2416A}"/>
                </a:ext>
              </a:extLst>
            </p:cNvPr>
            <p:cNvSpPr/>
            <p:nvPr/>
          </p:nvSpPr>
          <p:spPr>
            <a:xfrm rot="10800000">
              <a:off x="9642761" y="2610454"/>
              <a:ext cx="738910" cy="705384"/>
            </a:xfrm>
            <a:prstGeom prst="trapezoid">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endParaRPr lang="en-US" dirty="0">
                <a:solidFill>
                  <a:schemeClr val="tx1"/>
                </a:solidFill>
              </a:endParaRPr>
            </a:p>
          </p:txBody>
        </p:sp>
        <p:sp>
          <p:nvSpPr>
            <p:cNvPr id="9" name="Trapezoid 8">
              <a:extLst>
                <a:ext uri="{FF2B5EF4-FFF2-40B4-BE49-F238E27FC236}">
                  <a16:creationId xmlns:a16="http://schemas.microsoft.com/office/drawing/2014/main" id="{8E13F2F3-F600-4534-BC8F-59231F2F97A2}"/>
                </a:ext>
              </a:extLst>
            </p:cNvPr>
            <p:cNvSpPr/>
            <p:nvPr/>
          </p:nvSpPr>
          <p:spPr>
            <a:xfrm rot="10800000">
              <a:off x="9615053" y="1417111"/>
              <a:ext cx="738910" cy="705384"/>
            </a:xfrm>
            <a:prstGeom prst="trapezoid">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endParaRPr lang="en-US" dirty="0">
                <a:solidFill>
                  <a:schemeClr val="tx1"/>
                </a:solidFill>
              </a:endParaRPr>
            </a:p>
          </p:txBody>
        </p:sp>
        <p:sp>
          <p:nvSpPr>
            <p:cNvPr id="7" name="TextBox 6">
              <a:extLst>
                <a:ext uri="{FF2B5EF4-FFF2-40B4-BE49-F238E27FC236}">
                  <a16:creationId xmlns:a16="http://schemas.microsoft.com/office/drawing/2014/main" id="{7E32BE16-902A-4414-B85E-72B20489A265}"/>
                </a:ext>
              </a:extLst>
            </p:cNvPr>
            <p:cNvSpPr txBox="1"/>
            <p:nvPr/>
          </p:nvSpPr>
          <p:spPr>
            <a:xfrm>
              <a:off x="9701221" y="1582689"/>
              <a:ext cx="669765" cy="338554"/>
            </a:xfrm>
            <a:prstGeom prst="rect">
              <a:avLst/>
            </a:prstGeom>
            <a:noFill/>
          </p:spPr>
          <p:txBody>
            <a:bodyPr wrap="square" rtlCol="0">
              <a:spAutoFit/>
            </a:bodyPr>
            <a:lstStyle/>
            <a:p>
              <a:r>
                <a:rPr lang="en-US" sz="1600" dirty="0"/>
                <a:t>≥50k</a:t>
              </a:r>
            </a:p>
          </p:txBody>
        </p:sp>
        <p:sp>
          <p:nvSpPr>
            <p:cNvPr id="11" name="TextBox 10">
              <a:extLst>
                <a:ext uri="{FF2B5EF4-FFF2-40B4-BE49-F238E27FC236}">
                  <a16:creationId xmlns:a16="http://schemas.microsoft.com/office/drawing/2014/main" id="{370690C7-B0F9-47AF-A526-F4BCF8D643BA}"/>
                </a:ext>
              </a:extLst>
            </p:cNvPr>
            <p:cNvSpPr txBox="1"/>
            <p:nvPr/>
          </p:nvSpPr>
          <p:spPr>
            <a:xfrm>
              <a:off x="9710457" y="2799189"/>
              <a:ext cx="669765" cy="338554"/>
            </a:xfrm>
            <a:prstGeom prst="rect">
              <a:avLst/>
            </a:prstGeom>
            <a:noFill/>
          </p:spPr>
          <p:txBody>
            <a:bodyPr wrap="square" rtlCol="0">
              <a:spAutoFit/>
            </a:bodyPr>
            <a:lstStyle/>
            <a:p>
              <a:r>
                <a:rPr lang="en-US" sz="1600" dirty="0"/>
                <a:t>&lt;50k</a:t>
              </a:r>
            </a:p>
          </p:txBody>
        </p:sp>
      </p:grpSp>
    </p:spTree>
    <p:extLst>
      <p:ext uri="{BB962C8B-B14F-4D97-AF65-F5344CB8AC3E}">
        <p14:creationId xmlns:p14="http://schemas.microsoft.com/office/powerpoint/2010/main" val="3086848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76DDB-E44C-4BAB-9988-053CE509CA0A}"/>
              </a:ext>
            </a:extLst>
          </p:cNvPr>
          <p:cNvSpPr>
            <a:spLocks noGrp="1"/>
          </p:cNvSpPr>
          <p:nvPr>
            <p:ph type="title"/>
          </p:nvPr>
        </p:nvSpPr>
        <p:spPr/>
        <p:txBody>
          <a:bodyPr/>
          <a:lstStyle/>
          <a:p>
            <a:r>
              <a:rPr lang="en-US" dirty="0"/>
              <a:t>Cross Validation</a:t>
            </a:r>
          </a:p>
        </p:txBody>
      </p:sp>
      <p:sp>
        <p:nvSpPr>
          <p:cNvPr id="3" name="Content Placeholder 2">
            <a:extLst>
              <a:ext uri="{FF2B5EF4-FFF2-40B4-BE49-F238E27FC236}">
                <a16:creationId xmlns:a16="http://schemas.microsoft.com/office/drawing/2014/main" id="{67CD7375-A40C-44DD-BD3C-2E8B866E7568}"/>
              </a:ext>
            </a:extLst>
          </p:cNvPr>
          <p:cNvSpPr>
            <a:spLocks noGrp="1"/>
          </p:cNvSpPr>
          <p:nvPr>
            <p:ph sz="half" idx="1"/>
          </p:nvPr>
        </p:nvSpPr>
        <p:spPr>
          <a:xfrm>
            <a:off x="838200" y="1825624"/>
            <a:ext cx="5181600" cy="4486685"/>
          </a:xfrm>
        </p:spPr>
        <p:txBody>
          <a:bodyPr>
            <a:normAutofit lnSpcReduction="10000"/>
          </a:bodyPr>
          <a:lstStyle/>
          <a:p>
            <a:pPr>
              <a:buSzPct val="60000"/>
              <a:buFont typeface="Wingdings" panose="05000000000000000000" pitchFamily="2" charset="2"/>
              <a:buChar char="§"/>
            </a:pPr>
            <a:r>
              <a:rPr lang="en-US" sz="3600" dirty="0"/>
              <a:t>Train, validation, test sets</a:t>
            </a:r>
          </a:p>
          <a:p>
            <a:pPr>
              <a:buSzPct val="60000"/>
              <a:buFont typeface="Wingdings" panose="05000000000000000000" pitchFamily="2" charset="2"/>
              <a:buChar char="§"/>
            </a:pPr>
            <a:endParaRPr lang="en-US" sz="3600" dirty="0"/>
          </a:p>
          <a:p>
            <a:pPr>
              <a:buSzPct val="60000"/>
              <a:buFont typeface="Wingdings" panose="05000000000000000000" pitchFamily="2" charset="2"/>
              <a:buChar char="§"/>
            </a:pPr>
            <a:endParaRPr lang="en-US" sz="3600" dirty="0"/>
          </a:p>
          <a:p>
            <a:pPr>
              <a:buSzPct val="60000"/>
              <a:buFont typeface="Wingdings" panose="05000000000000000000" pitchFamily="2" charset="2"/>
              <a:buChar char="§"/>
            </a:pPr>
            <a:r>
              <a:rPr lang="en-US" sz="3600" dirty="0"/>
              <a:t>Nested k-fold</a:t>
            </a:r>
          </a:p>
          <a:p>
            <a:pPr>
              <a:buSzPct val="60000"/>
              <a:buFont typeface="Wingdings" panose="05000000000000000000" pitchFamily="2" charset="2"/>
              <a:buChar char="§"/>
            </a:pPr>
            <a:endParaRPr lang="en-US" sz="3600" dirty="0"/>
          </a:p>
          <a:p>
            <a:pPr>
              <a:buSzPct val="60000"/>
              <a:buFont typeface="Wingdings" panose="05000000000000000000" pitchFamily="2" charset="2"/>
              <a:buChar char="§"/>
            </a:pPr>
            <a:endParaRPr lang="en-US" sz="3600" dirty="0"/>
          </a:p>
          <a:p>
            <a:pPr>
              <a:buSzPct val="60000"/>
              <a:buFont typeface="Wingdings" panose="05000000000000000000" pitchFamily="2" charset="2"/>
              <a:buChar char="§"/>
            </a:pPr>
            <a:r>
              <a:rPr lang="en-US" sz="3600" dirty="0"/>
              <a:t>Parameters and hyperparameters</a:t>
            </a:r>
          </a:p>
          <a:p>
            <a:pPr>
              <a:buSzPct val="60000"/>
              <a:buFont typeface="Wingdings" panose="05000000000000000000" pitchFamily="2" charset="2"/>
              <a:buChar char="§"/>
            </a:pPr>
            <a:endParaRPr lang="en-US" sz="3600" dirty="0"/>
          </a:p>
          <a:p>
            <a:pPr>
              <a:buSzPct val="60000"/>
              <a:buFont typeface="Wingdings" panose="05000000000000000000" pitchFamily="2" charset="2"/>
              <a:buChar char="§"/>
            </a:pPr>
            <a:endParaRPr lang="en-US" sz="3600" dirty="0"/>
          </a:p>
          <a:p>
            <a:pPr>
              <a:buSzPct val="60000"/>
              <a:buFont typeface="Wingdings" panose="05000000000000000000" pitchFamily="2" charset="2"/>
              <a:buChar char="§"/>
            </a:pPr>
            <a:endParaRPr lang="en-US" sz="3600" dirty="0"/>
          </a:p>
        </p:txBody>
      </p:sp>
      <p:pic>
        <p:nvPicPr>
          <p:cNvPr id="8194" name="Picture 2" descr="Nested Cross-Validation Python Code">
            <a:extLst>
              <a:ext uri="{FF2B5EF4-FFF2-40B4-BE49-F238E27FC236}">
                <a16:creationId xmlns:a16="http://schemas.microsoft.com/office/drawing/2014/main" id="{E460A03E-B068-4D98-834D-860F57672D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9487" y="3334111"/>
            <a:ext cx="5813201" cy="3196504"/>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Train/Test Split and Cross Validation - A Python Tutorial - AlgoTrading101  Blog">
            <a:extLst>
              <a:ext uri="{FF2B5EF4-FFF2-40B4-BE49-F238E27FC236}">
                <a16:creationId xmlns:a16="http://schemas.microsoft.com/office/drawing/2014/main" id="{B1F76AB8-0934-4633-9743-964D10FB9B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76564" y="570508"/>
            <a:ext cx="4159045" cy="2240360"/>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a:extLst>
              <a:ext uri="{FF2B5EF4-FFF2-40B4-BE49-F238E27FC236}">
                <a16:creationId xmlns:a16="http://schemas.microsoft.com/office/drawing/2014/main" id="{80B63880-D97A-4A6C-93B5-C6ADCB86BC9B}"/>
              </a:ext>
            </a:extLst>
          </p:cNvPr>
          <p:cNvSpPr/>
          <p:nvPr/>
        </p:nvSpPr>
        <p:spPr>
          <a:xfrm>
            <a:off x="5680106" y="3217606"/>
            <a:ext cx="454538" cy="42278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8" name="Oval 7">
            <a:extLst>
              <a:ext uri="{FF2B5EF4-FFF2-40B4-BE49-F238E27FC236}">
                <a16:creationId xmlns:a16="http://schemas.microsoft.com/office/drawing/2014/main" id="{B41733D1-1E36-4016-B1ED-8550922041D9}"/>
              </a:ext>
            </a:extLst>
          </p:cNvPr>
          <p:cNvSpPr/>
          <p:nvPr/>
        </p:nvSpPr>
        <p:spPr>
          <a:xfrm>
            <a:off x="6626739" y="757519"/>
            <a:ext cx="454538" cy="42278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Tree>
    <p:extLst>
      <p:ext uri="{BB962C8B-B14F-4D97-AF65-F5344CB8AC3E}">
        <p14:creationId xmlns:p14="http://schemas.microsoft.com/office/powerpoint/2010/main" val="2436664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DEF9C-EAEE-4F6D-AF9E-13B5DAB395AF}"/>
              </a:ext>
            </a:extLst>
          </p:cNvPr>
          <p:cNvSpPr>
            <a:spLocks noGrp="1"/>
          </p:cNvSpPr>
          <p:nvPr>
            <p:ph type="title"/>
          </p:nvPr>
        </p:nvSpPr>
        <p:spPr/>
        <p:txBody>
          <a:bodyPr/>
          <a:lstStyle/>
          <a:p>
            <a:r>
              <a:rPr lang="en-US" dirty="0"/>
              <a:t>Evaluating Models</a:t>
            </a:r>
          </a:p>
        </p:txBody>
      </p:sp>
      <p:sp>
        <p:nvSpPr>
          <p:cNvPr id="3" name="Content Placeholder 2">
            <a:extLst>
              <a:ext uri="{FF2B5EF4-FFF2-40B4-BE49-F238E27FC236}">
                <a16:creationId xmlns:a16="http://schemas.microsoft.com/office/drawing/2014/main" id="{AF7ABAAD-38E0-4C5E-BC12-E39F5347176B}"/>
              </a:ext>
            </a:extLst>
          </p:cNvPr>
          <p:cNvSpPr>
            <a:spLocks noGrp="1"/>
          </p:cNvSpPr>
          <p:nvPr>
            <p:ph sz="half" idx="1"/>
          </p:nvPr>
        </p:nvSpPr>
        <p:spPr/>
        <p:txBody>
          <a:bodyPr>
            <a:normAutofit fontScale="92500" lnSpcReduction="20000"/>
          </a:bodyPr>
          <a:lstStyle/>
          <a:p>
            <a:pPr>
              <a:buSzPct val="60000"/>
              <a:buFont typeface="Wingdings" panose="05000000000000000000" pitchFamily="2" charset="2"/>
              <a:buChar char="§"/>
            </a:pPr>
            <a:r>
              <a:rPr lang="en-US" sz="3600" dirty="0"/>
              <a:t>Confusion matrix</a:t>
            </a:r>
          </a:p>
          <a:p>
            <a:pPr>
              <a:buSzPct val="60000"/>
              <a:buFont typeface="Wingdings" panose="05000000000000000000" pitchFamily="2" charset="2"/>
              <a:buChar char="§"/>
            </a:pPr>
            <a:endParaRPr lang="en-US" sz="3600" dirty="0"/>
          </a:p>
          <a:p>
            <a:pPr>
              <a:buSzPct val="60000"/>
              <a:buFont typeface="Wingdings" panose="05000000000000000000" pitchFamily="2" charset="2"/>
              <a:buChar char="§"/>
            </a:pPr>
            <a:endParaRPr lang="en-US" sz="3600" dirty="0"/>
          </a:p>
          <a:p>
            <a:pPr>
              <a:buSzPct val="60000"/>
              <a:buFont typeface="Wingdings" panose="05000000000000000000" pitchFamily="2" charset="2"/>
              <a:buChar char="§"/>
            </a:pPr>
            <a:r>
              <a:rPr lang="en-US" sz="3600" dirty="0"/>
              <a:t>Receiver Operating Characteristic and Precision-Recall curves</a:t>
            </a:r>
          </a:p>
          <a:p>
            <a:pPr>
              <a:buSzPct val="60000"/>
              <a:buFont typeface="Wingdings" panose="05000000000000000000" pitchFamily="2" charset="2"/>
              <a:buChar char="§"/>
            </a:pPr>
            <a:endParaRPr lang="en-US" sz="3600" dirty="0"/>
          </a:p>
          <a:p>
            <a:pPr>
              <a:buSzPct val="60000"/>
              <a:buFont typeface="Wingdings" panose="05000000000000000000" pitchFamily="2" charset="2"/>
              <a:buChar char="§"/>
            </a:pPr>
            <a:endParaRPr lang="en-US" sz="3600" dirty="0"/>
          </a:p>
          <a:p>
            <a:pPr>
              <a:buSzPct val="60000"/>
              <a:buFont typeface="Wingdings" panose="05000000000000000000" pitchFamily="2" charset="2"/>
              <a:buChar char="§"/>
            </a:pPr>
            <a:r>
              <a:rPr lang="en-US" sz="3600" dirty="0"/>
              <a:t>Feature importance</a:t>
            </a:r>
          </a:p>
        </p:txBody>
      </p:sp>
      <p:pic>
        <p:nvPicPr>
          <p:cNvPr id="6" name="Picture 5">
            <a:extLst>
              <a:ext uri="{FF2B5EF4-FFF2-40B4-BE49-F238E27FC236}">
                <a16:creationId xmlns:a16="http://schemas.microsoft.com/office/drawing/2014/main" id="{91D753CA-DD92-452A-BD47-54EE61DBF960}"/>
              </a:ext>
            </a:extLst>
          </p:cNvPr>
          <p:cNvPicPr>
            <a:picLocks noChangeAspect="1"/>
          </p:cNvPicPr>
          <p:nvPr/>
        </p:nvPicPr>
        <p:blipFill>
          <a:blip r:embed="rId3"/>
          <a:stretch>
            <a:fillRect/>
          </a:stretch>
        </p:blipFill>
        <p:spPr>
          <a:xfrm>
            <a:off x="7227630" y="45974"/>
            <a:ext cx="2918338" cy="2743075"/>
          </a:xfrm>
          <a:prstGeom prst="rect">
            <a:avLst/>
          </a:prstGeom>
        </p:spPr>
      </p:pic>
      <p:pic>
        <p:nvPicPr>
          <p:cNvPr id="8" name="Picture 7">
            <a:extLst>
              <a:ext uri="{FF2B5EF4-FFF2-40B4-BE49-F238E27FC236}">
                <a16:creationId xmlns:a16="http://schemas.microsoft.com/office/drawing/2014/main" id="{7A954403-1254-4971-B790-4E3B42AD22DC}"/>
              </a:ext>
            </a:extLst>
          </p:cNvPr>
          <p:cNvPicPr>
            <a:picLocks noChangeAspect="1"/>
          </p:cNvPicPr>
          <p:nvPr/>
        </p:nvPicPr>
        <p:blipFill>
          <a:blip r:embed="rId4"/>
          <a:stretch>
            <a:fillRect/>
          </a:stretch>
        </p:blipFill>
        <p:spPr>
          <a:xfrm>
            <a:off x="8935621" y="2984654"/>
            <a:ext cx="3134397" cy="2033280"/>
          </a:xfrm>
          <a:prstGeom prst="rect">
            <a:avLst/>
          </a:prstGeom>
        </p:spPr>
      </p:pic>
      <p:pic>
        <p:nvPicPr>
          <p:cNvPr id="10" name="Picture 9">
            <a:extLst>
              <a:ext uri="{FF2B5EF4-FFF2-40B4-BE49-F238E27FC236}">
                <a16:creationId xmlns:a16="http://schemas.microsoft.com/office/drawing/2014/main" id="{E26F7966-D83F-4511-918D-5677463C7F10}"/>
              </a:ext>
            </a:extLst>
          </p:cNvPr>
          <p:cNvPicPr>
            <a:picLocks noChangeAspect="1"/>
          </p:cNvPicPr>
          <p:nvPr/>
        </p:nvPicPr>
        <p:blipFill>
          <a:blip r:embed="rId5"/>
          <a:stretch>
            <a:fillRect/>
          </a:stretch>
        </p:blipFill>
        <p:spPr>
          <a:xfrm>
            <a:off x="5552402" y="3001480"/>
            <a:ext cx="3134397" cy="2005092"/>
          </a:xfrm>
          <a:prstGeom prst="rect">
            <a:avLst/>
          </a:prstGeom>
        </p:spPr>
      </p:pic>
      <p:pic>
        <p:nvPicPr>
          <p:cNvPr id="12" name="Picture 11">
            <a:extLst>
              <a:ext uri="{FF2B5EF4-FFF2-40B4-BE49-F238E27FC236}">
                <a16:creationId xmlns:a16="http://schemas.microsoft.com/office/drawing/2014/main" id="{7474339C-6F6E-4DEC-A8E9-322A196DB97E}"/>
              </a:ext>
            </a:extLst>
          </p:cNvPr>
          <p:cNvPicPr>
            <a:picLocks noChangeAspect="1"/>
          </p:cNvPicPr>
          <p:nvPr/>
        </p:nvPicPr>
        <p:blipFill>
          <a:blip r:embed="rId6"/>
          <a:stretch>
            <a:fillRect/>
          </a:stretch>
        </p:blipFill>
        <p:spPr>
          <a:xfrm>
            <a:off x="7593668" y="5025640"/>
            <a:ext cx="2683905" cy="1786386"/>
          </a:xfrm>
          <a:prstGeom prst="rect">
            <a:avLst/>
          </a:prstGeom>
        </p:spPr>
      </p:pic>
    </p:spTree>
    <p:extLst>
      <p:ext uri="{BB962C8B-B14F-4D97-AF65-F5344CB8AC3E}">
        <p14:creationId xmlns:p14="http://schemas.microsoft.com/office/powerpoint/2010/main" val="3401225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A57D7-AB2D-4202-ABA8-3D27FC4D929A}"/>
              </a:ext>
            </a:extLst>
          </p:cNvPr>
          <p:cNvSpPr>
            <a:spLocks noGrp="1"/>
          </p:cNvSpPr>
          <p:nvPr>
            <p:ph type="title"/>
          </p:nvPr>
        </p:nvSpPr>
        <p:spPr/>
        <p:txBody>
          <a:bodyPr/>
          <a:lstStyle/>
          <a:p>
            <a:r>
              <a:rPr lang="en-US" dirty="0"/>
              <a:t>Next Steps/Improvements</a:t>
            </a:r>
          </a:p>
        </p:txBody>
      </p:sp>
      <p:sp>
        <p:nvSpPr>
          <p:cNvPr id="5" name="Content Placeholder 4">
            <a:extLst>
              <a:ext uri="{FF2B5EF4-FFF2-40B4-BE49-F238E27FC236}">
                <a16:creationId xmlns:a16="http://schemas.microsoft.com/office/drawing/2014/main" id="{6977FDF4-A115-4358-BD97-74A7C44BB005}"/>
              </a:ext>
            </a:extLst>
          </p:cNvPr>
          <p:cNvSpPr>
            <a:spLocks noGrp="1"/>
          </p:cNvSpPr>
          <p:nvPr>
            <p:ph idx="1"/>
          </p:nvPr>
        </p:nvSpPr>
        <p:spPr>
          <a:xfrm>
            <a:off x="743565" y="1825625"/>
            <a:ext cx="10704871" cy="4351338"/>
          </a:xfrm>
        </p:spPr>
        <p:txBody>
          <a:bodyPr>
            <a:normAutofit lnSpcReduction="10000"/>
          </a:bodyPr>
          <a:lstStyle/>
          <a:p>
            <a:pPr>
              <a:buSzPct val="60000"/>
              <a:buFont typeface="Wingdings" panose="05000000000000000000" pitchFamily="2" charset="2"/>
              <a:buChar char="§"/>
            </a:pPr>
            <a:r>
              <a:rPr lang="en-US" sz="3200" dirty="0"/>
              <a:t>Mixed encoding: one-hot for the low cardinality, target for the high</a:t>
            </a:r>
          </a:p>
          <a:p>
            <a:pPr>
              <a:buSzPct val="60000"/>
              <a:buFont typeface="Wingdings" panose="05000000000000000000" pitchFamily="2" charset="2"/>
              <a:buChar char="§"/>
            </a:pPr>
            <a:endParaRPr lang="en-US" sz="3200" dirty="0"/>
          </a:p>
          <a:p>
            <a:pPr>
              <a:buSzPct val="60000"/>
              <a:buFont typeface="Wingdings" panose="05000000000000000000" pitchFamily="2" charset="2"/>
              <a:buChar char="§"/>
            </a:pPr>
            <a:endParaRPr lang="en-US" sz="3200" dirty="0"/>
          </a:p>
          <a:p>
            <a:pPr>
              <a:buSzPct val="60000"/>
              <a:buFont typeface="Wingdings" panose="05000000000000000000" pitchFamily="2" charset="2"/>
              <a:buChar char="§"/>
            </a:pPr>
            <a:r>
              <a:rPr lang="en-US" sz="3200" dirty="0"/>
              <a:t>Add a resampling loop to the cross validation</a:t>
            </a:r>
          </a:p>
          <a:p>
            <a:pPr>
              <a:buSzPct val="60000"/>
              <a:buFont typeface="Wingdings" panose="05000000000000000000" pitchFamily="2" charset="2"/>
              <a:buChar char="§"/>
            </a:pPr>
            <a:endParaRPr lang="en-US" sz="3200" dirty="0"/>
          </a:p>
          <a:p>
            <a:pPr>
              <a:buSzPct val="60000"/>
              <a:buFont typeface="Wingdings" panose="05000000000000000000" pitchFamily="2" charset="2"/>
              <a:buChar char="§"/>
            </a:pPr>
            <a:endParaRPr lang="en-US" sz="3200" dirty="0"/>
          </a:p>
          <a:p>
            <a:pPr>
              <a:buSzPct val="60000"/>
              <a:buFont typeface="Wingdings" panose="05000000000000000000" pitchFamily="2" charset="2"/>
              <a:buChar char="§"/>
            </a:pPr>
            <a:r>
              <a:rPr lang="en-US" sz="3200" dirty="0"/>
              <a:t>Modify the training loss function, maybe use accuracy instead</a:t>
            </a:r>
          </a:p>
        </p:txBody>
      </p:sp>
    </p:spTree>
    <p:extLst>
      <p:ext uri="{BB962C8B-B14F-4D97-AF65-F5344CB8AC3E}">
        <p14:creationId xmlns:p14="http://schemas.microsoft.com/office/powerpoint/2010/main" val="2041325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20C90-5F05-40D8-986E-76CC4FCE38DC}"/>
              </a:ext>
            </a:extLst>
          </p:cNvPr>
          <p:cNvSpPr>
            <a:spLocks noGrp="1"/>
          </p:cNvSpPr>
          <p:nvPr>
            <p:ph type="title"/>
          </p:nvPr>
        </p:nvSpPr>
        <p:spPr/>
        <p:txBody>
          <a:bodyPr/>
          <a:lstStyle/>
          <a:p>
            <a:r>
              <a:rPr lang="en-US" dirty="0"/>
              <a:t>Results</a:t>
            </a:r>
          </a:p>
        </p:txBody>
      </p:sp>
      <p:graphicFrame>
        <p:nvGraphicFramePr>
          <p:cNvPr id="4" name="Table 4">
            <a:extLst>
              <a:ext uri="{FF2B5EF4-FFF2-40B4-BE49-F238E27FC236}">
                <a16:creationId xmlns:a16="http://schemas.microsoft.com/office/drawing/2014/main" id="{C2EACAAD-FAEE-4410-8191-65A86D0009C2}"/>
              </a:ext>
            </a:extLst>
          </p:cNvPr>
          <p:cNvGraphicFramePr>
            <a:graphicFrameLocks noGrp="1"/>
          </p:cNvGraphicFramePr>
          <p:nvPr>
            <p:extLst>
              <p:ext uri="{D42A27DB-BD31-4B8C-83A1-F6EECF244321}">
                <p14:modId xmlns:p14="http://schemas.microsoft.com/office/powerpoint/2010/main" val="3088430384"/>
              </p:ext>
            </p:extLst>
          </p:nvPr>
        </p:nvGraphicFramePr>
        <p:xfrm>
          <a:off x="925462" y="1446220"/>
          <a:ext cx="10341076" cy="5141395"/>
        </p:xfrm>
        <a:graphic>
          <a:graphicData uri="http://schemas.openxmlformats.org/drawingml/2006/table">
            <a:tbl>
              <a:tblPr bandRow="1">
                <a:tableStyleId>{5C22544A-7EE6-4342-B048-85BDC9FD1C3A}</a:tableStyleId>
              </a:tblPr>
              <a:tblGrid>
                <a:gridCol w="2997609">
                  <a:extLst>
                    <a:ext uri="{9D8B030D-6E8A-4147-A177-3AD203B41FA5}">
                      <a16:colId xmlns:a16="http://schemas.microsoft.com/office/drawing/2014/main" val="3381488682"/>
                    </a:ext>
                  </a:extLst>
                </a:gridCol>
                <a:gridCol w="7343467">
                  <a:extLst>
                    <a:ext uri="{9D8B030D-6E8A-4147-A177-3AD203B41FA5}">
                      <a16:colId xmlns:a16="http://schemas.microsoft.com/office/drawing/2014/main" val="1606186496"/>
                    </a:ext>
                  </a:extLst>
                </a:gridCol>
              </a:tblGrid>
              <a:tr h="7344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Resampling scheme</a:t>
                      </a:r>
                    </a:p>
                    <a:p>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t>Upsample</a:t>
                      </a:r>
                      <a:r>
                        <a:rPr lang="en-US" sz="1800" dirty="0"/>
                        <a:t> to 1/3 the majority, </a:t>
                      </a:r>
                      <a:r>
                        <a:rPr lang="en-US" sz="1800" dirty="0" err="1"/>
                        <a:t>downsample</a:t>
                      </a:r>
                      <a:r>
                        <a:rPr lang="en-US" sz="1800" dirty="0"/>
                        <a:t> the majority to match the minority</a:t>
                      </a:r>
                    </a:p>
                  </a:txBody>
                  <a:tcPr/>
                </a:tc>
                <a:extLst>
                  <a:ext uri="{0D108BD9-81ED-4DB2-BD59-A6C34878D82A}">
                    <a16:rowId xmlns:a16="http://schemas.microsoft.com/office/drawing/2014/main" val="1070235289"/>
                  </a:ext>
                </a:extLst>
              </a:tr>
              <a:tr h="734485">
                <a:tc>
                  <a:txBody>
                    <a:bodyPr/>
                    <a:lstStyle/>
                    <a:p>
                      <a:r>
                        <a:rPr lang="en-US" sz="1800" dirty="0"/>
                        <a:t>Selected model algorithm</a:t>
                      </a:r>
                    </a:p>
                  </a:txBody>
                  <a:tcPr/>
                </a:tc>
                <a:tc>
                  <a:txBody>
                    <a:bodyPr/>
                    <a:lstStyle/>
                    <a:p>
                      <a:r>
                        <a:rPr lang="en-US" sz="1800"/>
                        <a:t>XGBoost</a:t>
                      </a:r>
                      <a:endParaRPr lang="en-US" sz="1800" dirty="0"/>
                    </a:p>
                  </a:txBody>
                  <a:tcPr/>
                </a:tc>
                <a:extLst>
                  <a:ext uri="{0D108BD9-81ED-4DB2-BD59-A6C34878D82A}">
                    <a16:rowId xmlns:a16="http://schemas.microsoft.com/office/drawing/2014/main" val="2151604820"/>
                  </a:ext>
                </a:extLst>
              </a:tr>
              <a:tr h="734485">
                <a:tc>
                  <a:txBody>
                    <a:bodyPr/>
                    <a:lstStyle/>
                    <a:p>
                      <a:r>
                        <a:rPr lang="en-US" sz="1800" dirty="0"/>
                        <a:t>Training metric</a:t>
                      </a:r>
                    </a:p>
                  </a:txBody>
                  <a:tcPr/>
                </a:tc>
                <a:tc>
                  <a:txBody>
                    <a:bodyPr/>
                    <a:lstStyle/>
                    <a:p>
                      <a:r>
                        <a:rPr lang="en-US" sz="1800" dirty="0"/>
                        <a:t>ROC AUC</a:t>
                      </a:r>
                    </a:p>
                  </a:txBody>
                  <a:tcPr/>
                </a:tc>
                <a:extLst>
                  <a:ext uri="{0D108BD9-81ED-4DB2-BD59-A6C34878D82A}">
                    <a16:rowId xmlns:a16="http://schemas.microsoft.com/office/drawing/2014/main" val="2046120701"/>
                  </a:ext>
                </a:extLst>
              </a:tr>
              <a:tr h="734485">
                <a:tc>
                  <a:txBody>
                    <a:bodyPr/>
                    <a:lstStyle/>
                    <a:p>
                      <a:r>
                        <a:rPr lang="en-US" sz="1800" dirty="0"/>
                        <a:t>Training performance</a:t>
                      </a:r>
                    </a:p>
                  </a:txBody>
                  <a:tcPr/>
                </a:tc>
                <a:tc>
                  <a:txBody>
                    <a:bodyPr/>
                    <a:lstStyle/>
                    <a:p>
                      <a:r>
                        <a:rPr lang="en-US" sz="1800" dirty="0"/>
                        <a:t>0.949</a:t>
                      </a:r>
                    </a:p>
                  </a:txBody>
                  <a:tcPr/>
                </a:tc>
                <a:extLst>
                  <a:ext uri="{0D108BD9-81ED-4DB2-BD59-A6C34878D82A}">
                    <a16:rowId xmlns:a16="http://schemas.microsoft.com/office/drawing/2014/main" val="1291503787"/>
                  </a:ext>
                </a:extLst>
              </a:tr>
              <a:tr h="734485">
                <a:tc>
                  <a:txBody>
                    <a:bodyPr/>
                    <a:lstStyle/>
                    <a:p>
                      <a:r>
                        <a:rPr lang="en-US" sz="1800" dirty="0"/>
                        <a:t>Test metric</a:t>
                      </a:r>
                    </a:p>
                  </a:txBody>
                  <a:tcPr/>
                </a:tc>
                <a:tc>
                  <a:txBody>
                    <a:bodyPr/>
                    <a:lstStyle/>
                    <a:p>
                      <a:r>
                        <a:rPr lang="en-US" sz="1800" dirty="0"/>
                        <a:t>P-R curve AUC</a:t>
                      </a:r>
                    </a:p>
                  </a:txBody>
                  <a:tcPr/>
                </a:tc>
                <a:extLst>
                  <a:ext uri="{0D108BD9-81ED-4DB2-BD59-A6C34878D82A}">
                    <a16:rowId xmlns:a16="http://schemas.microsoft.com/office/drawing/2014/main" val="1491875832"/>
                  </a:ext>
                </a:extLst>
              </a:tr>
              <a:tr h="734485">
                <a:tc>
                  <a:txBody>
                    <a:bodyPr/>
                    <a:lstStyle/>
                    <a:p>
                      <a:r>
                        <a:rPr lang="en-US" sz="1800" dirty="0"/>
                        <a:t>Test performance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0.543</a:t>
                      </a:r>
                    </a:p>
                    <a:p>
                      <a:endParaRPr lang="en-US" sz="1800" dirty="0"/>
                    </a:p>
                  </a:txBody>
                  <a:tcPr/>
                </a:tc>
                <a:extLst>
                  <a:ext uri="{0D108BD9-81ED-4DB2-BD59-A6C34878D82A}">
                    <a16:rowId xmlns:a16="http://schemas.microsoft.com/office/drawing/2014/main" val="1378636165"/>
                  </a:ext>
                </a:extLst>
              </a:tr>
              <a:tr h="734485">
                <a:tc>
                  <a:txBody>
                    <a:bodyPr/>
                    <a:lstStyle/>
                    <a:p>
                      <a:r>
                        <a:rPr lang="en-US" sz="1800" dirty="0"/>
                        <a:t>Top 5 features by importance</a:t>
                      </a:r>
                    </a:p>
                  </a:txBody>
                  <a:tcPr/>
                </a:tc>
                <a:tc>
                  <a:txBody>
                    <a:bodyPr/>
                    <a:lstStyle/>
                    <a:p>
                      <a:r>
                        <a:rPr lang="en-US" sz="1800"/>
                        <a:t>1) education (0.096), </a:t>
                      </a:r>
                      <a:r>
                        <a:rPr lang="en-US" sz="1800" dirty="0"/>
                        <a:t>2</a:t>
                      </a:r>
                      <a:r>
                        <a:rPr lang="en-US" sz="1800"/>
                        <a:t>) detailed occupation recode (0.090), </a:t>
                      </a:r>
                      <a:r>
                        <a:rPr lang="en-US" sz="1800" dirty="0"/>
                        <a:t>3</a:t>
                      </a:r>
                      <a:r>
                        <a:rPr lang="en-US" sz="1800"/>
                        <a:t>) major occupation code (0.071), </a:t>
                      </a:r>
                      <a:r>
                        <a:rPr lang="en-US" sz="1800" dirty="0"/>
                        <a:t>4</a:t>
                      </a:r>
                      <a:r>
                        <a:rPr lang="en-US" sz="1800"/>
                        <a:t>) age (0.061), </a:t>
                      </a:r>
                      <a:r>
                        <a:rPr lang="en-US" sz="1800" dirty="0"/>
                        <a:t>5</a:t>
                      </a:r>
                      <a:r>
                        <a:rPr lang="en-US" sz="1800"/>
                        <a:t>) detailed industry recode (0.058)</a:t>
                      </a:r>
                      <a:endParaRPr lang="en-US" sz="1800" dirty="0"/>
                    </a:p>
                  </a:txBody>
                  <a:tcPr/>
                </a:tc>
                <a:extLst>
                  <a:ext uri="{0D108BD9-81ED-4DB2-BD59-A6C34878D82A}">
                    <a16:rowId xmlns:a16="http://schemas.microsoft.com/office/drawing/2014/main" val="2956808925"/>
                  </a:ext>
                </a:extLst>
              </a:tr>
            </a:tbl>
          </a:graphicData>
        </a:graphic>
      </p:graphicFrame>
    </p:spTree>
    <p:extLst>
      <p:ext uri="{BB962C8B-B14F-4D97-AF65-F5344CB8AC3E}">
        <p14:creationId xmlns:p14="http://schemas.microsoft.com/office/powerpoint/2010/main" val="1087919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4E300-5C27-4433-B42C-97328405946E}"/>
              </a:ext>
            </a:extLst>
          </p:cNvPr>
          <p:cNvSpPr>
            <a:spLocks noGrp="1"/>
          </p:cNvSpPr>
          <p:nvPr>
            <p:ph type="title"/>
          </p:nvPr>
        </p:nvSpPr>
        <p:spPr/>
        <p:txBody>
          <a:bodyPr>
            <a:normAutofit/>
          </a:bodyPr>
          <a:lstStyle/>
          <a:p>
            <a:r>
              <a:rPr lang="en-US" sz="4000" dirty="0"/>
              <a:t>Classification – Predicting the class of a sample</a:t>
            </a:r>
          </a:p>
        </p:txBody>
      </p:sp>
      <p:grpSp>
        <p:nvGrpSpPr>
          <p:cNvPr id="13" name="Group 12">
            <a:extLst>
              <a:ext uri="{FF2B5EF4-FFF2-40B4-BE49-F238E27FC236}">
                <a16:creationId xmlns:a16="http://schemas.microsoft.com/office/drawing/2014/main" id="{63CC29EC-2837-4688-8F48-558BA8B2D19D}"/>
              </a:ext>
            </a:extLst>
          </p:cNvPr>
          <p:cNvGrpSpPr>
            <a:grpSpLocks noChangeAspect="1"/>
          </p:cNvGrpSpPr>
          <p:nvPr/>
        </p:nvGrpSpPr>
        <p:grpSpPr>
          <a:xfrm>
            <a:off x="1911252" y="1847706"/>
            <a:ext cx="8369496" cy="4202112"/>
            <a:chOff x="5794403" y="1027906"/>
            <a:chExt cx="5408540" cy="2715491"/>
          </a:xfrm>
        </p:grpSpPr>
        <p:pic>
          <p:nvPicPr>
            <p:cNvPr id="14" name="Picture 4" descr="Data Science Simplified Part 10: An Introduction to Classification Models - Data  Science Central">
              <a:extLst>
                <a:ext uri="{FF2B5EF4-FFF2-40B4-BE49-F238E27FC236}">
                  <a16:creationId xmlns:a16="http://schemas.microsoft.com/office/drawing/2014/main" id="{002F2DA3-C176-445D-93D1-9244CA54C1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4403" y="1027906"/>
              <a:ext cx="5408540" cy="2715491"/>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6CA1E5F5-4AF6-434B-BB5D-81140EE9C72E}"/>
                </a:ext>
              </a:extLst>
            </p:cNvPr>
            <p:cNvSpPr txBox="1"/>
            <p:nvPr/>
          </p:nvSpPr>
          <p:spPr>
            <a:xfrm>
              <a:off x="5823232" y="2733100"/>
              <a:ext cx="962858" cy="218781"/>
            </a:xfrm>
            <a:prstGeom prst="rect">
              <a:avLst/>
            </a:prstGeom>
            <a:solidFill>
              <a:schemeClr val="bg1"/>
            </a:solidFill>
          </p:spPr>
          <p:txBody>
            <a:bodyPr wrap="square" rtlCol="0">
              <a:spAutoFit/>
            </a:bodyPr>
            <a:lstStyle/>
            <a:p>
              <a:r>
                <a:rPr lang="en-US" sz="1600" dirty="0"/>
                <a:t>US Population</a:t>
              </a:r>
            </a:p>
          </p:txBody>
        </p:sp>
        <p:sp>
          <p:nvSpPr>
            <p:cNvPr id="16" name="Trapezoid 15">
              <a:extLst>
                <a:ext uri="{FF2B5EF4-FFF2-40B4-BE49-F238E27FC236}">
                  <a16:creationId xmlns:a16="http://schemas.microsoft.com/office/drawing/2014/main" id="{DC31C1E0-8CAF-4CE5-AE29-9B8265ED71B6}"/>
                </a:ext>
              </a:extLst>
            </p:cNvPr>
            <p:cNvSpPr/>
            <p:nvPr/>
          </p:nvSpPr>
          <p:spPr>
            <a:xfrm rot="10800000">
              <a:off x="9642761" y="2610454"/>
              <a:ext cx="738910" cy="705384"/>
            </a:xfrm>
            <a:prstGeom prst="trapezoid">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endParaRPr lang="en-US" dirty="0">
                <a:solidFill>
                  <a:schemeClr val="tx1"/>
                </a:solidFill>
              </a:endParaRPr>
            </a:p>
          </p:txBody>
        </p:sp>
        <p:sp>
          <p:nvSpPr>
            <p:cNvPr id="17" name="Trapezoid 16">
              <a:extLst>
                <a:ext uri="{FF2B5EF4-FFF2-40B4-BE49-F238E27FC236}">
                  <a16:creationId xmlns:a16="http://schemas.microsoft.com/office/drawing/2014/main" id="{8EB3BB83-9065-49B8-AD2C-4EE08599E637}"/>
                </a:ext>
              </a:extLst>
            </p:cNvPr>
            <p:cNvSpPr/>
            <p:nvPr/>
          </p:nvSpPr>
          <p:spPr>
            <a:xfrm rot="10800000">
              <a:off x="9615053" y="1417111"/>
              <a:ext cx="738910" cy="705384"/>
            </a:xfrm>
            <a:prstGeom prst="trapezoid">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endParaRPr lang="en-US" dirty="0">
                <a:solidFill>
                  <a:schemeClr val="tx1"/>
                </a:solidFill>
              </a:endParaRPr>
            </a:p>
          </p:txBody>
        </p:sp>
        <p:sp>
          <p:nvSpPr>
            <p:cNvPr id="18" name="TextBox 17">
              <a:extLst>
                <a:ext uri="{FF2B5EF4-FFF2-40B4-BE49-F238E27FC236}">
                  <a16:creationId xmlns:a16="http://schemas.microsoft.com/office/drawing/2014/main" id="{506A44CD-30FB-4776-82A2-CEDBBB233814}"/>
                </a:ext>
              </a:extLst>
            </p:cNvPr>
            <p:cNvSpPr txBox="1"/>
            <p:nvPr/>
          </p:nvSpPr>
          <p:spPr>
            <a:xfrm>
              <a:off x="9773806" y="1600525"/>
              <a:ext cx="669765" cy="338554"/>
            </a:xfrm>
            <a:prstGeom prst="rect">
              <a:avLst/>
            </a:prstGeom>
            <a:noFill/>
          </p:spPr>
          <p:txBody>
            <a:bodyPr wrap="square" rtlCol="0">
              <a:spAutoFit/>
            </a:bodyPr>
            <a:lstStyle/>
            <a:p>
              <a:r>
                <a:rPr lang="en-US" sz="1600" dirty="0"/>
                <a:t>≥50k</a:t>
              </a:r>
            </a:p>
          </p:txBody>
        </p:sp>
        <p:sp>
          <p:nvSpPr>
            <p:cNvPr id="19" name="TextBox 18">
              <a:extLst>
                <a:ext uri="{FF2B5EF4-FFF2-40B4-BE49-F238E27FC236}">
                  <a16:creationId xmlns:a16="http://schemas.microsoft.com/office/drawing/2014/main" id="{4B25C4C3-874A-41D5-BCF9-264CF44DAB3C}"/>
                </a:ext>
              </a:extLst>
            </p:cNvPr>
            <p:cNvSpPr txBox="1"/>
            <p:nvPr/>
          </p:nvSpPr>
          <p:spPr>
            <a:xfrm>
              <a:off x="9829832" y="2860059"/>
              <a:ext cx="669765" cy="338554"/>
            </a:xfrm>
            <a:prstGeom prst="rect">
              <a:avLst/>
            </a:prstGeom>
            <a:noFill/>
          </p:spPr>
          <p:txBody>
            <a:bodyPr wrap="square" rtlCol="0">
              <a:spAutoFit/>
            </a:bodyPr>
            <a:lstStyle/>
            <a:p>
              <a:r>
                <a:rPr lang="en-US" sz="1600" dirty="0"/>
                <a:t>&lt;50k</a:t>
              </a:r>
            </a:p>
          </p:txBody>
        </p:sp>
      </p:grpSp>
    </p:spTree>
    <p:extLst>
      <p:ext uri="{BB962C8B-B14F-4D97-AF65-F5344CB8AC3E}">
        <p14:creationId xmlns:p14="http://schemas.microsoft.com/office/powerpoint/2010/main" val="377983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775D4-BE99-4ECB-982E-FF1D2893F96C}"/>
              </a:ext>
            </a:extLst>
          </p:cNvPr>
          <p:cNvSpPr>
            <a:spLocks noGrp="1"/>
          </p:cNvSpPr>
          <p:nvPr>
            <p:ph type="title"/>
          </p:nvPr>
        </p:nvSpPr>
        <p:spPr/>
        <p:txBody>
          <a:bodyPr/>
          <a:lstStyle/>
          <a:p>
            <a:r>
              <a:rPr lang="en-US" dirty="0"/>
              <a:t>Supervised Learning = “Humanistic” Learning</a:t>
            </a:r>
          </a:p>
        </p:txBody>
      </p:sp>
      <p:grpSp>
        <p:nvGrpSpPr>
          <p:cNvPr id="10" name="Group 9">
            <a:extLst>
              <a:ext uri="{FF2B5EF4-FFF2-40B4-BE49-F238E27FC236}">
                <a16:creationId xmlns:a16="http://schemas.microsoft.com/office/drawing/2014/main" id="{0EAEC0C2-54FF-47CD-B910-AD6142EC50C1}"/>
              </a:ext>
            </a:extLst>
          </p:cNvPr>
          <p:cNvGrpSpPr/>
          <p:nvPr/>
        </p:nvGrpSpPr>
        <p:grpSpPr>
          <a:xfrm>
            <a:off x="4681498" y="1775521"/>
            <a:ext cx="7075426" cy="4307073"/>
            <a:chOff x="2223433" y="1844346"/>
            <a:chExt cx="7075426" cy="4307073"/>
          </a:xfrm>
        </p:grpSpPr>
        <p:grpSp>
          <p:nvGrpSpPr>
            <p:cNvPr id="8" name="Group 7">
              <a:extLst>
                <a:ext uri="{FF2B5EF4-FFF2-40B4-BE49-F238E27FC236}">
                  <a16:creationId xmlns:a16="http://schemas.microsoft.com/office/drawing/2014/main" id="{8DEBBFB5-84AA-4C22-8A04-43E53B7819C7}"/>
                </a:ext>
              </a:extLst>
            </p:cNvPr>
            <p:cNvGrpSpPr/>
            <p:nvPr/>
          </p:nvGrpSpPr>
          <p:grpSpPr>
            <a:xfrm>
              <a:off x="2223433" y="1844346"/>
              <a:ext cx="6195499" cy="4307073"/>
              <a:chOff x="1727619" y="1844346"/>
              <a:chExt cx="5846752" cy="4151207"/>
            </a:xfrm>
          </p:grpSpPr>
          <p:pic>
            <p:nvPicPr>
              <p:cNvPr id="2050" name="Picture 2" descr="Examples of 2s in the MNIST database (first 100 examples). Note, the... |  Download Scientific Diagram">
                <a:extLst>
                  <a:ext uri="{FF2B5EF4-FFF2-40B4-BE49-F238E27FC236}">
                    <a16:creationId xmlns:a16="http://schemas.microsoft.com/office/drawing/2014/main" id="{B0839423-FCC4-4F46-8687-1A91EA191C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7619" y="1844346"/>
                <a:ext cx="4151207" cy="4151207"/>
              </a:xfrm>
              <a:prstGeom prst="rect">
                <a:avLst/>
              </a:prstGeom>
              <a:noFill/>
              <a:extLst>
                <a:ext uri="{909E8E84-426E-40DD-AFC4-6F175D3DCCD1}">
                  <a14:hiddenFill xmlns:a14="http://schemas.microsoft.com/office/drawing/2010/main">
                    <a:solidFill>
                      <a:srgbClr val="FFFFFF"/>
                    </a:solidFill>
                  </a14:hiddenFill>
                </a:ext>
              </a:extLst>
            </p:spPr>
          </p:pic>
          <p:sp>
            <p:nvSpPr>
              <p:cNvPr id="5" name="Arrow: Right 4">
                <a:extLst>
                  <a:ext uri="{FF2B5EF4-FFF2-40B4-BE49-F238E27FC236}">
                    <a16:creationId xmlns:a16="http://schemas.microsoft.com/office/drawing/2014/main" id="{7A187B05-2AEA-4807-81C4-AB957D3E7C29}"/>
                  </a:ext>
                </a:extLst>
              </p:cNvPr>
              <p:cNvSpPr/>
              <p:nvPr/>
            </p:nvSpPr>
            <p:spPr>
              <a:xfrm>
                <a:off x="6423069" y="3664319"/>
                <a:ext cx="1151302" cy="5112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a:extLst>
                <a:ext uri="{FF2B5EF4-FFF2-40B4-BE49-F238E27FC236}">
                  <a16:creationId xmlns:a16="http://schemas.microsoft.com/office/drawing/2014/main" id="{127EE946-099C-40D5-B9B4-15EB7426C6FF}"/>
                </a:ext>
              </a:extLst>
            </p:cNvPr>
            <p:cNvSpPr txBox="1"/>
            <p:nvPr/>
          </p:nvSpPr>
          <p:spPr>
            <a:xfrm>
              <a:off x="8793019" y="3613161"/>
              <a:ext cx="505840" cy="769441"/>
            </a:xfrm>
            <a:prstGeom prst="rect">
              <a:avLst/>
            </a:prstGeom>
            <a:noFill/>
          </p:spPr>
          <p:txBody>
            <a:bodyPr wrap="square" rtlCol="0">
              <a:spAutoFit/>
            </a:bodyPr>
            <a:lstStyle/>
            <a:p>
              <a:r>
                <a:rPr lang="en-US" sz="4400" dirty="0"/>
                <a:t>2</a:t>
              </a:r>
              <a:endParaRPr lang="en-US" dirty="0"/>
            </a:p>
          </p:txBody>
        </p:sp>
      </p:grpSp>
      <p:pic>
        <p:nvPicPr>
          <p:cNvPr id="2054" name="Picture 6" descr="Jonagold - New York Apple Association">
            <a:extLst>
              <a:ext uri="{FF2B5EF4-FFF2-40B4-BE49-F238E27FC236}">
                <a16:creationId xmlns:a16="http://schemas.microsoft.com/office/drawing/2014/main" id="{F0DD726C-24A7-4069-A42B-E2232CA4F4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361" y="1892054"/>
            <a:ext cx="4198784" cy="3304563"/>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Connector 11">
            <a:extLst>
              <a:ext uri="{FF2B5EF4-FFF2-40B4-BE49-F238E27FC236}">
                <a16:creationId xmlns:a16="http://schemas.microsoft.com/office/drawing/2014/main" id="{30D57EF0-19E8-471F-9305-3E3AD0EBCB8C}"/>
              </a:ext>
            </a:extLst>
          </p:cNvPr>
          <p:cNvCxnSpPr/>
          <p:nvPr/>
        </p:nvCxnSpPr>
        <p:spPr>
          <a:xfrm>
            <a:off x="3962400" y="1775521"/>
            <a:ext cx="0" cy="4307073"/>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8604786-A195-45BD-BDA0-6E619CE65328}"/>
              </a:ext>
            </a:extLst>
          </p:cNvPr>
          <p:cNvSpPr txBox="1"/>
          <p:nvPr/>
        </p:nvSpPr>
        <p:spPr>
          <a:xfrm>
            <a:off x="1493363" y="5196617"/>
            <a:ext cx="1170036" cy="461665"/>
          </a:xfrm>
          <a:prstGeom prst="rect">
            <a:avLst/>
          </a:prstGeom>
          <a:noFill/>
        </p:spPr>
        <p:txBody>
          <a:bodyPr wrap="square" rtlCol="0">
            <a:spAutoFit/>
          </a:bodyPr>
          <a:lstStyle/>
          <a:p>
            <a:r>
              <a:rPr lang="en-US" dirty="0"/>
              <a:t>“</a:t>
            </a:r>
            <a:r>
              <a:rPr lang="en-US" sz="2400" dirty="0"/>
              <a:t>Apple</a:t>
            </a:r>
            <a:r>
              <a:rPr lang="en-US" dirty="0"/>
              <a:t>”</a:t>
            </a:r>
          </a:p>
        </p:txBody>
      </p:sp>
    </p:spTree>
    <p:extLst>
      <p:ext uri="{BB962C8B-B14F-4D97-AF65-F5344CB8AC3E}">
        <p14:creationId xmlns:p14="http://schemas.microsoft.com/office/powerpoint/2010/main" val="3473997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14B8B-1361-49A0-B5F8-CA297EE2E3AD}"/>
              </a:ext>
            </a:extLst>
          </p:cNvPr>
          <p:cNvSpPr>
            <a:spLocks noGrp="1"/>
          </p:cNvSpPr>
          <p:nvPr>
            <p:ph type="title"/>
          </p:nvPr>
        </p:nvSpPr>
        <p:spPr/>
        <p:txBody>
          <a:bodyPr/>
          <a:lstStyle/>
          <a:p>
            <a:r>
              <a:rPr lang="en-US" dirty="0"/>
              <a:t>Data Quality</a:t>
            </a:r>
          </a:p>
        </p:txBody>
      </p:sp>
      <p:grpSp>
        <p:nvGrpSpPr>
          <p:cNvPr id="9" name="Group 8">
            <a:extLst>
              <a:ext uri="{FF2B5EF4-FFF2-40B4-BE49-F238E27FC236}">
                <a16:creationId xmlns:a16="http://schemas.microsoft.com/office/drawing/2014/main" id="{37934EEB-17C5-47C0-858D-38B9D9D1CFF3}"/>
              </a:ext>
            </a:extLst>
          </p:cNvPr>
          <p:cNvGrpSpPr/>
          <p:nvPr/>
        </p:nvGrpSpPr>
        <p:grpSpPr>
          <a:xfrm>
            <a:off x="2895578" y="2059084"/>
            <a:ext cx="5203367" cy="3738808"/>
            <a:chOff x="2490355" y="2037050"/>
            <a:chExt cx="5203367" cy="3738808"/>
          </a:xfrm>
        </p:grpSpPr>
        <p:pic>
          <p:nvPicPr>
            <p:cNvPr id="5" name="Picture 4">
              <a:extLst>
                <a:ext uri="{FF2B5EF4-FFF2-40B4-BE49-F238E27FC236}">
                  <a16:creationId xmlns:a16="http://schemas.microsoft.com/office/drawing/2014/main" id="{200EDD1A-865E-4F8E-8A40-A6A8A72FD487}"/>
                </a:ext>
              </a:extLst>
            </p:cNvPr>
            <p:cNvPicPr>
              <a:picLocks noChangeAspect="1"/>
            </p:cNvPicPr>
            <p:nvPr/>
          </p:nvPicPr>
          <p:blipFill>
            <a:blip r:embed="rId3"/>
            <a:stretch>
              <a:fillRect/>
            </a:stretch>
          </p:blipFill>
          <p:spPr>
            <a:xfrm>
              <a:off x="2490355" y="2037050"/>
              <a:ext cx="3605645" cy="3738808"/>
            </a:xfrm>
            <a:prstGeom prst="rect">
              <a:avLst/>
            </a:prstGeom>
          </p:spPr>
        </p:pic>
        <p:sp>
          <p:nvSpPr>
            <p:cNvPr id="7" name="Arrow: Right 6">
              <a:extLst>
                <a:ext uri="{FF2B5EF4-FFF2-40B4-BE49-F238E27FC236}">
                  <a16:creationId xmlns:a16="http://schemas.microsoft.com/office/drawing/2014/main" id="{55967CBD-4B2F-4708-AE5D-12856CA1C3E7}"/>
                </a:ext>
              </a:extLst>
            </p:cNvPr>
            <p:cNvSpPr/>
            <p:nvPr/>
          </p:nvSpPr>
          <p:spPr>
            <a:xfrm>
              <a:off x="6473747" y="3644844"/>
              <a:ext cx="1219975" cy="5304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E236471E-6C89-47D6-82AA-E41BEB287144}"/>
              </a:ext>
            </a:extLst>
          </p:cNvPr>
          <p:cNvSpPr txBox="1"/>
          <p:nvPr/>
        </p:nvSpPr>
        <p:spPr>
          <a:xfrm>
            <a:off x="8236548" y="3666878"/>
            <a:ext cx="1819564" cy="523220"/>
          </a:xfrm>
          <a:prstGeom prst="rect">
            <a:avLst/>
          </a:prstGeom>
          <a:noFill/>
        </p:spPr>
        <p:txBody>
          <a:bodyPr wrap="square" rtlCol="0">
            <a:spAutoFit/>
          </a:bodyPr>
          <a:lstStyle/>
          <a:p>
            <a:r>
              <a:rPr lang="en-US" sz="2800" dirty="0"/>
              <a:t>“what?”</a:t>
            </a:r>
          </a:p>
        </p:txBody>
      </p:sp>
    </p:spTree>
    <p:extLst>
      <p:ext uri="{BB962C8B-B14F-4D97-AF65-F5344CB8AC3E}">
        <p14:creationId xmlns:p14="http://schemas.microsoft.com/office/powerpoint/2010/main" val="2274653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B359E-074D-43B3-875B-57CB74C4C64A}"/>
              </a:ext>
            </a:extLst>
          </p:cNvPr>
          <p:cNvSpPr>
            <a:spLocks noGrp="1"/>
          </p:cNvSpPr>
          <p:nvPr>
            <p:ph type="title"/>
          </p:nvPr>
        </p:nvSpPr>
        <p:spPr/>
        <p:txBody>
          <a:bodyPr/>
          <a:lstStyle/>
          <a:p>
            <a:r>
              <a:rPr lang="en-US" dirty="0"/>
              <a:t>Data Quality</a:t>
            </a:r>
          </a:p>
        </p:txBody>
      </p:sp>
      <p:sp>
        <p:nvSpPr>
          <p:cNvPr id="5" name="Content Placeholder 4">
            <a:extLst>
              <a:ext uri="{FF2B5EF4-FFF2-40B4-BE49-F238E27FC236}">
                <a16:creationId xmlns:a16="http://schemas.microsoft.com/office/drawing/2014/main" id="{AC151201-1980-4D01-9EB6-441F7D667C86}"/>
              </a:ext>
            </a:extLst>
          </p:cNvPr>
          <p:cNvSpPr>
            <a:spLocks noGrp="1"/>
          </p:cNvSpPr>
          <p:nvPr>
            <p:ph sz="half" idx="1"/>
          </p:nvPr>
        </p:nvSpPr>
        <p:spPr>
          <a:xfrm>
            <a:off x="838200" y="1825625"/>
            <a:ext cx="5553364" cy="4351338"/>
          </a:xfrm>
        </p:spPr>
        <p:txBody>
          <a:bodyPr>
            <a:normAutofit/>
          </a:bodyPr>
          <a:lstStyle/>
          <a:p>
            <a:pPr>
              <a:buSzPct val="60000"/>
              <a:buFont typeface="Wingdings" panose="05000000000000000000" pitchFamily="2" charset="2"/>
              <a:buChar char="§"/>
            </a:pPr>
            <a:r>
              <a:rPr lang="en-US" sz="3600" dirty="0"/>
              <a:t>“Garbage in, garbage out”</a:t>
            </a:r>
          </a:p>
          <a:p>
            <a:pPr>
              <a:buSzPct val="60000"/>
              <a:buFont typeface="Wingdings" panose="05000000000000000000" pitchFamily="2" charset="2"/>
              <a:buChar char="§"/>
            </a:pPr>
            <a:endParaRPr lang="en-US" sz="3600" dirty="0"/>
          </a:p>
          <a:p>
            <a:pPr>
              <a:buSzPct val="60000"/>
              <a:buFont typeface="Wingdings" panose="05000000000000000000" pitchFamily="2" charset="2"/>
              <a:buChar char="§"/>
            </a:pPr>
            <a:endParaRPr lang="en-US" sz="3600" dirty="0"/>
          </a:p>
          <a:p>
            <a:pPr>
              <a:buSzPct val="60000"/>
              <a:buFont typeface="Wingdings" panose="05000000000000000000" pitchFamily="2" charset="2"/>
              <a:buChar char="§"/>
            </a:pPr>
            <a:r>
              <a:rPr lang="en-US" sz="3600" dirty="0"/>
              <a:t>Understanding your data</a:t>
            </a:r>
          </a:p>
          <a:p>
            <a:pPr>
              <a:buSzPct val="60000"/>
              <a:buFont typeface="Wingdings" panose="05000000000000000000" pitchFamily="2" charset="2"/>
              <a:buChar char="§"/>
            </a:pPr>
            <a:endParaRPr lang="en-US" sz="3600" dirty="0"/>
          </a:p>
          <a:p>
            <a:pPr>
              <a:buSzPct val="60000"/>
              <a:buFont typeface="Wingdings" panose="05000000000000000000" pitchFamily="2" charset="2"/>
              <a:buChar char="§"/>
            </a:pPr>
            <a:endParaRPr lang="en-US" sz="3600" dirty="0"/>
          </a:p>
          <a:p>
            <a:pPr>
              <a:buSzPct val="60000"/>
              <a:buFont typeface="Wingdings" panose="05000000000000000000" pitchFamily="2" charset="2"/>
              <a:buChar char="§"/>
            </a:pPr>
            <a:r>
              <a:rPr lang="en-US" sz="3600" dirty="0"/>
              <a:t>Verifying your data</a:t>
            </a:r>
          </a:p>
          <a:p>
            <a:pPr>
              <a:buSzPct val="60000"/>
              <a:buFont typeface="Wingdings" panose="05000000000000000000" pitchFamily="2" charset="2"/>
              <a:buChar char="§"/>
            </a:pPr>
            <a:endParaRPr lang="en-US" sz="3600" dirty="0"/>
          </a:p>
          <a:p>
            <a:pPr>
              <a:buSzPct val="60000"/>
              <a:buFont typeface="Wingdings" panose="05000000000000000000" pitchFamily="2" charset="2"/>
              <a:buChar char="§"/>
            </a:pPr>
            <a:endParaRPr lang="en-US" sz="3600" dirty="0"/>
          </a:p>
        </p:txBody>
      </p:sp>
      <p:pic>
        <p:nvPicPr>
          <p:cNvPr id="3076" name="Picture 4" descr="Census.gov">
            <a:extLst>
              <a:ext uri="{FF2B5EF4-FFF2-40B4-BE49-F238E27FC236}">
                <a16:creationId xmlns:a16="http://schemas.microsoft.com/office/drawing/2014/main" id="{9B859534-CB3B-49CE-8530-CA71C8C517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9671" y="2842351"/>
            <a:ext cx="3695219" cy="1931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4933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49583-92F5-48C6-B982-063AD4E02DAF}"/>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6E875BD0-D5FE-483A-A2F8-4C8342E83F5E}"/>
              </a:ext>
            </a:extLst>
          </p:cNvPr>
          <p:cNvSpPr>
            <a:spLocks noGrp="1"/>
          </p:cNvSpPr>
          <p:nvPr>
            <p:ph sz="half" idx="1"/>
          </p:nvPr>
        </p:nvSpPr>
        <p:spPr>
          <a:xfrm>
            <a:off x="838199" y="1825625"/>
            <a:ext cx="5032665" cy="4667250"/>
          </a:xfrm>
        </p:spPr>
        <p:txBody>
          <a:bodyPr>
            <a:normAutofit lnSpcReduction="10000"/>
          </a:bodyPr>
          <a:lstStyle/>
          <a:p>
            <a:pPr>
              <a:buSzPct val="60000"/>
              <a:buFont typeface="Wingdings" panose="05000000000000000000" pitchFamily="2" charset="2"/>
              <a:buChar char="§"/>
            </a:pPr>
            <a:r>
              <a:rPr lang="en-US" sz="3600" dirty="0"/>
              <a:t>Get column names</a:t>
            </a:r>
          </a:p>
          <a:p>
            <a:pPr>
              <a:buSzPct val="60000"/>
              <a:buFont typeface="Wingdings" panose="05000000000000000000" pitchFamily="2" charset="2"/>
              <a:buChar char="§"/>
            </a:pPr>
            <a:endParaRPr lang="en-US" sz="3600" dirty="0"/>
          </a:p>
          <a:p>
            <a:pPr>
              <a:buSzPct val="60000"/>
              <a:buFont typeface="Wingdings" panose="05000000000000000000" pitchFamily="2" charset="2"/>
              <a:buChar char="§"/>
            </a:pPr>
            <a:endParaRPr lang="en-US" sz="3600" dirty="0"/>
          </a:p>
          <a:p>
            <a:pPr>
              <a:buSzPct val="60000"/>
              <a:buFont typeface="Wingdings" panose="05000000000000000000" pitchFamily="2" charset="2"/>
              <a:buChar char="§"/>
            </a:pPr>
            <a:r>
              <a:rPr lang="en-US" sz="3600" dirty="0"/>
              <a:t>Descriptive statistics</a:t>
            </a:r>
          </a:p>
          <a:p>
            <a:pPr>
              <a:buSzPct val="60000"/>
              <a:buFont typeface="Wingdings" panose="05000000000000000000" pitchFamily="2" charset="2"/>
              <a:buChar char="§"/>
            </a:pPr>
            <a:endParaRPr lang="en-US" sz="3600" dirty="0"/>
          </a:p>
          <a:p>
            <a:pPr>
              <a:buSzPct val="60000"/>
              <a:buFont typeface="Wingdings" panose="05000000000000000000" pitchFamily="2" charset="2"/>
              <a:buChar char="§"/>
            </a:pPr>
            <a:endParaRPr lang="en-US" sz="3600" dirty="0"/>
          </a:p>
          <a:p>
            <a:pPr>
              <a:buSzPct val="60000"/>
              <a:buFont typeface="Wingdings" panose="05000000000000000000" pitchFamily="2" charset="2"/>
              <a:buChar char="§"/>
            </a:pPr>
            <a:r>
              <a:rPr lang="en-US" sz="3600" dirty="0"/>
              <a:t>Handling placeholder values</a:t>
            </a:r>
          </a:p>
          <a:p>
            <a:endParaRPr lang="en-US" dirty="0"/>
          </a:p>
          <a:p>
            <a:endParaRPr lang="en-US" dirty="0"/>
          </a:p>
          <a:p>
            <a:endParaRPr lang="en-US" dirty="0"/>
          </a:p>
        </p:txBody>
      </p:sp>
      <p:pic>
        <p:nvPicPr>
          <p:cNvPr id="6" name="Picture 5">
            <a:extLst>
              <a:ext uri="{FF2B5EF4-FFF2-40B4-BE49-F238E27FC236}">
                <a16:creationId xmlns:a16="http://schemas.microsoft.com/office/drawing/2014/main" id="{D8F3A763-6666-4503-9BFC-87D89546C2B4}"/>
              </a:ext>
            </a:extLst>
          </p:cNvPr>
          <p:cNvPicPr>
            <a:picLocks noChangeAspect="1"/>
          </p:cNvPicPr>
          <p:nvPr/>
        </p:nvPicPr>
        <p:blipFill rotWithShape="1">
          <a:blip r:embed="rId3"/>
          <a:srcRect r="2578"/>
          <a:stretch/>
        </p:blipFill>
        <p:spPr>
          <a:xfrm>
            <a:off x="5506065" y="4676053"/>
            <a:ext cx="6601530" cy="1314842"/>
          </a:xfrm>
          <a:prstGeom prst="rect">
            <a:avLst/>
          </a:prstGeom>
        </p:spPr>
      </p:pic>
      <p:pic>
        <p:nvPicPr>
          <p:cNvPr id="8" name="Picture 7">
            <a:extLst>
              <a:ext uri="{FF2B5EF4-FFF2-40B4-BE49-F238E27FC236}">
                <a16:creationId xmlns:a16="http://schemas.microsoft.com/office/drawing/2014/main" id="{9704FDAA-4359-45E8-9E04-50A012D1EED5}"/>
              </a:ext>
            </a:extLst>
          </p:cNvPr>
          <p:cNvPicPr>
            <a:picLocks noChangeAspect="1"/>
          </p:cNvPicPr>
          <p:nvPr/>
        </p:nvPicPr>
        <p:blipFill>
          <a:blip r:embed="rId4"/>
          <a:stretch>
            <a:fillRect/>
          </a:stretch>
        </p:blipFill>
        <p:spPr>
          <a:xfrm>
            <a:off x="5870864" y="1206500"/>
            <a:ext cx="5667375" cy="2952750"/>
          </a:xfrm>
          <a:prstGeom prst="rect">
            <a:avLst/>
          </a:prstGeom>
        </p:spPr>
      </p:pic>
      <p:sp>
        <p:nvSpPr>
          <p:cNvPr id="9" name="Rectangle 8">
            <a:extLst>
              <a:ext uri="{FF2B5EF4-FFF2-40B4-BE49-F238E27FC236}">
                <a16:creationId xmlns:a16="http://schemas.microsoft.com/office/drawing/2014/main" id="{8E412A1C-C456-4F4B-A5E3-01EAF958CC8E}"/>
              </a:ext>
            </a:extLst>
          </p:cNvPr>
          <p:cNvSpPr/>
          <p:nvPr/>
        </p:nvSpPr>
        <p:spPr>
          <a:xfrm>
            <a:off x="10160000" y="2207491"/>
            <a:ext cx="683492" cy="73890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2938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0EA78-4EFB-4EF7-89AD-96F8ED906842}"/>
              </a:ext>
            </a:extLst>
          </p:cNvPr>
          <p:cNvSpPr>
            <a:spLocks noGrp="1"/>
          </p:cNvSpPr>
          <p:nvPr>
            <p:ph type="title"/>
          </p:nvPr>
        </p:nvSpPr>
        <p:spPr/>
        <p:txBody>
          <a:bodyPr/>
          <a:lstStyle/>
          <a:p>
            <a:r>
              <a:rPr lang="en-US" dirty="0"/>
              <a:t>Exploratory Data Analysis</a:t>
            </a:r>
          </a:p>
        </p:txBody>
      </p:sp>
      <p:sp>
        <p:nvSpPr>
          <p:cNvPr id="3" name="Content Placeholder 2">
            <a:extLst>
              <a:ext uri="{FF2B5EF4-FFF2-40B4-BE49-F238E27FC236}">
                <a16:creationId xmlns:a16="http://schemas.microsoft.com/office/drawing/2014/main" id="{954581F8-8FD7-453F-A1E0-5ED8FA1C0355}"/>
              </a:ext>
            </a:extLst>
          </p:cNvPr>
          <p:cNvSpPr>
            <a:spLocks noGrp="1"/>
          </p:cNvSpPr>
          <p:nvPr>
            <p:ph sz="half" idx="1"/>
          </p:nvPr>
        </p:nvSpPr>
        <p:spPr/>
        <p:txBody>
          <a:bodyPr>
            <a:normAutofit/>
          </a:bodyPr>
          <a:lstStyle/>
          <a:p>
            <a:pPr>
              <a:buSzPct val="60000"/>
              <a:buFont typeface="Wingdings" panose="05000000000000000000" pitchFamily="2" charset="2"/>
              <a:buChar char="§"/>
            </a:pPr>
            <a:r>
              <a:rPr lang="en-US" sz="3600" dirty="0"/>
              <a:t>Feature distributions</a:t>
            </a:r>
          </a:p>
          <a:p>
            <a:pPr>
              <a:buSzPct val="60000"/>
              <a:buFont typeface="Wingdings" panose="05000000000000000000" pitchFamily="2" charset="2"/>
              <a:buChar char="§"/>
            </a:pPr>
            <a:endParaRPr lang="en-US" sz="3600" dirty="0"/>
          </a:p>
          <a:p>
            <a:pPr>
              <a:buSzPct val="60000"/>
              <a:buFont typeface="Wingdings" panose="05000000000000000000" pitchFamily="2" charset="2"/>
              <a:buChar char="§"/>
            </a:pPr>
            <a:endParaRPr lang="en-US" sz="3600" dirty="0"/>
          </a:p>
          <a:p>
            <a:pPr>
              <a:buSzPct val="60000"/>
              <a:buFont typeface="Wingdings" panose="05000000000000000000" pitchFamily="2" charset="2"/>
              <a:buChar char="§"/>
            </a:pPr>
            <a:r>
              <a:rPr lang="en-US" sz="3600" dirty="0"/>
              <a:t>Feature correlation</a:t>
            </a:r>
          </a:p>
          <a:p>
            <a:pPr>
              <a:buSzPct val="60000"/>
              <a:buFont typeface="Wingdings" panose="05000000000000000000" pitchFamily="2" charset="2"/>
              <a:buChar char="§"/>
            </a:pPr>
            <a:endParaRPr lang="en-US" sz="3600" dirty="0"/>
          </a:p>
          <a:p>
            <a:pPr>
              <a:buSzPct val="60000"/>
              <a:buFont typeface="Wingdings" panose="05000000000000000000" pitchFamily="2" charset="2"/>
              <a:buChar char="§"/>
            </a:pPr>
            <a:endParaRPr lang="en-US" sz="3600" dirty="0"/>
          </a:p>
          <a:p>
            <a:pPr>
              <a:buSzPct val="60000"/>
              <a:buFont typeface="Wingdings" panose="05000000000000000000" pitchFamily="2" charset="2"/>
              <a:buChar char="§"/>
            </a:pPr>
            <a:r>
              <a:rPr lang="en-US" sz="3600" dirty="0"/>
              <a:t>Multicollinearity</a:t>
            </a:r>
          </a:p>
        </p:txBody>
      </p:sp>
      <p:pic>
        <p:nvPicPr>
          <p:cNvPr id="6146" name="Picture 2" descr="Annotated Heatmaps of a Correlation Matrix in 5 Simple Steps | by Julia Kho  | Towards Data Science">
            <a:extLst>
              <a:ext uri="{FF2B5EF4-FFF2-40B4-BE49-F238E27FC236}">
                <a16:creationId xmlns:a16="http://schemas.microsoft.com/office/drawing/2014/main" id="{88D60E71-E772-4456-94EC-5AD2072996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6719" y="3153196"/>
            <a:ext cx="3986001" cy="341144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27AAA21C-87CC-4D29-BF64-1CC2FD7342A4}"/>
              </a:ext>
            </a:extLst>
          </p:cNvPr>
          <p:cNvPicPr>
            <a:picLocks noChangeAspect="1"/>
          </p:cNvPicPr>
          <p:nvPr/>
        </p:nvPicPr>
        <p:blipFill>
          <a:blip r:embed="rId4"/>
          <a:stretch>
            <a:fillRect/>
          </a:stretch>
        </p:blipFill>
        <p:spPr>
          <a:xfrm>
            <a:off x="7826719" y="296652"/>
            <a:ext cx="3613112" cy="2788071"/>
          </a:xfrm>
          <a:prstGeom prst="rect">
            <a:avLst/>
          </a:prstGeom>
        </p:spPr>
      </p:pic>
    </p:spTree>
    <p:extLst>
      <p:ext uri="{BB962C8B-B14F-4D97-AF65-F5344CB8AC3E}">
        <p14:creationId xmlns:p14="http://schemas.microsoft.com/office/powerpoint/2010/main" val="2961069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42A18-DFEC-4638-B11B-F65901B64937}"/>
              </a:ext>
            </a:extLst>
          </p:cNvPr>
          <p:cNvSpPr>
            <a:spLocks noGrp="1"/>
          </p:cNvSpPr>
          <p:nvPr>
            <p:ph type="title"/>
          </p:nvPr>
        </p:nvSpPr>
        <p:spPr/>
        <p:txBody>
          <a:bodyPr/>
          <a:lstStyle/>
          <a:p>
            <a:r>
              <a:rPr lang="en-US" dirty="0"/>
              <a:t>Encoding: the bridge from human to machine</a:t>
            </a:r>
          </a:p>
        </p:txBody>
      </p:sp>
      <p:sp>
        <p:nvSpPr>
          <p:cNvPr id="3" name="Content Placeholder 2">
            <a:extLst>
              <a:ext uri="{FF2B5EF4-FFF2-40B4-BE49-F238E27FC236}">
                <a16:creationId xmlns:a16="http://schemas.microsoft.com/office/drawing/2014/main" id="{D329B330-30CE-4DA5-A7DF-DCC0F203A9AF}"/>
              </a:ext>
            </a:extLst>
          </p:cNvPr>
          <p:cNvSpPr>
            <a:spLocks noGrp="1"/>
          </p:cNvSpPr>
          <p:nvPr>
            <p:ph sz="half" idx="1"/>
          </p:nvPr>
        </p:nvSpPr>
        <p:spPr>
          <a:xfrm>
            <a:off x="838200" y="2041935"/>
            <a:ext cx="6311748" cy="4073730"/>
          </a:xfrm>
        </p:spPr>
        <p:txBody>
          <a:bodyPr>
            <a:noAutofit/>
          </a:bodyPr>
          <a:lstStyle/>
          <a:p>
            <a:pPr marL="0" indent="0">
              <a:buSzPct val="60000"/>
              <a:buNone/>
            </a:pPr>
            <a:endParaRPr lang="en-US" sz="3600" dirty="0"/>
          </a:p>
          <a:p>
            <a:pPr>
              <a:buSzPct val="60000"/>
              <a:buFont typeface="Wingdings" panose="05000000000000000000" pitchFamily="2" charset="2"/>
              <a:buChar char="§"/>
            </a:pPr>
            <a:r>
              <a:rPr lang="en-US" sz="3600" dirty="0"/>
              <a:t>Cardinality (unique values)</a:t>
            </a:r>
          </a:p>
          <a:p>
            <a:pPr>
              <a:buSzPct val="60000"/>
              <a:buFont typeface="Wingdings" panose="05000000000000000000" pitchFamily="2" charset="2"/>
              <a:buChar char="§"/>
            </a:pPr>
            <a:endParaRPr lang="en-US" sz="3600" dirty="0"/>
          </a:p>
          <a:p>
            <a:pPr>
              <a:buSzPct val="60000"/>
              <a:buFont typeface="Wingdings" panose="05000000000000000000" pitchFamily="2" charset="2"/>
              <a:buChar char="§"/>
            </a:pPr>
            <a:endParaRPr lang="en-US" sz="3600" dirty="0"/>
          </a:p>
          <a:p>
            <a:pPr>
              <a:buSzPct val="60000"/>
              <a:buFont typeface="Wingdings" panose="05000000000000000000" pitchFamily="2" charset="2"/>
              <a:buChar char="§"/>
            </a:pPr>
            <a:r>
              <a:rPr lang="en-US" sz="3600" dirty="0"/>
              <a:t>Dimensionality</a:t>
            </a:r>
          </a:p>
          <a:p>
            <a:pPr>
              <a:buSzPct val="60000"/>
              <a:buFont typeface="Wingdings" panose="05000000000000000000" pitchFamily="2" charset="2"/>
              <a:buChar char="§"/>
            </a:pPr>
            <a:endParaRPr lang="en-US" sz="3600" dirty="0"/>
          </a:p>
          <a:p>
            <a:pPr>
              <a:buSzPct val="60000"/>
              <a:buFont typeface="Wingdings" panose="05000000000000000000" pitchFamily="2" charset="2"/>
              <a:buChar char="§"/>
            </a:pPr>
            <a:endParaRPr lang="en-US" sz="3600" dirty="0"/>
          </a:p>
          <a:p>
            <a:pPr>
              <a:buSzPct val="60000"/>
              <a:buFont typeface="Wingdings" panose="05000000000000000000" pitchFamily="2" charset="2"/>
              <a:buChar char="§"/>
            </a:pPr>
            <a:endParaRPr lang="en-US" sz="3600" dirty="0"/>
          </a:p>
        </p:txBody>
      </p:sp>
      <p:pic>
        <p:nvPicPr>
          <p:cNvPr id="4102" name="Picture 6" descr="Stop One-Hot Encoding Your Categorical Variables.">
            <a:extLst>
              <a:ext uri="{FF2B5EF4-FFF2-40B4-BE49-F238E27FC236}">
                <a16:creationId xmlns:a16="http://schemas.microsoft.com/office/drawing/2014/main" id="{8E19C06D-FA83-48A5-85C8-1E01E79A150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808" r="16324"/>
          <a:stretch/>
        </p:blipFill>
        <p:spPr bwMode="auto">
          <a:xfrm>
            <a:off x="6549112" y="2473627"/>
            <a:ext cx="5488741" cy="2607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58723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2769</TotalTime>
  <Words>2341</Words>
  <Application>Microsoft Office PowerPoint</Application>
  <PresentationFormat>Widescreen</PresentationFormat>
  <Paragraphs>250</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Wingdings</vt:lpstr>
      <vt:lpstr>Office Theme</vt:lpstr>
      <vt:lpstr>Predicting Income Classifications from Historical US Census Data</vt:lpstr>
      <vt:lpstr>Results</vt:lpstr>
      <vt:lpstr>Classification – Predicting the class of a sample</vt:lpstr>
      <vt:lpstr>Supervised Learning = “Humanistic” Learning</vt:lpstr>
      <vt:lpstr>Data Quality</vt:lpstr>
      <vt:lpstr>Data Quality</vt:lpstr>
      <vt:lpstr>Data Cleaning</vt:lpstr>
      <vt:lpstr>Exploratory Data Analysis</vt:lpstr>
      <vt:lpstr>Encoding: the bridge from human to machine</vt:lpstr>
      <vt:lpstr>Class Imbalance and Resampling</vt:lpstr>
      <vt:lpstr>Class Imbalance and Resampling</vt:lpstr>
      <vt:lpstr>Training Models</vt:lpstr>
      <vt:lpstr>Cross Validation</vt:lpstr>
      <vt:lpstr>Evaluating Models</vt:lpstr>
      <vt:lpstr>Next Steps/Improvements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Block, Andrew (A.)</dc:creator>
  <cp:lastModifiedBy>Andrew</cp:lastModifiedBy>
  <cp:revision>58</cp:revision>
  <dcterms:created xsi:type="dcterms:W3CDTF">2021-10-22T20:11:02Z</dcterms:created>
  <dcterms:modified xsi:type="dcterms:W3CDTF">2021-10-25T19:39:24Z</dcterms:modified>
</cp:coreProperties>
</file>