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59" r:id="rId5"/>
    <p:sldId id="264" r:id="rId6"/>
    <p:sldId id="261" r:id="rId7"/>
    <p:sldId id="260" r:id="rId8"/>
    <p:sldId id="263" r:id="rId9"/>
    <p:sldId id="262" r:id="rId10"/>
    <p:sldId id="265" r:id="rId11"/>
    <p:sldId id="266" r:id="rId12"/>
    <p:sldId id="269"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74871" autoAdjust="0"/>
  </p:normalViewPr>
  <p:slideViewPr>
    <p:cSldViewPr snapToGrid="0">
      <p:cViewPr varScale="1">
        <p:scale>
          <a:sx n="97" d="100"/>
          <a:sy n="97" d="100"/>
        </p:scale>
        <p:origin x="3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F3222-AAA2-4411-90BB-5FE1452B7927}"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894EA-6DBB-44FC-9083-4B63A67C3C45}" type="slidenum">
              <a:rPr lang="en-US" smtClean="0"/>
              <a:t>‹#›</a:t>
            </a:fld>
            <a:endParaRPr lang="en-US"/>
          </a:p>
        </p:txBody>
      </p:sp>
    </p:spTree>
    <p:extLst>
      <p:ext uri="{BB962C8B-B14F-4D97-AF65-F5344CB8AC3E}">
        <p14:creationId xmlns:p14="http://schemas.microsoft.com/office/powerpoint/2010/main" val="271786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a:t>
            </a:fld>
            <a:endParaRPr lang="en-US"/>
          </a:p>
        </p:txBody>
      </p:sp>
    </p:spTree>
    <p:extLst>
      <p:ext uri="{BB962C8B-B14F-4D97-AF65-F5344CB8AC3E}">
        <p14:creationId xmlns:p14="http://schemas.microsoft.com/office/powerpoint/2010/main" val="233410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pPr marL="171450" indent="-171450">
              <a:buFontTx/>
              <a:buChar char="-"/>
            </a:pPr>
            <a:r>
              <a:rPr lang="en-US" dirty="0"/>
              <a:t>most modern data science algorithms are built for balanced datasets, or datasets with a nearly equal representation of the output classes</a:t>
            </a:r>
          </a:p>
          <a:p>
            <a:pPr marL="171450" indent="-171450">
              <a:buFontTx/>
              <a:buChar char="-"/>
            </a:pPr>
            <a:r>
              <a:rPr lang="en-US" dirty="0"/>
              <a:t>as we saw a couple slides ago, we are working with a very unbalanced dataset (96-4 in favor of &lt;50k), so we need to take some action to try to make the classes more </a:t>
            </a:r>
            <a:r>
              <a:rPr lang="en-US" dirty="0" err="1"/>
              <a:t>balanaced</a:t>
            </a:r>
            <a:endParaRPr lang="en-US" dirty="0"/>
          </a:p>
          <a:p>
            <a:pPr marL="0" indent="0">
              <a:buFontTx/>
              <a:buNone/>
            </a:pPr>
            <a:endParaRPr lang="en-US" dirty="0"/>
          </a:p>
          <a:p>
            <a:pPr marL="0" indent="0">
              <a:buFontTx/>
              <a:buNone/>
            </a:pPr>
            <a:r>
              <a:rPr lang="en-US" dirty="0"/>
              <a:t>Minority class importance</a:t>
            </a:r>
          </a:p>
          <a:p>
            <a:pPr marL="171450" indent="-171450">
              <a:buFontTx/>
              <a:buChar char="-"/>
            </a:pPr>
            <a:r>
              <a:rPr lang="en-US" dirty="0"/>
              <a:t>the other big problem is that in class imbalance problems, the minority class is usually of higher importance to us than the majority</a:t>
            </a:r>
          </a:p>
          <a:p>
            <a:pPr marL="171450" indent="-171450">
              <a:buFontTx/>
              <a:buChar char="-"/>
            </a:pPr>
            <a:r>
              <a:rPr lang="en-US" dirty="0"/>
              <a:t>for instance, look at credit card fraud detection.  hundreds of millions of valid transactions are happening on a daily basis while only a small number are fraudulent</a:t>
            </a:r>
          </a:p>
          <a:p>
            <a:pPr marL="171450" indent="-171450">
              <a:buFontTx/>
              <a:buChar char="-"/>
            </a:pPr>
            <a:r>
              <a:rPr lang="en-US" dirty="0"/>
              <a:t>the credit card company doesn’t care about the valid transactions, they don’t lose money on those.  the ones they need to understand are the fraudulent transactions</a:t>
            </a:r>
          </a:p>
          <a:p>
            <a:pPr marL="171450" indent="-171450">
              <a:buFontTx/>
              <a:buChar char="-"/>
            </a:pPr>
            <a:r>
              <a:rPr lang="en-US" dirty="0"/>
              <a:t>the same thing with our dataset, we understand that the vast majority of people have &lt;50k in income, we want to identify what goes into the &gt;50k samples</a:t>
            </a:r>
          </a:p>
          <a:p>
            <a:pPr marL="0" indent="0">
              <a:buFontTx/>
              <a:buNone/>
            </a:pPr>
            <a:endParaRPr lang="en-US" dirty="0"/>
          </a:p>
          <a:p>
            <a:pPr marL="0" indent="0">
              <a:buFontTx/>
              <a:buNone/>
            </a:pPr>
            <a:r>
              <a:rPr lang="en-US" dirty="0"/>
              <a:t>Resampling</a:t>
            </a:r>
          </a:p>
          <a:p>
            <a:pPr marL="171450" indent="-171450">
              <a:buFontTx/>
              <a:buChar char="-"/>
            </a:pPr>
            <a:r>
              <a:rPr lang="en-US" dirty="0"/>
              <a:t>there are loads of different techniques that try to address class imbalance by resampling the data</a:t>
            </a:r>
          </a:p>
          <a:p>
            <a:pPr marL="171450" indent="-171450">
              <a:buFontTx/>
              <a:buChar char="-"/>
            </a:pPr>
            <a:r>
              <a:rPr lang="en-US" sz="1200" dirty="0"/>
              <a:t>SMOTE and ROSE are two commonly used oversampling techniques that generate synthetic data that is roughly similar to that of the existing minority samples</a:t>
            </a:r>
          </a:p>
          <a:p>
            <a:pPr marL="171450" indent="-171450">
              <a:buFontTx/>
              <a:buChar char="-"/>
            </a:pPr>
            <a:r>
              <a:rPr lang="en-US" sz="1200" dirty="0"/>
              <a:t>additionally, </a:t>
            </a:r>
            <a:r>
              <a:rPr lang="en-US" sz="1200" dirty="0" err="1"/>
              <a:t>undersampling</a:t>
            </a:r>
            <a:r>
              <a:rPr lang="en-US" sz="1200" dirty="0"/>
              <a:t> may be paired to the approach by specifically or randomly dropping instances of the overrepresented class</a:t>
            </a: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10</a:t>
            </a:fld>
            <a:endParaRPr lang="en-US"/>
          </a:p>
        </p:txBody>
      </p:sp>
    </p:spTree>
    <p:extLst>
      <p:ext uri="{BB962C8B-B14F-4D97-AF65-F5344CB8AC3E}">
        <p14:creationId xmlns:p14="http://schemas.microsoft.com/office/powerpoint/2010/main" val="2604827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class balancing outputs</a:t>
            </a:r>
          </a:p>
        </p:txBody>
      </p:sp>
      <p:sp>
        <p:nvSpPr>
          <p:cNvPr id="4" name="Slide Number Placeholder 3"/>
          <p:cNvSpPr>
            <a:spLocks noGrp="1"/>
          </p:cNvSpPr>
          <p:nvPr>
            <p:ph type="sldNum" sz="quarter" idx="5"/>
          </p:nvPr>
        </p:nvSpPr>
        <p:spPr/>
        <p:txBody>
          <a:bodyPr/>
          <a:lstStyle/>
          <a:p>
            <a:fld id="{113894EA-6DBB-44FC-9083-4B63A67C3C45}" type="slidenum">
              <a:rPr lang="en-US" smtClean="0"/>
              <a:t>11</a:t>
            </a:fld>
            <a:endParaRPr lang="en-US"/>
          </a:p>
        </p:txBody>
      </p:sp>
    </p:spTree>
    <p:extLst>
      <p:ext uri="{BB962C8B-B14F-4D97-AF65-F5344CB8AC3E}">
        <p14:creationId xmlns:p14="http://schemas.microsoft.com/office/powerpoint/2010/main" val="418974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helps the user choose a model in an unbiased way</a:t>
            </a:r>
          </a:p>
          <a:p>
            <a:endParaRPr lang="en-US" dirty="0"/>
          </a:p>
          <a:p>
            <a:r>
              <a:rPr lang="en-US" dirty="0"/>
              <a:t>Train, validation, test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split your data into a train and test set, where the test set is supposed to represent “new data” or unseen handwritten images of the number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within your training data, it’s useful to split the data again into a train and validation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once your model has seen the training set, you can test it on the validation set to understand how it performs on unseen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maximize the performance of your model against the validation set and then test it on the test set to get an understanding of how the model would perform in the wild</a:t>
            </a:r>
          </a:p>
          <a:p>
            <a:endParaRPr lang="en-US" dirty="0"/>
          </a:p>
          <a:p>
            <a:endParaRPr lang="en-US" dirty="0"/>
          </a:p>
          <a:p>
            <a:r>
              <a:rPr lang="en-US" dirty="0"/>
              <a:t>Nested k-fold:</a:t>
            </a:r>
          </a:p>
          <a:p>
            <a:pPr marL="171450" indent="-171450">
              <a:buFontTx/>
              <a:buChar char="-"/>
            </a:pPr>
            <a:r>
              <a:rPr lang="en-US" dirty="0"/>
              <a:t>cross validating your cross validation</a:t>
            </a:r>
          </a:p>
          <a:p>
            <a:pPr marL="171450" indent="-171450">
              <a:buFontTx/>
              <a:buChar char="-"/>
            </a:pPr>
            <a:r>
              <a:rPr lang="en-US" dirty="0"/>
              <a:t>create training, validation, and test sets out of just your training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helps with both model selection and model scoring</a:t>
            </a:r>
            <a:endParaRPr lang="en-US" dirty="0"/>
          </a:p>
          <a:p>
            <a:pPr marL="171450" indent="-171450">
              <a:buFontTx/>
              <a:buChar char="-"/>
            </a:pPr>
            <a:r>
              <a:rPr lang="en-US" sz="1200" dirty="0"/>
              <a:t>in this example (image 2), for each row on the left, you get five trained models, or 25 training models for all 5 left rows.  select the best model for each left row, reducing the number to 5 models. test those models on the remaining test dataset (scoring) and choose the model with the best performance on the test datasets</a:t>
            </a:r>
          </a:p>
          <a:p>
            <a:pPr marL="171450" indent="-171450">
              <a:buFontTx/>
              <a:buChar char="-"/>
            </a:pPr>
            <a:r>
              <a:rPr lang="en-US" dirty="0"/>
              <a:t>provides the user with an understanding of over/underfitting before the test set is ever encountered</a:t>
            </a:r>
          </a:p>
          <a:p>
            <a:endParaRPr lang="en-US" dirty="0"/>
          </a:p>
          <a:p>
            <a:endParaRPr lang="en-US" dirty="0"/>
          </a:p>
          <a:p>
            <a:r>
              <a:rPr lang="en-US" dirty="0"/>
              <a:t>Parameters and Hyperparameters:</a:t>
            </a:r>
          </a:p>
          <a:p>
            <a:pPr marL="171450" indent="-171450">
              <a:buFontTx/>
              <a:buChar char="-"/>
            </a:pPr>
            <a:r>
              <a:rPr lang="en-US" dirty="0"/>
              <a:t>parameters are like the spices or ingredients, hyperparameters are like the pots and pans or the stove type</a:t>
            </a:r>
          </a:p>
          <a:p>
            <a:pPr marL="171450" indent="-171450">
              <a:buFontTx/>
              <a:buChar char="-"/>
            </a:pPr>
            <a:r>
              <a:rPr lang="en-US" dirty="0"/>
              <a:t>you need both to cook a meal but they’re fundamentally different to one another</a:t>
            </a:r>
          </a:p>
          <a:p>
            <a:pPr marL="171450" indent="-171450">
              <a:buFontTx/>
              <a:buChar char="-"/>
            </a:pPr>
            <a:r>
              <a:rPr lang="en-US" dirty="0"/>
              <a:t>a cook can vary the amounts of salt, pepper, and garlic whenever they’re cooking, while changing from a pan to a wok or from the stove to the oven changes the whole meal</a:t>
            </a:r>
          </a:p>
        </p:txBody>
      </p:sp>
      <p:sp>
        <p:nvSpPr>
          <p:cNvPr id="4" name="Slide Number Placeholder 3"/>
          <p:cNvSpPr>
            <a:spLocks noGrp="1"/>
          </p:cNvSpPr>
          <p:nvPr>
            <p:ph type="sldNum" sz="quarter" idx="5"/>
          </p:nvPr>
        </p:nvSpPr>
        <p:spPr/>
        <p:txBody>
          <a:bodyPr/>
          <a:lstStyle/>
          <a:p>
            <a:fld id="{113894EA-6DBB-44FC-9083-4B63A67C3C45}" type="slidenum">
              <a:rPr lang="en-US" smtClean="0"/>
              <a:t>13</a:t>
            </a:fld>
            <a:endParaRPr lang="en-US"/>
          </a:p>
        </p:txBody>
      </p:sp>
    </p:spTree>
    <p:extLst>
      <p:ext uri="{BB962C8B-B14F-4D97-AF65-F5344CB8AC3E}">
        <p14:creationId xmlns:p14="http://schemas.microsoft.com/office/powerpoint/2010/main" val="48491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here’s how I got there, and this is how you can get there yourself</a:t>
            </a:r>
          </a:p>
        </p:txBody>
      </p:sp>
      <p:sp>
        <p:nvSpPr>
          <p:cNvPr id="4" name="Slide Number Placeholder 3"/>
          <p:cNvSpPr>
            <a:spLocks noGrp="1"/>
          </p:cNvSpPr>
          <p:nvPr>
            <p:ph type="sldNum" sz="quarter" idx="5"/>
          </p:nvPr>
        </p:nvSpPr>
        <p:spPr/>
        <p:txBody>
          <a:bodyPr/>
          <a:lstStyle/>
          <a:p>
            <a:fld id="{113894EA-6DBB-44FC-9083-4B63A67C3C45}" type="slidenum">
              <a:rPr lang="en-US" smtClean="0"/>
              <a:t>2</a:t>
            </a:fld>
            <a:endParaRPr lang="en-US"/>
          </a:p>
        </p:txBody>
      </p:sp>
    </p:spTree>
    <p:extLst>
      <p:ext uri="{BB962C8B-B14F-4D97-AF65-F5344CB8AC3E}">
        <p14:creationId xmlns:p14="http://schemas.microsoft.com/office/powerpoint/2010/main" val="53570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a:t>
            </a:r>
          </a:p>
          <a:p>
            <a:endParaRPr lang="en-US" dirty="0"/>
          </a:p>
          <a:p>
            <a:pPr marL="171450" indent="-171450">
              <a:buFontTx/>
              <a:buChar char="-"/>
            </a:pPr>
            <a:r>
              <a:rPr lang="en-US" dirty="0"/>
              <a:t>the idea behind classification is that the user wants to bin their sample data into unique groups that help convey some larger point</a:t>
            </a:r>
          </a:p>
          <a:p>
            <a:pPr marL="171450" indent="-171450">
              <a:buFontTx/>
              <a:buChar char="-"/>
            </a:pPr>
            <a:r>
              <a:rPr lang="en-US" dirty="0"/>
              <a:t>each person in the US population has a unique collection of traits (education, age, industry, etc.) that lead to earning a given income</a:t>
            </a:r>
          </a:p>
          <a:p>
            <a:pPr marL="171450" indent="-171450">
              <a:buFontTx/>
              <a:buChar char="-"/>
            </a:pPr>
            <a:r>
              <a:rPr lang="en-US" dirty="0"/>
              <a:t>classification can help us understand what recipe of person will most likely lead to higher or lower income levels</a:t>
            </a:r>
          </a:p>
          <a:p>
            <a:pPr marL="171450" indent="-171450">
              <a:buFontTx/>
              <a:buChar char="-"/>
            </a:pPr>
            <a:endParaRPr lang="en-US" dirty="0"/>
          </a:p>
          <a:p>
            <a:pPr marL="171450" indent="-171450">
              <a:buFontTx/>
              <a:buChar char="-"/>
            </a:pPr>
            <a:r>
              <a:rPr lang="en-US" dirty="0"/>
              <a:t>the two other most common types of data science problems are regression and clustering</a:t>
            </a:r>
          </a:p>
          <a:p>
            <a:pPr marL="171450" indent="-171450">
              <a:buFontTx/>
              <a:buChar char="-"/>
            </a:pPr>
            <a:r>
              <a:rPr lang="en-US" dirty="0"/>
              <a:t>regression problems seek to provide a numerical output, like the sale price of a new house on the market</a:t>
            </a:r>
          </a:p>
          <a:p>
            <a:pPr marL="171450" indent="-171450">
              <a:buFontTx/>
              <a:buChar char="-"/>
            </a:pPr>
            <a:r>
              <a:rPr lang="en-US" dirty="0"/>
              <a:t>clustering problems seek to classify “unstructured” data into groups, like the topics for a corpus COVID research papers (PPE, vaccinations, public health, disease transmission, etc.)</a:t>
            </a:r>
          </a:p>
          <a:p>
            <a:pPr marL="171450" indent="-171450">
              <a:buFontTx/>
              <a:buChar char="-"/>
            </a:pPr>
            <a:r>
              <a:rPr lang="en-US" dirty="0"/>
              <a:t>these are simply context details for you, they won’t be relevant in this analysis</a:t>
            </a:r>
          </a:p>
        </p:txBody>
      </p:sp>
      <p:sp>
        <p:nvSpPr>
          <p:cNvPr id="4" name="Slide Number Placeholder 3"/>
          <p:cNvSpPr>
            <a:spLocks noGrp="1"/>
          </p:cNvSpPr>
          <p:nvPr>
            <p:ph type="sldNum" sz="quarter" idx="5"/>
          </p:nvPr>
        </p:nvSpPr>
        <p:spPr/>
        <p:txBody>
          <a:bodyPr/>
          <a:lstStyle/>
          <a:p>
            <a:fld id="{113894EA-6DBB-44FC-9083-4B63A67C3C45}" type="slidenum">
              <a:rPr lang="en-US" smtClean="0"/>
              <a:t>3</a:t>
            </a:fld>
            <a:endParaRPr lang="en-US"/>
          </a:p>
        </p:txBody>
      </p:sp>
    </p:spTree>
    <p:extLst>
      <p:ext uri="{BB962C8B-B14F-4D97-AF65-F5344CB8AC3E}">
        <p14:creationId xmlns:p14="http://schemas.microsoft.com/office/powerpoint/2010/main" val="316521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endParaRPr lang="en-US" dirty="0"/>
          </a:p>
          <a:p>
            <a:pPr marL="171450" indent="-171450">
              <a:buFontTx/>
              <a:buChar char="-"/>
            </a:pPr>
            <a:r>
              <a:rPr lang="en-US" dirty="0"/>
              <a:t>supervised learning is the machine analog for the way humans learn</a:t>
            </a:r>
          </a:p>
          <a:p>
            <a:pPr marL="171450" indent="-171450">
              <a:buFontTx/>
              <a:buChar char="-"/>
            </a:pPr>
            <a:r>
              <a:rPr lang="en-US" dirty="0"/>
              <a:t>when you’re born, you don’t inherently know what an apple is, but once you’ve been told “this thing on the left” is an apple and you’ve experienced enough apples in your life, you learn what’s identifiable about them, whether it’s their weight, color, shape, smell, etc.</a:t>
            </a:r>
          </a:p>
          <a:p>
            <a:pPr marL="171450" indent="-171450">
              <a:buFontTx/>
              <a:buChar char="-"/>
            </a:pPr>
            <a:r>
              <a:rPr lang="en-US" dirty="0"/>
              <a:t>a machine can learn in the same sort of way</a:t>
            </a:r>
          </a:p>
          <a:p>
            <a:pPr marL="171450" indent="-171450">
              <a:buFontTx/>
              <a:buChar char="-"/>
            </a:pPr>
            <a:endParaRPr lang="en-US" dirty="0"/>
          </a:p>
          <a:p>
            <a:pPr marL="0" indent="0">
              <a:buFontTx/>
              <a:buNone/>
            </a:pPr>
            <a:r>
              <a:rPr lang="en-US" dirty="0"/>
              <a:t>MNIST dataset</a:t>
            </a:r>
          </a:p>
          <a:p>
            <a:pPr marL="171450" indent="-171450">
              <a:buFontTx/>
              <a:buChar char="-"/>
            </a:pPr>
            <a:r>
              <a:rPr lang="en-US" dirty="0"/>
              <a:t>if you provide a machine many instances of the number 2 and you tell the machine “this thing you’re observing is a 2”, the machine can learn what makes a two identifiable</a:t>
            </a:r>
          </a:p>
          <a:p>
            <a:pPr marL="171450" indent="-171450">
              <a:buFontTx/>
              <a:buChar char="-"/>
            </a:pPr>
            <a:r>
              <a:rPr lang="en-US" dirty="0"/>
              <a:t>the bend of the shape, the swirl at the bottom, etc.</a:t>
            </a:r>
          </a:p>
          <a:p>
            <a:pPr marL="171450" indent="-171450">
              <a:buFontTx/>
              <a:buChar char="-"/>
            </a:pPr>
            <a:r>
              <a:rPr lang="en-US" dirty="0"/>
              <a:t>learning these features can allow a computer to recognize a 2 in the same way that it can recognize the attributes of a person making more or less than 50k</a:t>
            </a:r>
          </a:p>
        </p:txBody>
      </p:sp>
      <p:sp>
        <p:nvSpPr>
          <p:cNvPr id="4" name="Slide Number Placeholder 3"/>
          <p:cNvSpPr>
            <a:spLocks noGrp="1"/>
          </p:cNvSpPr>
          <p:nvPr>
            <p:ph type="sldNum" sz="quarter" idx="5"/>
          </p:nvPr>
        </p:nvSpPr>
        <p:spPr/>
        <p:txBody>
          <a:bodyPr/>
          <a:lstStyle/>
          <a:p>
            <a:fld id="{113894EA-6DBB-44FC-9083-4B63A67C3C45}" type="slidenum">
              <a:rPr lang="en-US" smtClean="0"/>
              <a:t>4</a:t>
            </a:fld>
            <a:endParaRPr lang="en-US"/>
          </a:p>
        </p:txBody>
      </p:sp>
    </p:spTree>
    <p:extLst>
      <p:ext uri="{BB962C8B-B14F-4D97-AF65-F5344CB8AC3E}">
        <p14:creationId xmlns:p14="http://schemas.microsoft.com/office/powerpoint/2010/main" val="99002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data, good luck learning anything from this ugly mess</a:t>
            </a:r>
          </a:p>
        </p:txBody>
      </p:sp>
      <p:sp>
        <p:nvSpPr>
          <p:cNvPr id="4" name="Slide Number Placeholder 3"/>
          <p:cNvSpPr>
            <a:spLocks noGrp="1"/>
          </p:cNvSpPr>
          <p:nvPr>
            <p:ph type="sldNum" sz="quarter" idx="5"/>
          </p:nvPr>
        </p:nvSpPr>
        <p:spPr/>
        <p:txBody>
          <a:bodyPr/>
          <a:lstStyle/>
          <a:p>
            <a:fld id="{113894EA-6DBB-44FC-9083-4B63A67C3C45}" type="slidenum">
              <a:rPr lang="en-US" smtClean="0"/>
              <a:t>5</a:t>
            </a:fld>
            <a:endParaRPr lang="en-US"/>
          </a:p>
        </p:txBody>
      </p:sp>
    </p:spTree>
    <p:extLst>
      <p:ext uri="{BB962C8B-B14F-4D97-AF65-F5344CB8AC3E}">
        <p14:creationId xmlns:p14="http://schemas.microsoft.com/office/powerpoint/2010/main" val="240265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a:t>
            </a:r>
          </a:p>
          <a:p>
            <a:endParaRPr lang="en-US" dirty="0"/>
          </a:p>
          <a:p>
            <a:pPr marL="171450" indent="-171450">
              <a:buFontTx/>
              <a:buChar char="-"/>
            </a:pPr>
            <a:r>
              <a:rPr lang="en-US" dirty="0"/>
              <a:t>before doing anything, we need to examine the quality of the data. always remember: "garbage in, garbage out“</a:t>
            </a:r>
          </a:p>
          <a:p>
            <a:pPr marL="171450" indent="-171450">
              <a:buFontTx/>
              <a:buChar char="-"/>
            </a:pPr>
            <a:r>
              <a:rPr lang="en-US" dirty="0"/>
              <a:t>your model outputs are only as good as the data that is fed to it, so data quality is of paramount importance</a:t>
            </a:r>
          </a:p>
          <a:p>
            <a:pPr marL="0" indent="0">
              <a:buFontTx/>
              <a:buNone/>
            </a:pPr>
            <a:endParaRPr lang="en-US" dirty="0"/>
          </a:p>
          <a:p>
            <a:pPr marL="0" indent="0">
              <a:buFontTx/>
              <a:buNone/>
            </a:pPr>
            <a:endParaRPr lang="en-US" dirty="0"/>
          </a:p>
          <a:p>
            <a:pPr marL="0" indent="0">
              <a:buFontTx/>
              <a:buNone/>
            </a:pPr>
            <a:r>
              <a:rPr lang="en-US" dirty="0"/>
              <a:t>understanding your data</a:t>
            </a:r>
          </a:p>
          <a:p>
            <a:pPr marL="171450" indent="-171450">
              <a:buFontTx/>
              <a:buChar char="-"/>
            </a:pPr>
            <a:r>
              <a:rPr lang="en-US" dirty="0"/>
              <a:t>what sort of data do you have?  numerical and categorical data in tabular form?  video data?  images?</a:t>
            </a:r>
          </a:p>
          <a:p>
            <a:pPr marL="171450" indent="-171450">
              <a:buFontTx/>
              <a:buChar char="-"/>
            </a:pPr>
            <a:r>
              <a:rPr lang="en-US" dirty="0"/>
              <a:t>don't be misled by missing values. good data sources can be both verifiably accurate and also incomplete</a:t>
            </a:r>
          </a:p>
          <a:p>
            <a:pPr marL="171450" indent="-171450">
              <a:buFontTx/>
              <a:buChar char="-"/>
            </a:pPr>
            <a:endParaRPr lang="en-US" dirty="0"/>
          </a:p>
          <a:p>
            <a:pPr marL="171450" indent="-171450">
              <a:buFontTx/>
              <a:buChar char="-"/>
            </a:pPr>
            <a:endParaRPr lang="en-US" dirty="0"/>
          </a:p>
          <a:p>
            <a:pPr marL="0" indent="0">
              <a:buFontTx/>
              <a:buNone/>
            </a:pPr>
            <a:r>
              <a:rPr lang="en-US" dirty="0"/>
              <a:t>verifying your data</a:t>
            </a:r>
          </a:p>
          <a:p>
            <a:pPr marL="171450" indent="-171450">
              <a:buFontTx/>
              <a:buChar char="-"/>
            </a:pPr>
            <a:r>
              <a:rPr lang="en-US" dirty="0"/>
              <a:t>can we trust this data? does it come from a quality source? who collected it?</a:t>
            </a:r>
          </a:p>
          <a:p>
            <a:pPr marL="171450" indent="-171450">
              <a:buFontTx/>
              <a:buChar char="-"/>
            </a:pPr>
            <a:r>
              <a:rPr lang="en-US" dirty="0"/>
              <a:t>in this case, the census bureau is the authority on high level demographic data in the US so we have to have some faith that their collection processes are solid and that the data is trustworthy</a:t>
            </a:r>
          </a:p>
        </p:txBody>
      </p:sp>
      <p:sp>
        <p:nvSpPr>
          <p:cNvPr id="4" name="Slide Number Placeholder 3"/>
          <p:cNvSpPr>
            <a:spLocks noGrp="1"/>
          </p:cNvSpPr>
          <p:nvPr>
            <p:ph type="sldNum" sz="quarter" idx="5"/>
          </p:nvPr>
        </p:nvSpPr>
        <p:spPr/>
        <p:txBody>
          <a:bodyPr/>
          <a:lstStyle/>
          <a:p>
            <a:fld id="{113894EA-6DBB-44FC-9083-4B63A67C3C45}" type="slidenum">
              <a:rPr lang="en-US" smtClean="0"/>
              <a:t>6</a:t>
            </a:fld>
            <a:endParaRPr lang="en-US"/>
          </a:p>
        </p:txBody>
      </p:sp>
    </p:spTree>
    <p:extLst>
      <p:ext uri="{BB962C8B-B14F-4D97-AF65-F5344CB8AC3E}">
        <p14:creationId xmlns:p14="http://schemas.microsoft.com/office/powerpoint/2010/main" val="184788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a:t>
            </a:r>
          </a:p>
          <a:p>
            <a:endParaRPr lang="en-US" dirty="0"/>
          </a:p>
          <a:p>
            <a:pPr marL="171450" indent="-171450">
              <a:buFontTx/>
              <a:buChar char="-"/>
            </a:pPr>
            <a:r>
              <a:rPr lang="en-US" dirty="0"/>
              <a:t>once we have verified that our data is trustworthy, we can start working on cleaning and preparing it</a:t>
            </a:r>
          </a:p>
          <a:p>
            <a:pPr marL="171450" indent="-171450">
              <a:buFontTx/>
              <a:buChar char="-"/>
            </a:pPr>
            <a:r>
              <a:rPr lang="en-US" dirty="0"/>
              <a:t>for our dataset, the first thing we need to establish are the names for our features, so that we know column A is “age” and column B is “class of worker” etc.</a:t>
            </a:r>
          </a:p>
          <a:p>
            <a:pPr marL="171450" indent="-171450">
              <a:buFontTx/>
              <a:buChar char="-"/>
            </a:pPr>
            <a:r>
              <a:rPr lang="en-US" dirty="0"/>
              <a:t>we can then quickly pull some descriptive statistics about the dataset, like finding null values or looking at the mean and standard deviation of each column of data</a:t>
            </a:r>
          </a:p>
          <a:p>
            <a:pPr marL="171450" indent="-171450">
              <a:buFontTx/>
              <a:buChar char="-"/>
            </a:pPr>
            <a:r>
              <a:rPr lang="en-US" dirty="0"/>
              <a:t>lastly it’s important to have  look at your data and see what it looks like, otherwise you wouldn’t know these strange values like “not in universe” were in your data</a:t>
            </a:r>
          </a:p>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7</a:t>
            </a:fld>
            <a:endParaRPr lang="en-US"/>
          </a:p>
        </p:txBody>
      </p:sp>
    </p:spTree>
    <p:extLst>
      <p:ext uri="{BB962C8B-B14F-4D97-AF65-F5344CB8AC3E}">
        <p14:creationId xmlns:p14="http://schemas.microsoft.com/office/powerpoint/2010/main" val="122993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a:t>
            </a:r>
          </a:p>
          <a:p>
            <a:endParaRPr lang="en-US" dirty="0"/>
          </a:p>
          <a:p>
            <a:pPr marL="171450" indent="-171450">
              <a:buFontTx/>
              <a:buChar char="-"/>
            </a:pPr>
            <a:r>
              <a:rPr lang="en-US" dirty="0"/>
              <a:t>EDA is an exercise in gaining a deeper understanding of your data, trying to identify patterns, and performing any necessary transformations to your data before modeling begins</a:t>
            </a:r>
          </a:p>
          <a:p>
            <a:pPr marL="171450" indent="-171450">
              <a:buFontTx/>
              <a:buChar char="-"/>
            </a:pPr>
            <a:r>
              <a:rPr lang="en-US" dirty="0"/>
              <a:t>EDA is an open-ended process of exploring the patterns in your data, there’s no right or wrong way to go about it</a:t>
            </a:r>
          </a:p>
          <a:p>
            <a:pPr marL="0" indent="0">
              <a:buFontTx/>
              <a:buNone/>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EDA is a good place to examine the distributions of your features.  are your numerical features really numerical?  the “detailed industry recode” feature is numerical, but don’t those numerical values really represent categories?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our case, we can see that the distribution of our target is highly imbalanced, where the instances of &lt;50k income samples far outnumber those of &gt;50k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have to deal with that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also, the EDA is a good place to example feature correlation, or in other words, the linear relationships between features. if I change the value for feature 1, does that likely change the value of feature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information is very important because multicollinearity can really obfuscate the outcome of your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let’s say two features are highly correlated, so a change in feature 1 elicits the same exact change in feature 2.  how will we know whether a change in feature 1 really affects the model performance?  how do we know feature 2 is not responsible for affecting the model?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8</a:t>
            </a:fld>
            <a:endParaRPr lang="en-US"/>
          </a:p>
        </p:txBody>
      </p:sp>
    </p:spTree>
    <p:extLst>
      <p:ext uri="{BB962C8B-B14F-4D97-AF65-F5344CB8AC3E}">
        <p14:creationId xmlns:p14="http://schemas.microsoft.com/office/powerpoint/2010/main" val="374310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Encoding</a:t>
            </a:r>
          </a:p>
          <a:p>
            <a:endParaRPr lang="en-US" dirty="0"/>
          </a:p>
          <a:p>
            <a:pPr marL="171450" indent="-171450">
              <a:buFontTx/>
              <a:buChar char="-"/>
            </a:pPr>
            <a:r>
              <a:rPr lang="en-US" dirty="0"/>
              <a:t>as if you needed reminding, machines don’t understand things like we do, they’re built of transistors that only exist as 0’s and 1’s</a:t>
            </a:r>
          </a:p>
          <a:p>
            <a:pPr marL="171450" indent="-171450">
              <a:buFontTx/>
              <a:buChar char="-"/>
            </a:pPr>
            <a:r>
              <a:rPr lang="en-US" dirty="0"/>
              <a:t>thus, a machine cannot learn what a “dog” or “cat” is, but merely a numerical representation of these things</a:t>
            </a:r>
          </a:p>
          <a:p>
            <a:pPr marL="171450" indent="-171450">
              <a:buFontTx/>
              <a:buChar char="-"/>
            </a:pPr>
            <a:r>
              <a:rPr lang="en-US" dirty="0"/>
              <a:t>encoding is the means by which we can turn this categorical data with rich meanings into the 0’s and 1’s that a machine understands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are numerous ways in which we can encode our data and picking an appropriate method is very important</a:t>
            </a:r>
          </a:p>
          <a:p>
            <a:pPr marL="171450" indent="-171450">
              <a:buFontTx/>
              <a:buChar char="-"/>
            </a:pPr>
            <a:r>
              <a:rPr lang="en-US" dirty="0"/>
              <a:t>the image on the right is an example of an encoding method called “one-hot encoding”, where each feature gets a unique column</a:t>
            </a:r>
          </a:p>
          <a:p>
            <a:pPr marL="171450" indent="-171450">
              <a:buFontTx/>
              <a:buChar char="-"/>
            </a:pPr>
            <a:r>
              <a:rPr lang="en-US" dirty="0"/>
              <a:t>while this technique can be highly effective, we need to understand the cardinality of each feature, which really just means how many unique values are in the column</a:t>
            </a:r>
          </a:p>
          <a:p>
            <a:pPr marL="171450" indent="-171450">
              <a:buFontTx/>
              <a:buChar char="-"/>
            </a:pPr>
            <a:endParaRPr lang="en-US" dirty="0"/>
          </a:p>
          <a:p>
            <a:pPr marL="171450" indent="-171450">
              <a:buFontTx/>
              <a:buChar char="-"/>
            </a:pPr>
            <a:r>
              <a:rPr lang="en-US" dirty="0"/>
              <a:t>the </a:t>
            </a:r>
          </a:p>
          <a:p>
            <a:endParaRPr lang="en-US" dirty="0"/>
          </a:p>
          <a:p>
            <a:pPr marL="171450" indent="-171450">
              <a:buFontTx/>
              <a:buChar char="-"/>
            </a:pPr>
            <a:r>
              <a:rPr lang="en-US" dirty="0"/>
              <a:t>circle back to the example about the “detailed industry recode” feature. we know now that that field, even though it’s numerical, is actually a categorical feature hiding in plain sight</a:t>
            </a:r>
          </a:p>
        </p:txBody>
      </p:sp>
      <p:sp>
        <p:nvSpPr>
          <p:cNvPr id="4" name="Slide Number Placeholder 3"/>
          <p:cNvSpPr>
            <a:spLocks noGrp="1"/>
          </p:cNvSpPr>
          <p:nvPr>
            <p:ph type="sldNum" sz="quarter" idx="5"/>
          </p:nvPr>
        </p:nvSpPr>
        <p:spPr/>
        <p:txBody>
          <a:bodyPr/>
          <a:lstStyle/>
          <a:p>
            <a:fld id="{113894EA-6DBB-44FC-9083-4B63A67C3C45}" type="slidenum">
              <a:rPr lang="en-US" smtClean="0"/>
              <a:t>9</a:t>
            </a:fld>
            <a:endParaRPr lang="en-US"/>
          </a:p>
        </p:txBody>
      </p:sp>
    </p:spTree>
    <p:extLst>
      <p:ext uri="{BB962C8B-B14F-4D97-AF65-F5344CB8AC3E}">
        <p14:creationId xmlns:p14="http://schemas.microsoft.com/office/powerpoint/2010/main" val="8963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F324-C470-48E3-AB80-692B5CC0D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9413D-C9B9-4E92-A551-86D7A9F9A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BCFE2-5F6F-472F-A32A-8A9B9D5D1DA0}"/>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BCBE863F-70CC-4A78-9BB1-A5265402F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F34C-CD22-4EA0-BA41-54A6DC9589F7}"/>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99982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A4F-F953-4C78-BB13-001E394D6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7E1F8-4780-49FD-825C-E369948DB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336AF-EC33-4723-9F3E-D7DC1DDEFB3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2692E998-E28C-4B63-92E9-4F4EE3CE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F50E9-07DD-4854-9366-39FD6867B8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14522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CD9E8-BD68-4B07-9F6F-2AC970CF2C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BCFB2-6263-4D31-BCB7-08224D431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96AB-FC5F-40D5-A618-838CD65E472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091C872B-C2EA-4FC5-9644-35DD7B7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E0987-A92F-4063-8BDF-F060C24124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88660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040B-CAD1-4D87-A8B2-481D2796F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9EFDC-561A-4D7F-95B5-9ECF26DD6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9F7BF-E77C-4712-BCC3-2763AA6982D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8F568453-0320-4C85-82FA-FBAF02F1D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5DBD4-FDFE-462C-9611-B79927F26910}"/>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220188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A4A5-B2F9-4183-AE82-4410B6585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838F6-BFF1-49F1-AD5A-E539ADE2D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36856-2A9E-40E7-9A2E-B505F11A8D4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CF3E6874-8CE3-4164-8C3F-52A4F8D1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15F18-5584-417E-A0AF-80A168D019F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55571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E976-9909-4414-81D4-7AF52D493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C7085-9B88-49AD-8EAA-48800DFA8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A9521-16F6-4DE2-A463-06067F08E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E25E7-ECE8-459D-AB2E-93BD0E7EC20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F430EC87-F9E4-4892-AE21-9B39DD4F0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04E3-9FB7-4BDF-B8C1-095156D58DC9}"/>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15167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6CD6-98FF-4905-989D-1AC9A7175D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62020-504A-47A8-B86C-053A37CE0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51EFB-85E1-47B8-AAD3-332242C4B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0A5D7-270B-469A-B8E4-DEF099640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FC3C9-CB39-42B1-811E-8DEE09ABD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E09C84-9DB7-4509-A458-97C4DD27B7A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8" name="Footer Placeholder 7">
            <a:extLst>
              <a:ext uri="{FF2B5EF4-FFF2-40B4-BE49-F238E27FC236}">
                <a16:creationId xmlns:a16="http://schemas.microsoft.com/office/drawing/2014/main" id="{0401FB4B-E10D-4BE4-BB18-6FB35F2A8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6CE75-4CC9-49B8-A3E0-665E3840FAB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186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E623-EFF5-4224-B1F5-61C879B61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C3852F-C975-4B6C-A02E-E320EEA4EA1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4" name="Footer Placeholder 3">
            <a:extLst>
              <a:ext uri="{FF2B5EF4-FFF2-40B4-BE49-F238E27FC236}">
                <a16:creationId xmlns:a16="http://schemas.microsoft.com/office/drawing/2014/main" id="{6F2B78A6-7C02-43D9-8AD0-FF98C129C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648D-3391-43F6-B530-1E7CA08A3C7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4023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17233-179D-4EDC-9B6B-A6AD62E9196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3" name="Footer Placeholder 2">
            <a:extLst>
              <a:ext uri="{FF2B5EF4-FFF2-40B4-BE49-F238E27FC236}">
                <a16:creationId xmlns:a16="http://schemas.microsoft.com/office/drawing/2014/main" id="{08029AF5-BA1A-4C57-BDEA-E4B8101DF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A9D9A-99C4-4C70-B914-94325A684ABC}"/>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419580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E6F-6117-45EC-979B-B6859A3A6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7E7B6-CCE4-480C-8647-5A54623A4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B3ACE-D0C4-4839-BAA3-F7653A046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A00F9-2A0E-4486-BAB3-F25F7213A5B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0955A63A-8445-4A67-BAE4-302C7F3C5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567EB-46BD-4097-BCA4-E5B25D13903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31408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9A2A-1434-4443-A439-F4B2ECC2F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1F34-D90B-4D4B-83AA-F7899F890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92737-942A-4332-8349-B40ECCE6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FC7C1-A383-4422-B15C-81A173C7F4CE}"/>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3DEB6A33-7BF2-4D31-8770-0D53FCAC4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37059-28E2-42D6-819D-5FC8CC94940E}"/>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84287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B8B98-346F-46B3-B504-BE72A4BE2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D7AF29-1EC1-4F9C-97E9-A13EF3CEC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539A2-A670-4329-BE47-76E5B0554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5817D0DB-2566-4FD5-9751-B0B6F97FA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D6865-9339-4FEC-A84C-34E8222EE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BECB0-EA76-4F56-ADDF-8379A26D750B}" type="slidenum">
              <a:rPr lang="en-US" smtClean="0"/>
              <a:t>‹#›</a:t>
            </a:fld>
            <a:endParaRPr lang="en-US"/>
          </a:p>
        </p:txBody>
      </p:sp>
    </p:spTree>
    <p:extLst>
      <p:ext uri="{BB962C8B-B14F-4D97-AF65-F5344CB8AC3E}">
        <p14:creationId xmlns:p14="http://schemas.microsoft.com/office/powerpoint/2010/main" val="310253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90A3-6969-45AA-B3E8-9557CD0604B5}"/>
              </a:ext>
            </a:extLst>
          </p:cNvPr>
          <p:cNvSpPr>
            <a:spLocks noGrp="1"/>
          </p:cNvSpPr>
          <p:nvPr>
            <p:ph type="ctrTitle"/>
          </p:nvPr>
        </p:nvSpPr>
        <p:spPr/>
        <p:txBody>
          <a:bodyPr>
            <a:normAutofit fontScale="90000"/>
          </a:bodyPr>
          <a:lstStyle/>
          <a:p>
            <a:r>
              <a:rPr lang="en-US" dirty="0"/>
              <a:t>Predicting Income Classifications from Historical US Census Data</a:t>
            </a:r>
          </a:p>
        </p:txBody>
      </p:sp>
      <p:sp>
        <p:nvSpPr>
          <p:cNvPr id="3" name="Subtitle 2">
            <a:extLst>
              <a:ext uri="{FF2B5EF4-FFF2-40B4-BE49-F238E27FC236}">
                <a16:creationId xmlns:a16="http://schemas.microsoft.com/office/drawing/2014/main" id="{0AA1588F-1F84-464C-8DC2-428BED926D3C}"/>
              </a:ext>
            </a:extLst>
          </p:cNvPr>
          <p:cNvSpPr>
            <a:spLocks noGrp="1"/>
          </p:cNvSpPr>
          <p:nvPr>
            <p:ph type="subTitle" idx="1"/>
          </p:nvPr>
        </p:nvSpPr>
        <p:spPr/>
        <p:txBody>
          <a:bodyPr/>
          <a:lstStyle/>
          <a:p>
            <a:endParaRPr lang="en-US" dirty="0"/>
          </a:p>
          <a:p>
            <a:r>
              <a:rPr lang="en-US" sz="2600" dirty="0"/>
              <a:t>By Andy Block</a:t>
            </a:r>
          </a:p>
          <a:p>
            <a:r>
              <a:rPr lang="en-US" dirty="0"/>
              <a:t>Oct 25, 2021</a:t>
            </a:r>
          </a:p>
        </p:txBody>
      </p:sp>
    </p:spTree>
    <p:extLst>
      <p:ext uri="{BB962C8B-B14F-4D97-AF65-F5344CB8AC3E}">
        <p14:creationId xmlns:p14="http://schemas.microsoft.com/office/powerpoint/2010/main" val="220698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BA8-EACD-4308-8246-3BC796668913}"/>
              </a:ext>
            </a:extLst>
          </p:cNvPr>
          <p:cNvSpPr>
            <a:spLocks noGrp="1"/>
          </p:cNvSpPr>
          <p:nvPr>
            <p:ph type="title"/>
          </p:nvPr>
        </p:nvSpPr>
        <p:spPr/>
        <p:txBody>
          <a:bodyPr/>
          <a:lstStyle/>
          <a:p>
            <a:r>
              <a:rPr lang="en-US" dirty="0"/>
              <a:t>Class Imbalance and Resampling</a:t>
            </a:r>
          </a:p>
        </p:txBody>
      </p:sp>
      <p:sp>
        <p:nvSpPr>
          <p:cNvPr id="3" name="Content Placeholder 2">
            <a:extLst>
              <a:ext uri="{FF2B5EF4-FFF2-40B4-BE49-F238E27FC236}">
                <a16:creationId xmlns:a16="http://schemas.microsoft.com/office/drawing/2014/main" id="{4BA42800-6156-4F3F-A810-901C5908E5CE}"/>
              </a:ext>
            </a:extLst>
          </p:cNvPr>
          <p:cNvSpPr>
            <a:spLocks noGrp="1"/>
          </p:cNvSpPr>
          <p:nvPr>
            <p:ph sz="half" idx="1"/>
          </p:nvPr>
        </p:nvSpPr>
        <p:spPr/>
        <p:txBody>
          <a:bodyPr>
            <a:normAutofit fontScale="92500" lnSpcReduction="20000"/>
          </a:bodyPr>
          <a:lstStyle/>
          <a:p>
            <a:pPr>
              <a:buSzPct val="60000"/>
              <a:buFont typeface="Wingdings" panose="05000000000000000000" pitchFamily="2" charset="2"/>
              <a:buChar char="§"/>
            </a:pPr>
            <a:r>
              <a:rPr lang="en-US" sz="3600" dirty="0"/>
              <a:t>Algorithms designed for balanced classes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Minority class usually more important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Under/Oversampling</a:t>
            </a:r>
          </a:p>
        </p:txBody>
      </p:sp>
      <p:grpSp>
        <p:nvGrpSpPr>
          <p:cNvPr id="9" name="Group 8">
            <a:extLst>
              <a:ext uri="{FF2B5EF4-FFF2-40B4-BE49-F238E27FC236}">
                <a16:creationId xmlns:a16="http://schemas.microsoft.com/office/drawing/2014/main" id="{B57EA2F7-ECCA-458A-968E-6E9FF215B291}"/>
              </a:ext>
            </a:extLst>
          </p:cNvPr>
          <p:cNvGrpSpPr>
            <a:grpSpLocks noChangeAspect="1"/>
          </p:cNvGrpSpPr>
          <p:nvPr/>
        </p:nvGrpSpPr>
        <p:grpSpPr>
          <a:xfrm>
            <a:off x="7601527" y="1426913"/>
            <a:ext cx="3275553" cy="5148762"/>
            <a:chOff x="6342679" y="1313194"/>
            <a:chExt cx="2843939" cy="4447261"/>
          </a:xfrm>
        </p:grpSpPr>
        <p:pic>
          <p:nvPicPr>
            <p:cNvPr id="7170" name="Picture 2" descr="Scatter Plot of Imbalanced Binary Classification Problem">
              <a:extLst>
                <a:ext uri="{FF2B5EF4-FFF2-40B4-BE49-F238E27FC236}">
                  <a16:creationId xmlns:a16="http://schemas.microsoft.com/office/drawing/2014/main" id="{4D90A4B9-6AC7-42A6-B669-41E604943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3" t="10136" r="8372" b="5175"/>
            <a:stretch/>
          </p:blipFill>
          <p:spPr bwMode="auto">
            <a:xfrm>
              <a:off x="6342679" y="1313194"/>
              <a:ext cx="2843939" cy="20922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catter Plot of Imbalanced Binary Classification Problem Transformed by SMOTE">
              <a:extLst>
                <a:ext uri="{FF2B5EF4-FFF2-40B4-BE49-F238E27FC236}">
                  <a16:creationId xmlns:a16="http://schemas.microsoft.com/office/drawing/2014/main" id="{643764D6-5ED1-471D-9645-0C61582470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3" t="10194" r="8372" b="5117"/>
            <a:stretch/>
          </p:blipFill>
          <p:spPr bwMode="auto">
            <a:xfrm>
              <a:off x="6342679" y="3668184"/>
              <a:ext cx="2843939" cy="209227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A358B081-C01F-49AE-A25D-30D9E9E98163}"/>
              </a:ext>
            </a:extLst>
          </p:cNvPr>
          <p:cNvSpPr/>
          <p:nvPr/>
        </p:nvSpPr>
        <p:spPr>
          <a:xfrm>
            <a:off x="7010197" y="147929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983D6E42-EAF2-4E48-8625-FEB4A9FA1855}"/>
              </a:ext>
            </a:extLst>
          </p:cNvPr>
          <p:cNvSpPr/>
          <p:nvPr/>
        </p:nvSpPr>
        <p:spPr>
          <a:xfrm>
            <a:off x="7010197" y="415337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338884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E325-80FF-4919-967E-554E4031AF7F}"/>
              </a:ext>
            </a:extLst>
          </p:cNvPr>
          <p:cNvSpPr>
            <a:spLocks noGrp="1"/>
          </p:cNvSpPr>
          <p:nvPr>
            <p:ph type="title"/>
          </p:nvPr>
        </p:nvSpPr>
        <p:spPr/>
        <p:txBody>
          <a:bodyPr/>
          <a:lstStyle/>
          <a:p>
            <a:r>
              <a:rPr lang="en-US" dirty="0"/>
              <a:t>Class Imbalance and Resampling</a:t>
            </a:r>
          </a:p>
        </p:txBody>
      </p:sp>
      <p:grpSp>
        <p:nvGrpSpPr>
          <p:cNvPr id="5" name="Group 4">
            <a:extLst>
              <a:ext uri="{FF2B5EF4-FFF2-40B4-BE49-F238E27FC236}">
                <a16:creationId xmlns:a16="http://schemas.microsoft.com/office/drawing/2014/main" id="{6A831111-4365-49EF-A41A-E6CF3719AA54}"/>
              </a:ext>
            </a:extLst>
          </p:cNvPr>
          <p:cNvGrpSpPr/>
          <p:nvPr/>
        </p:nvGrpSpPr>
        <p:grpSpPr>
          <a:xfrm>
            <a:off x="1656136" y="1440873"/>
            <a:ext cx="8879727" cy="5250874"/>
            <a:chOff x="6363854" y="3318925"/>
            <a:chExt cx="5650580" cy="3440926"/>
          </a:xfrm>
        </p:grpSpPr>
        <p:pic>
          <p:nvPicPr>
            <p:cNvPr id="6" name="Picture 5">
              <a:extLst>
                <a:ext uri="{FF2B5EF4-FFF2-40B4-BE49-F238E27FC236}">
                  <a16:creationId xmlns:a16="http://schemas.microsoft.com/office/drawing/2014/main" id="{48157DBF-C01E-4B87-9AF4-701D9F777B57}"/>
                </a:ext>
              </a:extLst>
            </p:cNvPr>
            <p:cNvPicPr>
              <a:picLocks noChangeAspect="1"/>
            </p:cNvPicPr>
            <p:nvPr/>
          </p:nvPicPr>
          <p:blipFill rotWithShape="1">
            <a:blip r:embed="rId3"/>
            <a:srcRect t="7118"/>
            <a:stretch/>
          </p:blipFill>
          <p:spPr>
            <a:xfrm>
              <a:off x="6363854" y="3318925"/>
              <a:ext cx="5650580" cy="1719072"/>
            </a:xfrm>
            <a:prstGeom prst="rect">
              <a:avLst/>
            </a:prstGeom>
          </p:spPr>
        </p:pic>
        <p:pic>
          <p:nvPicPr>
            <p:cNvPr id="7" name="Picture 6">
              <a:extLst>
                <a:ext uri="{FF2B5EF4-FFF2-40B4-BE49-F238E27FC236}">
                  <a16:creationId xmlns:a16="http://schemas.microsoft.com/office/drawing/2014/main" id="{5F130F86-D6C1-40A5-83D6-3AE9E3070722}"/>
                </a:ext>
              </a:extLst>
            </p:cNvPr>
            <p:cNvPicPr>
              <a:picLocks noChangeAspect="1"/>
            </p:cNvPicPr>
            <p:nvPr/>
          </p:nvPicPr>
          <p:blipFill rotWithShape="1">
            <a:blip r:embed="rId4"/>
            <a:srcRect t="6317"/>
            <a:stretch/>
          </p:blipFill>
          <p:spPr>
            <a:xfrm>
              <a:off x="6383501" y="5037997"/>
              <a:ext cx="5611287" cy="1721854"/>
            </a:xfrm>
            <a:prstGeom prst="rect">
              <a:avLst/>
            </a:prstGeom>
          </p:spPr>
        </p:pic>
      </p:grpSp>
    </p:spTree>
    <p:extLst>
      <p:ext uri="{BB962C8B-B14F-4D97-AF65-F5344CB8AC3E}">
        <p14:creationId xmlns:p14="http://schemas.microsoft.com/office/powerpoint/2010/main" val="40353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ED8F-9E2F-45E4-88A5-B87FB79C9D5A}"/>
              </a:ext>
            </a:extLst>
          </p:cNvPr>
          <p:cNvSpPr>
            <a:spLocks noGrp="1"/>
          </p:cNvSpPr>
          <p:nvPr>
            <p:ph type="title"/>
          </p:nvPr>
        </p:nvSpPr>
        <p:spPr/>
        <p:txBody>
          <a:bodyPr/>
          <a:lstStyle/>
          <a:p>
            <a:r>
              <a:rPr lang="en-US" dirty="0"/>
              <a:t>Training Models</a:t>
            </a:r>
          </a:p>
        </p:txBody>
      </p:sp>
      <p:sp>
        <p:nvSpPr>
          <p:cNvPr id="3" name="Content Placeholder 2">
            <a:extLst>
              <a:ext uri="{FF2B5EF4-FFF2-40B4-BE49-F238E27FC236}">
                <a16:creationId xmlns:a16="http://schemas.microsoft.com/office/drawing/2014/main" id="{EB595D6A-3224-4DC4-835A-105B2D9B2AF2}"/>
              </a:ext>
            </a:extLst>
          </p:cNvPr>
          <p:cNvSpPr>
            <a:spLocks noGrp="1"/>
          </p:cNvSpPr>
          <p:nvPr>
            <p:ph sz="half" idx="1"/>
          </p:nvPr>
        </p:nvSpPr>
        <p:spPr>
          <a:xfrm>
            <a:off x="838200" y="1825624"/>
            <a:ext cx="5181600" cy="4575175"/>
          </a:xfrm>
        </p:spPr>
        <p:txBody>
          <a:bodyPr>
            <a:normAutofit lnSpcReduction="10000"/>
          </a:bodyPr>
          <a:lstStyle/>
          <a:p>
            <a:pPr>
              <a:buSzPct val="60000"/>
              <a:buFont typeface="Wingdings" panose="05000000000000000000" pitchFamily="2" charset="2"/>
              <a:buChar char="§"/>
            </a:pPr>
            <a:r>
              <a:rPr lang="en-US" sz="3200" dirty="0"/>
              <a:t>Problem statement</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Training data for learning, test data for evaluating</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Minimizing loss and over/underfitting</a:t>
            </a:r>
          </a:p>
        </p:txBody>
      </p:sp>
      <p:pic>
        <p:nvPicPr>
          <p:cNvPr id="10242" name="Picture 2" descr="Overfitting and underfitting">
            <a:extLst>
              <a:ext uri="{FF2B5EF4-FFF2-40B4-BE49-F238E27FC236}">
                <a16:creationId xmlns:a16="http://schemas.microsoft.com/office/drawing/2014/main" id="{D25C4C51-BEC0-4285-AF3D-BB4963CB2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635" y="4204507"/>
            <a:ext cx="6287367" cy="25149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E4A9E1F-D561-4B0C-A695-3FBED6883F96}"/>
              </a:ext>
            </a:extLst>
          </p:cNvPr>
          <p:cNvGrpSpPr/>
          <p:nvPr/>
        </p:nvGrpSpPr>
        <p:grpSpPr>
          <a:xfrm>
            <a:off x="5794403" y="1027906"/>
            <a:ext cx="5408540" cy="2715491"/>
            <a:chOff x="5794403" y="1027906"/>
            <a:chExt cx="5408540" cy="2715491"/>
          </a:xfrm>
        </p:grpSpPr>
        <p:pic>
          <p:nvPicPr>
            <p:cNvPr id="10244" name="Picture 4" descr="Data Science Simplified Part 10: An Introduction to Classification Models - Data  Science Central">
              <a:extLst>
                <a:ext uri="{FF2B5EF4-FFF2-40B4-BE49-F238E27FC236}">
                  <a16:creationId xmlns:a16="http://schemas.microsoft.com/office/drawing/2014/main" id="{7F3125F1-D319-41DB-AF0B-AB47D31F7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63F507-A5B2-4B75-86BA-0067207B2B55}"/>
                </a:ext>
              </a:extLst>
            </p:cNvPr>
            <p:cNvSpPr txBox="1"/>
            <p:nvPr/>
          </p:nvSpPr>
          <p:spPr>
            <a:xfrm>
              <a:off x="5794403" y="2727702"/>
              <a:ext cx="962858" cy="253916"/>
            </a:xfrm>
            <a:prstGeom prst="rect">
              <a:avLst/>
            </a:prstGeom>
            <a:solidFill>
              <a:schemeClr val="bg1"/>
            </a:solidFill>
          </p:spPr>
          <p:txBody>
            <a:bodyPr wrap="square" rtlCol="0">
              <a:spAutoFit/>
            </a:bodyPr>
            <a:lstStyle/>
            <a:p>
              <a:r>
                <a:rPr lang="en-US" sz="1050" dirty="0"/>
                <a:t>US Population</a:t>
              </a:r>
            </a:p>
          </p:txBody>
        </p:sp>
        <p:sp>
          <p:nvSpPr>
            <p:cNvPr id="6" name="Trapezoid 5">
              <a:extLst>
                <a:ext uri="{FF2B5EF4-FFF2-40B4-BE49-F238E27FC236}">
                  <a16:creationId xmlns:a16="http://schemas.microsoft.com/office/drawing/2014/main" id="{8C928915-A323-4AC3-B2FA-6982BFA2416A}"/>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9" name="Trapezoid 8">
              <a:extLst>
                <a:ext uri="{FF2B5EF4-FFF2-40B4-BE49-F238E27FC236}">
                  <a16:creationId xmlns:a16="http://schemas.microsoft.com/office/drawing/2014/main" id="{8E13F2F3-F600-4534-BC8F-59231F2F97A2}"/>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E32BE16-902A-4414-B85E-72B20489A265}"/>
                </a:ext>
              </a:extLst>
            </p:cNvPr>
            <p:cNvSpPr txBox="1"/>
            <p:nvPr/>
          </p:nvSpPr>
          <p:spPr>
            <a:xfrm>
              <a:off x="9701221" y="1582689"/>
              <a:ext cx="669765" cy="338554"/>
            </a:xfrm>
            <a:prstGeom prst="rect">
              <a:avLst/>
            </a:prstGeom>
            <a:noFill/>
          </p:spPr>
          <p:txBody>
            <a:bodyPr wrap="square" rtlCol="0">
              <a:spAutoFit/>
            </a:bodyPr>
            <a:lstStyle/>
            <a:p>
              <a:r>
                <a:rPr lang="en-US" sz="1600" dirty="0"/>
                <a:t>≥50k</a:t>
              </a:r>
            </a:p>
          </p:txBody>
        </p:sp>
        <p:sp>
          <p:nvSpPr>
            <p:cNvPr id="11" name="TextBox 10">
              <a:extLst>
                <a:ext uri="{FF2B5EF4-FFF2-40B4-BE49-F238E27FC236}">
                  <a16:creationId xmlns:a16="http://schemas.microsoft.com/office/drawing/2014/main" id="{370690C7-B0F9-47AF-A526-F4BCF8D643BA}"/>
                </a:ext>
              </a:extLst>
            </p:cNvPr>
            <p:cNvSpPr txBox="1"/>
            <p:nvPr/>
          </p:nvSpPr>
          <p:spPr>
            <a:xfrm>
              <a:off x="9710457" y="279918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08684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6DDB-E44C-4BAB-9988-053CE509CA0A}"/>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67CD7375-A40C-44DD-BD3C-2E8B866E7568}"/>
              </a:ext>
            </a:extLst>
          </p:cNvPr>
          <p:cNvSpPr>
            <a:spLocks noGrp="1"/>
          </p:cNvSpPr>
          <p:nvPr>
            <p:ph sz="half" idx="1"/>
          </p:nvPr>
        </p:nvSpPr>
        <p:spPr>
          <a:xfrm>
            <a:off x="838200" y="1825624"/>
            <a:ext cx="5181600" cy="4486685"/>
          </a:xfrm>
        </p:spPr>
        <p:txBody>
          <a:bodyPr>
            <a:normAutofit lnSpcReduction="10000"/>
          </a:bodyPr>
          <a:lstStyle/>
          <a:p>
            <a:pPr>
              <a:buSzPct val="60000"/>
              <a:buFont typeface="Wingdings" panose="05000000000000000000" pitchFamily="2" charset="2"/>
              <a:buChar char="§"/>
            </a:pPr>
            <a:r>
              <a:rPr lang="en-US" sz="3600" dirty="0"/>
              <a:t>Train, validation, test sets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Nested k-fold</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Parameters and hyperparameters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8194" name="Picture 2" descr="Nested Cross-Validation Python Code">
            <a:extLst>
              <a:ext uri="{FF2B5EF4-FFF2-40B4-BE49-F238E27FC236}">
                <a16:creationId xmlns:a16="http://schemas.microsoft.com/office/drawing/2014/main" id="{E460A03E-B068-4D98-834D-860F5767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7" y="3334111"/>
            <a:ext cx="5813201" cy="31965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rain/Test Split and Cross Validation - A Python Tutorial - AlgoTrading101  Blog">
            <a:extLst>
              <a:ext uri="{FF2B5EF4-FFF2-40B4-BE49-F238E27FC236}">
                <a16:creationId xmlns:a16="http://schemas.microsoft.com/office/drawing/2014/main" id="{B1F76AB8-0934-4633-9743-964D10FB9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6564" y="570508"/>
            <a:ext cx="4159045" cy="224036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0B63880-D97A-4A6C-93B5-C6ADCB86BC9B}"/>
              </a:ext>
            </a:extLst>
          </p:cNvPr>
          <p:cNvSpPr/>
          <p:nvPr/>
        </p:nvSpPr>
        <p:spPr>
          <a:xfrm>
            <a:off x="5680106" y="3217606"/>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B41733D1-1E36-4016-B1ED-8550922041D9}"/>
              </a:ext>
            </a:extLst>
          </p:cNvPr>
          <p:cNvSpPr/>
          <p:nvPr/>
        </p:nvSpPr>
        <p:spPr>
          <a:xfrm>
            <a:off x="6626739" y="757519"/>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Tree>
    <p:extLst>
      <p:ext uri="{BB962C8B-B14F-4D97-AF65-F5344CB8AC3E}">
        <p14:creationId xmlns:p14="http://schemas.microsoft.com/office/powerpoint/2010/main" val="243666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EF9C-EAEE-4F6D-AF9E-13B5DAB395AF}"/>
              </a:ext>
            </a:extLst>
          </p:cNvPr>
          <p:cNvSpPr>
            <a:spLocks noGrp="1"/>
          </p:cNvSpPr>
          <p:nvPr>
            <p:ph type="title"/>
          </p:nvPr>
        </p:nvSpPr>
        <p:spPr/>
        <p:txBody>
          <a:bodyPr/>
          <a:lstStyle/>
          <a:p>
            <a:r>
              <a:rPr lang="en-US" dirty="0"/>
              <a:t>Evaluating Algorithms</a:t>
            </a:r>
          </a:p>
        </p:txBody>
      </p:sp>
      <p:sp>
        <p:nvSpPr>
          <p:cNvPr id="3" name="Content Placeholder 2">
            <a:extLst>
              <a:ext uri="{FF2B5EF4-FFF2-40B4-BE49-F238E27FC236}">
                <a16:creationId xmlns:a16="http://schemas.microsoft.com/office/drawing/2014/main" id="{AF7ABAAD-38E0-4C5E-BC12-E39F5347176B}"/>
              </a:ext>
            </a:extLst>
          </p:cNvPr>
          <p:cNvSpPr>
            <a:spLocks noGrp="1"/>
          </p:cNvSpPr>
          <p:nvPr>
            <p:ph sz="half" idx="1"/>
          </p:nvPr>
        </p:nvSpPr>
        <p:spPr/>
        <p:txBody>
          <a:bodyPr/>
          <a:lstStyle/>
          <a:p>
            <a:pPr>
              <a:buSzPct val="60000"/>
              <a:buFont typeface="Wingdings" panose="05000000000000000000" pitchFamily="2" charset="2"/>
              <a:buChar char="§"/>
            </a:pPr>
            <a:endParaRPr lang="en-US" dirty="0"/>
          </a:p>
        </p:txBody>
      </p:sp>
      <p:sp>
        <p:nvSpPr>
          <p:cNvPr id="4" name="Content Placeholder 3">
            <a:extLst>
              <a:ext uri="{FF2B5EF4-FFF2-40B4-BE49-F238E27FC236}">
                <a16:creationId xmlns:a16="http://schemas.microsoft.com/office/drawing/2014/main" id="{D9C56FD0-CDE9-4CB8-92B4-320B6A1FB23F}"/>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40122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57D7-AB2D-4202-ABA8-3D27FC4D929A}"/>
              </a:ext>
            </a:extLst>
          </p:cNvPr>
          <p:cNvSpPr>
            <a:spLocks noGrp="1"/>
          </p:cNvSpPr>
          <p:nvPr>
            <p:ph type="title"/>
          </p:nvPr>
        </p:nvSpPr>
        <p:spPr/>
        <p:txBody>
          <a:bodyPr/>
          <a:lstStyle/>
          <a:p>
            <a:r>
              <a:rPr lang="en-US" dirty="0"/>
              <a:t>Next Steps/Improvements</a:t>
            </a:r>
          </a:p>
        </p:txBody>
      </p:sp>
      <p:sp>
        <p:nvSpPr>
          <p:cNvPr id="3" name="Content Placeholder 2">
            <a:extLst>
              <a:ext uri="{FF2B5EF4-FFF2-40B4-BE49-F238E27FC236}">
                <a16:creationId xmlns:a16="http://schemas.microsoft.com/office/drawing/2014/main" id="{D2BB2DBD-AE8C-4004-BBA7-E7451726EBD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AB7953D-2A78-44A4-A770-BD0A443F49C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413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0C90-5F05-40D8-986E-76CC4FCE38D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3D6663-4E19-4788-82C7-3C1ACA2C9B97}"/>
              </a:ext>
            </a:extLst>
          </p:cNvPr>
          <p:cNvSpPr>
            <a:spLocks noGrp="1"/>
          </p:cNvSpPr>
          <p:nvPr>
            <p:ph idx="1"/>
          </p:nvPr>
        </p:nvSpPr>
        <p:spPr/>
        <p:txBody>
          <a:bodyPr/>
          <a:lstStyle/>
          <a:p>
            <a:pPr>
              <a:buSzPct val="60000"/>
              <a:buFont typeface="Wingdings" panose="05000000000000000000" pitchFamily="2" charset="2"/>
              <a:buChar char="§"/>
            </a:pPr>
            <a:endParaRPr lang="en-US" dirty="0"/>
          </a:p>
        </p:txBody>
      </p:sp>
    </p:spTree>
    <p:extLst>
      <p:ext uri="{BB962C8B-B14F-4D97-AF65-F5344CB8AC3E}">
        <p14:creationId xmlns:p14="http://schemas.microsoft.com/office/powerpoint/2010/main" val="10879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E300-5C27-4433-B42C-97328405946E}"/>
              </a:ext>
            </a:extLst>
          </p:cNvPr>
          <p:cNvSpPr>
            <a:spLocks noGrp="1"/>
          </p:cNvSpPr>
          <p:nvPr>
            <p:ph type="title"/>
          </p:nvPr>
        </p:nvSpPr>
        <p:spPr/>
        <p:txBody>
          <a:bodyPr>
            <a:normAutofit/>
          </a:bodyPr>
          <a:lstStyle/>
          <a:p>
            <a:r>
              <a:rPr lang="en-US" sz="4000" dirty="0"/>
              <a:t>Classification – Predicting the class of a sample</a:t>
            </a:r>
          </a:p>
        </p:txBody>
      </p:sp>
      <p:grpSp>
        <p:nvGrpSpPr>
          <p:cNvPr id="13" name="Group 12">
            <a:extLst>
              <a:ext uri="{FF2B5EF4-FFF2-40B4-BE49-F238E27FC236}">
                <a16:creationId xmlns:a16="http://schemas.microsoft.com/office/drawing/2014/main" id="{63CC29EC-2837-4688-8F48-558BA8B2D19D}"/>
              </a:ext>
            </a:extLst>
          </p:cNvPr>
          <p:cNvGrpSpPr>
            <a:grpSpLocks noChangeAspect="1"/>
          </p:cNvGrpSpPr>
          <p:nvPr/>
        </p:nvGrpSpPr>
        <p:grpSpPr>
          <a:xfrm>
            <a:off x="1911252" y="1847706"/>
            <a:ext cx="8369496" cy="4202112"/>
            <a:chOff x="5794403" y="1027906"/>
            <a:chExt cx="5408540" cy="2715491"/>
          </a:xfrm>
        </p:grpSpPr>
        <p:pic>
          <p:nvPicPr>
            <p:cNvPr id="14" name="Picture 4" descr="Data Science Simplified Part 10: An Introduction to Classification Models - Data  Science Central">
              <a:extLst>
                <a:ext uri="{FF2B5EF4-FFF2-40B4-BE49-F238E27FC236}">
                  <a16:creationId xmlns:a16="http://schemas.microsoft.com/office/drawing/2014/main" id="{002F2DA3-C176-445D-93D1-9244CA54C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CA1E5F5-4AF6-434B-BB5D-81140EE9C72E}"/>
                </a:ext>
              </a:extLst>
            </p:cNvPr>
            <p:cNvSpPr txBox="1"/>
            <p:nvPr/>
          </p:nvSpPr>
          <p:spPr>
            <a:xfrm>
              <a:off x="5823232" y="2733100"/>
              <a:ext cx="962858" cy="218781"/>
            </a:xfrm>
            <a:prstGeom prst="rect">
              <a:avLst/>
            </a:prstGeom>
            <a:solidFill>
              <a:schemeClr val="bg1"/>
            </a:solidFill>
          </p:spPr>
          <p:txBody>
            <a:bodyPr wrap="square" rtlCol="0">
              <a:spAutoFit/>
            </a:bodyPr>
            <a:lstStyle/>
            <a:p>
              <a:r>
                <a:rPr lang="en-US" sz="1600" dirty="0"/>
                <a:t>US Population</a:t>
              </a:r>
            </a:p>
          </p:txBody>
        </p:sp>
        <p:sp>
          <p:nvSpPr>
            <p:cNvPr id="16" name="Trapezoid 15">
              <a:extLst>
                <a:ext uri="{FF2B5EF4-FFF2-40B4-BE49-F238E27FC236}">
                  <a16:creationId xmlns:a16="http://schemas.microsoft.com/office/drawing/2014/main" id="{DC31C1E0-8CAF-4CE5-AE29-9B8265ED71B6}"/>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7" name="Trapezoid 16">
              <a:extLst>
                <a:ext uri="{FF2B5EF4-FFF2-40B4-BE49-F238E27FC236}">
                  <a16:creationId xmlns:a16="http://schemas.microsoft.com/office/drawing/2014/main" id="{8EB3BB83-9065-49B8-AD2C-4EE08599E637}"/>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506A44CD-30FB-4776-82A2-CEDBBB233814}"/>
                </a:ext>
              </a:extLst>
            </p:cNvPr>
            <p:cNvSpPr txBox="1"/>
            <p:nvPr/>
          </p:nvSpPr>
          <p:spPr>
            <a:xfrm>
              <a:off x="9773806" y="1600525"/>
              <a:ext cx="669765" cy="338554"/>
            </a:xfrm>
            <a:prstGeom prst="rect">
              <a:avLst/>
            </a:prstGeom>
            <a:noFill/>
          </p:spPr>
          <p:txBody>
            <a:bodyPr wrap="square" rtlCol="0">
              <a:spAutoFit/>
            </a:bodyPr>
            <a:lstStyle/>
            <a:p>
              <a:r>
                <a:rPr lang="en-US" sz="1600" dirty="0"/>
                <a:t>≥50k</a:t>
              </a:r>
            </a:p>
          </p:txBody>
        </p:sp>
        <p:sp>
          <p:nvSpPr>
            <p:cNvPr id="19" name="TextBox 18">
              <a:extLst>
                <a:ext uri="{FF2B5EF4-FFF2-40B4-BE49-F238E27FC236}">
                  <a16:creationId xmlns:a16="http://schemas.microsoft.com/office/drawing/2014/main" id="{4B25C4C3-874A-41D5-BCF9-264CF44DAB3C}"/>
                </a:ext>
              </a:extLst>
            </p:cNvPr>
            <p:cNvSpPr txBox="1"/>
            <p:nvPr/>
          </p:nvSpPr>
          <p:spPr>
            <a:xfrm>
              <a:off x="9829832" y="286005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779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75D4-BE99-4ECB-982E-FF1D2893F96C}"/>
              </a:ext>
            </a:extLst>
          </p:cNvPr>
          <p:cNvSpPr>
            <a:spLocks noGrp="1"/>
          </p:cNvSpPr>
          <p:nvPr>
            <p:ph type="title"/>
          </p:nvPr>
        </p:nvSpPr>
        <p:spPr/>
        <p:txBody>
          <a:bodyPr/>
          <a:lstStyle/>
          <a:p>
            <a:r>
              <a:rPr lang="en-US" dirty="0"/>
              <a:t>Supervised Learning = “Humanistic” Learning</a:t>
            </a:r>
          </a:p>
        </p:txBody>
      </p:sp>
      <p:grpSp>
        <p:nvGrpSpPr>
          <p:cNvPr id="10" name="Group 9">
            <a:extLst>
              <a:ext uri="{FF2B5EF4-FFF2-40B4-BE49-F238E27FC236}">
                <a16:creationId xmlns:a16="http://schemas.microsoft.com/office/drawing/2014/main" id="{0EAEC0C2-54FF-47CD-B910-AD6142EC50C1}"/>
              </a:ext>
            </a:extLst>
          </p:cNvPr>
          <p:cNvGrpSpPr/>
          <p:nvPr/>
        </p:nvGrpSpPr>
        <p:grpSpPr>
          <a:xfrm>
            <a:off x="4681498" y="1775521"/>
            <a:ext cx="7075426" cy="4307073"/>
            <a:chOff x="2223433" y="1844346"/>
            <a:chExt cx="7075426" cy="4307073"/>
          </a:xfrm>
        </p:grpSpPr>
        <p:grpSp>
          <p:nvGrpSpPr>
            <p:cNvPr id="8" name="Group 7">
              <a:extLst>
                <a:ext uri="{FF2B5EF4-FFF2-40B4-BE49-F238E27FC236}">
                  <a16:creationId xmlns:a16="http://schemas.microsoft.com/office/drawing/2014/main" id="{8DEBBFB5-84AA-4C22-8A04-43E53B7819C7}"/>
                </a:ext>
              </a:extLst>
            </p:cNvPr>
            <p:cNvGrpSpPr/>
            <p:nvPr/>
          </p:nvGrpSpPr>
          <p:grpSpPr>
            <a:xfrm>
              <a:off x="2223433" y="1844346"/>
              <a:ext cx="6195499" cy="4307073"/>
              <a:chOff x="1727619" y="1844346"/>
              <a:chExt cx="5846752" cy="4151207"/>
            </a:xfrm>
          </p:grpSpPr>
          <p:pic>
            <p:nvPicPr>
              <p:cNvPr id="2050" name="Picture 2" descr="Examples of 2s in the MNIST database (first 100 examples). Note, the... |  Download Scientific Diagram">
                <a:extLst>
                  <a:ext uri="{FF2B5EF4-FFF2-40B4-BE49-F238E27FC236}">
                    <a16:creationId xmlns:a16="http://schemas.microsoft.com/office/drawing/2014/main" id="{B0839423-FCC4-4F46-8687-1A91EA191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19" y="1844346"/>
                <a:ext cx="4151207" cy="415120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7A187B05-2AEA-4807-81C4-AB957D3E7C29}"/>
                  </a:ext>
                </a:extLst>
              </p:cNvPr>
              <p:cNvSpPr/>
              <p:nvPr/>
            </p:nvSpPr>
            <p:spPr>
              <a:xfrm>
                <a:off x="6423069" y="3664319"/>
                <a:ext cx="1151302" cy="511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7EE946-099C-40D5-B9B4-15EB7426C6FF}"/>
                </a:ext>
              </a:extLst>
            </p:cNvPr>
            <p:cNvSpPr txBox="1"/>
            <p:nvPr/>
          </p:nvSpPr>
          <p:spPr>
            <a:xfrm>
              <a:off x="8793019" y="3613161"/>
              <a:ext cx="505840" cy="769441"/>
            </a:xfrm>
            <a:prstGeom prst="rect">
              <a:avLst/>
            </a:prstGeom>
            <a:noFill/>
          </p:spPr>
          <p:txBody>
            <a:bodyPr wrap="square" rtlCol="0">
              <a:spAutoFit/>
            </a:bodyPr>
            <a:lstStyle/>
            <a:p>
              <a:r>
                <a:rPr lang="en-US" sz="4400" dirty="0"/>
                <a:t>2</a:t>
              </a:r>
              <a:endParaRPr lang="en-US" dirty="0"/>
            </a:p>
          </p:txBody>
        </p:sp>
      </p:grpSp>
      <p:pic>
        <p:nvPicPr>
          <p:cNvPr id="2054" name="Picture 6" descr="Jonagold - New York Apple Association">
            <a:extLst>
              <a:ext uri="{FF2B5EF4-FFF2-40B4-BE49-F238E27FC236}">
                <a16:creationId xmlns:a16="http://schemas.microsoft.com/office/drawing/2014/main" id="{F0DD726C-24A7-4069-A42B-E2232CA4F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61" y="1892054"/>
            <a:ext cx="4198784" cy="330456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0D57EF0-19E8-471F-9305-3E3AD0EBCB8C}"/>
              </a:ext>
            </a:extLst>
          </p:cNvPr>
          <p:cNvCxnSpPr/>
          <p:nvPr/>
        </p:nvCxnSpPr>
        <p:spPr>
          <a:xfrm>
            <a:off x="3962400" y="1775521"/>
            <a:ext cx="0" cy="43070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604786-A195-45BD-BDA0-6E619CE65328}"/>
              </a:ext>
            </a:extLst>
          </p:cNvPr>
          <p:cNvSpPr txBox="1"/>
          <p:nvPr/>
        </p:nvSpPr>
        <p:spPr>
          <a:xfrm>
            <a:off x="1493363" y="5196617"/>
            <a:ext cx="1170036" cy="461665"/>
          </a:xfrm>
          <a:prstGeom prst="rect">
            <a:avLst/>
          </a:prstGeom>
          <a:noFill/>
        </p:spPr>
        <p:txBody>
          <a:bodyPr wrap="square" rtlCol="0">
            <a:spAutoFit/>
          </a:bodyPr>
          <a:lstStyle/>
          <a:p>
            <a:r>
              <a:rPr lang="en-US" dirty="0"/>
              <a:t>“</a:t>
            </a:r>
            <a:r>
              <a:rPr lang="en-US" sz="2400" dirty="0"/>
              <a:t>Apple</a:t>
            </a:r>
            <a:r>
              <a:rPr lang="en-US" dirty="0"/>
              <a:t>”</a:t>
            </a:r>
          </a:p>
        </p:txBody>
      </p:sp>
    </p:spTree>
    <p:extLst>
      <p:ext uri="{BB962C8B-B14F-4D97-AF65-F5344CB8AC3E}">
        <p14:creationId xmlns:p14="http://schemas.microsoft.com/office/powerpoint/2010/main" val="347399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4B8B-1361-49A0-B5F8-CA297EE2E3AD}"/>
              </a:ext>
            </a:extLst>
          </p:cNvPr>
          <p:cNvSpPr>
            <a:spLocks noGrp="1"/>
          </p:cNvSpPr>
          <p:nvPr>
            <p:ph type="title"/>
          </p:nvPr>
        </p:nvSpPr>
        <p:spPr/>
        <p:txBody>
          <a:bodyPr/>
          <a:lstStyle/>
          <a:p>
            <a:r>
              <a:rPr lang="en-US" dirty="0"/>
              <a:t>Data Quality</a:t>
            </a:r>
          </a:p>
        </p:txBody>
      </p:sp>
      <p:grpSp>
        <p:nvGrpSpPr>
          <p:cNvPr id="9" name="Group 8">
            <a:extLst>
              <a:ext uri="{FF2B5EF4-FFF2-40B4-BE49-F238E27FC236}">
                <a16:creationId xmlns:a16="http://schemas.microsoft.com/office/drawing/2014/main" id="{37934EEB-17C5-47C0-858D-38B9D9D1CFF3}"/>
              </a:ext>
            </a:extLst>
          </p:cNvPr>
          <p:cNvGrpSpPr/>
          <p:nvPr/>
        </p:nvGrpSpPr>
        <p:grpSpPr>
          <a:xfrm>
            <a:off x="2895578" y="2059084"/>
            <a:ext cx="5203367" cy="3738808"/>
            <a:chOff x="2490355" y="2037050"/>
            <a:chExt cx="5203367" cy="3738808"/>
          </a:xfrm>
        </p:grpSpPr>
        <p:pic>
          <p:nvPicPr>
            <p:cNvPr id="5" name="Picture 4">
              <a:extLst>
                <a:ext uri="{FF2B5EF4-FFF2-40B4-BE49-F238E27FC236}">
                  <a16:creationId xmlns:a16="http://schemas.microsoft.com/office/drawing/2014/main" id="{200EDD1A-865E-4F8E-8A40-A6A8A72FD487}"/>
                </a:ext>
              </a:extLst>
            </p:cNvPr>
            <p:cNvPicPr>
              <a:picLocks noChangeAspect="1"/>
            </p:cNvPicPr>
            <p:nvPr/>
          </p:nvPicPr>
          <p:blipFill>
            <a:blip r:embed="rId3"/>
            <a:stretch>
              <a:fillRect/>
            </a:stretch>
          </p:blipFill>
          <p:spPr>
            <a:xfrm>
              <a:off x="2490355" y="2037050"/>
              <a:ext cx="3605645" cy="3738808"/>
            </a:xfrm>
            <a:prstGeom prst="rect">
              <a:avLst/>
            </a:prstGeom>
          </p:spPr>
        </p:pic>
        <p:sp>
          <p:nvSpPr>
            <p:cNvPr id="7" name="Arrow: Right 6">
              <a:extLst>
                <a:ext uri="{FF2B5EF4-FFF2-40B4-BE49-F238E27FC236}">
                  <a16:creationId xmlns:a16="http://schemas.microsoft.com/office/drawing/2014/main" id="{55967CBD-4B2F-4708-AE5D-12856CA1C3E7}"/>
                </a:ext>
              </a:extLst>
            </p:cNvPr>
            <p:cNvSpPr/>
            <p:nvPr/>
          </p:nvSpPr>
          <p:spPr>
            <a:xfrm>
              <a:off x="6473747" y="3644844"/>
              <a:ext cx="1219975" cy="53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236471E-6C89-47D6-82AA-E41BEB287144}"/>
              </a:ext>
            </a:extLst>
          </p:cNvPr>
          <p:cNvSpPr txBox="1"/>
          <p:nvPr/>
        </p:nvSpPr>
        <p:spPr>
          <a:xfrm>
            <a:off x="8236548" y="3666878"/>
            <a:ext cx="1819564" cy="523220"/>
          </a:xfrm>
          <a:prstGeom prst="rect">
            <a:avLst/>
          </a:prstGeom>
          <a:noFill/>
        </p:spPr>
        <p:txBody>
          <a:bodyPr wrap="square" rtlCol="0">
            <a:spAutoFit/>
          </a:bodyPr>
          <a:lstStyle/>
          <a:p>
            <a:r>
              <a:rPr lang="en-US" sz="2800" dirty="0"/>
              <a:t>“what?”</a:t>
            </a:r>
          </a:p>
        </p:txBody>
      </p:sp>
    </p:spTree>
    <p:extLst>
      <p:ext uri="{BB962C8B-B14F-4D97-AF65-F5344CB8AC3E}">
        <p14:creationId xmlns:p14="http://schemas.microsoft.com/office/powerpoint/2010/main" val="22746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359E-074D-43B3-875B-57CB74C4C64A}"/>
              </a:ext>
            </a:extLst>
          </p:cNvPr>
          <p:cNvSpPr>
            <a:spLocks noGrp="1"/>
          </p:cNvSpPr>
          <p:nvPr>
            <p:ph type="title"/>
          </p:nvPr>
        </p:nvSpPr>
        <p:spPr/>
        <p:txBody>
          <a:bodyPr/>
          <a:lstStyle/>
          <a:p>
            <a:r>
              <a:rPr lang="en-US" dirty="0"/>
              <a:t>Data Quality</a:t>
            </a:r>
          </a:p>
        </p:txBody>
      </p:sp>
      <p:sp>
        <p:nvSpPr>
          <p:cNvPr id="5" name="Content Placeholder 4">
            <a:extLst>
              <a:ext uri="{FF2B5EF4-FFF2-40B4-BE49-F238E27FC236}">
                <a16:creationId xmlns:a16="http://schemas.microsoft.com/office/drawing/2014/main" id="{AC151201-1980-4D01-9EB6-441F7D667C86}"/>
              </a:ext>
            </a:extLst>
          </p:cNvPr>
          <p:cNvSpPr>
            <a:spLocks noGrp="1"/>
          </p:cNvSpPr>
          <p:nvPr>
            <p:ph sz="half" idx="1"/>
          </p:nvPr>
        </p:nvSpPr>
        <p:spPr>
          <a:xfrm>
            <a:off x="838200" y="1825625"/>
            <a:ext cx="5553364" cy="4351338"/>
          </a:xfrm>
        </p:spPr>
        <p:txBody>
          <a:bodyPr>
            <a:normAutofit/>
          </a:bodyPr>
          <a:lstStyle/>
          <a:p>
            <a:pPr>
              <a:buSzPct val="60000"/>
              <a:buFont typeface="Wingdings" panose="05000000000000000000" pitchFamily="2" charset="2"/>
              <a:buChar char="§"/>
            </a:pPr>
            <a:r>
              <a:rPr lang="en-US" sz="3600" dirty="0"/>
              <a:t>“Garbage in, garbage out”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Understanding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Verifying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3076" name="Picture 4" descr="Census.gov">
            <a:extLst>
              <a:ext uri="{FF2B5EF4-FFF2-40B4-BE49-F238E27FC236}">
                <a16:creationId xmlns:a16="http://schemas.microsoft.com/office/drawing/2014/main" id="{9B859534-CB3B-49CE-8530-CA71C8C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671" y="2842351"/>
            <a:ext cx="3695219" cy="193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3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9583-92F5-48C6-B982-063AD4E02DA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E875BD0-D5FE-483A-A2F8-4C8342E83F5E}"/>
              </a:ext>
            </a:extLst>
          </p:cNvPr>
          <p:cNvSpPr>
            <a:spLocks noGrp="1"/>
          </p:cNvSpPr>
          <p:nvPr>
            <p:ph sz="half" idx="1"/>
          </p:nvPr>
        </p:nvSpPr>
        <p:spPr>
          <a:xfrm>
            <a:off x="838199" y="1825625"/>
            <a:ext cx="5032665" cy="4667250"/>
          </a:xfrm>
        </p:spPr>
        <p:txBody>
          <a:bodyPr>
            <a:normAutofit lnSpcReduction="10000"/>
          </a:bodyPr>
          <a:lstStyle/>
          <a:p>
            <a:pPr>
              <a:buSzPct val="60000"/>
              <a:buFont typeface="Wingdings" panose="05000000000000000000" pitchFamily="2" charset="2"/>
              <a:buChar char="§"/>
            </a:pPr>
            <a:r>
              <a:rPr lang="en-US" sz="3600" dirty="0"/>
              <a:t>Get column names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Descriptive statistics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Handling placeholder values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D8F3A763-6666-4503-9BFC-87D89546C2B4}"/>
              </a:ext>
            </a:extLst>
          </p:cNvPr>
          <p:cNvPicPr>
            <a:picLocks noChangeAspect="1"/>
          </p:cNvPicPr>
          <p:nvPr/>
        </p:nvPicPr>
        <p:blipFill rotWithShape="1">
          <a:blip r:embed="rId3"/>
          <a:srcRect r="2578"/>
          <a:stretch/>
        </p:blipFill>
        <p:spPr>
          <a:xfrm>
            <a:off x="5506065" y="4676053"/>
            <a:ext cx="6601530" cy="1314842"/>
          </a:xfrm>
          <a:prstGeom prst="rect">
            <a:avLst/>
          </a:prstGeom>
        </p:spPr>
      </p:pic>
      <p:pic>
        <p:nvPicPr>
          <p:cNvPr id="8" name="Picture 7">
            <a:extLst>
              <a:ext uri="{FF2B5EF4-FFF2-40B4-BE49-F238E27FC236}">
                <a16:creationId xmlns:a16="http://schemas.microsoft.com/office/drawing/2014/main" id="{9704FDAA-4359-45E8-9E04-50A012D1EED5}"/>
              </a:ext>
            </a:extLst>
          </p:cNvPr>
          <p:cNvPicPr>
            <a:picLocks noChangeAspect="1"/>
          </p:cNvPicPr>
          <p:nvPr/>
        </p:nvPicPr>
        <p:blipFill>
          <a:blip r:embed="rId4"/>
          <a:stretch>
            <a:fillRect/>
          </a:stretch>
        </p:blipFill>
        <p:spPr>
          <a:xfrm>
            <a:off x="5870864" y="1206500"/>
            <a:ext cx="5667375" cy="2952750"/>
          </a:xfrm>
          <a:prstGeom prst="rect">
            <a:avLst/>
          </a:prstGeom>
        </p:spPr>
      </p:pic>
      <p:sp>
        <p:nvSpPr>
          <p:cNvPr id="9" name="Rectangle 8">
            <a:extLst>
              <a:ext uri="{FF2B5EF4-FFF2-40B4-BE49-F238E27FC236}">
                <a16:creationId xmlns:a16="http://schemas.microsoft.com/office/drawing/2014/main" id="{8E412A1C-C456-4F4B-A5E3-01EAF958CC8E}"/>
              </a:ext>
            </a:extLst>
          </p:cNvPr>
          <p:cNvSpPr/>
          <p:nvPr/>
        </p:nvSpPr>
        <p:spPr>
          <a:xfrm>
            <a:off x="10160000" y="2207491"/>
            <a:ext cx="683492" cy="738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93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A78-4EFB-4EF7-89AD-96F8ED906842}"/>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54581F8-8FD7-453F-A1E0-5ED8FA1C0355}"/>
              </a:ext>
            </a:extLst>
          </p:cNvPr>
          <p:cNvSpPr>
            <a:spLocks noGrp="1"/>
          </p:cNvSpPr>
          <p:nvPr>
            <p:ph sz="half" idx="1"/>
          </p:nvPr>
        </p:nvSpPr>
        <p:spPr/>
        <p:txBody>
          <a:bodyPr>
            <a:normAutofit/>
          </a:bodyPr>
          <a:lstStyle/>
          <a:p>
            <a:pPr>
              <a:buSzPct val="60000"/>
              <a:buFont typeface="Wingdings" panose="05000000000000000000" pitchFamily="2" charset="2"/>
              <a:buChar char="§"/>
            </a:pPr>
            <a:r>
              <a:rPr lang="en-US" sz="3600" dirty="0"/>
              <a:t>Feature distributions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Feature correlation</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Multicollinearity</a:t>
            </a:r>
          </a:p>
        </p:txBody>
      </p:sp>
      <p:pic>
        <p:nvPicPr>
          <p:cNvPr id="6146" name="Picture 2" descr="Annotated Heatmaps of a Correlation Matrix in 5 Simple Steps | by Julia Kho  | Towards Data Science">
            <a:extLst>
              <a:ext uri="{FF2B5EF4-FFF2-40B4-BE49-F238E27FC236}">
                <a16:creationId xmlns:a16="http://schemas.microsoft.com/office/drawing/2014/main" id="{88D60E71-E772-4456-94EC-5AD207299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719" y="3153196"/>
            <a:ext cx="3986001" cy="3411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AAA21C-87CC-4D29-BF64-1CC2FD7342A4}"/>
              </a:ext>
            </a:extLst>
          </p:cNvPr>
          <p:cNvPicPr>
            <a:picLocks noChangeAspect="1"/>
          </p:cNvPicPr>
          <p:nvPr/>
        </p:nvPicPr>
        <p:blipFill>
          <a:blip r:embed="rId4"/>
          <a:stretch>
            <a:fillRect/>
          </a:stretch>
        </p:blipFill>
        <p:spPr>
          <a:xfrm>
            <a:off x="7826719" y="296652"/>
            <a:ext cx="3613112" cy="2788071"/>
          </a:xfrm>
          <a:prstGeom prst="rect">
            <a:avLst/>
          </a:prstGeom>
        </p:spPr>
      </p:pic>
    </p:spTree>
    <p:extLst>
      <p:ext uri="{BB962C8B-B14F-4D97-AF65-F5344CB8AC3E}">
        <p14:creationId xmlns:p14="http://schemas.microsoft.com/office/powerpoint/2010/main" val="29610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2A18-DFEC-4638-B11B-F65901B64937}"/>
              </a:ext>
            </a:extLst>
          </p:cNvPr>
          <p:cNvSpPr>
            <a:spLocks noGrp="1"/>
          </p:cNvSpPr>
          <p:nvPr>
            <p:ph type="title"/>
          </p:nvPr>
        </p:nvSpPr>
        <p:spPr/>
        <p:txBody>
          <a:bodyPr/>
          <a:lstStyle/>
          <a:p>
            <a:r>
              <a:rPr lang="en-US" dirty="0"/>
              <a:t>Encoding: the bridge from human to machine</a:t>
            </a:r>
          </a:p>
        </p:txBody>
      </p:sp>
      <p:sp>
        <p:nvSpPr>
          <p:cNvPr id="3" name="Content Placeholder 2">
            <a:extLst>
              <a:ext uri="{FF2B5EF4-FFF2-40B4-BE49-F238E27FC236}">
                <a16:creationId xmlns:a16="http://schemas.microsoft.com/office/drawing/2014/main" id="{D329B330-30CE-4DA5-A7DF-DCC0F203A9AF}"/>
              </a:ext>
            </a:extLst>
          </p:cNvPr>
          <p:cNvSpPr>
            <a:spLocks noGrp="1"/>
          </p:cNvSpPr>
          <p:nvPr>
            <p:ph sz="half" idx="1"/>
          </p:nvPr>
        </p:nvSpPr>
        <p:spPr>
          <a:xfrm>
            <a:off x="838200" y="2041935"/>
            <a:ext cx="6311748" cy="4073730"/>
          </a:xfrm>
        </p:spPr>
        <p:txBody>
          <a:bodyPr>
            <a:noAutofit/>
          </a:bodyPr>
          <a:lstStyle/>
          <a:p>
            <a:pPr marL="0" indent="0">
              <a:buSzPct val="60000"/>
              <a:buNone/>
            </a:pPr>
            <a:endParaRPr lang="en-US" sz="3600" dirty="0"/>
          </a:p>
          <a:p>
            <a:pPr>
              <a:buSzPct val="60000"/>
              <a:buFont typeface="Wingdings" panose="05000000000000000000" pitchFamily="2" charset="2"/>
              <a:buChar char="§"/>
            </a:pPr>
            <a:r>
              <a:rPr lang="en-US" sz="3600" dirty="0"/>
              <a:t>Cardinality (unique values)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Dimensionality</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4102" name="Picture 6" descr="Stop One-Hot Encoding Your Categorical Variables.">
            <a:extLst>
              <a:ext uri="{FF2B5EF4-FFF2-40B4-BE49-F238E27FC236}">
                <a16:creationId xmlns:a16="http://schemas.microsoft.com/office/drawing/2014/main" id="{8E19C06D-FA83-48A5-85C8-1E01E79A1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08" r="16324"/>
          <a:stretch/>
        </p:blipFill>
        <p:spPr bwMode="auto">
          <a:xfrm>
            <a:off x="6549112" y="2473627"/>
            <a:ext cx="5488741" cy="260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7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1774</Words>
  <Application>Microsoft Office PowerPoint</Application>
  <PresentationFormat>Widescreen</PresentationFormat>
  <Paragraphs>197</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Predicting Income Classifications from Historical US Census Data</vt:lpstr>
      <vt:lpstr>Results</vt:lpstr>
      <vt:lpstr>Classification – Predicting the class of a sample</vt:lpstr>
      <vt:lpstr>Supervised Learning = “Humanistic” Learning</vt:lpstr>
      <vt:lpstr>Data Quality</vt:lpstr>
      <vt:lpstr>Data Quality</vt:lpstr>
      <vt:lpstr>Data Cleaning</vt:lpstr>
      <vt:lpstr>Exploratory Data Analysis</vt:lpstr>
      <vt:lpstr>Encoding: the bridge from human to machine</vt:lpstr>
      <vt:lpstr>Class Imbalance and Resampling</vt:lpstr>
      <vt:lpstr>Class Imbalance and Resampling</vt:lpstr>
      <vt:lpstr>Training Models</vt:lpstr>
      <vt:lpstr>Cross Validation</vt:lpstr>
      <vt:lpstr>Evaluating Algorithms</vt:lpstr>
      <vt:lpstr>Next Steps/Improvements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Block, Andrew (A.)</dc:creator>
  <cp:lastModifiedBy>Block, Andrew (A.)</cp:lastModifiedBy>
  <cp:revision>43</cp:revision>
  <dcterms:created xsi:type="dcterms:W3CDTF">2021-10-22T20:11:02Z</dcterms:created>
  <dcterms:modified xsi:type="dcterms:W3CDTF">2021-10-25T15:39:54Z</dcterms:modified>
</cp:coreProperties>
</file>