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58" r:id="rId5"/>
    <p:sldId id="259" r:id="rId6"/>
    <p:sldId id="264" r:id="rId7"/>
    <p:sldId id="261" r:id="rId8"/>
    <p:sldId id="260" r:id="rId9"/>
    <p:sldId id="262" r:id="rId10"/>
    <p:sldId id="263" r:id="rId11"/>
    <p:sldId id="265" r:id="rId12"/>
    <p:sldId id="266" r:id="rId13"/>
    <p:sldId id="269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5469" autoAdjust="0"/>
  </p:normalViewPr>
  <p:slideViewPr>
    <p:cSldViewPr snapToGrid="0">
      <p:cViewPr varScale="1">
        <p:scale>
          <a:sx n="104" d="100"/>
          <a:sy n="104" d="100"/>
        </p:scale>
        <p:origin x="14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F3222-AAA2-4411-90BB-5FE1452B7927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894EA-6DBB-44FC-9083-4B63A67C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6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94EA-6DBB-44FC-9083-4B63A67C3C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0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results, here’s how I got there, and this is how you can get there yourself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94EA-6DBB-44FC-9083-4B63A67C3C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0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F324-C470-48E3-AB80-692B5CC0D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9413D-C9B9-4E92-A551-86D7A9F9A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BCFE2-5F6F-472F-A32A-8A9B9D5D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E863F-70CC-4A78-9BB1-A5265402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DF34C-CD22-4EA0-BA41-54A6DC95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2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7A4F-F953-4C78-BB13-001E394D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7E1F8-4780-49FD-825C-E369948DB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336AF-EC33-4723-9F3E-D7DC1DDE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2E998-E28C-4B63-92E9-4F4EE3CE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F50E9-07DD-4854-9366-39FD6867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2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CD9E8-BD68-4B07-9F6F-2AC970CF2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BCFB2-6263-4D31-BCB7-08224D431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96AB-FC5F-40D5-A618-838CD65E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C872B-C2EA-4FC5-9644-35DD7B7C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E0987-A92F-4063-8BDF-F060C241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0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040B-CAD1-4D87-A8B2-481D2796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9EFDC-561A-4D7F-95B5-9ECF26DD6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9F7BF-E77C-4712-BCC3-2763AA69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68453-0320-4C85-82FA-FBAF02F1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5DBD4-FDFE-462C-9611-B79927F2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8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A4A5-B2F9-4183-AE82-4410B6585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838F6-BFF1-49F1-AD5A-E539ADE2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36856-2A9E-40E7-9A2E-B505F11A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E6874-8CE3-4164-8C3F-52A4F8D1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15F18-5584-417E-A0AF-80A168D0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1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E976-9909-4414-81D4-7AF52D49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C7085-9B88-49AD-8EAA-48800DFA8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A9521-16F6-4DE2-A463-06067F08E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E25E7-ECE8-459D-AB2E-93BD0E7E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0EC87-F9E4-4892-AE21-9B39DD4F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D04E3-9FB7-4BDF-B8C1-095156D5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7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6CD6-98FF-4905-989D-1AC9A717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62020-504A-47A8-B86C-053A37CE0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51EFB-85E1-47B8-AAD3-332242C4B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0A5D7-270B-469A-B8E4-DEF099640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FC3C9-CB39-42B1-811E-8DEE09ABD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E09C84-9DB7-4509-A458-97C4DD27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1FB4B-E10D-4BE4-BB18-6FB35F2A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6CE75-4CC9-49B8-A3E0-665E3840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9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E623-EFF5-4224-B1F5-61C879B61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3852F-C975-4B6C-A02E-E320EEA4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B78A6-7C02-43D9-8AD0-FF98C12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C648D-3391-43F6-B530-1E7CA08A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3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117233-179D-4EDC-9B6B-A6AD62E9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29AF5-BA1A-4C57-BDEA-E4B8101D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A9D9A-99C4-4C70-B914-94325A68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0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8E6F-6117-45EC-979B-B6859A3A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7E7B6-CCE4-480C-8647-5A54623A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B3ACE-D0C4-4839-BAA3-F7653A046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A00F9-2A0E-4486-BAB3-F25F7213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5A63A-8445-4A67-BAE4-302C7F3C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567EB-46BD-4097-BCA4-E5B25D1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9A2A-1434-4443-A439-F4B2ECC2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1F34-D90B-4D4B-83AA-F7899F890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92737-942A-4332-8349-B40ECCE60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FC7C1-A383-4422-B15C-81A173C7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B6A33-7BF2-4D31-8770-0D53FCAC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37059-28E2-42D6-819D-5FC8CC94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7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BB8B98-346F-46B3-B504-BE72A4BE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7AF29-1EC1-4F9C-97E9-A13EF3CEC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539A2-A670-4329-BE47-76E5B0554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7D0DB-2566-4FD5-9751-B0B6F97FA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D6865-9339-4FEC-A84C-34E8222EE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3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90A3-6969-45AA-B3E8-9557CD060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Income Classifications from Historical US Census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1588F-1F84-464C-8DC2-428BED926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600" dirty="0"/>
              <a:t>By Andy Block</a:t>
            </a:r>
          </a:p>
          <a:p>
            <a:r>
              <a:rPr lang="en-US" dirty="0"/>
              <a:t>Oct 25, 2021</a:t>
            </a:r>
          </a:p>
        </p:txBody>
      </p:sp>
    </p:spTree>
    <p:extLst>
      <p:ext uri="{BB962C8B-B14F-4D97-AF65-F5344CB8AC3E}">
        <p14:creationId xmlns:p14="http://schemas.microsoft.com/office/powerpoint/2010/main" val="220698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EA78-4EFB-4EF7-89AD-96F8ED90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81F8-8FD7-453F-A1E0-5ED8FA1C03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Feature distributions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Feature correlation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Multicollinearity</a:t>
            </a:r>
          </a:p>
        </p:txBody>
      </p:sp>
      <p:pic>
        <p:nvPicPr>
          <p:cNvPr id="6146" name="Picture 2" descr="Annotated Heatmaps of a Correlation Matrix in 5 Simple Steps | by Julia Kho  | Towards Data Science">
            <a:extLst>
              <a:ext uri="{FF2B5EF4-FFF2-40B4-BE49-F238E27FC236}">
                <a16:creationId xmlns:a16="http://schemas.microsoft.com/office/drawing/2014/main" id="{88D60E71-E772-4456-94EC-5AD207299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719" y="3153196"/>
            <a:ext cx="3986001" cy="34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AAA21C-87CC-4D29-BF64-1CC2FD734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719" y="296652"/>
            <a:ext cx="3613112" cy="278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6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0BA8-EACD-4308-8246-3BC79666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Imbalance and 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2800-6156-4F3F-A810-901C5908E5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Algorithms designed for balanced classes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Minority class usually more important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Under/Oversampling (Random, SMOTE, ROSE)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7EA2F7-ECCA-458A-968E-6E9FF215B291}"/>
              </a:ext>
            </a:extLst>
          </p:cNvPr>
          <p:cNvGrpSpPr>
            <a:grpSpLocks noChangeAspect="1"/>
          </p:cNvGrpSpPr>
          <p:nvPr/>
        </p:nvGrpSpPr>
        <p:grpSpPr>
          <a:xfrm>
            <a:off x="7601527" y="1426913"/>
            <a:ext cx="3275553" cy="5148762"/>
            <a:chOff x="6342679" y="1313194"/>
            <a:chExt cx="2843939" cy="4447261"/>
          </a:xfrm>
        </p:grpSpPr>
        <p:pic>
          <p:nvPicPr>
            <p:cNvPr id="7170" name="Picture 2" descr="Scatter Plot of Imbalanced Binary Classification Problem">
              <a:extLst>
                <a:ext uri="{FF2B5EF4-FFF2-40B4-BE49-F238E27FC236}">
                  <a16:creationId xmlns:a16="http://schemas.microsoft.com/office/drawing/2014/main" id="{4D90A4B9-6AC7-42A6-B669-41E6049430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3" t="10136" r="8372" b="5175"/>
            <a:stretch/>
          </p:blipFill>
          <p:spPr bwMode="auto">
            <a:xfrm>
              <a:off x="6342679" y="1313194"/>
              <a:ext cx="2843939" cy="2092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Scatter Plot of Imbalanced Binary Classification Problem Transformed by SMOTE">
              <a:extLst>
                <a:ext uri="{FF2B5EF4-FFF2-40B4-BE49-F238E27FC236}">
                  <a16:creationId xmlns:a16="http://schemas.microsoft.com/office/drawing/2014/main" id="{643764D6-5ED1-471D-9645-0C61582470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3" t="10194" r="8372" b="5117"/>
            <a:stretch/>
          </p:blipFill>
          <p:spPr bwMode="auto">
            <a:xfrm>
              <a:off x="6342679" y="3668184"/>
              <a:ext cx="2843939" cy="2092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8884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E325-80FF-4919-967E-554E4031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Imbalance and Resampling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1111-4365-49EF-A41A-E6CF3719AA54}"/>
              </a:ext>
            </a:extLst>
          </p:cNvPr>
          <p:cNvGrpSpPr/>
          <p:nvPr/>
        </p:nvGrpSpPr>
        <p:grpSpPr>
          <a:xfrm>
            <a:off x="1656136" y="1440873"/>
            <a:ext cx="8879727" cy="5250874"/>
            <a:chOff x="6363854" y="3318925"/>
            <a:chExt cx="5650580" cy="34409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8157DBF-C01E-4B87-9AF4-701D9F777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118"/>
            <a:stretch/>
          </p:blipFill>
          <p:spPr>
            <a:xfrm>
              <a:off x="6363854" y="3318925"/>
              <a:ext cx="5650580" cy="171907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F130F86-D6C1-40A5-83D6-3AE9E3070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317"/>
            <a:stretch/>
          </p:blipFill>
          <p:spPr>
            <a:xfrm>
              <a:off x="6383501" y="5037997"/>
              <a:ext cx="5611287" cy="17218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538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ED8F-9E2F-45E4-88A5-B87FB79C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95D6A-3224-4DC4-835A-105B2D9B2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575175"/>
          </a:xfrm>
        </p:spPr>
        <p:txBody>
          <a:bodyPr>
            <a:normAutofit lnSpcReduction="10000"/>
          </a:bodyPr>
          <a:lstStyle/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200" dirty="0"/>
              <a:t>Problem statement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200" dirty="0"/>
              <a:t>Training data for learning, test data for evaluating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200" dirty="0"/>
              <a:t>Minimizing loss and over/underfitting</a:t>
            </a:r>
          </a:p>
        </p:txBody>
      </p:sp>
      <p:pic>
        <p:nvPicPr>
          <p:cNvPr id="10242" name="Picture 2" descr="Overfitting and underfitting">
            <a:extLst>
              <a:ext uri="{FF2B5EF4-FFF2-40B4-BE49-F238E27FC236}">
                <a16:creationId xmlns:a16="http://schemas.microsoft.com/office/drawing/2014/main" id="{D25C4C51-BEC0-4285-AF3D-BB4963CB2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635" y="4204507"/>
            <a:ext cx="6287367" cy="251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E4A9E1F-D561-4B0C-A695-3FBED6883F96}"/>
              </a:ext>
            </a:extLst>
          </p:cNvPr>
          <p:cNvGrpSpPr/>
          <p:nvPr/>
        </p:nvGrpSpPr>
        <p:grpSpPr>
          <a:xfrm>
            <a:off x="5794403" y="1027906"/>
            <a:ext cx="5408540" cy="2715491"/>
            <a:chOff x="5794403" y="1027906"/>
            <a:chExt cx="5408540" cy="2715491"/>
          </a:xfrm>
        </p:grpSpPr>
        <p:pic>
          <p:nvPicPr>
            <p:cNvPr id="10244" name="Picture 4" descr="Data Science Simplified Part 10: An Introduction to Classification Models - Data  Science Central">
              <a:extLst>
                <a:ext uri="{FF2B5EF4-FFF2-40B4-BE49-F238E27FC236}">
                  <a16:creationId xmlns:a16="http://schemas.microsoft.com/office/drawing/2014/main" id="{7F3125F1-D319-41DB-AF0B-AB47D31F73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403" y="1027906"/>
              <a:ext cx="5408540" cy="2715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63F507-A5B2-4B75-86BA-0067207B2B55}"/>
                </a:ext>
              </a:extLst>
            </p:cNvPr>
            <p:cNvSpPr txBox="1"/>
            <p:nvPr/>
          </p:nvSpPr>
          <p:spPr>
            <a:xfrm>
              <a:off x="5794403" y="2727702"/>
              <a:ext cx="962858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US Population</a:t>
              </a:r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8C928915-A323-4AC3-B2FA-6982BFA2416A}"/>
                </a:ext>
              </a:extLst>
            </p:cNvPr>
            <p:cNvSpPr/>
            <p:nvPr/>
          </p:nvSpPr>
          <p:spPr>
            <a:xfrm rot="10800000">
              <a:off x="9642761" y="2610454"/>
              <a:ext cx="738910" cy="70538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8E13F2F3-F600-4534-BC8F-59231F2F97A2}"/>
                </a:ext>
              </a:extLst>
            </p:cNvPr>
            <p:cNvSpPr/>
            <p:nvPr/>
          </p:nvSpPr>
          <p:spPr>
            <a:xfrm rot="10800000">
              <a:off x="9615053" y="1417111"/>
              <a:ext cx="738910" cy="70538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32BE16-902A-4414-B85E-72B20489A265}"/>
                </a:ext>
              </a:extLst>
            </p:cNvPr>
            <p:cNvSpPr txBox="1"/>
            <p:nvPr/>
          </p:nvSpPr>
          <p:spPr>
            <a:xfrm>
              <a:off x="9701221" y="1582689"/>
              <a:ext cx="669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≥50k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0690C7-B0F9-47AF-A526-F4BCF8D643BA}"/>
                </a:ext>
              </a:extLst>
            </p:cNvPr>
            <p:cNvSpPr txBox="1"/>
            <p:nvPr/>
          </p:nvSpPr>
          <p:spPr>
            <a:xfrm>
              <a:off x="9710457" y="2799189"/>
              <a:ext cx="669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&lt;50k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684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6DDB-E44C-4BAB-9988-053CE509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D7375-A40C-44DD-BD3C-2E8B866E7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Nested Cross-Validation Python Code">
            <a:extLst>
              <a:ext uri="{FF2B5EF4-FFF2-40B4-BE49-F238E27FC236}">
                <a16:creationId xmlns:a16="http://schemas.microsoft.com/office/drawing/2014/main" id="{E460A03E-B068-4D98-834D-860F57672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9" y="2152073"/>
            <a:ext cx="5813201" cy="319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664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EF9C-EAEE-4F6D-AF9E-13B5DAB3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ABAAD-38E0-4C5E-BC12-E39F534717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56FD0-CDE9-4CB8-92B4-320B6A1FB2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2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C960-152A-4E78-A939-1FE90181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04E7E-23B9-493A-BA60-336C2A3A4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overview, prototypical types of DS problems</a:t>
            </a:r>
          </a:p>
          <a:p>
            <a:r>
              <a:rPr lang="en-US" dirty="0"/>
              <a:t>Supervised learning, machine has the answers, can learn how to determine the answer from learned experience</a:t>
            </a:r>
          </a:p>
          <a:p>
            <a:r>
              <a:rPr lang="en-US" dirty="0"/>
              <a:t>Data cleaning, feature engineering, encoding</a:t>
            </a:r>
          </a:p>
          <a:p>
            <a:r>
              <a:rPr lang="en-US" dirty="0"/>
              <a:t>EDA, class imbalance, resampling</a:t>
            </a:r>
          </a:p>
          <a:p>
            <a:r>
              <a:rPr lang="en-US" dirty="0"/>
              <a:t>Cross validation, holding out sets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7550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0C90-5F05-40D8-986E-76CC4FCE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D6663-4E19-4788-82C7-3C1ACA2C9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1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E300-5C27-4433-B42C-97328405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Classification – Predicting the class of a sample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CC29EC-2837-4688-8F48-558BA8B2D19D}"/>
              </a:ext>
            </a:extLst>
          </p:cNvPr>
          <p:cNvGrpSpPr>
            <a:grpSpLocks noChangeAspect="1"/>
          </p:cNvGrpSpPr>
          <p:nvPr/>
        </p:nvGrpSpPr>
        <p:grpSpPr>
          <a:xfrm>
            <a:off x="1911252" y="1847706"/>
            <a:ext cx="8369496" cy="4202112"/>
            <a:chOff x="5794403" y="1027906"/>
            <a:chExt cx="5408540" cy="2715491"/>
          </a:xfrm>
        </p:grpSpPr>
        <p:pic>
          <p:nvPicPr>
            <p:cNvPr id="14" name="Picture 4" descr="Data Science Simplified Part 10: An Introduction to Classification Models - Data  Science Central">
              <a:extLst>
                <a:ext uri="{FF2B5EF4-FFF2-40B4-BE49-F238E27FC236}">
                  <a16:creationId xmlns:a16="http://schemas.microsoft.com/office/drawing/2014/main" id="{002F2DA3-C176-445D-93D1-9244CA54C1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403" y="1027906"/>
              <a:ext cx="5408540" cy="2715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A1E5F5-4AF6-434B-BB5D-81140EE9C72E}"/>
                </a:ext>
              </a:extLst>
            </p:cNvPr>
            <p:cNvSpPr txBox="1"/>
            <p:nvPr/>
          </p:nvSpPr>
          <p:spPr>
            <a:xfrm>
              <a:off x="5823232" y="2733100"/>
              <a:ext cx="962858" cy="2187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US Population</a:t>
              </a: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DC31C1E0-8CAF-4CE5-AE29-9B8265ED71B6}"/>
                </a:ext>
              </a:extLst>
            </p:cNvPr>
            <p:cNvSpPr/>
            <p:nvPr/>
          </p:nvSpPr>
          <p:spPr>
            <a:xfrm rot="10800000">
              <a:off x="9642761" y="2610454"/>
              <a:ext cx="738910" cy="70538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8EB3BB83-9065-49B8-AD2C-4EE08599E637}"/>
                </a:ext>
              </a:extLst>
            </p:cNvPr>
            <p:cNvSpPr/>
            <p:nvPr/>
          </p:nvSpPr>
          <p:spPr>
            <a:xfrm rot="10800000">
              <a:off x="9615053" y="1417111"/>
              <a:ext cx="738910" cy="70538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6A44CD-30FB-4776-82A2-CEDBBB233814}"/>
                </a:ext>
              </a:extLst>
            </p:cNvPr>
            <p:cNvSpPr txBox="1"/>
            <p:nvPr/>
          </p:nvSpPr>
          <p:spPr>
            <a:xfrm>
              <a:off x="9773806" y="1600525"/>
              <a:ext cx="669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≥50k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25C4C3-874A-41D5-BCF9-264CF44DAB3C}"/>
                </a:ext>
              </a:extLst>
            </p:cNvPr>
            <p:cNvSpPr txBox="1"/>
            <p:nvPr/>
          </p:nvSpPr>
          <p:spPr>
            <a:xfrm>
              <a:off x="9829832" y="2860059"/>
              <a:ext cx="669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&lt;50k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8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75D4-BE99-4ECB-982E-FF1D2893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= “Humanistic” Learning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EBBFB5-84AA-4C22-8A04-43E53B7819C7}"/>
              </a:ext>
            </a:extLst>
          </p:cNvPr>
          <p:cNvGrpSpPr/>
          <p:nvPr/>
        </p:nvGrpSpPr>
        <p:grpSpPr>
          <a:xfrm>
            <a:off x="2223433" y="1844346"/>
            <a:ext cx="6195499" cy="4307073"/>
            <a:chOff x="1727619" y="1844346"/>
            <a:chExt cx="5846752" cy="4151207"/>
          </a:xfrm>
        </p:grpSpPr>
        <p:pic>
          <p:nvPicPr>
            <p:cNvPr id="2050" name="Picture 2" descr="Examples of 2s in the MNIST database (first 100 examples). Note, the... |  Download Scientific Diagram">
              <a:extLst>
                <a:ext uri="{FF2B5EF4-FFF2-40B4-BE49-F238E27FC236}">
                  <a16:creationId xmlns:a16="http://schemas.microsoft.com/office/drawing/2014/main" id="{B0839423-FCC4-4F46-8687-1A91EA191C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619" y="1844346"/>
              <a:ext cx="4151207" cy="4151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7A187B05-2AEA-4807-81C4-AB957D3E7C29}"/>
                </a:ext>
              </a:extLst>
            </p:cNvPr>
            <p:cNvSpPr/>
            <p:nvPr/>
          </p:nvSpPr>
          <p:spPr>
            <a:xfrm>
              <a:off x="6423069" y="3664319"/>
              <a:ext cx="1151302" cy="5112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27EE946-099C-40D5-B9B4-15EB7426C6FF}"/>
              </a:ext>
            </a:extLst>
          </p:cNvPr>
          <p:cNvSpPr txBox="1"/>
          <p:nvPr/>
        </p:nvSpPr>
        <p:spPr>
          <a:xfrm>
            <a:off x="8793018" y="3613161"/>
            <a:ext cx="1175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9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4B8B-1361-49A0-B5F8-CA297EE2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934EEB-17C5-47C0-858D-38B9D9D1CFF3}"/>
              </a:ext>
            </a:extLst>
          </p:cNvPr>
          <p:cNvGrpSpPr/>
          <p:nvPr/>
        </p:nvGrpSpPr>
        <p:grpSpPr>
          <a:xfrm>
            <a:off x="2895578" y="2059084"/>
            <a:ext cx="5203367" cy="3738808"/>
            <a:chOff x="2490355" y="2037050"/>
            <a:chExt cx="5203367" cy="37388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00EDD1A-865E-4F8E-8A40-A6A8A72FD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0355" y="2037050"/>
              <a:ext cx="3605645" cy="3738808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55967CBD-4B2F-4708-AE5D-12856CA1C3E7}"/>
                </a:ext>
              </a:extLst>
            </p:cNvPr>
            <p:cNvSpPr/>
            <p:nvPr/>
          </p:nvSpPr>
          <p:spPr>
            <a:xfrm>
              <a:off x="6473747" y="3644844"/>
              <a:ext cx="1219975" cy="5304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236471E-6C89-47D6-82AA-E41BEB287144}"/>
              </a:ext>
            </a:extLst>
          </p:cNvPr>
          <p:cNvSpPr txBox="1"/>
          <p:nvPr/>
        </p:nvSpPr>
        <p:spPr>
          <a:xfrm>
            <a:off x="8236548" y="3666878"/>
            <a:ext cx="18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“what?”</a:t>
            </a:r>
          </a:p>
        </p:txBody>
      </p:sp>
    </p:spTree>
    <p:extLst>
      <p:ext uri="{BB962C8B-B14F-4D97-AF65-F5344CB8AC3E}">
        <p14:creationId xmlns:p14="http://schemas.microsoft.com/office/powerpoint/2010/main" val="2274653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359E-074D-43B3-875B-57CB74C4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151201-1980-4D01-9EB6-441F7D667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53364" cy="4351338"/>
          </a:xfrm>
        </p:spPr>
        <p:txBody>
          <a:bodyPr>
            <a:normAutofit/>
          </a:bodyPr>
          <a:lstStyle/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“Garbage in, garbage out”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Verifying your data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Understanding your data</a:t>
            </a:r>
          </a:p>
        </p:txBody>
      </p:sp>
      <p:pic>
        <p:nvPicPr>
          <p:cNvPr id="3076" name="Picture 4" descr="Census.gov">
            <a:extLst>
              <a:ext uri="{FF2B5EF4-FFF2-40B4-BE49-F238E27FC236}">
                <a16:creationId xmlns:a16="http://schemas.microsoft.com/office/drawing/2014/main" id="{9B859534-CB3B-49CE-8530-CA71C8C51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671" y="2842351"/>
            <a:ext cx="3695219" cy="193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93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9583-92F5-48C6-B982-063AD4E0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75BD0-D5FE-483A-A2F8-4C8342E83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032665" cy="4667250"/>
          </a:xfrm>
        </p:spPr>
        <p:txBody>
          <a:bodyPr>
            <a:normAutofit lnSpcReduction="10000"/>
          </a:bodyPr>
          <a:lstStyle/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Get column names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Descriptive statistics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Handling placeholder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3A763-6666-4503-9BFC-87D89546C2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8"/>
          <a:stretch/>
        </p:blipFill>
        <p:spPr>
          <a:xfrm>
            <a:off x="5385914" y="4946074"/>
            <a:ext cx="6806086" cy="13148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04FDAA-4359-45E8-9E04-50A012D1E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864" y="1438926"/>
            <a:ext cx="5667375" cy="29527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412A1C-C456-4F4B-A5E3-01EAF958CC8E}"/>
              </a:ext>
            </a:extLst>
          </p:cNvPr>
          <p:cNvSpPr/>
          <p:nvPr/>
        </p:nvSpPr>
        <p:spPr>
          <a:xfrm>
            <a:off x="10160000" y="2207491"/>
            <a:ext cx="683492" cy="738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3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2A18-DFEC-4638-B11B-F65901B6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and Encoding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9B330-30CE-4DA5-A7DF-DCC0F203A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11748" cy="4351338"/>
          </a:xfrm>
        </p:spPr>
        <p:txBody>
          <a:bodyPr>
            <a:noAutofit/>
          </a:bodyPr>
          <a:lstStyle/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Reduce excess dimensions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Encoding: the bridge from human to machine</a:t>
            </a:r>
          </a:p>
          <a:p>
            <a:pPr marL="0" indent="0">
              <a:buSzPct val="60000"/>
              <a:buNone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Cardinality (unique values)</a:t>
            </a:r>
          </a:p>
        </p:txBody>
      </p:sp>
      <p:pic>
        <p:nvPicPr>
          <p:cNvPr id="4098" name="Picture 2" descr="Multiple Linear Regression for Manufacturing Analysis | by Dery Kurniawan |  Towards Data Science">
            <a:extLst>
              <a:ext uri="{FF2B5EF4-FFF2-40B4-BE49-F238E27FC236}">
                <a16:creationId xmlns:a16="http://schemas.microsoft.com/office/drawing/2014/main" id="{871DA8D6-5862-4247-BE3E-7C7E4160F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951" y="1536982"/>
            <a:ext cx="5470621" cy="104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top One-Hot Encoding Your Categorical Variables.">
            <a:extLst>
              <a:ext uri="{FF2B5EF4-FFF2-40B4-BE49-F238E27FC236}">
                <a16:creationId xmlns:a16="http://schemas.microsoft.com/office/drawing/2014/main" id="{8E19C06D-FA83-48A5-85C8-1E01E79A1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 r="16324"/>
          <a:stretch/>
        </p:blipFill>
        <p:spPr bwMode="auto">
          <a:xfrm>
            <a:off x="6499951" y="3319202"/>
            <a:ext cx="5488741" cy="260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87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224</Words>
  <Application>Microsoft Office PowerPoint</Application>
  <PresentationFormat>Widescreen</PresentationFormat>
  <Paragraphs>77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Predicting Income Classifications from Historical US Census Data</vt:lpstr>
      <vt:lpstr>Topics</vt:lpstr>
      <vt:lpstr>Results first</vt:lpstr>
      <vt:lpstr>Classification – Predicting the class of a sample</vt:lpstr>
      <vt:lpstr>Supervised Learning = “Humanistic” Learning</vt:lpstr>
      <vt:lpstr>Data Quality</vt:lpstr>
      <vt:lpstr>Data Quality</vt:lpstr>
      <vt:lpstr>Data Cleaning</vt:lpstr>
      <vt:lpstr>Feature Engineering and Encoding </vt:lpstr>
      <vt:lpstr>Exploratory Data Analysis</vt:lpstr>
      <vt:lpstr>Class Imbalance and Resampling</vt:lpstr>
      <vt:lpstr>Class Imbalance and Resampling</vt:lpstr>
      <vt:lpstr>Training Models</vt:lpstr>
      <vt:lpstr>Cross Validation</vt:lpstr>
      <vt:lpstr>Evaluating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Block, Andrew (A.)</dc:creator>
  <cp:lastModifiedBy>Block, Andrew (A.)</cp:lastModifiedBy>
  <cp:revision>29</cp:revision>
  <dcterms:created xsi:type="dcterms:W3CDTF">2021-10-22T20:11:02Z</dcterms:created>
  <dcterms:modified xsi:type="dcterms:W3CDTF">2021-10-24T15:01:35Z</dcterms:modified>
</cp:coreProperties>
</file>