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563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144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382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073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150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637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83898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243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734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160EA64-D806-43AC-9DF2-F8C432F32B4C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143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pPr/>
              <a:t>9/17/2021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06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773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ndrewmvd/malignant-lymphoma-classification" TargetMode="External"/><Relationship Id="rId2" Type="http://schemas.openxmlformats.org/officeDocument/2006/relationships/hyperlink" Target="https://github.com/andy-j-block/lymphoma_classifi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F62BB-2A19-4F11-8F14-D389C72448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Lymphoma Classifier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EDB42-DD9C-4C66-882B-C5C9402C32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Andy Block</a:t>
            </a:r>
          </a:p>
          <a:p>
            <a:r>
              <a:rPr lang="en-US" dirty="0"/>
              <a:t>September 22, 2021</a:t>
            </a:r>
          </a:p>
        </p:txBody>
      </p:sp>
    </p:spTree>
    <p:extLst>
      <p:ext uri="{BB962C8B-B14F-4D97-AF65-F5344CB8AC3E}">
        <p14:creationId xmlns:p14="http://schemas.microsoft.com/office/powerpoint/2010/main" val="1573292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6EEF3-EDF9-4E8E-B5B8-5FCDD4DF5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31B28-7FC8-4552-B5B5-5BF955FBA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342900">
              <a:buSzPct val="65000"/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/>
              <a:t>Started this project as a functional programming project</a:t>
            </a:r>
          </a:p>
          <a:p>
            <a:pPr marL="450850" indent="-342900">
              <a:buSzPct val="65000"/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/>
              <a:t>Hit a wall in terms of complexity, the function inputs because miles long</a:t>
            </a:r>
          </a:p>
          <a:p>
            <a:pPr marL="450850" indent="-342900">
              <a:buSzPct val="65000"/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/>
              <a:t>Switched over to OOP</a:t>
            </a:r>
          </a:p>
        </p:txBody>
      </p:sp>
    </p:spTree>
    <p:extLst>
      <p:ext uri="{BB962C8B-B14F-4D97-AF65-F5344CB8AC3E}">
        <p14:creationId xmlns:p14="http://schemas.microsoft.com/office/powerpoint/2010/main" val="237132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4A21E-30A7-4944-BE72-87DE7D9AA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DF370-98FD-4901-9A11-C77B33AEF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342900">
              <a:buSzPct val="65000"/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/>
              <a:t>Achieved x accuracy via my trained model</a:t>
            </a:r>
          </a:p>
          <a:p>
            <a:pPr marL="450850" indent="-342900">
              <a:buSzPct val="65000"/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/>
              <a:t>Trained models of three different algorithm “types” of varying depth: </a:t>
            </a:r>
            <a:r>
              <a:rPr lang="en-US" altLang="en-US" dirty="0" err="1"/>
              <a:t>ResNet</a:t>
            </a:r>
            <a:r>
              <a:rPr lang="en-US" altLang="en-US" dirty="0"/>
              <a:t>, VGG, and </a:t>
            </a:r>
            <a:r>
              <a:rPr lang="en-US" altLang="en-US" dirty="0" err="1"/>
              <a:t>DenseNet</a:t>
            </a:r>
            <a:endParaRPr lang="en-US" altLang="en-US" dirty="0"/>
          </a:p>
          <a:p>
            <a:pPr marL="450850" indent="-342900">
              <a:buSzPct val="65000"/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/>
              <a:t>Created a </a:t>
            </a:r>
            <a:r>
              <a:rPr lang="en-US" altLang="en-US" dirty="0" err="1"/>
              <a:t>Streamlit</a:t>
            </a:r>
            <a:r>
              <a:rPr lang="en-US" altLang="en-US" dirty="0"/>
              <a:t> web app to provide context</a:t>
            </a:r>
          </a:p>
        </p:txBody>
      </p:sp>
    </p:spTree>
    <p:extLst>
      <p:ext uri="{BB962C8B-B14F-4D97-AF65-F5344CB8AC3E}">
        <p14:creationId xmlns:p14="http://schemas.microsoft.com/office/powerpoint/2010/main" val="3886090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F58B4-852A-4646-92FF-6251A33F1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F4F64-6873-4AEC-8DE2-E5F03AA6E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342900">
              <a:buSzPct val="65000"/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/>
              <a:t>Nearly ten years ago, I was treated for Hodgkin's Lymphoma and thankfully have been “no evidence of disease” since late 2013</a:t>
            </a:r>
          </a:p>
          <a:p>
            <a:pPr marL="450850" indent="-342900">
              <a:buSzPct val="65000"/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/>
              <a:t>Part of that experience is motivation for applying to Oscar</a:t>
            </a:r>
          </a:p>
          <a:p>
            <a:pPr marL="450850" indent="-342900">
              <a:buSzPct val="65000"/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/>
              <a:t>While my experience relying on the American insurance system was not relatively painful, it still was far from ideal and left much to be desired</a:t>
            </a:r>
          </a:p>
        </p:txBody>
      </p:sp>
    </p:spTree>
    <p:extLst>
      <p:ext uri="{BB962C8B-B14F-4D97-AF65-F5344CB8AC3E}">
        <p14:creationId xmlns:p14="http://schemas.microsoft.com/office/powerpoint/2010/main" val="894804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F5317-C38E-4449-A3F8-EB5193456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968BA-409F-4DAA-B8DD-CD9E38C75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342900">
              <a:buSzPct val="65000"/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/>
              <a:t>Git repo: </a:t>
            </a:r>
            <a:r>
              <a:rPr lang="en-US" altLang="en-US" dirty="0">
                <a:hlinkClick r:id="rId2"/>
              </a:rPr>
              <a:t>https://github.com/andy-j-block/lymphoma_classifier</a:t>
            </a:r>
            <a:endParaRPr lang="en-US" altLang="en-US" dirty="0"/>
          </a:p>
          <a:p>
            <a:pPr marL="450850" indent="-342900">
              <a:buSzPct val="65000"/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/>
              <a:t>Kaggle URL: </a:t>
            </a:r>
            <a:r>
              <a:rPr lang="en-US" altLang="en-US" dirty="0">
                <a:hlinkClick r:id="rId3"/>
              </a:rPr>
              <a:t>https://www.kaggle.com/andrewmvd/malignant-lymphoma-classification</a:t>
            </a:r>
            <a:endParaRPr lang="en-US" altLang="en-US" dirty="0"/>
          </a:p>
          <a:p>
            <a:pPr marL="450850" indent="-342900">
              <a:buSzPct val="65000"/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/>
              <a:t>Authors: Nikita </a:t>
            </a:r>
            <a:r>
              <a:rPr lang="en-US" altLang="en-US" dirty="0" err="1"/>
              <a:t>Orlov</a:t>
            </a:r>
            <a:r>
              <a:rPr lang="en-US" altLang="en-US" dirty="0"/>
              <a:t>, Wayne Chen, David </a:t>
            </a:r>
            <a:r>
              <a:rPr lang="en-US" altLang="en-US" dirty="0" err="1"/>
              <a:t>Eckley</a:t>
            </a:r>
            <a:r>
              <a:rPr lang="en-US" altLang="en-US" dirty="0"/>
              <a:t>, Tomasz Macura, </a:t>
            </a:r>
            <a:r>
              <a:rPr lang="en-US" altLang="en-US" dirty="0" err="1"/>
              <a:t>Lior</a:t>
            </a:r>
            <a:r>
              <a:rPr lang="en-US" altLang="en-US" dirty="0"/>
              <a:t> Shamir, Elaine Jaffe, and Ilya Goldberg</a:t>
            </a:r>
          </a:p>
        </p:txBody>
      </p:sp>
    </p:spTree>
    <p:extLst>
      <p:ext uri="{BB962C8B-B14F-4D97-AF65-F5344CB8AC3E}">
        <p14:creationId xmlns:p14="http://schemas.microsoft.com/office/powerpoint/2010/main" val="3930085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C90EE-A279-461A-960E-32AB0D7D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Images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026794E-984F-4583-88A8-36C25CFF48B5}"/>
              </a:ext>
            </a:extLst>
          </p:cNvPr>
          <p:cNvGrpSpPr/>
          <p:nvPr/>
        </p:nvGrpSpPr>
        <p:grpSpPr>
          <a:xfrm>
            <a:off x="283600" y="2270450"/>
            <a:ext cx="11624800" cy="3215238"/>
            <a:chOff x="393032" y="2174197"/>
            <a:chExt cx="11624800" cy="321523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6B4E52A-D8DA-4281-8466-B93A873D4446}"/>
                </a:ext>
              </a:extLst>
            </p:cNvPr>
            <p:cNvGrpSpPr/>
            <p:nvPr/>
          </p:nvGrpSpPr>
          <p:grpSpPr>
            <a:xfrm>
              <a:off x="393032" y="2174197"/>
              <a:ext cx="3622258" cy="3215238"/>
              <a:chOff x="818147" y="2061902"/>
              <a:chExt cx="3622258" cy="3215238"/>
            </a:xfrm>
          </p:grpSpPr>
          <p:pic>
            <p:nvPicPr>
              <p:cNvPr id="1026" name="Picture 2" descr="CLL">
                <a:extLst>
                  <a:ext uri="{FF2B5EF4-FFF2-40B4-BE49-F238E27FC236}">
                    <a16:creationId xmlns:a16="http://schemas.microsoft.com/office/drawing/2014/main" id="{25B8F8FD-7ABB-42EF-9273-92D7C97EAF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8147" y="2563273"/>
                <a:ext cx="3622258" cy="27138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266EE9-B54D-454A-9F6B-2D4D94A87B7F}"/>
                  </a:ext>
                </a:extLst>
              </p:cNvPr>
              <p:cNvSpPr txBox="1"/>
              <p:nvPr/>
            </p:nvSpPr>
            <p:spPr>
              <a:xfrm>
                <a:off x="851810" y="2061902"/>
                <a:ext cx="35549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Chronic Lymphocytic Leukemia (CLL)</a:t>
                </a:r>
                <a:endParaRPr lang="en-US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1D8BB2D-DB7C-4434-B943-2B8260EFAC13}"/>
                </a:ext>
              </a:extLst>
            </p:cNvPr>
            <p:cNvGrpSpPr/>
            <p:nvPr/>
          </p:nvGrpSpPr>
          <p:grpSpPr>
            <a:xfrm>
              <a:off x="4395537" y="2174197"/>
              <a:ext cx="3621024" cy="3215238"/>
              <a:chOff x="4772526" y="2110028"/>
              <a:chExt cx="3621024" cy="3215238"/>
            </a:xfrm>
          </p:grpSpPr>
          <p:pic>
            <p:nvPicPr>
              <p:cNvPr id="1028" name="Picture 4" descr="FL">
                <a:extLst>
                  <a:ext uri="{FF2B5EF4-FFF2-40B4-BE49-F238E27FC236}">
                    <a16:creationId xmlns:a16="http://schemas.microsoft.com/office/drawing/2014/main" id="{1ED6627B-9438-4A38-B864-CFC6438F65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72526" y="2612324"/>
                <a:ext cx="3621024" cy="27129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7AC768-3E52-4CF4-B27C-B048E3F6CF26}"/>
                  </a:ext>
                </a:extLst>
              </p:cNvPr>
              <p:cNvSpPr txBox="1"/>
              <p:nvPr/>
            </p:nvSpPr>
            <p:spPr>
              <a:xfrm>
                <a:off x="5327743" y="2110028"/>
                <a:ext cx="25105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Follicular Lymphoma (FL)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6461E56-C055-489F-8CD1-E80598915F30}"/>
                </a:ext>
              </a:extLst>
            </p:cNvPr>
            <p:cNvGrpSpPr/>
            <p:nvPr/>
          </p:nvGrpSpPr>
          <p:grpSpPr>
            <a:xfrm>
              <a:off x="8396808" y="2174197"/>
              <a:ext cx="3621024" cy="3215238"/>
              <a:chOff x="8773797" y="2110028"/>
              <a:chExt cx="3621024" cy="3215238"/>
            </a:xfrm>
          </p:grpSpPr>
          <p:pic>
            <p:nvPicPr>
              <p:cNvPr id="1030" name="Picture 6" descr="MCL">
                <a:extLst>
                  <a:ext uri="{FF2B5EF4-FFF2-40B4-BE49-F238E27FC236}">
                    <a16:creationId xmlns:a16="http://schemas.microsoft.com/office/drawing/2014/main" id="{71CF567A-E4ED-42F3-A8A6-11D4D015FA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3797" y="2612324"/>
                <a:ext cx="3621024" cy="27129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AC94DD-00B7-4300-86C5-1D209FC347FE}"/>
                  </a:ext>
                </a:extLst>
              </p:cNvPr>
              <p:cNvSpPr txBox="1"/>
              <p:nvPr/>
            </p:nvSpPr>
            <p:spPr>
              <a:xfrm>
                <a:off x="9088383" y="2110028"/>
                <a:ext cx="29918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Mantle Cell Lymphoma (MCL)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21932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F882B-D9C1-4FB8-8155-A663FDCF0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FEDE7-1BBF-4AE2-B329-97BD3637F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35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72FAE-F89C-42EA-9A3D-156B4F9A6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Data Augmentation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18444-3AB2-436D-BC6B-35BB15F3D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342900">
              <a:buSzPct val="65000"/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/>
              <a:t>Since the overall dataset is pretty small (n=374), augmenting the dataset with was a high priority task</a:t>
            </a:r>
          </a:p>
          <a:p>
            <a:pPr marL="450850" indent="-342900">
              <a:buSzPct val="65000"/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 err="1"/>
              <a:t>Pytorch</a:t>
            </a:r>
            <a:r>
              <a:rPr lang="en-US" altLang="en-US"/>
              <a:t> and OpenCV </a:t>
            </a:r>
            <a:r>
              <a:rPr lang="en-US" altLang="en-US" dirty="0"/>
              <a:t>has a substantial library of image augmentations, but after researching other available tools, </a:t>
            </a:r>
            <a:r>
              <a:rPr lang="en-US" altLang="en-US" dirty="0" err="1"/>
              <a:t>Albumentations</a:t>
            </a:r>
            <a:r>
              <a:rPr lang="en-US" altLang="en-US" dirty="0"/>
              <a:t> stuck out as the most comprehensive and </a:t>
            </a:r>
          </a:p>
          <a:p>
            <a:pPr marL="450850" indent="-342900">
              <a:buSzPct val="65000"/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/>
              <a:t>Created an array of potential image transformations, each with a probability variable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altLang="en-US" dirty="0"/>
          </a:p>
          <a:p>
            <a:pPr marL="450850" indent="-342900">
              <a:buSzPct val="65000"/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7503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310EC-BAD7-4DFD-9403-18758BBC6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K-Fold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C0323-2AA9-4499-8184-B62733C62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342900">
              <a:buSzPct val="65000"/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/>
              <a:t>In order to expand the training set and </a:t>
            </a:r>
          </a:p>
        </p:txBody>
      </p:sp>
    </p:spTree>
    <p:extLst>
      <p:ext uri="{BB962C8B-B14F-4D97-AF65-F5344CB8AC3E}">
        <p14:creationId xmlns:p14="http://schemas.microsoft.com/office/powerpoint/2010/main" val="2553115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48D0F-1514-4DCE-A6B0-417CF7F93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Hyperparameter Tuning with </a:t>
            </a:r>
            <a:r>
              <a:rPr lang="en-US" altLang="en-US" dirty="0" err="1"/>
              <a:t>Optuna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3D878-4669-43EC-BB04-3DAAE018E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497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1621</TotalTime>
  <Words>286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Wingdings</vt:lpstr>
      <vt:lpstr>Retrospect</vt:lpstr>
      <vt:lpstr>Lymphoma Classifier</vt:lpstr>
      <vt:lpstr>Results</vt:lpstr>
      <vt:lpstr>Motivation</vt:lpstr>
      <vt:lpstr>Git Repo</vt:lpstr>
      <vt:lpstr>Sample Images</vt:lpstr>
      <vt:lpstr>Exploratory Data Analysis</vt:lpstr>
      <vt:lpstr>Image Data Augmentation</vt:lpstr>
      <vt:lpstr>Nested K-Fold</vt:lpstr>
      <vt:lpstr>Hyperparameter Tuning with Optuna</vt:lpstr>
      <vt:lpstr>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Oscar Presentation</dc:title>
  <dc:creator>Block, Andrew (A.)</dc:creator>
  <cp:lastModifiedBy>Block, Andrew (A.)</cp:lastModifiedBy>
  <cp:revision>6</cp:revision>
  <dcterms:created xsi:type="dcterms:W3CDTF">2021-09-17T20:37:23Z</dcterms:created>
  <dcterms:modified xsi:type="dcterms:W3CDTF">2021-09-18T23:39:12Z</dcterms:modified>
</cp:coreProperties>
</file>