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  <p:sldMasterId id="214748368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8" r:id="rId10"/>
    <p:sldId id="269" r:id="rId11"/>
    <p:sldId id="267" r:id="rId12"/>
    <p:sldId id="264" r:id="rId13"/>
    <p:sldId id="265" r:id="rId14"/>
    <p:sldId id="263" r:id="rId15"/>
  </p:sldIdLst>
  <p:sldSz cx="9144000" cy="6858000" type="screen4x3"/>
  <p:notesSz cx="7010400" cy="9236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650">
          <p15:clr>
            <a:srgbClr val="A4A3A4"/>
          </p15:clr>
        </p15:guide>
        <p15:guide id="3" pos="5595">
          <p15:clr>
            <a:srgbClr val="A4A3A4"/>
          </p15:clr>
        </p15:guide>
        <p15:guide id="4" pos="1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9" autoAdjust="0"/>
  </p:normalViewPr>
  <p:slideViewPr>
    <p:cSldViewPr snapToGrid="0" snapToObjects="1">
      <p:cViewPr varScale="1">
        <p:scale>
          <a:sx n="116" d="100"/>
          <a:sy n="116" d="100"/>
        </p:scale>
        <p:origin x="1446" y="108"/>
      </p:cViewPr>
      <p:guideLst>
        <p:guide orient="horz" pos="2161"/>
        <p:guide orient="horz" pos="650"/>
        <p:guide pos="5595"/>
        <p:guide pos="1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2484" y="-96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164D0-0A25-4F83-BC94-7519FA954AD9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CAEAB-64BA-4ED2-85E3-E6CE68160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01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96945-5659-4738-9EB3-3087F347442F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F260B-5CCB-4C3A-9972-F6EB843195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2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91" y="2469688"/>
            <a:ext cx="8602536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725" y="406018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065068"/>
            <a:ext cx="8623301" cy="5050724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 baseline="0">
                <a:latin typeface="Calibri" panose="020F0502020204030204" pitchFamily="34" charset="0"/>
              </a:defRPr>
            </a:lvl1pPr>
            <a:lvl2pPr>
              <a:defRPr sz="1800" baseline="0">
                <a:latin typeface="Calibri" panose="020F0502020204030204" pitchFamily="34" charset="0"/>
              </a:defRPr>
            </a:lvl2pPr>
            <a:lvl3pPr>
              <a:defRPr sz="1600" baseline="0">
                <a:latin typeface="Calibri" panose="020F0502020204030204" pitchFamily="34" charset="0"/>
              </a:defRPr>
            </a:lvl3pPr>
            <a:lvl4pPr>
              <a:defRPr sz="1400" baseline="0">
                <a:latin typeface="Calibri" panose="020F0502020204030204" pitchFamily="34" charset="0"/>
              </a:defRPr>
            </a:lvl4pPr>
            <a:lvl5pPr>
              <a:defRPr sz="120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4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00" y="1065069"/>
            <a:ext cx="41910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7300" y="3581401"/>
            <a:ext cx="41910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76900" y="1066800"/>
            <a:ext cx="4191000" cy="2438400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76900" y="3581401"/>
            <a:ext cx="41910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1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50" y="1065068"/>
            <a:ext cx="4191000" cy="5030931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4683825" y="1066801"/>
            <a:ext cx="4191000" cy="5029198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1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x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50" y="1066801"/>
            <a:ext cx="8610600" cy="2440132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252350" y="3574475"/>
            <a:ext cx="8610600" cy="2360416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3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40009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Bottom Logo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6888" y="1065067"/>
            <a:ext cx="8623301" cy="5288231"/>
          </a:xfrm>
        </p:spPr>
        <p:txBody>
          <a:bodyPr/>
          <a:lstStyle>
            <a:lvl1pPr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9D52-9E7D-4D99-AC6A-51BB32896C61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62B1-53B4-4E31-B07E-94D71753B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4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9D52-9E7D-4D99-AC6A-51BB32896C61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62B1-53B4-4E31-B07E-94D71753B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0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3175"/>
            <a:ext cx="9144000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6888" y="1050926"/>
            <a:ext cx="8623299" cy="504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67400" y="6477000"/>
            <a:ext cx="1143000" cy="24447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2"/>
                </a:solidFill>
                <a:latin typeface="+mj-lt"/>
              </a:defRPr>
            </a:lvl1pPr>
          </a:lstStyle>
          <a:p>
            <a:fld id="{2C54C99C-CE89-4C76-8DB1-E15D6EAB66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78" r:id="rId3"/>
    <p:sldLayoutId id="2147483679" r:id="rId4"/>
    <p:sldLayoutId id="2147483681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Calibri" pitchFamily="34" charset="0"/>
        </a:defRPr>
      </a:lvl9pPr>
    </p:titleStyle>
    <p:bodyStyle>
      <a:lvl1pPr marL="0" indent="0" algn="l" defTabSz="457200" rtl="0" eaLnBrk="1" fontAlgn="base" hangingPunct="1">
        <a:spcBef>
          <a:spcPct val="0"/>
        </a:spcBef>
        <a:spcAft>
          <a:spcPct val="0"/>
        </a:spcAft>
        <a:buClr>
          <a:schemeClr val="bg1"/>
        </a:buClr>
        <a:buFont typeface="Calibri" pitchFamily="34" charset="0"/>
        <a:buNone/>
        <a:defRPr sz="20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679450" indent="-3365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–"/>
        <a:defRPr sz="16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3pPr>
      <a:lvl4pPr marL="12573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4pPr>
      <a:lvl5pPr marL="17145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 baseline="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C9D52-9E7D-4D99-AC6A-51BB32896C61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62B1-53B4-4E31-B07E-94D71753B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4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g.plexus.com/jira/browse/CIF-34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Kelsey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Rebasing VS Merging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65" y="1130129"/>
            <a:ext cx="7239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6" descr="https://raw.githubusercontent.com/nerdgirl/git-cheatsheet-visual/master/gitcheatshe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" y="685000"/>
            <a:ext cx="8540914" cy="603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9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225142"/>
              </p:ext>
            </p:extLst>
          </p:nvPr>
        </p:nvGraphicFramePr>
        <p:xfrm>
          <a:off x="247650" y="1065213"/>
          <a:ext cx="86233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650"/>
                <a:gridCol w="4311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 increase</a:t>
                      </a:r>
                      <a:r>
                        <a:rPr lang="en-US" baseline="0" dirty="0" smtClean="0"/>
                        <a:t> for commits, diff, log, update, blame, branch, revert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 decrease</a:t>
                      </a:r>
                      <a:r>
                        <a:rPr lang="en-US" baseline="0" dirty="0" smtClean="0"/>
                        <a:t> for clone (SVN checkout)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hard</a:t>
                      </a:r>
                      <a:r>
                        <a:rPr lang="en-US" baseline="0" dirty="0" smtClean="0"/>
                        <a:t> disk usage – (E.g. Mozilla project 30x smaller using git)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UI available.  TortoiseGit was recently released as a port of TortoiseSVN.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assurance</a:t>
                      </a:r>
                      <a:r>
                        <a:rPr lang="en-US" baseline="0" dirty="0" smtClean="0"/>
                        <a:t> with SHA-1 ids assigned to each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complexity and higher learning curve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Branching</a:t>
                      </a:r>
                      <a:r>
                        <a:rPr lang="en-US" baseline="0" dirty="0" smtClean="0"/>
                        <a:t> and merging can done locally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r>
                        <a:rPr lang="en-US" baseline="0" dirty="0" smtClean="0"/>
                        <a:t> ids are not in sequential order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repository – Distributed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inherent locking ability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back-ups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Retain history when</a:t>
                      </a:r>
                      <a:r>
                        <a:rPr lang="en-US" baseline="0" dirty="0" smtClean="0"/>
                        <a:t> importing SOUP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CIF-348 Version Control System Assessment</a:t>
            </a:r>
            <a:endParaRPr lang="en-US" dirty="0" smtClean="0"/>
          </a:p>
          <a:p>
            <a:pPr marL="10223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Evaluating Git as a potential replacement / supplement to SVN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Medtronic BluLite</a:t>
            </a:r>
          </a:p>
          <a:p>
            <a:pPr marL="10223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Android OS development</a:t>
            </a:r>
          </a:p>
          <a:p>
            <a:pPr marL="10223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Customer specifically requested Git</a:t>
            </a:r>
          </a:p>
          <a:p>
            <a:pPr marL="10223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Cloud implementation (GitLab and AWS CodeCommit)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distributed revision control system</a:t>
            </a:r>
          </a:p>
          <a:p>
            <a:endParaRPr lang="en-US" dirty="0"/>
          </a:p>
          <a:p>
            <a:r>
              <a:rPr lang="en-US" dirty="0" smtClean="0"/>
              <a:t>Created by Linus Torvalds and other Linux kernel developers</a:t>
            </a:r>
          </a:p>
          <a:p>
            <a:endParaRPr lang="en-US" dirty="0"/>
          </a:p>
          <a:p>
            <a:r>
              <a:rPr lang="en-US" dirty="0" smtClean="0"/>
              <a:t>Launched in </a:t>
            </a:r>
            <a:r>
              <a:rPr lang="en-US" dirty="0" smtClean="0"/>
              <a:t>2005</a:t>
            </a:r>
          </a:p>
          <a:p>
            <a:endParaRPr lang="en-US" dirty="0"/>
          </a:p>
          <a:p>
            <a:r>
              <a:rPr lang="en-US" dirty="0" smtClean="0"/>
              <a:t>Replaced BitKeeper as SCM system for the Linux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https://git-scm.com/images/logo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27" y="5239492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2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vs Distributed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2" name="Picture 4" descr="centralized-vs-distribu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342" y="1065213"/>
            <a:ext cx="5029916" cy="50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1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27" y="815975"/>
            <a:ext cx="2708073" cy="21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Distributed?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developer has their own local repository</a:t>
            </a:r>
          </a:p>
          <a:p>
            <a:pPr lvl="1"/>
            <a:r>
              <a:rPr lang="en-US" dirty="0" smtClean="0"/>
              <a:t>This is separate from their “working copy”</a:t>
            </a:r>
          </a:p>
          <a:p>
            <a:pPr lvl="1"/>
            <a:endParaRPr lang="en-US" dirty="0"/>
          </a:p>
          <a:p>
            <a:r>
              <a:rPr lang="en-US" dirty="0" smtClean="0"/>
              <a:t>Allows commits off-line</a:t>
            </a:r>
          </a:p>
          <a:p>
            <a:endParaRPr lang="en-US" dirty="0"/>
          </a:p>
          <a:p>
            <a:r>
              <a:rPr lang="en-US" dirty="0" smtClean="0"/>
              <a:t>Can be configured to use a remote “SVN style” repository</a:t>
            </a:r>
          </a:p>
          <a:p>
            <a:endParaRPr lang="en-US" dirty="0"/>
          </a:p>
          <a:p>
            <a:r>
              <a:rPr lang="en-US" dirty="0" smtClean="0"/>
              <a:t>Speed increase for commits, logs, diffs, update, blame</a:t>
            </a:r>
          </a:p>
          <a:p>
            <a:endParaRPr lang="en-US" dirty="0"/>
          </a:p>
          <a:p>
            <a:r>
              <a:rPr lang="en-US" dirty="0" smtClean="0"/>
              <a:t>Complete local back-up</a:t>
            </a:r>
          </a:p>
          <a:p>
            <a:pPr lvl="1"/>
            <a:r>
              <a:rPr lang="en-US" dirty="0" smtClean="0"/>
              <a:t>hard to lose data</a:t>
            </a:r>
          </a:p>
          <a:p>
            <a:endParaRPr lang="en-US" dirty="0"/>
          </a:p>
          <a:p>
            <a:r>
              <a:rPr lang="en-US" dirty="0" smtClean="0"/>
              <a:t>Can use different workflows</a:t>
            </a:r>
          </a:p>
          <a:p>
            <a:pPr lvl="1"/>
            <a:r>
              <a:rPr lang="en-US" dirty="0" smtClean="0"/>
              <a:t>E.g. integrator approach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6" name="Picture 4" descr="An example distributed workflow involving several Git reposito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35" y="4764830"/>
            <a:ext cx="3876421" cy="16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SVN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runk</a:t>
            </a:r>
          </a:p>
          <a:p>
            <a:pPr lvl="1"/>
            <a:r>
              <a:rPr lang="en-US" dirty="0" smtClean="0"/>
              <a:t>branches</a:t>
            </a:r>
          </a:p>
          <a:p>
            <a:pPr lvl="2"/>
            <a:r>
              <a:rPr lang="en-US" dirty="0" smtClean="0"/>
              <a:t>A copy of the project in another folder</a:t>
            </a:r>
          </a:p>
          <a:p>
            <a:pPr lvl="1"/>
            <a:r>
              <a:rPr lang="en-US" dirty="0" smtClean="0"/>
              <a:t>tags</a:t>
            </a:r>
            <a:endParaRPr lang="en-US" dirty="0"/>
          </a:p>
          <a:p>
            <a:r>
              <a:rPr lang="en-US" dirty="0" smtClean="0"/>
              <a:t>URLs are used to point to all locations.</a:t>
            </a:r>
          </a:p>
          <a:p>
            <a:endParaRPr lang="en-US" dirty="0"/>
          </a:p>
          <a:p>
            <a:r>
              <a:rPr lang="en-US" b="1" dirty="0" smtClean="0"/>
              <a:t>Git</a:t>
            </a:r>
          </a:p>
          <a:p>
            <a:pPr lvl="1"/>
            <a:r>
              <a:rPr lang="en-US" dirty="0" smtClean="0"/>
              <a:t>Consist of a single “.git” folder</a:t>
            </a:r>
          </a:p>
          <a:p>
            <a:pPr lvl="2"/>
            <a:r>
              <a:rPr lang="en-US" dirty="0" smtClean="0"/>
              <a:t>Located in root of a project</a:t>
            </a:r>
          </a:p>
          <a:p>
            <a:pPr lvl="1"/>
            <a:r>
              <a:rPr lang="en-US" dirty="0" smtClean="0"/>
              <a:t>Branches/tags are addressed via commands</a:t>
            </a:r>
          </a:p>
          <a:p>
            <a:pPr lvl="2"/>
            <a:r>
              <a:rPr lang="en-US" dirty="0" smtClean="0"/>
              <a:t>A pointer to a certain revision</a:t>
            </a:r>
          </a:p>
          <a:p>
            <a:r>
              <a:rPr lang="en-US" dirty="0" smtClean="0"/>
              <a:t>URL only points to the location of the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84" y="815975"/>
            <a:ext cx="2623316" cy="2559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78" y="3933825"/>
            <a:ext cx="2398422" cy="25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SVN</a:t>
            </a:r>
          </a:p>
          <a:p>
            <a:pPr lvl="1"/>
            <a:r>
              <a:rPr lang="en-US" dirty="0" smtClean="0"/>
              <a:t>Can only commit when connected to central repository</a:t>
            </a:r>
          </a:p>
          <a:p>
            <a:pPr lvl="1"/>
            <a:r>
              <a:rPr lang="en-US" dirty="0" smtClean="0"/>
              <a:t>Commit gets instantly transferred to central repository</a:t>
            </a:r>
          </a:p>
          <a:p>
            <a:pPr lvl="1"/>
            <a:r>
              <a:rPr lang="en-US" dirty="0" smtClean="0"/>
              <a:t>Commit gets assigned an ascending revision number</a:t>
            </a:r>
          </a:p>
          <a:p>
            <a:pPr lvl="1"/>
            <a:endParaRPr lang="en-US" dirty="0"/>
          </a:p>
          <a:p>
            <a:r>
              <a:rPr lang="en-US" b="1" dirty="0" smtClean="0"/>
              <a:t>Git</a:t>
            </a:r>
          </a:p>
          <a:p>
            <a:pPr lvl="1"/>
            <a:r>
              <a:rPr lang="en-US" dirty="0" smtClean="0"/>
              <a:t>Can commit to local repository whenever</a:t>
            </a:r>
          </a:p>
          <a:p>
            <a:pPr lvl="1"/>
            <a:r>
              <a:rPr lang="en-US" dirty="0" smtClean="0"/>
              <a:t>Use “push” command to send commit to another repository</a:t>
            </a:r>
          </a:p>
          <a:p>
            <a:pPr lvl="1"/>
            <a:r>
              <a:rPr lang="en-US" dirty="0" smtClean="0"/>
              <a:t>Commit gets assigned a SHA-1 id</a:t>
            </a:r>
          </a:p>
          <a:p>
            <a:pPr lvl="2"/>
            <a:r>
              <a:rPr lang="en-US" dirty="0" smtClean="0"/>
              <a:t>Used for data integrity</a:t>
            </a:r>
          </a:p>
          <a:p>
            <a:pPr lvl="2"/>
            <a:r>
              <a:rPr lang="en-US" dirty="0" smtClean="0"/>
              <a:t>Commit id will change if the commit or history changes</a:t>
            </a:r>
          </a:p>
          <a:p>
            <a:pPr lvl="1"/>
            <a:r>
              <a:rPr lang="en-US" dirty="0" smtClean="0"/>
              <a:t>Unique “staging area” which allows part of files to be committed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SVN</a:t>
            </a:r>
          </a:p>
          <a:p>
            <a:pPr lvl="1"/>
            <a:r>
              <a:rPr lang="en-US" dirty="0" smtClean="0"/>
              <a:t>Remote branches only</a:t>
            </a:r>
          </a:p>
          <a:p>
            <a:pPr lvl="1"/>
            <a:r>
              <a:rPr lang="en-US" dirty="0" smtClean="0"/>
              <a:t>Forces branches to be visible to all repository users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b="1" dirty="0"/>
              <a:t>Git</a:t>
            </a:r>
          </a:p>
          <a:p>
            <a:pPr lvl="1"/>
            <a:r>
              <a:rPr lang="en-US" dirty="0" smtClean="0"/>
              <a:t>Local and remote branches</a:t>
            </a:r>
          </a:p>
          <a:p>
            <a:pPr lvl="1"/>
            <a:r>
              <a:rPr lang="en-US" dirty="0" smtClean="0"/>
              <a:t>Can create a local branch, refine it, and then distribute it to a remote repository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87" y="3426939"/>
            <a:ext cx="5477902" cy="28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Rebasing vs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Rebasing</a:t>
            </a:r>
          </a:p>
          <a:p>
            <a:pPr marL="10223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Makes sure new commits go on top of the public branch (cleaner history)</a:t>
            </a:r>
          </a:p>
          <a:p>
            <a:pPr marL="10223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Allows you to stay in sync on local topic branches</a:t>
            </a:r>
          </a:p>
          <a:p>
            <a:pPr marL="10223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Commits are given a new SHA-1 id (rewriting history)</a:t>
            </a:r>
          </a:p>
          <a:p>
            <a:endParaRPr lang="en-US" dirty="0"/>
          </a:p>
          <a:p>
            <a:r>
              <a:rPr lang="en-US" b="1" dirty="0" smtClean="0"/>
              <a:t>Merging</a:t>
            </a:r>
          </a:p>
          <a:p>
            <a:pPr marL="10223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operation as SVN currently offers</a:t>
            </a:r>
          </a:p>
          <a:p>
            <a:pPr marL="10223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Should be used on public branches to retain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4C99C-CE89-4C76-8DB1-E15D6EAB66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55697"/>
      </p:ext>
    </p:extLst>
  </p:cSld>
  <p:clrMapOvr>
    <a:masterClrMapping/>
  </p:clrMapOvr>
</p:sld>
</file>

<file path=ppt/theme/theme1.xml><?xml version="1.0" encoding="utf-8"?>
<a:theme xmlns:a="http://schemas.openxmlformats.org/drawingml/2006/main" name="Plexus Master Template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06386D"/>
      </a:accent1>
      <a:accent2>
        <a:srgbClr val="2A71A6"/>
      </a:accent2>
      <a:accent3>
        <a:srgbClr val="CF1043"/>
      </a:accent3>
      <a:accent4>
        <a:srgbClr val="F6960A"/>
      </a:accent4>
      <a:accent5>
        <a:srgbClr val="6BA42C"/>
      </a:accent5>
      <a:accent6>
        <a:srgbClr val="8C8C8C"/>
      </a:accent6>
      <a:hlink>
        <a:srgbClr val="00B0F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</TotalTime>
  <Words>473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Plexus Master Template</vt:lpstr>
      <vt:lpstr>Blank</vt:lpstr>
      <vt:lpstr>Git</vt:lpstr>
      <vt:lpstr>Background</vt:lpstr>
      <vt:lpstr>Git</vt:lpstr>
      <vt:lpstr>Centralized vs Distributed</vt:lpstr>
      <vt:lpstr>Why use Distributed?</vt:lpstr>
      <vt:lpstr>Repository Structure</vt:lpstr>
      <vt:lpstr>Committing</vt:lpstr>
      <vt:lpstr>Branching</vt:lpstr>
      <vt:lpstr>Rebasing vs Merging</vt:lpstr>
      <vt:lpstr>Rebasing VS Merging</vt:lpstr>
      <vt:lpstr>Commands</vt:lpstr>
      <vt:lpstr>Pros and Cons</vt:lpstr>
      <vt:lpstr>Questions?</vt:lpstr>
    </vt:vector>
  </TitlesOfParts>
  <Company>Plexus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SESG – GIT</dc:title>
  <dc:creator>Andy Kelsey</dc:creator>
  <cp:lastModifiedBy>Andy Kelsey</cp:lastModifiedBy>
  <cp:revision>25</cp:revision>
  <dcterms:created xsi:type="dcterms:W3CDTF">2016-02-24T03:07:50Z</dcterms:created>
  <dcterms:modified xsi:type="dcterms:W3CDTF">2017-01-19T14:15:17Z</dcterms:modified>
</cp:coreProperties>
</file>