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Glacial Indifference" pitchFamily="2" charset="0"/>
      <p:regular r:id="rId11"/>
    </p:embeddedFont>
    <p:embeddedFont>
      <p:font typeface="Montserrat Classic" pitchFamily="2" charset="77"/>
      <p:regular r:id="rId12"/>
    </p:embeddedFont>
    <p:embeddedFont>
      <p:font typeface="Montserrat Classic Bold" pitchFamily="2" charset="77"/>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94608" autoAdjust="0"/>
  </p:normalViewPr>
  <p:slideViewPr>
    <p:cSldViewPr>
      <p:cViewPr varScale="1">
        <p:scale>
          <a:sx n="66" d="100"/>
          <a:sy n="66" d="100"/>
        </p:scale>
        <p:origin x="3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www.indexmundi.com/commodities/?commodity=crude-oil&amp;months=36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mighty-ridge-02940.herokuapp.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l="2204" t="7116" r="2204" b="11874"/>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742187" y="1053084"/>
            <a:ext cx="15272621" cy="6076480"/>
            <a:chOff x="0" y="0"/>
            <a:chExt cx="20363494" cy="8101973"/>
          </a:xfrm>
        </p:grpSpPr>
        <p:sp>
          <p:nvSpPr>
            <p:cNvPr id="3" name="AutoShape 3"/>
            <p:cNvSpPr/>
            <p:nvPr/>
          </p:nvSpPr>
          <p:spPr>
            <a:xfrm>
              <a:off x="3700983" y="6726822"/>
              <a:ext cx="12961528" cy="1375151"/>
            </a:xfrm>
            <a:prstGeom prst="rect">
              <a:avLst/>
            </a:prstGeom>
            <a:solidFill>
              <a:srgbClr val="EBF0F2"/>
            </a:solidFill>
          </p:spPr>
        </p:sp>
        <p:sp>
          <p:nvSpPr>
            <p:cNvPr id="4" name="TextBox 4"/>
            <p:cNvSpPr txBox="1"/>
            <p:nvPr/>
          </p:nvSpPr>
          <p:spPr>
            <a:xfrm>
              <a:off x="0" y="4045005"/>
              <a:ext cx="20363494" cy="1864064"/>
            </a:xfrm>
            <a:prstGeom prst="rect">
              <a:avLst/>
            </a:prstGeom>
          </p:spPr>
          <p:txBody>
            <a:bodyPr lIns="0" tIns="0" rIns="0" bIns="0" rtlCol="0" anchor="t">
              <a:spAutoFit/>
            </a:bodyPr>
            <a:lstStyle/>
            <a:p>
              <a:pPr algn="ctr">
                <a:lnSpc>
                  <a:spcPts val="3647"/>
                </a:lnSpc>
              </a:pPr>
              <a:endParaRPr/>
            </a:p>
            <a:p>
              <a:pPr algn="ctr">
                <a:lnSpc>
                  <a:spcPts val="3647"/>
                </a:lnSpc>
              </a:pPr>
              <a:r>
                <a:rPr lang="en-US" sz="3199" spc="127">
                  <a:solidFill>
                    <a:srgbClr val="EBF0F2"/>
                  </a:solidFill>
                  <a:latin typeface="Montserrat Classic"/>
                </a:rPr>
                <a:t>MONITORING THE OIL PRICE, CORRELATE WITH THE GOLD PRICE, AND FIND OUT THEIR CORRELATION.</a:t>
              </a:r>
            </a:p>
          </p:txBody>
        </p:sp>
        <p:sp>
          <p:nvSpPr>
            <p:cNvPr id="5" name="TextBox 5"/>
            <p:cNvSpPr txBox="1"/>
            <p:nvPr/>
          </p:nvSpPr>
          <p:spPr>
            <a:xfrm>
              <a:off x="4190251" y="7088069"/>
              <a:ext cx="11982993" cy="561372"/>
            </a:xfrm>
            <a:prstGeom prst="rect">
              <a:avLst/>
            </a:prstGeom>
          </p:spPr>
          <p:txBody>
            <a:bodyPr lIns="0" tIns="0" rIns="0" bIns="0" rtlCol="0" anchor="t">
              <a:spAutoFit/>
            </a:bodyPr>
            <a:lstStyle/>
            <a:p>
              <a:pPr algn="ctr">
                <a:lnSpc>
                  <a:spcPts val="3547"/>
                </a:lnSpc>
              </a:pPr>
              <a:r>
                <a:rPr lang="en-US" sz="2534" spc="506">
                  <a:solidFill>
                    <a:srgbClr val="F79630"/>
                  </a:solidFill>
                  <a:latin typeface="Montserrat Classic Bold"/>
                </a:rPr>
                <a:t>LIU,HONGYANG 17201091/1</a:t>
              </a:r>
            </a:p>
          </p:txBody>
        </p:sp>
        <p:pic>
          <p:nvPicPr>
            <p:cNvPr id="6" name="Picture 6"/>
            <p:cNvPicPr>
              <a:picLocks noChangeAspect="1"/>
            </p:cNvPicPr>
            <p:nvPr/>
          </p:nvPicPr>
          <p:blipFill>
            <a:blip r:embed="rId3"/>
            <a:srcRect/>
            <a:stretch>
              <a:fillRect/>
            </a:stretch>
          </p:blipFill>
          <p:spPr>
            <a:xfrm>
              <a:off x="9084552" y="0"/>
              <a:ext cx="2194390" cy="2194390"/>
            </a:xfrm>
            <a:prstGeom prst="rect">
              <a:avLst/>
            </a:prstGeom>
          </p:spPr>
        </p:pic>
      </p:grpSp>
      <p:sp>
        <p:nvSpPr>
          <p:cNvPr id="7" name="TextBox 7"/>
          <p:cNvSpPr txBox="1"/>
          <p:nvPr/>
        </p:nvSpPr>
        <p:spPr>
          <a:xfrm>
            <a:off x="3230379" y="697066"/>
            <a:ext cx="13784429" cy="455402"/>
          </a:xfrm>
          <a:prstGeom prst="rect">
            <a:avLst/>
          </a:prstGeom>
        </p:spPr>
        <p:txBody>
          <a:bodyPr lIns="0" tIns="0" rIns="0" bIns="0" rtlCol="0" anchor="t">
            <a:spAutoFit/>
          </a:bodyPr>
          <a:lstStyle/>
          <a:p>
            <a:pPr algn="l">
              <a:lnSpc>
                <a:spcPts val="3681"/>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rcRect l="3479" t="10432" r="3382" b="10637"/>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736013" y="990600"/>
            <a:ext cx="7676531" cy="888365"/>
          </a:xfrm>
          <a:prstGeom prst="rect">
            <a:avLst/>
          </a:prstGeom>
        </p:spPr>
        <p:txBody>
          <a:bodyPr lIns="0" tIns="0" rIns="0" bIns="0" rtlCol="0" anchor="t">
            <a:spAutoFit/>
          </a:bodyPr>
          <a:lstStyle/>
          <a:p>
            <a:pPr algn="l">
              <a:lnSpc>
                <a:spcPts val="7000"/>
              </a:lnSpc>
            </a:pPr>
            <a:r>
              <a:rPr lang="en-US" sz="5600" spc="224">
                <a:solidFill>
                  <a:srgbClr val="EBF0F2"/>
                </a:solidFill>
                <a:latin typeface="Montserrat Classic Bold"/>
              </a:rPr>
              <a:t>Objective</a:t>
            </a:r>
          </a:p>
        </p:txBody>
      </p:sp>
      <p:sp>
        <p:nvSpPr>
          <p:cNvPr id="3" name="TextBox 3"/>
          <p:cNvSpPr txBox="1"/>
          <p:nvPr/>
        </p:nvSpPr>
        <p:spPr>
          <a:xfrm>
            <a:off x="2004834" y="3351527"/>
            <a:ext cx="13116746" cy="3114270"/>
          </a:xfrm>
          <a:prstGeom prst="rect">
            <a:avLst/>
          </a:prstGeom>
        </p:spPr>
        <p:txBody>
          <a:bodyPr lIns="0" tIns="0" rIns="0" bIns="0" rtlCol="0" anchor="t">
            <a:spAutoFit/>
          </a:bodyPr>
          <a:lstStyle/>
          <a:p>
            <a:pPr algn="ctr">
              <a:lnSpc>
                <a:spcPts val="4191"/>
              </a:lnSpc>
            </a:pPr>
            <a:r>
              <a:rPr lang="en-US" sz="3199" spc="63">
                <a:solidFill>
                  <a:srgbClr val="FFFFFF"/>
                </a:solidFill>
                <a:latin typeface="Glacial Indifference"/>
              </a:rPr>
              <a:t>In this project, the main purpose is to find</a:t>
            </a:r>
          </a:p>
          <a:p>
            <a:pPr algn="ctr">
              <a:lnSpc>
                <a:spcPts val="4191"/>
              </a:lnSpc>
            </a:pPr>
            <a:r>
              <a:rPr lang="en-US" sz="3199" spc="63">
                <a:solidFill>
                  <a:srgbClr val="FFFFFF"/>
                </a:solidFill>
                <a:latin typeface="Glacial Indifference"/>
              </a:rPr>
              <a:t>out the correlation between the gold price and oil price. We would utilize</a:t>
            </a:r>
          </a:p>
          <a:p>
            <a:pPr algn="ctr">
              <a:lnSpc>
                <a:spcPts val="4191"/>
              </a:lnSpc>
            </a:pPr>
            <a:r>
              <a:rPr lang="en-US" sz="3199" spc="63">
                <a:solidFill>
                  <a:srgbClr val="FFFFFF"/>
                </a:solidFill>
                <a:latin typeface="Glacial Indifference"/>
              </a:rPr>
              <a:t>python and it is powerful libraries to verify our hypothesis and evaluate their</a:t>
            </a:r>
          </a:p>
          <a:p>
            <a:pPr algn="ctr">
              <a:lnSpc>
                <a:spcPts val="4191"/>
              </a:lnSpc>
            </a:pPr>
            <a:r>
              <a:rPr lang="en-US" sz="3199" spc="63">
                <a:solidFill>
                  <a:srgbClr val="FFFFFF"/>
                </a:solidFill>
                <a:latin typeface="Glacial Indifference"/>
              </a:rPr>
              <a:t>relevance.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rcRect l="3479" t="10432" r="3382" b="10637"/>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9915282" y="2462367"/>
            <a:ext cx="7864044" cy="3634142"/>
          </a:xfrm>
          <a:prstGeom prst="rect">
            <a:avLst/>
          </a:prstGeom>
        </p:spPr>
      </p:pic>
      <p:sp>
        <p:nvSpPr>
          <p:cNvPr id="3" name="TextBox 3"/>
          <p:cNvSpPr txBox="1"/>
          <p:nvPr/>
        </p:nvSpPr>
        <p:spPr>
          <a:xfrm>
            <a:off x="7172282" y="565468"/>
            <a:ext cx="7676531" cy="888365"/>
          </a:xfrm>
          <a:prstGeom prst="rect">
            <a:avLst/>
          </a:prstGeom>
        </p:spPr>
        <p:txBody>
          <a:bodyPr lIns="0" tIns="0" rIns="0" bIns="0" rtlCol="0" anchor="t">
            <a:spAutoFit/>
          </a:bodyPr>
          <a:lstStyle/>
          <a:p>
            <a:pPr algn="l">
              <a:lnSpc>
                <a:spcPts val="7000"/>
              </a:lnSpc>
            </a:pPr>
            <a:r>
              <a:rPr lang="en-US" sz="5600" spc="224">
                <a:solidFill>
                  <a:srgbClr val="EBF0F2"/>
                </a:solidFill>
                <a:latin typeface="Montserrat Classic Bold"/>
              </a:rPr>
              <a:t>Data sets</a:t>
            </a:r>
          </a:p>
        </p:txBody>
      </p:sp>
      <p:sp>
        <p:nvSpPr>
          <p:cNvPr id="4" name="TextBox 4"/>
          <p:cNvSpPr txBox="1"/>
          <p:nvPr/>
        </p:nvSpPr>
        <p:spPr>
          <a:xfrm>
            <a:off x="1444336" y="2443317"/>
            <a:ext cx="7699664" cy="3532505"/>
          </a:xfrm>
          <a:prstGeom prst="rect">
            <a:avLst/>
          </a:prstGeom>
        </p:spPr>
        <p:txBody>
          <a:bodyPr lIns="0" tIns="0" rIns="0" bIns="0" rtlCol="0" anchor="t">
            <a:spAutoFit/>
          </a:bodyPr>
          <a:lstStyle/>
          <a:p>
            <a:pPr marL="690880" lvl="1" indent="-345440">
              <a:lnSpc>
                <a:spcPts val="4000"/>
              </a:lnSpc>
              <a:buFont typeface="Arial"/>
              <a:buChar char="•"/>
            </a:pPr>
            <a:r>
              <a:rPr lang="en-US" sz="3200" spc="128">
                <a:solidFill>
                  <a:srgbClr val="FFFFFF"/>
                </a:solidFill>
                <a:latin typeface="Montserrat Classic Bold"/>
              </a:rPr>
              <a:t>1. The month represents data</a:t>
            </a:r>
          </a:p>
          <a:p>
            <a:pPr marL="690880" lvl="1" indent="-345440">
              <a:lnSpc>
                <a:spcPts val="4000"/>
              </a:lnSpc>
              <a:buFont typeface="Arial"/>
              <a:buChar char="•"/>
            </a:pPr>
            <a:r>
              <a:rPr lang="en-US" sz="3200" spc="128">
                <a:solidFill>
                  <a:srgbClr val="FFFFFF"/>
                </a:solidFill>
                <a:latin typeface="Montserrat Classic Bold"/>
              </a:rPr>
              <a:t>2. The price is the quantity of the commodity price.</a:t>
            </a:r>
          </a:p>
          <a:p>
            <a:pPr marL="690880" lvl="1" indent="-345440">
              <a:lnSpc>
                <a:spcPts val="4000"/>
              </a:lnSpc>
              <a:buFont typeface="Arial"/>
              <a:buChar char="•"/>
            </a:pPr>
            <a:r>
              <a:rPr lang="en-US" sz="3200" spc="128">
                <a:solidFill>
                  <a:srgbClr val="FFFFFF"/>
                </a:solidFill>
                <a:latin typeface="Montserrat Classic Bold"/>
              </a:rPr>
              <a:t>3. The change is the change rate that the current month value changed compared with las month</a:t>
            </a:r>
          </a:p>
        </p:txBody>
      </p:sp>
      <p:sp>
        <p:nvSpPr>
          <p:cNvPr id="5" name="TextBox 5"/>
          <p:cNvSpPr txBox="1"/>
          <p:nvPr/>
        </p:nvSpPr>
        <p:spPr>
          <a:xfrm>
            <a:off x="1672049" y="8545732"/>
            <a:ext cx="16107277" cy="487056"/>
          </a:xfrm>
          <a:prstGeom prst="rect">
            <a:avLst/>
          </a:prstGeom>
        </p:spPr>
        <p:txBody>
          <a:bodyPr lIns="0" tIns="0" rIns="0" bIns="0" rtlCol="0" anchor="t">
            <a:spAutoFit/>
          </a:bodyPr>
          <a:lstStyle/>
          <a:p>
            <a:pPr>
              <a:lnSpc>
                <a:spcPts val="4000"/>
              </a:lnSpc>
              <a:spcBef>
                <a:spcPct val="0"/>
              </a:spcBef>
            </a:pPr>
            <a:r>
              <a:rPr lang="en-GB" sz="3200" dirty="0">
                <a:hlinkClick r:id="rId4"/>
              </a:rPr>
              <a:t>https://www.indexmundi.com/commodities/?commodity=crude-oil&amp;months=360</a:t>
            </a:r>
            <a:endParaRPr lang="en-US" sz="3200" spc="128" dirty="0">
              <a:solidFill>
                <a:srgbClr val="000000"/>
              </a:solidFill>
              <a:latin typeface="Montserrat Classic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rcRect l="3479" t="10432" r="3382" b="10637"/>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337053"/>
            <a:ext cx="8122468" cy="3394515"/>
          </a:xfrm>
          <a:prstGeom prst="rect">
            <a:avLst/>
          </a:prstGeom>
        </p:spPr>
      </p:pic>
      <p:pic>
        <p:nvPicPr>
          <p:cNvPr id="3" name="Picture 3"/>
          <p:cNvPicPr>
            <a:picLocks noChangeAspect="1"/>
          </p:cNvPicPr>
          <p:nvPr/>
        </p:nvPicPr>
        <p:blipFill>
          <a:blip r:embed="rId4"/>
          <a:srcRect t="2955" r="2107" b="2955"/>
          <a:stretch>
            <a:fillRect/>
          </a:stretch>
        </p:blipFill>
        <p:spPr>
          <a:xfrm>
            <a:off x="171144" y="5650477"/>
            <a:ext cx="7951324" cy="3607823"/>
          </a:xfrm>
          <a:prstGeom prst="rect">
            <a:avLst/>
          </a:prstGeom>
        </p:spPr>
      </p:pic>
      <p:pic>
        <p:nvPicPr>
          <p:cNvPr id="4" name="Picture 4"/>
          <p:cNvPicPr>
            <a:picLocks noChangeAspect="1"/>
          </p:cNvPicPr>
          <p:nvPr/>
        </p:nvPicPr>
        <p:blipFill>
          <a:blip r:embed="rId5"/>
          <a:srcRect l="11238" t="3089" r="596" b="5729"/>
          <a:stretch>
            <a:fillRect/>
          </a:stretch>
        </p:blipFill>
        <p:spPr>
          <a:xfrm>
            <a:off x="9144000" y="337053"/>
            <a:ext cx="8594388" cy="3394515"/>
          </a:xfrm>
          <a:prstGeom prst="rect">
            <a:avLst/>
          </a:prstGeom>
        </p:spPr>
      </p:pic>
      <p:sp>
        <p:nvSpPr>
          <p:cNvPr id="5" name="TextBox 5"/>
          <p:cNvSpPr txBox="1"/>
          <p:nvPr/>
        </p:nvSpPr>
        <p:spPr>
          <a:xfrm>
            <a:off x="7668898" y="6762546"/>
            <a:ext cx="10348327" cy="1000082"/>
          </a:xfrm>
          <a:prstGeom prst="rect">
            <a:avLst/>
          </a:prstGeom>
        </p:spPr>
        <p:txBody>
          <a:bodyPr lIns="0" tIns="0" rIns="0" bIns="0" rtlCol="0" anchor="t">
            <a:spAutoFit/>
          </a:bodyPr>
          <a:lstStyle/>
          <a:p>
            <a:pPr algn="ctr">
              <a:lnSpc>
                <a:spcPts val="4000"/>
              </a:lnSpc>
              <a:spcBef>
                <a:spcPct val="0"/>
              </a:spcBef>
            </a:pPr>
            <a:r>
              <a:rPr lang="en-US" sz="3200" spc="128" dirty="0">
                <a:solidFill>
                  <a:srgbClr val="000000"/>
                </a:solidFill>
                <a:latin typeface="Montserrat Classic Bold"/>
              </a:rPr>
              <a:t>Website Address:</a:t>
            </a:r>
          </a:p>
          <a:p>
            <a:pPr algn="ctr">
              <a:lnSpc>
                <a:spcPts val="4000"/>
              </a:lnSpc>
              <a:spcBef>
                <a:spcPct val="0"/>
              </a:spcBef>
            </a:pPr>
            <a:r>
              <a:rPr lang="en-GB" sz="3200" dirty="0">
                <a:hlinkClick r:id="rId6"/>
              </a:rPr>
              <a:t>https://mighty-ridge-02940.herokuapp.com/</a:t>
            </a:r>
            <a:endParaRPr lang="en-US" sz="3200" spc="128" dirty="0">
              <a:solidFill>
                <a:srgbClr val="000000"/>
              </a:solidFill>
              <a:latin typeface="Montserrat Classic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rcRect l="3479" t="10432" r="3382" b="10637"/>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144000" y="4907280"/>
            <a:ext cx="0" cy="415290"/>
          </a:xfrm>
          <a:prstGeom prst="rect">
            <a:avLst/>
          </a:prstGeom>
        </p:spPr>
        <p:txBody>
          <a:bodyPr lIns="0" tIns="0" rIns="0" bIns="0" rtlCol="0" anchor="t">
            <a:spAutoFit/>
          </a:bodyPr>
          <a:lstStyle/>
          <a:p>
            <a:pPr algn="ctr">
              <a:lnSpc>
                <a:spcPts val="3359"/>
              </a:lnSpc>
              <a:spcBef>
                <a:spcPct val="0"/>
              </a:spcBef>
            </a:pPr>
            <a:endParaRPr/>
          </a:p>
        </p:txBody>
      </p:sp>
      <p:sp>
        <p:nvSpPr>
          <p:cNvPr id="3" name="TextBox 3"/>
          <p:cNvSpPr txBox="1"/>
          <p:nvPr/>
        </p:nvSpPr>
        <p:spPr>
          <a:xfrm>
            <a:off x="2467383" y="3556039"/>
            <a:ext cx="13353233" cy="4036044"/>
          </a:xfrm>
          <a:prstGeom prst="rect">
            <a:avLst/>
          </a:prstGeom>
        </p:spPr>
        <p:txBody>
          <a:bodyPr lIns="0" tIns="0" rIns="0" bIns="0" rtlCol="0" anchor="t">
            <a:spAutoFit/>
          </a:bodyPr>
          <a:lstStyle/>
          <a:p>
            <a:pPr>
              <a:lnSpc>
                <a:spcPts val="2960"/>
              </a:lnSpc>
              <a:spcBef>
                <a:spcPct val="0"/>
              </a:spcBef>
            </a:pPr>
            <a:r>
              <a:rPr lang="en-US" sz="2368" spc="94">
                <a:solidFill>
                  <a:srgbClr val="FFFFFF"/>
                </a:solidFill>
                <a:latin typeface="Montserrat Classic Bold"/>
              </a:rPr>
              <a:t>From the above work, we have found that the oil price had a positive correlation with gold prices from 1992 to 2008. During that time, the oil price increased rapidly and the gold price had also shown similar trends.  </a:t>
            </a:r>
          </a:p>
          <a:p>
            <a:pPr>
              <a:lnSpc>
                <a:spcPts val="2960"/>
              </a:lnSpc>
              <a:spcBef>
                <a:spcPct val="0"/>
              </a:spcBef>
            </a:pPr>
            <a:endParaRPr lang="en-US" sz="2368" spc="94">
              <a:solidFill>
                <a:srgbClr val="FFFFFF"/>
              </a:solidFill>
              <a:latin typeface="Montserrat Classic Bold"/>
            </a:endParaRPr>
          </a:p>
          <a:p>
            <a:pPr>
              <a:lnSpc>
                <a:spcPts val="2960"/>
              </a:lnSpc>
              <a:spcBef>
                <a:spcPct val="0"/>
              </a:spcBef>
            </a:pPr>
            <a:endParaRPr lang="en-US" sz="2368" spc="94">
              <a:solidFill>
                <a:srgbClr val="FFFFFF"/>
              </a:solidFill>
              <a:latin typeface="Montserrat Classic Bold"/>
            </a:endParaRPr>
          </a:p>
          <a:p>
            <a:pPr>
              <a:lnSpc>
                <a:spcPts val="2960"/>
              </a:lnSpc>
              <a:spcBef>
                <a:spcPct val="0"/>
              </a:spcBef>
            </a:pPr>
            <a:endParaRPr lang="en-US" sz="2368" spc="94">
              <a:solidFill>
                <a:srgbClr val="FFFFFF"/>
              </a:solidFill>
              <a:latin typeface="Montserrat Classic Bold"/>
            </a:endParaRPr>
          </a:p>
          <a:p>
            <a:pPr>
              <a:lnSpc>
                <a:spcPts val="2960"/>
              </a:lnSpc>
              <a:spcBef>
                <a:spcPct val="0"/>
              </a:spcBef>
            </a:pPr>
            <a:endParaRPr lang="en-US" sz="2368" spc="94">
              <a:solidFill>
                <a:srgbClr val="FFFFFF"/>
              </a:solidFill>
              <a:latin typeface="Montserrat Classic Bold"/>
            </a:endParaRPr>
          </a:p>
          <a:p>
            <a:pPr>
              <a:lnSpc>
                <a:spcPts val="2960"/>
              </a:lnSpc>
              <a:spcBef>
                <a:spcPct val="0"/>
              </a:spcBef>
            </a:pPr>
            <a:r>
              <a:rPr lang="en-US" sz="2368" spc="94">
                <a:solidFill>
                  <a:srgbClr val="FFFFFF"/>
                </a:solidFill>
                <a:latin typeface="Montserrat Classic Bold"/>
              </a:rPr>
              <a:t>While during 2008 till 2013, the oil price first drops dramatically and then soared to around 250 dollars. The gold price was still increased during that time. The last phase is from 2013 till now, the oil price has fluctuated, but the gold price has increased to the peak.</a:t>
            </a:r>
          </a:p>
        </p:txBody>
      </p:sp>
      <p:sp>
        <p:nvSpPr>
          <p:cNvPr id="4" name="TextBox 4"/>
          <p:cNvSpPr txBox="1"/>
          <p:nvPr/>
        </p:nvSpPr>
        <p:spPr>
          <a:xfrm>
            <a:off x="6736013" y="990600"/>
            <a:ext cx="7676531" cy="888365"/>
          </a:xfrm>
          <a:prstGeom prst="rect">
            <a:avLst/>
          </a:prstGeom>
        </p:spPr>
        <p:txBody>
          <a:bodyPr lIns="0" tIns="0" rIns="0" bIns="0" rtlCol="0" anchor="t">
            <a:spAutoFit/>
          </a:bodyPr>
          <a:lstStyle/>
          <a:p>
            <a:pPr algn="l">
              <a:lnSpc>
                <a:spcPts val="7000"/>
              </a:lnSpc>
            </a:pPr>
            <a:r>
              <a:rPr lang="en-US" sz="5600" spc="224">
                <a:solidFill>
                  <a:srgbClr val="EBF0F2"/>
                </a:solidFill>
                <a:latin typeface="Montserrat Classic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Macintosh PowerPoint</Application>
  <PresentationFormat>Custom</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Glacial Indifference</vt:lpstr>
      <vt:lpstr>Montserrat Classic Bold</vt:lpstr>
      <vt:lpstr>Montserrat Classic</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mining</dc:title>
  <cp:lastModifiedBy>LIU,HONGYANG</cp:lastModifiedBy>
  <cp:revision>5</cp:revision>
  <dcterms:created xsi:type="dcterms:W3CDTF">2006-08-16T00:00:00Z</dcterms:created>
  <dcterms:modified xsi:type="dcterms:W3CDTF">2020-06-19T15:43:13Z</dcterms:modified>
  <dc:identifier>DADpGiUu6iY</dc:identifier>
</cp:coreProperties>
</file>