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458" r:id="rId3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635" r:id="rId34"/>
    <p:sldId id="534" r:id="rId35"/>
    <p:sldId id="630" r:id="rId36"/>
    <p:sldId id="632" r:id="rId37"/>
    <p:sldId id="633" r:id="rId38"/>
    <p:sldId id="634" r:id="rId39"/>
  </p:sldIdLst>
  <p:sldSz cx="9144000" cy="6858000" type="screen4x3"/>
  <p:notesSz cx="6858000" cy="919035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folHlink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folHlink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folHlink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folHlink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folHlink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folHlink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folHlink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folHlink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fol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CC"/>
    <a:srgbClr val="A50021"/>
    <a:srgbClr val="0C3834"/>
    <a:srgbClr val="5F5F5F"/>
    <a:srgbClr val="006699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7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125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1250"/>
            <a:ext cx="2971800" cy="45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FC5720-BF79-4F2C-8C40-F5CD896AA05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9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727036-E12A-4DA8-8C0F-C4A522ABB27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630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614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2056" name="Freeform 3"/>
            <p:cNvSpPr/>
            <p:nvPr/>
          </p:nvSpPr>
          <p:spPr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7" name="Freeform 4"/>
            <p:cNvSpPr/>
            <p:nvPr/>
          </p:nvSpPr>
          <p:spPr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Freeform 5"/>
            <p:cNvSpPr/>
            <p:nvPr/>
          </p:nvSpPr>
          <p:spPr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Freeform 6"/>
            <p:cNvSpPr/>
            <p:nvPr/>
          </p:nvSpPr>
          <p:spPr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199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  <a:ln w="9525"/>
        </p:spPr>
        <p:txBody>
          <a:bodyPr lIns="92075" tIns="46038" rIns="92075" bIns="46038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7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 b="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Part II - Association Rules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3012FF-B880-4C1D-93F8-7948638B220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641475"/>
            <a:ext cx="3810000" cy="4454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32" name="Freeform 3"/>
            <p:cNvSpPr/>
            <p:nvPr/>
          </p:nvSpPr>
          <p:spPr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3" name="Freeform 4"/>
            <p:cNvSpPr/>
            <p:nvPr/>
          </p:nvSpPr>
          <p:spPr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Freeform 5"/>
            <p:cNvSpPr/>
            <p:nvPr/>
          </p:nvSpPr>
          <p:spPr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Freeform 6"/>
            <p:cNvSpPr/>
            <p:nvPr/>
          </p:nvSpPr>
          <p:spPr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Prentice Hall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F83E93-C2D9-4B87-AED0-83928790A72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1475"/>
            <a:ext cx="7772400" cy="4454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31" name="Rectangle 14"/>
          <p:cNvSpPr/>
          <p:nvPr/>
        </p:nvSpPr>
        <p:spPr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lvl="0" algn="l" eaLnBrk="1" hangingPunct="1">
              <a:spcBef>
                <a:spcPct val="50000"/>
              </a:spcBef>
              <a:buNone/>
            </a:pPr>
            <a:endParaRPr sz="1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123" name="Rectangle 11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alt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838200"/>
            <a:ext cx="8610600" cy="20574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MINING</a:t>
            </a:r>
            <a:br>
              <a:rPr kumimoji="0" 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Introductory and Advanced Topics</a:t>
            </a:r>
            <a:br>
              <a:rPr kumimoji="0" lang="en-US" sz="40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Part II </a:t>
            </a:r>
            <a:endParaRPr kumimoji="0" lang="en-US" sz="4400" b="1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" y="3429000"/>
            <a:ext cx="9144000" cy="2286000"/>
          </a:xfrm>
          <a:ln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Margaret H. Dunham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Department of Computer Science and Engineering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Southern Methodist University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Companion slides for the text by Dr. M.H.Dunham, </a:t>
            </a: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Data Mining, Introductory and Advanced Topics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Prentice Hall, 2002.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5363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Height Example Data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1143000" y="1066800"/>
          <a:ext cx="7391400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240780" imgH="5595620" progId="Word.Document.8">
                  <p:embed/>
                </p:oleObj>
              </mc:Choice>
              <mc:Fallback>
                <p:oleObj name="" r:id="rId1" imgW="6240780" imgH="5595620" progId="Word.Documen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066800"/>
                        <a:ext cx="7391400" cy="533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6387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Classification Performance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9" name="Picture 3" descr="vennc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2438400"/>
            <a:ext cx="3108325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0" name="Text Box 4"/>
          <p:cNvSpPr txBox="1"/>
          <p:nvPr/>
        </p:nvSpPr>
        <p:spPr>
          <a:xfrm>
            <a:off x="1527175" y="2132013"/>
            <a:ext cx="1963738" cy="4572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True Positive</a:t>
            </a:r>
            <a:endParaRPr lang="en-US" altLang="en-US" sz="2400" dirty="0">
              <a:solidFill>
                <a:srgbClr val="010000"/>
              </a:solidFill>
            </a:endParaRPr>
          </a:p>
        </p:txBody>
      </p:sp>
      <p:sp>
        <p:nvSpPr>
          <p:cNvPr id="16391" name="Text Box 5"/>
          <p:cNvSpPr txBox="1"/>
          <p:nvPr/>
        </p:nvSpPr>
        <p:spPr>
          <a:xfrm>
            <a:off x="5556250" y="5408613"/>
            <a:ext cx="2100263" cy="4572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True Negative</a:t>
            </a:r>
            <a:endParaRPr lang="en-US" altLang="en-US" sz="2400" dirty="0">
              <a:solidFill>
                <a:srgbClr val="010000"/>
              </a:solidFill>
            </a:endParaRPr>
          </a:p>
        </p:txBody>
      </p:sp>
      <p:sp>
        <p:nvSpPr>
          <p:cNvPr id="16392" name="Text Box 6"/>
          <p:cNvSpPr txBox="1"/>
          <p:nvPr/>
        </p:nvSpPr>
        <p:spPr>
          <a:xfrm>
            <a:off x="1501775" y="5408613"/>
            <a:ext cx="2082800" cy="4572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False Positive</a:t>
            </a:r>
            <a:endParaRPr lang="en-US" altLang="en-US" sz="2400" dirty="0">
              <a:solidFill>
                <a:srgbClr val="010000"/>
              </a:solidFill>
            </a:endParaRPr>
          </a:p>
        </p:txBody>
      </p:sp>
      <p:sp>
        <p:nvSpPr>
          <p:cNvPr id="16393" name="Text Box 7"/>
          <p:cNvSpPr txBox="1"/>
          <p:nvPr/>
        </p:nvSpPr>
        <p:spPr>
          <a:xfrm>
            <a:off x="5516563" y="2132013"/>
            <a:ext cx="2219325" cy="4572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10000"/>
                </a:solidFill>
              </a:rPr>
              <a:t>False Negative</a:t>
            </a:r>
            <a:endParaRPr lang="en-US" altLang="en-US" sz="2400" dirty="0">
              <a:solidFill>
                <a:srgbClr val="01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741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Confusion Matrix Example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70075"/>
            <a:ext cx="7772400" cy="2506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Using height data example with Output1 correct and Output2 actual assignment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914400" y="3505200"/>
          <a:ext cx="151638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240780" imgH="914400" progId="Word.Document.8">
                  <p:embed/>
                </p:oleObj>
              </mc:Choice>
              <mc:Fallback>
                <p:oleObj name="" r:id="rId1" imgW="6240780" imgH="914400" progId="Word.Document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15163800" cy="236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843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2192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Operating Characteristic Curve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7" name="Picture 3" descr="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752600"/>
            <a:ext cx="6858000" cy="4210050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9459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Regression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987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Assume data fits a predefined function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Determine best values for 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regression coefficients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,…,c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Assume an error: y = 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+…+c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pitchFamily="18" charset="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 error using mean squared error for training set: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2800" b="0" i="0" u="none" strike="noStrike" kern="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2" name="Picture 4" descr="d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3767138"/>
            <a:ext cx="4572000" cy="2392362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0483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Linear Regression Poor Fit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5" name="Picture 3" descr="po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057400"/>
            <a:ext cx="4932363" cy="3201988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71044" name="Line 4"/>
          <p:cNvSpPr/>
          <p:nvPr/>
        </p:nvSpPr>
        <p:spPr>
          <a:xfrm>
            <a:off x="2667000" y="2438400"/>
            <a:ext cx="0" cy="22860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45" name="Line 5"/>
          <p:cNvSpPr/>
          <p:nvPr/>
        </p:nvSpPr>
        <p:spPr>
          <a:xfrm>
            <a:off x="3124200" y="3625850"/>
            <a:ext cx="0" cy="9144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46" name="Line 6"/>
          <p:cNvSpPr/>
          <p:nvPr/>
        </p:nvSpPr>
        <p:spPr>
          <a:xfrm flipV="1">
            <a:off x="3597275" y="4283075"/>
            <a:ext cx="0" cy="4572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47" name="Line 7"/>
          <p:cNvSpPr/>
          <p:nvPr/>
        </p:nvSpPr>
        <p:spPr>
          <a:xfrm flipV="1">
            <a:off x="4054475" y="4038600"/>
            <a:ext cx="0" cy="4572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48" name="Line 8"/>
          <p:cNvSpPr/>
          <p:nvPr/>
        </p:nvSpPr>
        <p:spPr>
          <a:xfrm>
            <a:off x="4511675" y="3124200"/>
            <a:ext cx="0" cy="6858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49" name="Line 9"/>
          <p:cNvSpPr/>
          <p:nvPr/>
        </p:nvSpPr>
        <p:spPr>
          <a:xfrm>
            <a:off x="5441950" y="2895600"/>
            <a:ext cx="0" cy="4572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50" name="Line 10"/>
          <p:cNvSpPr/>
          <p:nvPr/>
        </p:nvSpPr>
        <p:spPr>
          <a:xfrm>
            <a:off x="6369050" y="2895600"/>
            <a:ext cx="0" cy="6096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51" name="Line 11"/>
          <p:cNvSpPr/>
          <p:nvPr/>
        </p:nvSpPr>
        <p:spPr>
          <a:xfrm>
            <a:off x="6826250" y="2667000"/>
            <a:ext cx="0" cy="18288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52" name="Line 12"/>
          <p:cNvSpPr/>
          <p:nvPr/>
        </p:nvSpPr>
        <p:spPr>
          <a:xfrm>
            <a:off x="4968875" y="3597275"/>
            <a:ext cx="0" cy="4572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1053" name="Line 13"/>
          <p:cNvSpPr/>
          <p:nvPr/>
        </p:nvSpPr>
        <p:spPr>
          <a:xfrm>
            <a:off x="5911850" y="2895600"/>
            <a:ext cx="0" cy="22860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1507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2192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Classification Using Regression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Division: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Use regression function to divide area into regions. 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Prediction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 Use regression function to predict a class membership function.  Input includes desired class.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253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Division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73091" name="Picture 3" descr="he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219200"/>
            <a:ext cx="2116138" cy="4953000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73092" name="Picture 4" descr="heightd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43000"/>
            <a:ext cx="2932113" cy="5029200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Prediction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74115" name="Picture 3" descr="bo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388" y="1141413"/>
            <a:ext cx="7011987" cy="4913312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74116" name="Picture 4" descr="bothp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010400" cy="4953000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4579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12192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Classification Using Decision Trees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Partitioning based: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Divide search space into rectangular regions.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Tuple placed into class based on the region within which it falls.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DT approaches differ in how the tree is built: </a:t>
            </a:r>
            <a:r>
              <a:rPr kumimoji="0" lang="en-US" sz="32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DT Induction</a:t>
            </a:r>
            <a:endParaRPr kumimoji="0" lang="en-US" sz="3200" b="1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Internal nodes associated with attribute and arcs with values for that attribute.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Algorithms: ID3,  C4.5, CART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717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Classification Outline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3962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Classification Problem Overview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Classification Techniques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Regression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Distance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Decision Trees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Rules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Neural Networks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305800" cy="1609725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0" lang="en-US" sz="2800" i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Goal:</a:t>
            </a:r>
            <a:r>
              <a:rPr kumimoji="0" lang="en-US" sz="2800" b="0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sz="2800" b="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Provide an overview of the classification problem and introduce some of the basic algorithms</a:t>
            </a:r>
            <a:endParaRPr kumimoji="0" lang="en-US" sz="2800" b="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  <a:p>
            <a:pPr marR="0" algn="ctr" defTabSz="914400" eaLnBrk="1" hangingPunct="1">
              <a:buClrTx/>
              <a:buSzTx/>
              <a:buFontTx/>
              <a:defRPr/>
            </a:pPr>
            <a:endParaRPr kumimoji="0" lang="en-US" b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char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7731">
                                            <p:txEl>
                                              <p:charRg st="3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57731">
                                            <p:txEl>
                                              <p:charRg st="58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charRg st="6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7731">
                                            <p:txEl>
                                              <p:charRg st="6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7731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charRg st="9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7731">
                                            <p:txEl>
                                              <p:charRg st="93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charRg st="9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7731">
                                            <p:txEl>
                                              <p:charRg st="99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dvAuto="100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Decision Tree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5800" cy="4454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Given: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D = {t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1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, …, t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n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} where t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i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=&lt;t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i1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, …, t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ih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&gt;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Database schema contains  {A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1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, A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2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, …, A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h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}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Classes C={C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1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, …., 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m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}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Decision or Classification Tree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tree associated with D such that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Each internal node is labeled with attribute, A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i</a:t>
            </a:r>
            <a:endParaRPr kumimoji="0" lang="en-US" sz="2800" b="0" i="0" u="none" strike="noStrike" kern="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Each arc is labeled with predicate which can be applied to attribute at parent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Each leaf node is labeled with a class, 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j</a:t>
            </a:r>
            <a:endParaRPr kumimoji="0" lang="en-US" sz="2800" b="0" i="0" u="none" strike="noStrike" kern="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6627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2192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DT Induction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9" name="Picture 3" descr="d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914400"/>
            <a:ext cx="6248400" cy="5353050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7651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DT Splits Area  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3" name="Rectangle 3"/>
          <p:cNvSpPr/>
          <p:nvPr/>
        </p:nvSpPr>
        <p:spPr>
          <a:xfrm>
            <a:off x="3352800" y="2819400"/>
            <a:ext cx="3810000" cy="1676400"/>
          </a:xfrm>
          <a:prstGeom prst="rect">
            <a:avLst/>
          </a:prstGeom>
          <a:noFill/>
          <a:ln w="1905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chemeClr val="folHlink"/>
              </a:solidFill>
            </a:endParaRPr>
          </a:p>
        </p:txBody>
      </p:sp>
      <p:sp>
        <p:nvSpPr>
          <p:cNvPr id="27654" name="Text Box 4"/>
          <p:cNvSpPr txBox="1"/>
          <p:nvPr/>
        </p:nvSpPr>
        <p:spPr>
          <a:xfrm>
            <a:off x="1524000" y="3276600"/>
            <a:ext cx="12731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Gender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27655" name="Text Box 5"/>
          <p:cNvSpPr txBox="1"/>
          <p:nvPr/>
        </p:nvSpPr>
        <p:spPr>
          <a:xfrm>
            <a:off x="4800600" y="4724400"/>
            <a:ext cx="1066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Height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481286" name="Line 6"/>
          <p:cNvSpPr/>
          <p:nvPr/>
        </p:nvSpPr>
        <p:spPr>
          <a:xfrm>
            <a:off x="3352800" y="3657600"/>
            <a:ext cx="3810000" cy="0"/>
          </a:xfrm>
          <a:prstGeom prst="line">
            <a:avLst/>
          </a:prstGeom>
          <a:ln w="19050" cap="sq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1287" name="Line 7"/>
          <p:cNvSpPr/>
          <p:nvPr/>
        </p:nvSpPr>
        <p:spPr>
          <a:xfrm>
            <a:off x="4648200" y="2819400"/>
            <a:ext cx="0" cy="838200"/>
          </a:xfrm>
          <a:prstGeom prst="line">
            <a:avLst/>
          </a:prstGeom>
          <a:ln w="19050" cap="sq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1288" name="Line 8"/>
          <p:cNvSpPr/>
          <p:nvPr/>
        </p:nvSpPr>
        <p:spPr>
          <a:xfrm>
            <a:off x="6172200" y="2819400"/>
            <a:ext cx="0" cy="838200"/>
          </a:xfrm>
          <a:prstGeom prst="line">
            <a:avLst/>
          </a:prstGeom>
          <a:ln w="19050" cap="sq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1289" name="Line 9"/>
          <p:cNvSpPr/>
          <p:nvPr/>
        </p:nvSpPr>
        <p:spPr>
          <a:xfrm>
            <a:off x="4038600" y="3657600"/>
            <a:ext cx="0" cy="838200"/>
          </a:xfrm>
          <a:prstGeom prst="line">
            <a:avLst/>
          </a:prstGeom>
          <a:ln w="19050" cap="sq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1290" name="Line 10"/>
          <p:cNvSpPr/>
          <p:nvPr/>
        </p:nvSpPr>
        <p:spPr>
          <a:xfrm>
            <a:off x="5791200" y="3657600"/>
            <a:ext cx="0" cy="838200"/>
          </a:xfrm>
          <a:prstGeom prst="line">
            <a:avLst/>
          </a:prstGeom>
          <a:ln w="19050" cap="sq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61" name="Text Box 11"/>
          <p:cNvSpPr txBox="1"/>
          <p:nvPr/>
        </p:nvSpPr>
        <p:spPr>
          <a:xfrm>
            <a:off x="2914650" y="3048000"/>
            <a:ext cx="438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M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27662" name="Text Box 12"/>
          <p:cNvSpPr txBox="1"/>
          <p:nvPr/>
        </p:nvSpPr>
        <p:spPr>
          <a:xfrm>
            <a:off x="2940050" y="3849688"/>
            <a:ext cx="3698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F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8675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Comparing DTs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677" name="Picture 3" descr="talld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4000"/>
            <a:ext cx="3486150" cy="3886200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8678" name="Text Box 4"/>
          <p:cNvSpPr txBox="1"/>
          <p:nvPr/>
        </p:nvSpPr>
        <p:spPr>
          <a:xfrm>
            <a:off x="1828800" y="5562600"/>
            <a:ext cx="1457325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Balanced</a:t>
            </a:r>
            <a:endParaRPr lang="en-US" altLang="en-US" sz="2400" dirty="0"/>
          </a:p>
        </p:txBody>
      </p:sp>
      <p:sp>
        <p:nvSpPr>
          <p:cNvPr id="28679" name="Text Box 5"/>
          <p:cNvSpPr txBox="1"/>
          <p:nvPr/>
        </p:nvSpPr>
        <p:spPr>
          <a:xfrm>
            <a:off x="6324600" y="58674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Deep</a:t>
            </a:r>
            <a:endParaRPr lang="en-US" altLang="en-US" sz="2400" dirty="0"/>
          </a:p>
        </p:txBody>
      </p:sp>
      <p:pic>
        <p:nvPicPr>
          <p:cNvPr id="28680" name="Picture 6" descr="talldt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1371600"/>
            <a:ext cx="3911600" cy="4514850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29699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DT Issues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Choosing Splitting Attributes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Ordering of Splitting Attributes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Splits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Tree Structure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Stopping Criteria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Training Data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Pruning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0723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48768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Decision Tree Induction is often based on Information Theory</a:t>
            </a:r>
            <a:b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5" name="Line 3"/>
          <p:cNvSpPr/>
          <p:nvPr/>
        </p:nvSpPr>
        <p:spPr>
          <a:xfrm>
            <a:off x="3200400" y="4495800"/>
            <a:ext cx="32766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1747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9" name="Freeform 3"/>
          <p:cNvSpPr/>
          <p:nvPr/>
        </p:nvSpPr>
        <p:spPr>
          <a:xfrm>
            <a:off x="2971800" y="3048000"/>
            <a:ext cx="3733800" cy="1600200"/>
          </a:xfrm>
          <a:custGeom>
            <a:avLst/>
            <a:gdLst>
              <a:gd name="txL" fmla="*/ 0 w 2400"/>
              <a:gd name="txT" fmla="*/ 0 h 1008"/>
              <a:gd name="txR" fmla="*/ 2400 w 2400"/>
              <a:gd name="txB" fmla="*/ 1008 h 1008"/>
            </a:gdLst>
            <a:ahLst/>
            <a:cxnLst>
              <a:cxn ang="0">
                <a:pos x="0" y="0"/>
              </a:cxn>
              <a:cxn ang="0">
                <a:pos x="1866900" y="1600200"/>
              </a:cxn>
              <a:cxn ang="0">
                <a:pos x="3733800" y="0"/>
              </a:cxn>
            </a:cxnLst>
            <a:rect l="txL" t="txT" r="txR" b="txB"/>
            <a:pathLst>
              <a:path w="2400" h="1008">
                <a:moveTo>
                  <a:pt x="0" y="0"/>
                </a:moveTo>
                <a:cubicBezTo>
                  <a:pt x="400" y="504"/>
                  <a:pt x="800" y="1008"/>
                  <a:pt x="1200" y="1008"/>
                </a:cubicBezTo>
                <a:cubicBezTo>
                  <a:pt x="1600" y="1008"/>
                  <a:pt x="2200" y="208"/>
                  <a:pt x="2400" y="0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3810000" y="3048000"/>
            <a:ext cx="2209800" cy="1295400"/>
            <a:chOff x="2400" y="1920"/>
            <a:chExt cx="1392" cy="816"/>
          </a:xfrm>
        </p:grpSpPr>
        <p:sp>
          <p:nvSpPr>
            <p:cNvPr id="31786" name="Oval 5"/>
            <p:cNvSpPr/>
            <p:nvPr/>
          </p:nvSpPr>
          <p:spPr>
            <a:xfrm>
              <a:off x="33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87" name="Oval 6"/>
            <p:cNvSpPr/>
            <p:nvPr/>
          </p:nvSpPr>
          <p:spPr>
            <a:xfrm>
              <a:off x="3360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88" name="Oval 7"/>
            <p:cNvSpPr/>
            <p:nvPr/>
          </p:nvSpPr>
          <p:spPr>
            <a:xfrm>
              <a:off x="2928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89" name="Oval 8"/>
            <p:cNvSpPr/>
            <p:nvPr/>
          </p:nvSpPr>
          <p:spPr>
            <a:xfrm>
              <a:off x="27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0" name="Oval 9"/>
            <p:cNvSpPr/>
            <p:nvPr/>
          </p:nvSpPr>
          <p:spPr>
            <a:xfrm>
              <a:off x="2928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1" name="Oval 10"/>
            <p:cNvSpPr/>
            <p:nvPr/>
          </p:nvSpPr>
          <p:spPr>
            <a:xfrm>
              <a:off x="2592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2" name="Oval 11"/>
            <p:cNvSpPr/>
            <p:nvPr/>
          </p:nvSpPr>
          <p:spPr>
            <a:xfrm>
              <a:off x="3696" y="2160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3" name="Oval 12"/>
            <p:cNvSpPr/>
            <p:nvPr/>
          </p:nvSpPr>
          <p:spPr>
            <a:xfrm>
              <a:off x="2640" y="23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4" name="Oval 13"/>
            <p:cNvSpPr/>
            <p:nvPr/>
          </p:nvSpPr>
          <p:spPr>
            <a:xfrm>
              <a:off x="3456" y="2160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5" name="Oval 14"/>
            <p:cNvSpPr/>
            <p:nvPr/>
          </p:nvSpPr>
          <p:spPr>
            <a:xfrm>
              <a:off x="2448" y="2352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6" name="Oval 15"/>
            <p:cNvSpPr/>
            <p:nvPr/>
          </p:nvSpPr>
          <p:spPr>
            <a:xfrm>
              <a:off x="3216" y="2352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7" name="Oval 16"/>
            <p:cNvSpPr/>
            <p:nvPr/>
          </p:nvSpPr>
          <p:spPr>
            <a:xfrm>
              <a:off x="3216" y="2640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8" name="Oval 17"/>
            <p:cNvSpPr/>
            <p:nvPr/>
          </p:nvSpPr>
          <p:spPr>
            <a:xfrm>
              <a:off x="2736" y="2112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99" name="Oval 18"/>
            <p:cNvSpPr/>
            <p:nvPr/>
          </p:nvSpPr>
          <p:spPr>
            <a:xfrm>
              <a:off x="2976" y="201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800" name="Oval 19"/>
            <p:cNvSpPr/>
            <p:nvPr/>
          </p:nvSpPr>
          <p:spPr>
            <a:xfrm>
              <a:off x="2400" y="216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801" name="Oval 20"/>
            <p:cNvSpPr/>
            <p:nvPr/>
          </p:nvSpPr>
          <p:spPr>
            <a:xfrm>
              <a:off x="3168" y="216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802" name="Oval 21"/>
            <p:cNvSpPr/>
            <p:nvPr/>
          </p:nvSpPr>
          <p:spPr>
            <a:xfrm>
              <a:off x="3552" y="235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803" name="Oval 22"/>
            <p:cNvSpPr/>
            <p:nvPr/>
          </p:nvSpPr>
          <p:spPr>
            <a:xfrm>
              <a:off x="2976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3886200" y="3048000"/>
            <a:ext cx="2133600" cy="1295400"/>
            <a:chOff x="3888" y="864"/>
            <a:chExt cx="1344" cy="816"/>
          </a:xfrm>
        </p:grpSpPr>
        <p:sp>
          <p:nvSpPr>
            <p:cNvPr id="31773" name="Oval 24"/>
            <p:cNvSpPr/>
            <p:nvPr/>
          </p:nvSpPr>
          <p:spPr>
            <a:xfrm>
              <a:off x="4800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74" name="Oval 25"/>
            <p:cNvSpPr/>
            <p:nvPr/>
          </p:nvSpPr>
          <p:spPr>
            <a:xfrm>
              <a:off x="4800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75" name="Oval 26"/>
            <p:cNvSpPr/>
            <p:nvPr/>
          </p:nvSpPr>
          <p:spPr>
            <a:xfrm>
              <a:off x="4368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76" name="Oval 27"/>
            <p:cNvSpPr/>
            <p:nvPr/>
          </p:nvSpPr>
          <p:spPr>
            <a:xfrm>
              <a:off x="417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77" name="Oval 28"/>
            <p:cNvSpPr/>
            <p:nvPr/>
          </p:nvSpPr>
          <p:spPr>
            <a:xfrm>
              <a:off x="4368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78" name="Oval 29"/>
            <p:cNvSpPr/>
            <p:nvPr/>
          </p:nvSpPr>
          <p:spPr>
            <a:xfrm>
              <a:off x="4032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79" name="Oval 30"/>
            <p:cNvSpPr/>
            <p:nvPr/>
          </p:nvSpPr>
          <p:spPr>
            <a:xfrm>
              <a:off x="5136" y="11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80" name="Oval 31"/>
            <p:cNvSpPr/>
            <p:nvPr/>
          </p:nvSpPr>
          <p:spPr>
            <a:xfrm>
              <a:off x="4080" y="1248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81" name="Oval 32"/>
            <p:cNvSpPr/>
            <p:nvPr/>
          </p:nvSpPr>
          <p:spPr>
            <a:xfrm>
              <a:off x="4896" y="11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82" name="Oval 33"/>
            <p:cNvSpPr/>
            <p:nvPr/>
          </p:nvSpPr>
          <p:spPr>
            <a:xfrm>
              <a:off x="3888" y="1296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83" name="Oval 34"/>
            <p:cNvSpPr/>
            <p:nvPr/>
          </p:nvSpPr>
          <p:spPr>
            <a:xfrm>
              <a:off x="4656" y="1296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84" name="Oval 35"/>
            <p:cNvSpPr/>
            <p:nvPr/>
          </p:nvSpPr>
          <p:spPr>
            <a:xfrm>
              <a:off x="4656" y="15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85" name="Oval 36"/>
            <p:cNvSpPr/>
            <p:nvPr/>
          </p:nvSpPr>
          <p:spPr>
            <a:xfrm>
              <a:off x="4176" y="1056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2133600" y="4419600"/>
            <a:ext cx="1219200" cy="457200"/>
            <a:chOff x="1344" y="2784"/>
            <a:chExt cx="768" cy="288"/>
          </a:xfrm>
        </p:grpSpPr>
        <p:sp>
          <p:nvSpPr>
            <p:cNvPr id="31768" name="Oval 38"/>
            <p:cNvSpPr/>
            <p:nvPr/>
          </p:nvSpPr>
          <p:spPr>
            <a:xfrm>
              <a:off x="1344" y="297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69" name="Oval 39"/>
            <p:cNvSpPr/>
            <p:nvPr/>
          </p:nvSpPr>
          <p:spPr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70" name="Oval 40"/>
            <p:cNvSpPr/>
            <p:nvPr/>
          </p:nvSpPr>
          <p:spPr>
            <a:xfrm>
              <a:off x="1776" y="297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71" name="Oval 41"/>
            <p:cNvSpPr/>
            <p:nvPr/>
          </p:nvSpPr>
          <p:spPr>
            <a:xfrm>
              <a:off x="2016" y="288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72" name="Oval 42"/>
            <p:cNvSpPr/>
            <p:nvPr/>
          </p:nvSpPr>
          <p:spPr>
            <a:xfrm>
              <a:off x="1488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4114800" y="3048000"/>
            <a:ext cx="1371600" cy="1295400"/>
            <a:chOff x="3744" y="3024"/>
            <a:chExt cx="864" cy="816"/>
          </a:xfrm>
        </p:grpSpPr>
        <p:sp>
          <p:nvSpPr>
            <p:cNvPr id="31762" name="Oval 44"/>
            <p:cNvSpPr/>
            <p:nvPr/>
          </p:nvSpPr>
          <p:spPr>
            <a:xfrm>
              <a:off x="4512" y="312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63" name="Oval 45"/>
            <p:cNvSpPr/>
            <p:nvPr/>
          </p:nvSpPr>
          <p:spPr>
            <a:xfrm>
              <a:off x="4512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64" name="Oval 46"/>
            <p:cNvSpPr/>
            <p:nvPr/>
          </p:nvSpPr>
          <p:spPr>
            <a:xfrm>
              <a:off x="4080" y="331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65" name="Oval 47"/>
            <p:cNvSpPr/>
            <p:nvPr/>
          </p:nvSpPr>
          <p:spPr>
            <a:xfrm>
              <a:off x="3888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66" name="Oval 48"/>
            <p:cNvSpPr/>
            <p:nvPr/>
          </p:nvSpPr>
          <p:spPr>
            <a:xfrm>
              <a:off x="4080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67" name="Oval 49"/>
            <p:cNvSpPr/>
            <p:nvPr/>
          </p:nvSpPr>
          <p:spPr>
            <a:xfrm>
              <a:off x="3744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6" name="Group 50"/>
          <p:cNvGrpSpPr/>
          <p:nvPr/>
        </p:nvGrpSpPr>
        <p:grpSpPr>
          <a:xfrm>
            <a:off x="6019800" y="4343400"/>
            <a:ext cx="1752600" cy="609600"/>
            <a:chOff x="3792" y="2736"/>
            <a:chExt cx="1104" cy="384"/>
          </a:xfrm>
        </p:grpSpPr>
        <p:sp>
          <p:nvSpPr>
            <p:cNvPr id="31755" name="Oval 51"/>
            <p:cNvSpPr/>
            <p:nvPr/>
          </p:nvSpPr>
          <p:spPr>
            <a:xfrm>
              <a:off x="4272" y="2880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56" name="Oval 52"/>
            <p:cNvSpPr/>
            <p:nvPr/>
          </p:nvSpPr>
          <p:spPr>
            <a:xfrm>
              <a:off x="4080" y="302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57" name="Oval 53"/>
            <p:cNvSpPr/>
            <p:nvPr/>
          </p:nvSpPr>
          <p:spPr>
            <a:xfrm>
              <a:off x="3792" y="2976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58" name="Oval 54"/>
            <p:cNvSpPr/>
            <p:nvPr/>
          </p:nvSpPr>
          <p:spPr>
            <a:xfrm>
              <a:off x="4464" y="27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59" name="Oval 55"/>
            <p:cNvSpPr/>
            <p:nvPr/>
          </p:nvSpPr>
          <p:spPr>
            <a:xfrm>
              <a:off x="4800" y="27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60" name="Oval 56"/>
            <p:cNvSpPr/>
            <p:nvPr/>
          </p:nvSpPr>
          <p:spPr>
            <a:xfrm>
              <a:off x="4608" y="302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31761" name="Oval 57"/>
            <p:cNvSpPr/>
            <p:nvPr/>
          </p:nvSpPr>
          <p:spPr>
            <a:xfrm>
              <a:off x="3984" y="2736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277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DT Induction 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When all the marbles in the bowl are mixed up, little information is given. 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When the marbles in the bowl are all from one class and those in the other two classes are on either side, more information is given.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32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this approach with DT Induction !</a:t>
            </a:r>
            <a:endParaRPr kumimoji="0" lang="en-US" sz="3200" b="1" i="1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379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Information/Entropy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454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Given probabilitites p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p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.., p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whose sum is 1, 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Entropy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 defined as: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Entropy measures the amount of randomness or surprise or uncertainty.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Goal in classification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 no surprise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 entropy = 0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  <p:pic>
        <p:nvPicPr>
          <p:cNvPr id="33798" name="Picture 4" descr="d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401888"/>
            <a:ext cx="6324600" cy="1179512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4819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Entropy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33400" y="1905000"/>
            <a:ext cx="3429000" cy="3810000"/>
            <a:chOff x="336" y="1200"/>
            <a:chExt cx="1584" cy="2400"/>
          </a:xfrm>
        </p:grpSpPr>
        <p:pic>
          <p:nvPicPr>
            <p:cNvPr id="34825" name="Picture 4" descr="lo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6" y="1200"/>
              <a:ext cx="1584" cy="2016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34826" name="Text Box 5"/>
            <p:cNvSpPr txBox="1"/>
            <p:nvPr/>
          </p:nvSpPr>
          <p:spPr>
            <a:xfrm>
              <a:off x="829" y="3312"/>
              <a:ext cx="60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tx2"/>
                  </a:solidFill>
                </a:rPr>
                <a:t>log (1/p)</a:t>
              </a:r>
              <a:endParaRPr lang="en-US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5105400" y="1905000"/>
            <a:ext cx="3429000" cy="3810000"/>
            <a:chOff x="3792" y="1200"/>
            <a:chExt cx="1584" cy="2400"/>
          </a:xfrm>
        </p:grpSpPr>
        <p:pic>
          <p:nvPicPr>
            <p:cNvPr id="34823" name="Picture 7" descr="ent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2" y="1200"/>
              <a:ext cx="1584" cy="2024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34824" name="Text Box 8"/>
            <p:cNvSpPr txBox="1"/>
            <p:nvPr/>
          </p:nvSpPr>
          <p:spPr>
            <a:xfrm>
              <a:off x="4328" y="3312"/>
              <a:ext cx="60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tx2"/>
                  </a:solidFill>
                </a:rPr>
                <a:t>H(p,1-p)</a:t>
              </a:r>
              <a:endParaRPr lang="en-US" altLang="en-US" sz="24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819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Classification Problem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153400" cy="4454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Given a database D={t</a:t>
            </a:r>
            <a:r>
              <a:rPr kumimoji="0" lang="en-US" sz="32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,t</a:t>
            </a:r>
            <a:r>
              <a:rPr kumimoji="0" lang="en-US" sz="32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,…,t</a:t>
            </a:r>
            <a:r>
              <a:rPr kumimoji="0" lang="en-US" sz="32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 and a set of classes C={C</a:t>
            </a:r>
            <a:r>
              <a:rPr kumimoji="0" lang="en-US" sz="32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,…,C</a:t>
            </a:r>
            <a:r>
              <a:rPr kumimoji="0" lang="en-US" sz="32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}, the </a:t>
            </a:r>
            <a:r>
              <a:rPr kumimoji="0" lang="en-US" sz="32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Classification Problem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to define a mapping f:D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Wingdings 3" pitchFamily="18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 where each t</a:t>
            </a:r>
            <a:r>
              <a:rPr kumimoji="0" lang="en-US" sz="32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assigned to one class.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Actually divides D into </a:t>
            </a:r>
            <a:r>
              <a:rPr kumimoji="0" lang="en-US" sz="32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equivalence </a:t>
            </a:r>
            <a:r>
              <a:rPr kumimoji="0" lang="en-US" sz="32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classes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1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Prediction</a:t>
            </a:r>
            <a:r>
              <a:rPr kumimoji="0" lang="en-US" sz="3200" b="0" i="1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similar, but may be viewed as having infinite number of classes.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5843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ID3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454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Creates tree using information theory concepts and tries to reduce expected number of comparison..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ID3 chooses split attribute with the highest information gain: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6" name="Picture 4" descr="d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733800"/>
            <a:ext cx="6705600" cy="1371600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6867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Height Example Data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1143000" y="1066800"/>
          <a:ext cx="7391400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240780" imgH="5595620" progId="Word.Document.8">
                  <p:embed/>
                </p:oleObj>
              </mc:Choice>
              <mc:Fallback>
                <p:oleObj name="" r:id="rId1" imgW="6240780" imgH="5595620" progId="Word.Document.8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066800"/>
                        <a:ext cx="7391400" cy="5338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789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ID3 Example (Output1)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010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Starting state entropy: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4/15 log(15/4) + 8/15 log(15/8) + 3/15 log(15/3) = 0.4384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Gain using gender: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Female: 3/9 log(9/3)+6/9 log(9/6)=0.2764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Male: 1/6 (log 6/1) + 2/6 log(6/2) + 3/6 log(6/3) = 0.4392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Weighted sum: (9/15)(0.2764) + (6/15)(0.4392) = 0.34152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Gain: 0.4384 – 0.34152 = 0.09688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8915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Looking at the height attribute,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/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(0. 1.6]      :   2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/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(1.6, 1.7]   :   2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/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(1.7, 1.8]   :   3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/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(1.8, 1.9]   :   4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/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(1.9, 2.0]   :   2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/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(2.0, </a:t>
            </a:r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  <a:cs typeface="Arial" panose="020B0604020202020204" pitchFamily="34" charset="0"/>
              </a:rPr>
              <a:t>∞  )   :   2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39939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</a:pPr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Looking at the height attribute,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(0. 1.6]      :   2   2/2(0) + 0 + 0 = 0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(1.6, 1.7]   :   2   (2/2(0) + 0 + 0)  = 0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(1.7, 1.8]   :   3   (0 + 3/3(0) + 0) = 0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(1.8, 1.9]   :   4   (0 + 4/4(0) + 0) = 0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(1.9, 2.0]   :   2   (0 + ½(0.301) + ½                  		    		(0.301) = 0.301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</a:rPr>
              <a:t>(2.0, </a:t>
            </a:r>
            <a:r>
              <a:rPr dirty="0">
                <a:effectLst>
                  <a:outerShdw blurRad="38100" dist="38100" dir="2700000">
                    <a:srgbClr val="000000"/>
                  </a:outerShdw>
                </a:effectLst>
                <a:cs typeface="Arial" panose="020B0604020202020204" pitchFamily="34" charset="0"/>
              </a:rPr>
              <a:t>∞  )   :   2   (0 + 0 + 2/2(0)) = 0</a:t>
            </a:r>
            <a:endParaRPr dirty="0">
              <a:effectLst>
                <a:outerShdw blurRad="38100" dist="38100" dir="2700000">
                  <a:srgbClr val="000000"/>
                </a:outerShdw>
              </a:effectLst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40963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gain in entropy by using the height attribute is thus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0.4384 – 2/15 (0.301) = 0.3983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41987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613381" name="Rectangle 5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989" name="Picture 4" descr="c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8200" y="1219200"/>
            <a:ext cx="8001000" cy="4724400"/>
          </a:xfr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9219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Classification Examples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Teachers classify students’ grades as A, B, C, D, or F.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Identify mushrooms as poisonous or edible.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Predict when a river will flood.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Identify individuals with credit risks.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Speech recognition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Pattern recognition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0243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Classification Ex: Grading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1475"/>
            <a:ext cx="4191000" cy="4454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x &gt;= 90 then grade =A.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80&lt;=x&lt;90 then grade =B.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70&lt;=x&lt;80 then grade =C.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60&lt;=x&lt;70 then grade =D.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x&lt;50 then grade =F.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6" name="Group 4"/>
          <p:cNvGrpSpPr/>
          <p:nvPr/>
        </p:nvGrpSpPr>
        <p:grpSpPr>
          <a:xfrm>
            <a:off x="6172200" y="1447800"/>
            <a:ext cx="2022475" cy="1219200"/>
            <a:chOff x="3888" y="912"/>
            <a:chExt cx="1274" cy="768"/>
          </a:xfrm>
        </p:grpSpPr>
        <p:grpSp>
          <p:nvGrpSpPr>
            <p:cNvPr id="10272" name="Group 5"/>
            <p:cNvGrpSpPr/>
            <p:nvPr/>
          </p:nvGrpSpPr>
          <p:grpSpPr>
            <a:xfrm>
              <a:off x="4224" y="1200"/>
              <a:ext cx="528" cy="480"/>
              <a:chOff x="4224" y="1200"/>
              <a:chExt cx="528" cy="480"/>
            </a:xfrm>
          </p:grpSpPr>
          <p:sp>
            <p:nvSpPr>
              <p:cNvPr id="10276" name="Line 6"/>
              <p:cNvSpPr/>
              <p:nvPr/>
            </p:nvSpPr>
            <p:spPr>
              <a:xfrm flipH="1">
                <a:off x="4224" y="1200"/>
                <a:ext cx="240" cy="48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277" name="Line 7"/>
              <p:cNvSpPr/>
              <p:nvPr/>
            </p:nvSpPr>
            <p:spPr>
              <a:xfrm>
                <a:off x="4464" y="1200"/>
                <a:ext cx="288" cy="48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10273" name="Text Box 8"/>
            <p:cNvSpPr txBox="1"/>
            <p:nvPr/>
          </p:nvSpPr>
          <p:spPr>
            <a:xfrm>
              <a:off x="4608" y="1248"/>
              <a:ext cx="55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folHlink"/>
                  </a:solidFill>
                </a:rPr>
                <a:t>&gt;=90</a:t>
              </a:r>
              <a:endParaRPr lang="en-US" altLang="en-US" sz="2400" dirty="0">
                <a:solidFill>
                  <a:schemeClr val="folHlink"/>
                </a:solidFill>
              </a:endParaRPr>
            </a:p>
          </p:txBody>
        </p:sp>
        <p:sp>
          <p:nvSpPr>
            <p:cNvPr id="10274" name="Text Box 9"/>
            <p:cNvSpPr txBox="1"/>
            <p:nvPr/>
          </p:nvSpPr>
          <p:spPr>
            <a:xfrm>
              <a:off x="3888" y="1248"/>
              <a:ext cx="44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folHlink"/>
                  </a:solidFill>
                </a:rPr>
                <a:t>&lt;90</a:t>
              </a:r>
              <a:endParaRPr lang="en-US" altLang="en-US" sz="2400" dirty="0">
                <a:solidFill>
                  <a:schemeClr val="folHlink"/>
                </a:solidFill>
              </a:endParaRPr>
            </a:p>
          </p:txBody>
        </p:sp>
        <p:sp>
          <p:nvSpPr>
            <p:cNvPr id="10275" name="Text Box 10"/>
            <p:cNvSpPr txBox="1"/>
            <p:nvPr/>
          </p:nvSpPr>
          <p:spPr>
            <a:xfrm>
              <a:off x="4368" y="91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folHlink"/>
                  </a:solidFill>
                </a:rPr>
                <a:t>x</a:t>
              </a:r>
              <a:endParaRPr lang="en-US" altLang="en-US" sz="2400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0247" name="Group 11"/>
          <p:cNvGrpSpPr/>
          <p:nvPr/>
        </p:nvGrpSpPr>
        <p:grpSpPr>
          <a:xfrm>
            <a:off x="6283325" y="3048000"/>
            <a:ext cx="838200" cy="762000"/>
            <a:chOff x="4224" y="1200"/>
            <a:chExt cx="528" cy="480"/>
          </a:xfrm>
        </p:grpSpPr>
        <p:sp>
          <p:nvSpPr>
            <p:cNvPr id="10270" name="Line 12"/>
            <p:cNvSpPr/>
            <p:nvPr/>
          </p:nvSpPr>
          <p:spPr>
            <a:xfrm flipH="1">
              <a:off x="4224" y="1200"/>
              <a:ext cx="240" cy="48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71" name="Line 13"/>
            <p:cNvSpPr/>
            <p:nvPr/>
          </p:nvSpPr>
          <p:spPr>
            <a:xfrm>
              <a:off x="4464" y="1200"/>
              <a:ext cx="288" cy="48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0248" name="Text Box 14"/>
          <p:cNvSpPr txBox="1"/>
          <p:nvPr/>
        </p:nvSpPr>
        <p:spPr>
          <a:xfrm>
            <a:off x="6969125" y="3276600"/>
            <a:ext cx="879475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&gt;=80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0249" name="Text Box 15"/>
          <p:cNvSpPr txBox="1"/>
          <p:nvPr/>
        </p:nvSpPr>
        <p:spPr>
          <a:xfrm>
            <a:off x="5749925" y="3276600"/>
            <a:ext cx="701675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&lt;80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0250" name="Text Box 16"/>
          <p:cNvSpPr txBox="1"/>
          <p:nvPr/>
        </p:nvSpPr>
        <p:spPr>
          <a:xfrm>
            <a:off x="6511925" y="259080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x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grpSp>
        <p:nvGrpSpPr>
          <p:cNvPr id="10251" name="Group 17"/>
          <p:cNvGrpSpPr/>
          <p:nvPr/>
        </p:nvGrpSpPr>
        <p:grpSpPr>
          <a:xfrm>
            <a:off x="5368925" y="4191000"/>
            <a:ext cx="2098675" cy="762000"/>
            <a:chOff x="3382" y="2640"/>
            <a:chExt cx="1322" cy="480"/>
          </a:xfrm>
        </p:grpSpPr>
        <p:grpSp>
          <p:nvGrpSpPr>
            <p:cNvPr id="10265" name="Group 18"/>
            <p:cNvGrpSpPr/>
            <p:nvPr/>
          </p:nvGrpSpPr>
          <p:grpSpPr>
            <a:xfrm>
              <a:off x="3718" y="2640"/>
              <a:ext cx="528" cy="480"/>
              <a:chOff x="4224" y="1200"/>
              <a:chExt cx="528" cy="480"/>
            </a:xfrm>
          </p:grpSpPr>
          <p:sp>
            <p:nvSpPr>
              <p:cNvPr id="10268" name="Line 19"/>
              <p:cNvSpPr/>
              <p:nvPr/>
            </p:nvSpPr>
            <p:spPr>
              <a:xfrm flipH="1">
                <a:off x="4224" y="1200"/>
                <a:ext cx="240" cy="48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269" name="Line 20"/>
              <p:cNvSpPr/>
              <p:nvPr/>
            </p:nvSpPr>
            <p:spPr>
              <a:xfrm>
                <a:off x="4464" y="1200"/>
                <a:ext cx="288" cy="48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10266" name="Text Box 21"/>
            <p:cNvSpPr txBox="1"/>
            <p:nvPr/>
          </p:nvSpPr>
          <p:spPr>
            <a:xfrm>
              <a:off x="4150" y="2784"/>
              <a:ext cx="55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folHlink"/>
                  </a:solidFill>
                </a:rPr>
                <a:t>&gt;=70</a:t>
              </a:r>
              <a:endParaRPr lang="en-US" altLang="en-US" sz="2400" dirty="0">
                <a:solidFill>
                  <a:schemeClr val="folHlink"/>
                </a:solidFill>
              </a:endParaRPr>
            </a:p>
          </p:txBody>
        </p:sp>
        <p:sp>
          <p:nvSpPr>
            <p:cNvPr id="10267" name="Text Box 22"/>
            <p:cNvSpPr txBox="1"/>
            <p:nvPr/>
          </p:nvSpPr>
          <p:spPr>
            <a:xfrm>
              <a:off x="3382" y="2784"/>
              <a:ext cx="44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folHlink"/>
                  </a:solidFill>
                </a:rPr>
                <a:t>&lt;70</a:t>
              </a:r>
              <a:endParaRPr lang="en-US" altLang="en-US" sz="2400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10252" name="Text Box 23"/>
          <p:cNvSpPr txBox="1"/>
          <p:nvPr/>
        </p:nvSpPr>
        <p:spPr>
          <a:xfrm>
            <a:off x="6130925" y="373380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x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0253" name="Text Box 24"/>
          <p:cNvSpPr txBox="1"/>
          <p:nvPr/>
        </p:nvSpPr>
        <p:spPr>
          <a:xfrm>
            <a:off x="5421313" y="6019800"/>
            <a:ext cx="369887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F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0254" name="Text Box 25"/>
          <p:cNvSpPr txBox="1"/>
          <p:nvPr/>
        </p:nvSpPr>
        <p:spPr>
          <a:xfrm>
            <a:off x="6924675" y="3810000"/>
            <a:ext cx="3873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B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0255" name="Text Box 26"/>
          <p:cNvSpPr txBox="1"/>
          <p:nvPr/>
        </p:nvSpPr>
        <p:spPr>
          <a:xfrm>
            <a:off x="7381875" y="2667000"/>
            <a:ext cx="3873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A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grpSp>
        <p:nvGrpSpPr>
          <p:cNvPr id="10256" name="Group 27"/>
          <p:cNvGrpSpPr/>
          <p:nvPr/>
        </p:nvGrpSpPr>
        <p:grpSpPr>
          <a:xfrm>
            <a:off x="5029200" y="5257800"/>
            <a:ext cx="2098675" cy="762000"/>
            <a:chOff x="3382" y="2640"/>
            <a:chExt cx="1322" cy="480"/>
          </a:xfrm>
        </p:grpSpPr>
        <p:grpSp>
          <p:nvGrpSpPr>
            <p:cNvPr id="10260" name="Group 28"/>
            <p:cNvGrpSpPr/>
            <p:nvPr/>
          </p:nvGrpSpPr>
          <p:grpSpPr>
            <a:xfrm>
              <a:off x="3718" y="2640"/>
              <a:ext cx="528" cy="480"/>
              <a:chOff x="4224" y="1200"/>
              <a:chExt cx="528" cy="480"/>
            </a:xfrm>
          </p:grpSpPr>
          <p:sp>
            <p:nvSpPr>
              <p:cNvPr id="10263" name="Line 29"/>
              <p:cNvSpPr/>
              <p:nvPr/>
            </p:nvSpPr>
            <p:spPr>
              <a:xfrm flipH="1">
                <a:off x="4224" y="1200"/>
                <a:ext cx="240" cy="48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264" name="Line 30"/>
              <p:cNvSpPr/>
              <p:nvPr/>
            </p:nvSpPr>
            <p:spPr>
              <a:xfrm>
                <a:off x="4464" y="1200"/>
                <a:ext cx="288" cy="48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10261" name="Text Box 31"/>
            <p:cNvSpPr txBox="1"/>
            <p:nvPr/>
          </p:nvSpPr>
          <p:spPr>
            <a:xfrm>
              <a:off x="4150" y="2784"/>
              <a:ext cx="55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folHlink"/>
                  </a:solidFill>
                </a:rPr>
                <a:t>&gt;=60</a:t>
              </a:r>
              <a:endParaRPr lang="en-US" altLang="en-US" sz="2400" dirty="0">
                <a:solidFill>
                  <a:schemeClr val="folHlink"/>
                </a:solidFill>
              </a:endParaRPr>
            </a:p>
          </p:txBody>
        </p:sp>
        <p:sp>
          <p:nvSpPr>
            <p:cNvPr id="10262" name="Text Box 32"/>
            <p:cNvSpPr txBox="1"/>
            <p:nvPr/>
          </p:nvSpPr>
          <p:spPr>
            <a:xfrm>
              <a:off x="3382" y="2784"/>
              <a:ext cx="44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chemeClr val="folHlink"/>
                  </a:solidFill>
                </a:rPr>
                <a:t>&lt;50</a:t>
              </a:r>
              <a:endParaRPr lang="en-US" altLang="en-US" sz="2400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10257" name="Text Box 33"/>
          <p:cNvSpPr txBox="1"/>
          <p:nvPr/>
        </p:nvSpPr>
        <p:spPr>
          <a:xfrm>
            <a:off x="5775325" y="4840288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x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0258" name="Text Box 34"/>
          <p:cNvSpPr txBox="1"/>
          <p:nvPr/>
        </p:nvSpPr>
        <p:spPr>
          <a:xfrm>
            <a:off x="6580188" y="4916488"/>
            <a:ext cx="40481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C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0259" name="Text Box 35"/>
          <p:cNvSpPr txBox="1"/>
          <p:nvPr/>
        </p:nvSpPr>
        <p:spPr>
          <a:xfrm>
            <a:off x="6275388" y="5983288"/>
            <a:ext cx="40481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D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1267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Classification Ex: Letter Recognition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9" name="Text Box 3"/>
          <p:cNvSpPr txBox="1"/>
          <p:nvPr/>
        </p:nvSpPr>
        <p:spPr>
          <a:xfrm>
            <a:off x="838200" y="1905000"/>
            <a:ext cx="66055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View letters as constructed from 5 components: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1270" name="Line 4"/>
          <p:cNvSpPr/>
          <p:nvPr/>
        </p:nvSpPr>
        <p:spPr>
          <a:xfrm>
            <a:off x="2133600" y="25146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1" name="Line 5"/>
          <p:cNvSpPr/>
          <p:nvPr/>
        </p:nvSpPr>
        <p:spPr>
          <a:xfrm>
            <a:off x="1752600" y="45720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2" name="Line 6"/>
          <p:cNvSpPr/>
          <p:nvPr/>
        </p:nvSpPr>
        <p:spPr>
          <a:xfrm>
            <a:off x="1752600" y="50292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3" name="Line 7"/>
          <p:cNvSpPr/>
          <p:nvPr/>
        </p:nvSpPr>
        <p:spPr>
          <a:xfrm>
            <a:off x="1752600" y="45720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4" name="Text Box 8"/>
          <p:cNvSpPr txBox="1"/>
          <p:nvPr/>
        </p:nvSpPr>
        <p:spPr>
          <a:xfrm>
            <a:off x="2354263" y="4572000"/>
            <a:ext cx="126841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Letter C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1275" name="Line 9"/>
          <p:cNvSpPr/>
          <p:nvPr/>
        </p:nvSpPr>
        <p:spPr>
          <a:xfrm>
            <a:off x="1752600" y="54864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6" name="Line 10"/>
          <p:cNvSpPr/>
          <p:nvPr/>
        </p:nvSpPr>
        <p:spPr>
          <a:xfrm>
            <a:off x="1752600" y="59436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7" name="Line 11"/>
          <p:cNvSpPr/>
          <p:nvPr/>
        </p:nvSpPr>
        <p:spPr>
          <a:xfrm>
            <a:off x="1752600" y="54864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78" name="Text Box 12"/>
          <p:cNvSpPr txBox="1"/>
          <p:nvPr/>
        </p:nvSpPr>
        <p:spPr>
          <a:xfrm>
            <a:off x="2362200" y="5486400"/>
            <a:ext cx="1250950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Letter E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1279" name="Line 13"/>
          <p:cNvSpPr/>
          <p:nvPr/>
        </p:nvSpPr>
        <p:spPr>
          <a:xfrm>
            <a:off x="1752600" y="36576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0" name="Line 14"/>
          <p:cNvSpPr/>
          <p:nvPr/>
        </p:nvSpPr>
        <p:spPr>
          <a:xfrm>
            <a:off x="1752600" y="38862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1" name="Line 15"/>
          <p:cNvSpPr/>
          <p:nvPr/>
        </p:nvSpPr>
        <p:spPr>
          <a:xfrm>
            <a:off x="1752600" y="36576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2" name="Line 16"/>
          <p:cNvSpPr/>
          <p:nvPr/>
        </p:nvSpPr>
        <p:spPr>
          <a:xfrm>
            <a:off x="2057400" y="36576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3" name="Text Box 17"/>
          <p:cNvSpPr txBox="1"/>
          <p:nvPr/>
        </p:nvSpPr>
        <p:spPr>
          <a:xfrm>
            <a:off x="2362200" y="3657600"/>
            <a:ext cx="1250950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Letter A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1284" name="Line 18"/>
          <p:cNvSpPr/>
          <p:nvPr/>
        </p:nvSpPr>
        <p:spPr>
          <a:xfrm>
            <a:off x="4724400" y="45720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5" name="Line 19"/>
          <p:cNvSpPr/>
          <p:nvPr/>
        </p:nvSpPr>
        <p:spPr>
          <a:xfrm>
            <a:off x="4724400" y="50292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6" name="Line 20"/>
          <p:cNvSpPr/>
          <p:nvPr/>
        </p:nvSpPr>
        <p:spPr>
          <a:xfrm>
            <a:off x="4724400" y="45720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7" name="Text Box 21"/>
          <p:cNvSpPr txBox="1"/>
          <p:nvPr/>
        </p:nvSpPr>
        <p:spPr>
          <a:xfrm>
            <a:off x="5326063" y="4572000"/>
            <a:ext cx="126841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Letter </a:t>
            </a:r>
            <a:r>
              <a:rPr lang="en-US" altLang="en-US" sz="2400" b="1" dirty="0">
                <a:solidFill>
                  <a:schemeClr val="folHlink"/>
                </a:solidFill>
              </a:rPr>
              <a:t>D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1288" name="Line 22"/>
          <p:cNvSpPr/>
          <p:nvPr/>
        </p:nvSpPr>
        <p:spPr>
          <a:xfrm>
            <a:off x="4724400" y="54864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89" name="Line 23"/>
          <p:cNvSpPr/>
          <p:nvPr/>
        </p:nvSpPr>
        <p:spPr>
          <a:xfrm>
            <a:off x="1752600" y="57150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90" name="Line 24"/>
          <p:cNvSpPr/>
          <p:nvPr/>
        </p:nvSpPr>
        <p:spPr>
          <a:xfrm>
            <a:off x="4724400" y="54864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91" name="Text Box 25"/>
          <p:cNvSpPr txBox="1"/>
          <p:nvPr/>
        </p:nvSpPr>
        <p:spPr>
          <a:xfrm>
            <a:off x="5343525" y="5486400"/>
            <a:ext cx="1233488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Letter F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1292" name="Line 26"/>
          <p:cNvSpPr/>
          <p:nvPr/>
        </p:nvSpPr>
        <p:spPr>
          <a:xfrm>
            <a:off x="3048000" y="27432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93" name="Line 27"/>
          <p:cNvSpPr/>
          <p:nvPr/>
        </p:nvSpPr>
        <p:spPr>
          <a:xfrm>
            <a:off x="3810000" y="29718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94" name="Line 28"/>
          <p:cNvSpPr/>
          <p:nvPr/>
        </p:nvSpPr>
        <p:spPr>
          <a:xfrm>
            <a:off x="4648200" y="25146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95" name="Line 29"/>
          <p:cNvSpPr/>
          <p:nvPr/>
        </p:nvSpPr>
        <p:spPr>
          <a:xfrm>
            <a:off x="5791200" y="25146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96" name="Line 30"/>
          <p:cNvSpPr/>
          <p:nvPr/>
        </p:nvSpPr>
        <p:spPr>
          <a:xfrm>
            <a:off x="4724400" y="36576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97" name="Line 31"/>
          <p:cNvSpPr/>
          <p:nvPr/>
        </p:nvSpPr>
        <p:spPr>
          <a:xfrm>
            <a:off x="4724400" y="38862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98" name="Line 32"/>
          <p:cNvSpPr/>
          <p:nvPr/>
        </p:nvSpPr>
        <p:spPr>
          <a:xfrm>
            <a:off x="4724400" y="36576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99" name="Line 33"/>
          <p:cNvSpPr/>
          <p:nvPr/>
        </p:nvSpPr>
        <p:spPr>
          <a:xfrm>
            <a:off x="5029200" y="36576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300" name="Text Box 34"/>
          <p:cNvSpPr txBox="1"/>
          <p:nvPr/>
        </p:nvSpPr>
        <p:spPr>
          <a:xfrm>
            <a:off x="5326063" y="3657600"/>
            <a:ext cx="1268412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Letter </a:t>
            </a:r>
            <a:r>
              <a:rPr lang="en-US" altLang="en-US" sz="2400" b="1" dirty="0">
                <a:solidFill>
                  <a:schemeClr val="folHlink"/>
                </a:solidFill>
              </a:rPr>
              <a:t>B</a:t>
            </a:r>
            <a:endParaRPr lang="en-US" altLang="en-US" sz="2400" dirty="0">
              <a:solidFill>
                <a:schemeClr val="folHlink"/>
              </a:solidFill>
            </a:endParaRPr>
          </a:p>
        </p:txBody>
      </p:sp>
      <p:sp>
        <p:nvSpPr>
          <p:cNvPr id="11301" name="Line 35"/>
          <p:cNvSpPr/>
          <p:nvPr/>
        </p:nvSpPr>
        <p:spPr>
          <a:xfrm>
            <a:off x="5029200" y="4572000"/>
            <a:ext cx="0" cy="4572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302" name="Line 36"/>
          <p:cNvSpPr/>
          <p:nvPr/>
        </p:nvSpPr>
        <p:spPr>
          <a:xfrm>
            <a:off x="4724400" y="41148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303" name="Line 37"/>
          <p:cNvSpPr/>
          <p:nvPr/>
        </p:nvSpPr>
        <p:spPr>
          <a:xfrm>
            <a:off x="4724400" y="5715000"/>
            <a:ext cx="304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2291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Classification Techniques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1475"/>
            <a:ext cx="7772400" cy="4683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Approach: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Create specific model by evaluating training data (or using domain experts’ knowledge).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Apply model developed to new data.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Classes must be predefined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Most common techniques use DTs, NNs, or are based on distances or statistical methods.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Footer Placeholder 4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3315" name="Slide Number Placeholder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Defining Classes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914400" y="1817688"/>
            <a:ext cx="3657600" cy="3744912"/>
            <a:chOff x="576" y="1145"/>
            <a:chExt cx="2304" cy="2359"/>
          </a:xfrm>
        </p:grpSpPr>
        <p:pic>
          <p:nvPicPr>
            <p:cNvPr id="13321" name="Picture 4" descr="classde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6" y="1145"/>
              <a:ext cx="2304" cy="2029"/>
            </a:xfrm>
            <a:prstGeom prst="rect">
              <a:avLst/>
            </a:prstGeom>
            <a:noFill/>
            <a:ln w="571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13322" name="Text Box 5"/>
            <p:cNvSpPr txBox="1"/>
            <p:nvPr/>
          </p:nvSpPr>
          <p:spPr>
            <a:xfrm>
              <a:off x="816" y="3216"/>
              <a:ext cx="192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2"/>
                  </a:solidFill>
                </a:rPr>
                <a:t>Partitioning Based</a:t>
              </a:r>
              <a:endParaRPr lang="en-US" alt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4876800" y="2057400"/>
            <a:ext cx="3657600" cy="3803650"/>
            <a:chOff x="3072" y="1296"/>
            <a:chExt cx="2304" cy="2396"/>
          </a:xfrm>
        </p:grpSpPr>
        <p:pic>
          <p:nvPicPr>
            <p:cNvPr id="13319" name="Picture 7" descr="classsi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2" y="1632"/>
              <a:ext cx="2304" cy="2060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13320" name="Text Box 8"/>
            <p:cNvSpPr txBox="1"/>
            <p:nvPr/>
          </p:nvSpPr>
          <p:spPr>
            <a:xfrm>
              <a:off x="3312" y="1296"/>
              <a:ext cx="17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3200" b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effectLst/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effectLst/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effectLst/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2"/>
                  </a:solidFill>
                </a:rPr>
                <a:t>Distance Based</a:t>
              </a:r>
              <a:endParaRPr lang="en-US" altLang="en-US" sz="2400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pPr mar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effectLst/>
                <a:cs typeface="Arial" panose="020B0604020202020204" pitchFamily="34" charset="0"/>
              </a:rPr>
              <a:t>© Prentice Hall</a:t>
            </a:r>
            <a:endParaRPr lang="en-US" altLang="en-US" sz="1400" dirty="0">
              <a:effectLst/>
              <a:ea typeface="Arial" panose="020B0604020202020204" pitchFamily="34" charset="0"/>
            </a:endParaRPr>
          </a:p>
        </p:txBody>
      </p:sp>
      <p:sp>
        <p:nvSpPr>
          <p:cNvPr id="14339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effectLst/>
              </a:rPr>
            </a:fld>
            <a:endParaRPr lang="en-US" altLang="en-US" sz="1400" dirty="0">
              <a:effectLst/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Issues in Classification</a:t>
            </a:r>
            <a:endParaRPr kumimoji="0" 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Missing Data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Ignore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Replace with assumed value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Measuring Performance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Classification accuracy on test data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Confusion matrix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OC Curve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Diagonal">
  <a:themeElements>
    <a:clrScheme name="">
      <a:dk1>
        <a:srgbClr val="000000"/>
      </a:dk1>
      <a:lt1>
        <a:srgbClr val="FFFF99"/>
      </a:lt1>
      <a:dk2>
        <a:srgbClr val="99CCFF"/>
      </a:dk2>
      <a:lt2>
        <a:srgbClr val="FFFF00"/>
      </a:lt2>
      <a:accent1>
        <a:srgbClr val="00CCCC"/>
      </a:accent1>
      <a:accent2>
        <a:srgbClr val="FF33CC"/>
      </a:accent2>
      <a:accent3>
        <a:srgbClr val="CAE2FF"/>
      </a:accent3>
      <a:accent4>
        <a:srgbClr val="DADA82"/>
      </a:accent4>
      <a:accent5>
        <a:srgbClr val="AAE2E2"/>
      </a:accent5>
      <a:accent6>
        <a:srgbClr val="E72DB9"/>
      </a:accent6>
      <a:hlink>
        <a:srgbClr val="FF4568"/>
      </a:hlink>
      <a:folHlink>
        <a:srgbClr val="CCECFF"/>
      </a:folHlink>
    </a:clrScheme>
    <a:fontScheme name="Blue Diago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 Diagonal.pot</Template>
  <TotalTime>0</TotalTime>
  <Words>5562</Words>
  <Application>WPS Presentation</Application>
  <PresentationFormat>On-screen Show (4:3)</PresentationFormat>
  <Paragraphs>427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SimSun</vt:lpstr>
      <vt:lpstr>Wingdings</vt:lpstr>
      <vt:lpstr>Times New Roman</vt:lpstr>
      <vt:lpstr>Wingdings 3</vt:lpstr>
      <vt:lpstr>Symbol</vt:lpstr>
      <vt:lpstr>Symbol</vt:lpstr>
      <vt:lpstr>Microsoft YaHei</vt:lpstr>
      <vt:lpstr>Arial Unicode MS</vt:lpstr>
      <vt:lpstr>Wingdings 3</vt:lpstr>
      <vt:lpstr>Blue Diagonal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SEAS</dc:creator>
  <cp:lastModifiedBy>KAI HUI TEH</cp:lastModifiedBy>
  <cp:revision>145</cp:revision>
  <dcterms:created xsi:type="dcterms:W3CDTF">2001-11-01T21:56:16Z</dcterms:created>
  <dcterms:modified xsi:type="dcterms:W3CDTF">2020-05-21T02:56:57Z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