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9" r:id="rId4"/>
    <p:sldId id="259" r:id="rId5"/>
    <p:sldId id="263" r:id="rId6"/>
    <p:sldId id="266" r:id="rId7"/>
    <p:sldId id="265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1"/>
    <p:restoredTop sz="87237"/>
  </p:normalViewPr>
  <p:slideViewPr>
    <p:cSldViewPr snapToGrid="0">
      <p:cViewPr varScale="1">
        <p:scale>
          <a:sx n="90" d="100"/>
          <a:sy n="90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BD751-40FF-48F9-B0BF-D33832D65A6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BAA0-22E9-44EF-81BD-A891E944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BAA0-22E9-44EF-81BD-A891E94482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2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E6C3-8677-AB4F-8FBA-65982493ADDD}" type="datetime1">
              <a:rPr lang="en-MY" smtClean="0"/>
              <a:t>23/4/2019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1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14ED-5B1C-1143-9EEF-D9EAE8DEAEE1}" type="datetime1">
              <a:rPr lang="en-MY" smtClean="0"/>
              <a:t>23/4/2019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9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7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99F2-A3CE-3E42-BD3A-C0A60D4C9837}" type="datetime1">
              <a:rPr lang="en-MY" smtClean="0"/>
              <a:t>23/4/2019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8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9F8F-700D-EA4C-9766-9D84EA6B1FA4}" type="datetime1">
              <a:rPr lang="en-MY" smtClean="0"/>
              <a:t>23/4/2019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9CDF-0B34-0546-8BBC-D381D097F956}" type="datetime1">
              <a:rPr lang="en-MY" smtClean="0"/>
              <a:t>23/4/2019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8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6BF-F235-B044-AE55-10B9C610E4C9}" type="datetime1">
              <a:rPr lang="en-MY" smtClean="0"/>
              <a:t>23/4/2019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BD4D-2E22-2D42-9391-3AABB0CAD6F9}" type="datetime1">
              <a:rPr lang="en-MY" smtClean="0"/>
              <a:t>23/4/2019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8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F0BE-ED20-2446-9CEC-0CA317726B9B}" type="datetime1">
              <a:rPr lang="en-MY" smtClean="0"/>
              <a:t>23/4/2019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5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45B4-6B74-AA46-8747-DC04B6BACF5C}" type="datetime1">
              <a:rPr lang="en-MY" smtClean="0"/>
              <a:t>23/4/2019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3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0BF-E0A8-1041-A263-CF19D6C00F68}" type="datetime1">
              <a:rPr lang="en-MY" smtClean="0"/>
              <a:t>23/4/2019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3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462-F555-2247-A96A-D4ADED34F8FA}" type="datetime1">
              <a:rPr lang="en-MY" smtClean="0"/>
              <a:t>23/4/2019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2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F02D4-9294-0146-A4B3-ED746460822E}" type="datetime1">
              <a:rPr lang="en-MY" smtClean="0"/>
              <a:t>23/4/2019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5032-7C7B-4CFF-B143-12EB19866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9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reka.co/blog/apache-pig-install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51FC-F1E5-40BA-A047-F9D6C0973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36670"/>
            <a:ext cx="7772400" cy="873295"/>
          </a:xfrm>
        </p:spPr>
        <p:txBody>
          <a:bodyPr>
            <a:normAutofit/>
          </a:bodyPr>
          <a:lstStyle/>
          <a:p>
            <a:r>
              <a:rPr lang="en-US" sz="4400" dirty="0"/>
              <a:t>WQD7007 Big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83871-9718-4EFD-A879-97FA5C33D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74851"/>
            <a:ext cx="6858000" cy="1182951"/>
          </a:xfrm>
        </p:spPr>
        <p:txBody>
          <a:bodyPr>
            <a:normAutofit/>
          </a:bodyPr>
          <a:lstStyle/>
          <a:p>
            <a:r>
              <a:rPr lang="en-US" sz="4400" dirty="0"/>
              <a:t>Introduction to Pig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F9F55-F2E6-4FEF-8328-6821CBE0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5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6"/>
            <a:ext cx="7886700" cy="48958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this lab, we are going to practice how to analyze large amount of data as </a:t>
            </a:r>
            <a:r>
              <a:rPr lang="en-US" b="1" dirty="0"/>
              <a:t>data flows</a:t>
            </a:r>
            <a:r>
              <a:rPr lang="en-US" dirty="0"/>
              <a:t> using Apache Pig. </a:t>
            </a:r>
          </a:p>
          <a:p>
            <a:pPr algn="just"/>
            <a:r>
              <a:rPr lang="en-US" dirty="0"/>
              <a:t>Pig use Pig Latin scripting language, to achieve </a:t>
            </a:r>
            <a:r>
              <a:rPr lang="en-US" dirty="0" err="1"/>
              <a:t>adhoc</a:t>
            </a:r>
            <a:r>
              <a:rPr lang="en-US" dirty="0"/>
              <a:t> data analysis in a </a:t>
            </a:r>
            <a:r>
              <a:rPr lang="en-US" b="1" dirty="0"/>
              <a:t>iterative fashion</a:t>
            </a:r>
          </a:p>
          <a:p>
            <a:pPr algn="just"/>
            <a:r>
              <a:rPr lang="en-US" dirty="0"/>
              <a:t>Pig sits on top of MapReduce, so all Pig scripts run as Map and Reduce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6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Online reference: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www.edureka.co/blog/apache-pig-installation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</a:rPr>
              <a:t> http://www-us.apache.org/dist/pig/pig-0.16.0/pig-0.16.0.tar.gz</a:t>
            </a:r>
          </a:p>
          <a:p>
            <a:r>
              <a:rPr lang="en-US" dirty="0">
                <a:latin typeface="Consolas" panose="020B0609020204030204" pitchFamily="49" charset="0"/>
              </a:rPr>
              <a:t>tar -</a:t>
            </a:r>
            <a:r>
              <a:rPr lang="en-US" dirty="0" err="1">
                <a:latin typeface="Consolas" panose="020B0609020204030204" pitchFamily="49" charset="0"/>
              </a:rPr>
              <a:t>xzf</a:t>
            </a:r>
            <a:r>
              <a:rPr lang="en-US" dirty="0">
                <a:latin typeface="Consolas" panose="020B0609020204030204" pitchFamily="49" charset="0"/>
              </a:rPr>
              <a:t> pig-0.16.0.tar.gz</a:t>
            </a:r>
          </a:p>
          <a:p>
            <a:r>
              <a:rPr lang="en-US" dirty="0">
                <a:latin typeface="Consolas" panose="020B0609020204030204" pitchFamily="49" charset="0"/>
              </a:rPr>
              <a:t>mv pig-0.16.0 /home/{</a:t>
            </a:r>
            <a:r>
              <a:rPr lang="en-US" dirty="0" err="1">
                <a:latin typeface="Consolas" panose="020B0609020204030204" pitchFamily="49" charset="0"/>
              </a:rPr>
              <a:t>yourname</a:t>
            </a:r>
            <a:r>
              <a:rPr lang="en-US" dirty="0">
                <a:latin typeface="Consolas" panose="020B0609020204030204" pitchFamily="49" charset="0"/>
              </a:rPr>
              <a:t>}/pig/</a:t>
            </a:r>
          </a:p>
          <a:p>
            <a:r>
              <a:rPr lang="en-US" dirty="0"/>
              <a:t>In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bashrc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export PATH=$PATH:/home/{</a:t>
            </a:r>
            <a:r>
              <a:rPr lang="en-US" dirty="0" err="1">
                <a:latin typeface="Consolas" panose="020B0609020204030204" pitchFamily="49" charset="0"/>
              </a:rPr>
              <a:t>yourname</a:t>
            </a:r>
            <a:r>
              <a:rPr lang="en-US" dirty="0">
                <a:latin typeface="Consolas" panose="020B0609020204030204" pitchFamily="49" charset="0"/>
              </a:rPr>
              <a:t>}/pig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export JAVA_HOME=/</a:t>
            </a:r>
            <a:r>
              <a:rPr lang="en-US" dirty="0" err="1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/lib/</a:t>
            </a:r>
            <a:r>
              <a:rPr lang="en-US" dirty="0" err="1">
                <a:latin typeface="Consolas" panose="020B0609020204030204" pitchFamily="49" charset="0"/>
              </a:rPr>
              <a:t>jvm</a:t>
            </a:r>
            <a:r>
              <a:rPr lang="en-US" dirty="0">
                <a:latin typeface="Consolas" panose="020B0609020204030204" pitchFamily="49" charset="0"/>
              </a:rPr>
              <a:t>/java-8-openjdk-amd64/</a:t>
            </a:r>
            <a:r>
              <a:rPr lang="en-US" dirty="0" err="1">
                <a:latin typeface="Consolas" panose="020B0609020204030204" pitchFamily="49" charset="0"/>
              </a:rPr>
              <a:t>jre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</a:p>
          <a:p>
            <a:r>
              <a:rPr lang="en-US" dirty="0" smtClean="0"/>
              <a:t>Execute</a:t>
            </a:r>
            <a:r>
              <a:rPr lang="en-US" dirty="0" smtClean="0">
                <a:latin typeface="Consolas" panose="020B0609020204030204" pitchFamily="49" charset="0"/>
              </a:rPr>
              <a:t> source .</a:t>
            </a:r>
            <a:r>
              <a:rPr lang="en-US" dirty="0" err="1" smtClean="0">
                <a:latin typeface="Consolas" panose="020B0609020204030204" pitchFamily="49" charset="0"/>
              </a:rPr>
              <a:t>bashrc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Execute </a:t>
            </a:r>
            <a:r>
              <a:rPr lang="en-US" dirty="0" smtClean="0">
                <a:latin typeface="Consolas" panose="020B0609020204030204" pitchFamily="49" charset="0"/>
              </a:rPr>
              <a:t>pig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6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6"/>
            <a:ext cx="7886700" cy="441801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Write Pig script: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batting = load ‘/user/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hdfs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batting.csv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 using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PigStorage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(‘,’);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raw_runs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FILTER batting BY $1&gt;0; </a:t>
            </a:r>
          </a:p>
          <a:p>
            <a:endParaRPr lang="en-US" sz="2400" dirty="0">
              <a:cs typeface="Consolas" panose="020B0609020204030204" pitchFamily="49" charset="0"/>
            </a:endParaRPr>
          </a:p>
          <a:p>
            <a:r>
              <a:rPr lang="en-US" sz="2400" dirty="0">
                <a:cs typeface="Consolas" panose="020B0609020204030204" pitchFamily="49" charset="0"/>
              </a:rPr>
              <a:t>No result appeared even though the operation is completed. 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This is because not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DUMP</a:t>
            </a:r>
            <a:r>
              <a:rPr lang="en-US" sz="2000" dirty="0">
                <a:cs typeface="Consolas" panose="020B0609020204030204" pitchFamily="49" charset="0"/>
              </a:rPr>
              <a:t> command is called to display result or save to storage.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DUMP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raw_runs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cs typeface="Consolas" panose="020B0609020204030204" pitchFamily="49" charset="0"/>
              </a:rPr>
              <a:t>Sample result (1</a:t>
            </a:r>
            <a:r>
              <a:rPr lang="en-US" sz="2400" baseline="30000" dirty="0">
                <a:cs typeface="Consolas" panose="020B0609020204030204" pitchFamily="49" charset="0"/>
              </a:rPr>
              <a:t>st</a:t>
            </a:r>
            <a:r>
              <a:rPr lang="en-US" sz="2400" dirty="0">
                <a:cs typeface="Consolas" panose="020B0609020204030204" pitchFamily="49" charset="0"/>
              </a:rPr>
              <a:t> line):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(aardsda01,2004,1,SFN,NL,11,11,0,0,0,0,0,0,0,0,0,0,0,0,0,0,0,0,11)</a:t>
            </a:r>
          </a:p>
          <a:p>
            <a:endParaRPr lang="de-DE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6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Pig Characteristics: iterative. Means we an step into each intermediate step. Example: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Runs = FOREACH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raw_runs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GENERATE $0 as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$1 as year, $8 as runs;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B550-80D0-934D-A028-2479AE06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A2E26-0586-4446-ABCC-E53AE1D94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can be grouped based on elements e.g. according to the year by setting </a:t>
            </a:r>
            <a:r>
              <a:rPr lang="en-US" sz="2400" dirty="0" err="1"/>
              <a:t>grp_data</a:t>
            </a:r>
            <a:r>
              <a:rPr lang="en-US" sz="2400" dirty="0"/>
              <a:t> object to be indexed by year. Example: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grp_data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GROUP runs by (year);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max_runs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FOREACH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grp_data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GENERATE group as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grp,MAX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run.runs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max_runs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DUMP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max_runs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D0D6D-564A-5246-B8B9-B85B45C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have the maximum for each year but we need to join this with the runs data object. </a:t>
            </a:r>
          </a:p>
          <a:p>
            <a:r>
              <a:rPr lang="en-US" sz="2400" dirty="0"/>
              <a:t>We want our output result in the form of (Year, </a:t>
            </a:r>
            <a:r>
              <a:rPr lang="en-US" sz="2400" dirty="0" err="1"/>
              <a:t>PlayerID</a:t>
            </a:r>
            <a:r>
              <a:rPr lang="en-US" sz="2400" dirty="0"/>
              <a:t> and Max Run). Example: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join_max_run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JOIN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max_runs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by ($0,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max_runs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), runs by (year, runs);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join_data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FOREACH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join_max_run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GENERATE $0 as year, $2 as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$1 as run.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DUMP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join_data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5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533D-83F9-C64C-A5C8-92109CC0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Movie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E322-C0D7-CB4B-86ED-D697670F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Download </a:t>
            </a:r>
            <a:r>
              <a:rPr lang="en-US" sz="2400" dirty="0" err="1"/>
              <a:t>movies_data.csv</a:t>
            </a:r>
            <a:r>
              <a:rPr lang="en-US" sz="2400" dirty="0"/>
              <a:t> and upload it to HDFS.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Run the following scripts in Pig:</a:t>
            </a:r>
          </a:p>
          <a:p>
            <a:pPr lvl="1"/>
            <a:r>
              <a:rPr lang="en-US" sz="2000" dirty="0"/>
              <a:t>movies = LOAD ‘/user/</a:t>
            </a:r>
            <a:r>
              <a:rPr lang="en-US" sz="2000" dirty="0" err="1"/>
              <a:t>hdfs</a:t>
            </a:r>
            <a:r>
              <a:rPr lang="en-US" sz="2000" dirty="0"/>
              <a:t>/</a:t>
            </a:r>
            <a:r>
              <a:rPr lang="en-US" sz="2000" dirty="0" err="1"/>
              <a:t>movies_data.csv</a:t>
            </a:r>
            <a:r>
              <a:rPr lang="en-US" sz="2000" dirty="0"/>
              <a:t>’;</a:t>
            </a:r>
          </a:p>
          <a:p>
            <a:pPr lvl="1"/>
            <a:r>
              <a:rPr lang="en-US" sz="2000" dirty="0"/>
              <a:t>USING </a:t>
            </a:r>
            <a:r>
              <a:rPr lang="en-US" sz="2000" dirty="0" err="1"/>
              <a:t>PigStorage</a:t>
            </a:r>
            <a:r>
              <a:rPr lang="en-US" sz="2000" dirty="0"/>
              <a:t>(‘,’) as (id, name, year, rating, duration);</a:t>
            </a:r>
          </a:p>
          <a:p>
            <a:pPr lvl="1"/>
            <a:r>
              <a:rPr lang="en-US" sz="2000" dirty="0"/>
              <a:t>DUMP movies;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Filter data iteratively (find movies that are worth watching </a:t>
            </a:r>
            <a:r>
              <a:rPr lang="en-US" sz="2400" dirty="0">
                <a:sym typeface="Wingdings" pitchFamily="2" charset="2"/>
              </a:rPr>
              <a:t> rating higher than 4.0</a:t>
            </a:r>
            <a:r>
              <a:rPr lang="en-US" sz="2400" dirty="0"/>
              <a:t>):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movies_greater_than_four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FILTER movies BY (float)rating&gt;4.0;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DUMP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movies_greater_than_four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10045-203F-6F4D-BE28-33D3F615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8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03A2-EE9A-A147-B5FA-B814B886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Movie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13113-989A-4548-83C4-9B83357D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4"/>
            <a:ext cx="7886700" cy="46323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Write outcome to persistent storage: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STORE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movies_greater_than_four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into ‘/user/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hdfs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movies_greater_than_four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  <a:endParaRPr lang="en-US" sz="24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Look for classic movies that are between 50s and 60s: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movies_between_50_60 = FILTER movies by year&gt;1950 and year&lt;1960;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Retrieve movies that start with the character ‘A’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movies_starting_with_A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FILTER movies by name matches ‘A.*’;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* Use Hive query to retrieve the same information. What are the pros and cons between Hive and Pig?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BD618-E952-964F-A9BE-65482374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5032-7C7B-4CFF-B143-12EB198668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9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7243</TotalTime>
  <Words>499</Words>
  <Application>Microsoft Office PowerPoint</Application>
  <PresentationFormat>On-screen Show (4:3)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Office Theme</vt:lpstr>
      <vt:lpstr>WQD7007 Big Data Management</vt:lpstr>
      <vt:lpstr>Introduction</vt:lpstr>
      <vt:lpstr>Installation </vt:lpstr>
      <vt:lpstr>Load Data</vt:lpstr>
      <vt:lpstr>Filter data</vt:lpstr>
      <vt:lpstr>Aggregate Data</vt:lpstr>
      <vt:lpstr>Join Data</vt:lpstr>
      <vt:lpstr>Another example: Movie data</vt:lpstr>
      <vt:lpstr>Another example: Movie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WQD7007 Big Data Management</dc:title>
  <dc:creator>hoo</dc:creator>
  <cp:lastModifiedBy>Hoo Wai Lam</cp:lastModifiedBy>
  <cp:revision>107</cp:revision>
  <cp:lastPrinted>2018-02-27T01:04:52Z</cp:lastPrinted>
  <dcterms:created xsi:type="dcterms:W3CDTF">2018-02-20T16:33:32Z</dcterms:created>
  <dcterms:modified xsi:type="dcterms:W3CDTF">2019-04-23T08:56:08Z</dcterms:modified>
</cp:coreProperties>
</file>