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22" r:id="rId3"/>
    <p:sldId id="268" r:id="rId4"/>
    <p:sldId id="269" r:id="rId5"/>
    <p:sldId id="270" r:id="rId6"/>
    <p:sldId id="271" r:id="rId7"/>
    <p:sldId id="272" r:id="rId8"/>
    <p:sldId id="273" r:id="rId9"/>
    <p:sldId id="275" r:id="rId10"/>
    <p:sldId id="276" r:id="rId11"/>
    <p:sldId id="277" r:id="rId12"/>
    <p:sldId id="279" r:id="rId13"/>
    <p:sldId id="300" r:id="rId14"/>
    <p:sldId id="301" r:id="rId15"/>
    <p:sldId id="302" r:id="rId16"/>
    <p:sldId id="304" r:id="rId17"/>
    <p:sldId id="305" r:id="rId18"/>
    <p:sldId id="309" r:id="rId19"/>
    <p:sldId id="280" r:id="rId20"/>
    <p:sldId id="311" r:id="rId21"/>
    <p:sldId id="320" r:id="rId22"/>
    <p:sldId id="281" r:id="rId23"/>
    <p:sldId id="313" r:id="rId24"/>
    <p:sldId id="314" r:id="rId25"/>
    <p:sldId id="316" r:id="rId26"/>
    <p:sldId id="317" r:id="rId27"/>
    <p:sldId id="31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1"/>
    <p:restoredTop sz="70596" autoAdjust="0"/>
  </p:normalViewPr>
  <p:slideViewPr>
    <p:cSldViewPr snapToGrid="0">
      <p:cViewPr varScale="1">
        <p:scale>
          <a:sx n="72" d="100"/>
          <a:sy n="72"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BD751-40FF-48F9-B0BF-D33832D65A68}" type="datetimeFigureOut">
              <a:rPr lang="en-US" smtClean="0"/>
              <a:t>3/5/2019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ABAA0-22E9-44EF-81BD-A891E9448254}" type="slidenum">
              <a:rPr lang="en-US" smtClean="0"/>
              <a:t>‹#›</a:t>
            </a:fld>
            <a:endParaRPr lang="en-US"/>
          </a:p>
        </p:txBody>
      </p:sp>
    </p:spTree>
    <p:extLst>
      <p:ext uri="{BB962C8B-B14F-4D97-AF65-F5344CB8AC3E}">
        <p14:creationId xmlns:p14="http://schemas.microsoft.com/office/powerpoint/2010/main" val="11673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ABAA0-22E9-44EF-81BD-A891E9448254}" type="slidenum">
              <a:rPr lang="en-US" smtClean="0"/>
              <a:t>1</a:t>
            </a:fld>
            <a:endParaRPr lang="en-US"/>
          </a:p>
        </p:txBody>
      </p:sp>
    </p:spTree>
    <p:extLst>
      <p:ext uri="{BB962C8B-B14F-4D97-AF65-F5344CB8AC3E}">
        <p14:creationId xmlns:p14="http://schemas.microsoft.com/office/powerpoint/2010/main" val="57312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possible activities: </a:t>
            </a:r>
          </a:p>
          <a:p>
            <a:pPr marL="800100" lvl="1" indent="-342900" algn="just">
              <a:buFont typeface="+mj-lt"/>
              <a:buAutoNum type="arabicPeriod"/>
            </a:pPr>
            <a:r>
              <a:rPr lang="en-US" sz="1600" dirty="0" smtClean="0"/>
              <a:t>extracting and standardizing data values from the text</a:t>
            </a:r>
          </a:p>
          <a:p>
            <a:pPr marL="800100" lvl="1" indent="-342900" algn="just">
              <a:buFont typeface="+mj-lt"/>
              <a:buAutoNum type="arabicPeriod"/>
            </a:pPr>
            <a:r>
              <a:rPr lang="en-US" sz="1600" dirty="0" smtClean="0"/>
              <a:t>assigning data values to specific classes of data belonging to a classification system</a:t>
            </a:r>
          </a:p>
          <a:p>
            <a:pPr marL="800100" lvl="1" indent="-342900" algn="just">
              <a:buFont typeface="+mj-lt"/>
              <a:buAutoNum type="arabicPeriod"/>
            </a:pPr>
            <a:r>
              <a:rPr lang="en-US" sz="1600" dirty="0" smtClean="0"/>
              <a:t>assigning the classified data to a storage and retrieval system (e.g., a database), and indexing the data in the system. </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7</a:t>
            </a:fld>
            <a:endParaRPr lang="en-US"/>
          </a:p>
        </p:txBody>
      </p:sp>
    </p:spTree>
    <p:extLst>
      <p:ext uri="{BB962C8B-B14F-4D97-AF65-F5344CB8AC3E}">
        <p14:creationId xmlns:p14="http://schemas.microsoft.com/office/powerpoint/2010/main" val="92673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translate, and? Pros and cons of google translate</a:t>
            </a:r>
          </a:p>
        </p:txBody>
      </p:sp>
      <p:sp>
        <p:nvSpPr>
          <p:cNvPr id="4" name="Slide Number Placeholder 3"/>
          <p:cNvSpPr>
            <a:spLocks noGrp="1"/>
          </p:cNvSpPr>
          <p:nvPr>
            <p:ph type="sldNum" sz="quarter" idx="10"/>
          </p:nvPr>
        </p:nvSpPr>
        <p:spPr/>
        <p:txBody>
          <a:bodyPr/>
          <a:lstStyle/>
          <a:p>
            <a:fld id="{A89ABAA0-22E9-44EF-81BD-A891E9448254}" type="slidenum">
              <a:rPr lang="en-US" smtClean="0"/>
              <a:t>10</a:t>
            </a:fld>
            <a:endParaRPr lang="en-US"/>
          </a:p>
        </p:txBody>
      </p:sp>
    </p:spTree>
    <p:extLst>
      <p:ext uri="{BB962C8B-B14F-4D97-AF65-F5344CB8AC3E}">
        <p14:creationId xmlns:p14="http://schemas.microsoft.com/office/powerpoint/2010/main" val="1994751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err="1" smtClean="0"/>
              <a:t>Autocoding</a:t>
            </a:r>
            <a:r>
              <a:rPr lang="en-US" sz="2400" dirty="0" smtClean="0"/>
              <a:t> </a:t>
            </a:r>
            <a:r>
              <a:rPr lang="en-US" sz="2400" dirty="0"/>
              <a:t>is a specialized form of machine translation, the field of computer science dealing with drawing meaning from narrative text, </a:t>
            </a:r>
            <a:r>
              <a:rPr lang="en-US" sz="2400" b="1" dirty="0"/>
              <a:t>OR</a:t>
            </a:r>
            <a:r>
              <a:rPr lang="en-US" sz="2400" dirty="0"/>
              <a:t> translating narrative text from one language to another. </a:t>
            </a:r>
          </a:p>
          <a:p>
            <a:r>
              <a:rPr lang="en-US" sz="2000" dirty="0" err="1"/>
              <a:t>autocoding</a:t>
            </a:r>
            <a:r>
              <a:rPr lang="en-US" sz="2000" dirty="0"/>
              <a:t> algorithms have been adopted directly from the field of machine translation, particularly algorithms for natural language processing</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12</a:t>
            </a:fld>
            <a:endParaRPr lang="en-US"/>
          </a:p>
        </p:txBody>
      </p:sp>
    </p:spTree>
    <p:extLst>
      <p:ext uri="{BB962C8B-B14F-4D97-AF65-F5344CB8AC3E}">
        <p14:creationId xmlns:p14="http://schemas.microsoft.com/office/powerpoint/2010/main" val="73739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Others: </a:t>
            </a:r>
          </a:p>
          <a:p>
            <a:pPr marL="628650" lvl="1" indent="-171450">
              <a:buFont typeface="Arial" panose="020B0604020202020204" pitchFamily="34" charset="0"/>
              <a:buChar char="•"/>
            </a:pPr>
            <a:r>
              <a:rPr lang="en-US" dirty="0"/>
              <a:t>to express detail, </a:t>
            </a:r>
          </a:p>
          <a:p>
            <a:pPr marL="628650" lvl="1" indent="-171450">
              <a:buFont typeface="Arial" panose="020B0604020202020204" pitchFamily="34" charset="0"/>
              <a:buChar char="•"/>
            </a:pPr>
            <a:r>
              <a:rPr lang="en-US" dirty="0"/>
              <a:t>to tag information in textual documents, and </a:t>
            </a:r>
          </a:p>
          <a:p>
            <a:pPr marL="628650" lvl="1" indent="-171450">
              <a:buFont typeface="Arial" panose="020B0604020202020204" pitchFamily="34" charset="0"/>
              <a:buChar char="•"/>
            </a:pPr>
            <a:r>
              <a:rPr lang="en-US" dirty="0"/>
              <a:t>to drive down the complexity of documents by uniting synonymous terms under a common code. </a:t>
            </a:r>
          </a:p>
          <a:p>
            <a:pPr marL="628650" lvl="1" indent="-171450">
              <a:buFont typeface="Arial" panose="020B0604020202020204" pitchFamily="34" charset="0"/>
              <a:buChar char="•"/>
            </a:pPr>
            <a:r>
              <a:rPr lang="en-US" dirty="0"/>
              <a:t>Sets of documents held in more than one Big Data resource can be harmonized under a nomenclature by substituting or appending a nomenclature code to every nomenclature term that appears in any of.</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15</a:t>
            </a:fld>
            <a:endParaRPr lang="en-US"/>
          </a:p>
        </p:txBody>
      </p:sp>
    </p:spTree>
    <p:extLst>
      <p:ext uri="{BB962C8B-B14F-4D97-AF65-F5344CB8AC3E}">
        <p14:creationId xmlns:p14="http://schemas.microsoft.com/office/powerpoint/2010/main" val="4093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steps: </a:t>
            </a:r>
          </a:p>
          <a:p>
            <a:pPr marL="914400" lvl="1" indent="-457200">
              <a:buFont typeface="+mj-lt"/>
              <a:buAutoNum type="arabicPeriod"/>
            </a:pPr>
            <a:r>
              <a:rPr lang="en-US" dirty="0"/>
              <a:t>parsing text into sentences; </a:t>
            </a:r>
          </a:p>
          <a:p>
            <a:pPr marL="914400" lvl="1" indent="-457200">
              <a:buFont typeface="+mj-lt"/>
              <a:buAutoNum type="arabicPeriod"/>
            </a:pPr>
            <a:r>
              <a:rPr lang="en-US" dirty="0"/>
              <a:t>parsing sentences into grammatical units, </a:t>
            </a:r>
          </a:p>
          <a:p>
            <a:pPr marL="914400" lvl="1" indent="-457200">
              <a:buFont typeface="+mj-lt"/>
              <a:buAutoNum type="arabicPeriod"/>
            </a:pPr>
            <a:r>
              <a:rPr lang="en-US" dirty="0"/>
              <a:t>rearranging the units of the sentence into grammatically permissible combinations, </a:t>
            </a:r>
          </a:p>
          <a:p>
            <a:pPr marL="914400" lvl="1" indent="-457200">
              <a:buFont typeface="+mj-lt"/>
              <a:buAutoNum type="arabicPeriod"/>
            </a:pPr>
            <a:r>
              <a:rPr lang="en-US" dirty="0"/>
              <a:t>expanding the combinations based on stem forms of words, </a:t>
            </a:r>
          </a:p>
          <a:p>
            <a:pPr marL="914400" lvl="1" indent="-457200">
              <a:buFont typeface="+mj-lt"/>
              <a:buAutoNum type="arabicPeriod"/>
            </a:pPr>
            <a:r>
              <a:rPr lang="en-US" dirty="0"/>
              <a:t>allowing for singularities and pluralities of words, </a:t>
            </a:r>
          </a:p>
          <a:p>
            <a:pPr marL="914400" lvl="1" indent="-457200">
              <a:buFont typeface="+mj-lt"/>
              <a:buAutoNum type="arabicPeriod"/>
            </a:pPr>
            <a:r>
              <a:rPr lang="en-US" dirty="0"/>
              <a:t>matching the allowable variations against the terms listed in the nomenclature.</a:t>
            </a:r>
          </a:p>
          <a:p>
            <a:endParaRPr lang="en-US" dirty="0"/>
          </a:p>
          <a:p>
            <a:r>
              <a:rPr lang="en-US" sz="1200" dirty="0"/>
              <a:t>This means that if an </a:t>
            </a:r>
            <a:r>
              <a:rPr lang="en-US" sz="1200" dirty="0" err="1"/>
              <a:t>autocoder</a:t>
            </a:r>
            <a:r>
              <a:rPr lang="en-US" sz="1200" dirty="0"/>
              <a:t> must parse and code </a:t>
            </a:r>
            <a:r>
              <a:rPr lang="en-US" sz="1200" b="1" dirty="0"/>
              <a:t>a terabyte of textual material</a:t>
            </a:r>
            <a:r>
              <a:rPr lang="en-US" sz="1200" dirty="0"/>
              <a:t>, it would require 1000 million seconds to execute, or about </a:t>
            </a:r>
            <a:r>
              <a:rPr lang="en-US" sz="1200" b="1" dirty="0"/>
              <a:t>30 years</a:t>
            </a:r>
            <a:r>
              <a:rPr lang="en-US" sz="1200" dirty="0"/>
              <a:t>. </a:t>
            </a:r>
          </a:p>
          <a:p>
            <a:r>
              <a:rPr lang="en-US" sz="1200" dirty="0"/>
              <a:t>Big Data resources typically contain many terabytes of data; thus, natural language </a:t>
            </a:r>
            <a:r>
              <a:rPr lang="en-US" sz="1200" dirty="0" err="1"/>
              <a:t>autocoding</a:t>
            </a:r>
            <a:r>
              <a:rPr lang="en-US" sz="1200" dirty="0"/>
              <a:t> software is unsuitable for translating Big Data resources. </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17</a:t>
            </a:fld>
            <a:endParaRPr lang="en-US"/>
          </a:p>
        </p:txBody>
      </p:sp>
    </p:spTree>
    <p:extLst>
      <p:ext uri="{BB962C8B-B14F-4D97-AF65-F5344CB8AC3E}">
        <p14:creationId xmlns:p14="http://schemas.microsoft.com/office/powerpoint/2010/main" val="3077043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Cross-index: a note or cross reference in a book or list which refers the reader to other material.</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21</a:t>
            </a:fld>
            <a:endParaRPr lang="en-US"/>
          </a:p>
        </p:txBody>
      </p:sp>
    </p:spTree>
    <p:extLst>
      <p:ext uri="{BB962C8B-B14F-4D97-AF65-F5344CB8AC3E}">
        <p14:creationId xmlns:p14="http://schemas.microsoft.com/office/powerpoint/2010/main" val="346634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You may want to create an index of names of persons, an index of geographic locations, or an index of types of transactions. Your choice depends on the intended uses of the Big Data resource.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A coded nomenclature might facilitate the construction of an index if synonymous index terms are attached to their shared nomenclature code.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For example, an index prepared for biologists might be keyed to the classification of living organisms. Gene data has been indexed to a gene ontology and used as a research tool.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Term associations leading to useful discoveries can sometimes be found by collecting the distances between indexed terms. Terms that are proximate to one another (i.e., co-occurring terms) tend to have a relational correspondence. For example,  if “aniline dye industry” co-occurs often with the seemingly unrelated term “bladder cancer,” then you might start to ask whether aniline dyes can cause bladder cancer.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Specialized indexes might be created for data analysts who have varied research agendas.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It is far easier to merge indexes than to merge Big Data resources. It is worthwhile to note that the greatest value of Big Data comes from finding relationships among disparate collections of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dirty="0"/>
          </a:p>
        </p:txBody>
      </p:sp>
      <p:sp>
        <p:nvSpPr>
          <p:cNvPr id="4" name="Slide Number Placeholder 3"/>
          <p:cNvSpPr>
            <a:spLocks noGrp="1"/>
          </p:cNvSpPr>
          <p:nvPr>
            <p:ph type="sldNum" sz="quarter" idx="10"/>
          </p:nvPr>
        </p:nvSpPr>
        <p:spPr/>
        <p:txBody>
          <a:bodyPr/>
          <a:lstStyle/>
          <a:p>
            <a:fld id="{A89ABAA0-22E9-44EF-81BD-A891E9448254}" type="slidenum">
              <a:rPr lang="en-US" smtClean="0"/>
              <a:t>27</a:t>
            </a:fld>
            <a:endParaRPr lang="en-US"/>
          </a:p>
        </p:txBody>
      </p:sp>
    </p:spTree>
    <p:extLst>
      <p:ext uri="{BB962C8B-B14F-4D97-AF65-F5344CB8AC3E}">
        <p14:creationId xmlns:p14="http://schemas.microsoft.com/office/powerpoint/2010/main" val="245906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1E6C3-8677-AB4F-8FBA-65982493ADDD}" type="datetime1">
              <a:rPr lang="en-MY"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62591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614ED-5B1C-1143-9EEF-D9EAE8DEAEE1}" type="datetime1">
              <a:rPr lang="en-MY"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2149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F99F2-A3CE-3E42-BD3A-C0A60D4C9837}" type="datetime1">
              <a:rPr lang="en-MY"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135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F9F8F-700D-EA4C-9766-9D84EA6B1FA4}" type="datetime1">
              <a:rPr lang="en-MY"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6762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E99CDF-0B34-0546-8BBC-D381D097F956}" type="datetime1">
              <a:rPr lang="en-MY"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54548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506BF-F235-B044-AE55-10B9C610E4C9}" type="datetime1">
              <a:rPr lang="en-MY"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3484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1BD4D-2E22-2D42-9391-3AABB0CAD6F9}" type="datetime1">
              <a:rPr lang="en-MY"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83598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0F0BE-ED20-2446-9CEC-0CA317726B9B}" type="datetime1">
              <a:rPr lang="en-MY"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102355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345B4-6B74-AA46-8747-DC04B6BACF5C}" type="datetime1">
              <a:rPr lang="en-MY" smtClean="0"/>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702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1980BF-E0A8-1041-A263-CF19D6C00F68}" type="datetime1">
              <a:rPr lang="en-MY"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5118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A8B462-F555-2247-A96A-D4ADED34F8FA}" type="datetime1">
              <a:rPr lang="en-MY"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26152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F02D4-9294-0146-A4B3-ED746460822E}" type="datetime1">
              <a:rPr lang="en-MY" smtClean="0"/>
              <a:t>5/3/2019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5032-7C7B-4CFF-B143-12EB198668AE}" type="slidenum">
              <a:rPr lang="en-US" smtClean="0"/>
              <a:t>‹#›</a:t>
            </a:fld>
            <a:endParaRPr lang="en-US"/>
          </a:p>
        </p:txBody>
      </p:sp>
    </p:spTree>
    <p:extLst>
      <p:ext uri="{BB962C8B-B14F-4D97-AF65-F5344CB8AC3E}">
        <p14:creationId xmlns:p14="http://schemas.microsoft.com/office/powerpoint/2010/main" val="366759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51FC-F1E5-40BA-A047-F9D6C09738D7}"/>
              </a:ext>
            </a:extLst>
          </p:cNvPr>
          <p:cNvSpPr>
            <a:spLocks noGrp="1"/>
          </p:cNvSpPr>
          <p:nvPr>
            <p:ph type="ctrTitle"/>
          </p:nvPr>
        </p:nvSpPr>
        <p:spPr>
          <a:xfrm>
            <a:off x="685800" y="2636667"/>
            <a:ext cx="7772400" cy="873295"/>
          </a:xfrm>
        </p:spPr>
        <p:txBody>
          <a:bodyPr>
            <a:normAutofit/>
          </a:bodyPr>
          <a:lstStyle/>
          <a:p>
            <a:r>
              <a:rPr lang="en-US" sz="4400" dirty="0"/>
              <a:t>WQD7007 Big Data Management</a:t>
            </a:r>
          </a:p>
        </p:txBody>
      </p:sp>
      <p:sp>
        <p:nvSpPr>
          <p:cNvPr id="3" name="Subtitle 2">
            <a:extLst>
              <a:ext uri="{FF2B5EF4-FFF2-40B4-BE49-F238E27FC236}">
                <a16:creationId xmlns:a16="http://schemas.microsoft.com/office/drawing/2014/main" id="{CDB83871-9718-4EFD-A879-97FA5C33D2E1}"/>
              </a:ext>
            </a:extLst>
          </p:cNvPr>
          <p:cNvSpPr>
            <a:spLocks noGrp="1"/>
          </p:cNvSpPr>
          <p:nvPr>
            <p:ph type="subTitle" idx="1"/>
          </p:nvPr>
        </p:nvSpPr>
        <p:spPr>
          <a:xfrm>
            <a:off x="685800" y="4074850"/>
            <a:ext cx="7772400" cy="2783150"/>
          </a:xfrm>
        </p:spPr>
        <p:txBody>
          <a:bodyPr>
            <a:normAutofit/>
          </a:bodyPr>
          <a:lstStyle/>
          <a:p>
            <a:r>
              <a:rPr lang="en-US" sz="4400" dirty="0"/>
              <a:t>Big Data Concepts</a:t>
            </a:r>
          </a:p>
          <a:p>
            <a:r>
              <a:rPr lang="en-US" sz="3200" dirty="0"/>
              <a:t>Providing Structure to Unstructured Data</a:t>
            </a:r>
          </a:p>
        </p:txBody>
      </p:sp>
      <p:sp>
        <p:nvSpPr>
          <p:cNvPr id="4" name="Slide Number Placeholder 3">
            <a:extLst>
              <a:ext uri="{FF2B5EF4-FFF2-40B4-BE49-F238E27FC236}">
                <a16:creationId xmlns:a16="http://schemas.microsoft.com/office/drawing/2014/main" id="{E12F9F55-F2E6-4FEF-8328-6821CBE056A0}"/>
              </a:ext>
            </a:extLst>
          </p:cNvPr>
          <p:cNvSpPr>
            <a:spLocks noGrp="1"/>
          </p:cNvSpPr>
          <p:nvPr>
            <p:ph type="sldNum" sz="quarter" idx="12"/>
          </p:nvPr>
        </p:nvSpPr>
        <p:spPr/>
        <p:txBody>
          <a:bodyPr/>
          <a:lstStyle/>
          <a:p>
            <a:fld id="{33085032-7C7B-4CFF-B143-12EB198668AE}" type="slidenum">
              <a:rPr lang="en-US" smtClean="0"/>
              <a:t>1</a:t>
            </a:fld>
            <a:endParaRPr lang="en-US"/>
          </a:p>
        </p:txBody>
      </p:sp>
      <p:pic>
        <p:nvPicPr>
          <p:cNvPr id="5" name="Picture 2" descr="https://1120688276.rsc.cdn77.org/admin/uploads/images/490/logo/large/logo.png">
            <a:extLst>
              <a:ext uri="{FF2B5EF4-FFF2-40B4-BE49-F238E27FC236}">
                <a16:creationId xmlns:a16="http://schemas.microsoft.com/office/drawing/2014/main" id="{D2794915-7B2E-8D43-8536-9EA2DFC3D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1000"/>
            <a:ext cx="334327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5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Autofit/>
          </a:bodyPr>
          <a:lstStyle/>
          <a:p>
            <a:pPr algn="just"/>
            <a:r>
              <a:rPr lang="en-US" dirty="0" smtClean="0"/>
              <a:t>Next, each </a:t>
            </a:r>
            <a:r>
              <a:rPr lang="en-US" dirty="0"/>
              <a:t>of the parts </a:t>
            </a:r>
            <a:r>
              <a:rPr lang="en-US" b="1" dirty="0"/>
              <a:t>can be translated by a dictionary </a:t>
            </a:r>
            <a:r>
              <a:rPr lang="en-US" dirty="0"/>
              <a:t>that finds </a:t>
            </a:r>
            <a:r>
              <a:rPr lang="en-US" b="1" dirty="0"/>
              <a:t>equivalent terms in a foreign language </a:t>
            </a:r>
            <a:r>
              <a:rPr lang="en-US" dirty="0"/>
              <a:t>to be reassembled by applying </a:t>
            </a:r>
            <a:r>
              <a:rPr lang="en-US" b="1" dirty="0"/>
              <a:t>grammatical positioning rules </a:t>
            </a:r>
            <a:r>
              <a:rPr lang="en-US" dirty="0"/>
              <a:t>appropriate for the </a:t>
            </a:r>
            <a:r>
              <a:rPr lang="en-US" b="1" dirty="0"/>
              <a:t>target language</a:t>
            </a:r>
            <a:r>
              <a:rPr lang="en-US" dirty="0"/>
              <a:t>. </a:t>
            </a:r>
          </a:p>
          <a:p>
            <a:pPr lvl="1" algn="just"/>
            <a:r>
              <a:rPr lang="en-US" dirty="0"/>
              <a:t>Because this process uses the natural rules for sentence constructions in a foreign language, the process is often referred to as natural language machine translation.</a:t>
            </a:r>
          </a:p>
          <a:p>
            <a:pPr algn="just"/>
            <a:endParaRPr lang="en-US" dirty="0"/>
          </a:p>
          <a:p>
            <a:pPr algn="just"/>
            <a:r>
              <a:rPr lang="en-US" dirty="0"/>
              <a:t>Example?</a:t>
            </a:r>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10</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01437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rmAutofit/>
          </a:bodyPr>
          <a:lstStyle/>
          <a:p>
            <a:pPr algn="just"/>
            <a:r>
              <a:rPr lang="en-US" b="1" dirty="0"/>
              <a:t>Pros</a:t>
            </a:r>
            <a:r>
              <a:rPr lang="en-US" dirty="0"/>
              <a:t>: It all seems simple and straightforward if </a:t>
            </a:r>
            <a:r>
              <a:rPr lang="en-US" b="1" dirty="0"/>
              <a:t>proper look-up tables are developed</a:t>
            </a:r>
            <a:r>
              <a:rPr lang="en-US" dirty="0"/>
              <a:t>.</a:t>
            </a:r>
          </a:p>
          <a:p>
            <a:pPr algn="just"/>
            <a:r>
              <a:rPr lang="en-US" b="1" dirty="0"/>
              <a:t>Cons</a:t>
            </a:r>
            <a:r>
              <a:rPr lang="en-US" dirty="0"/>
              <a:t>: Languages do not make much sense for computers.</a:t>
            </a:r>
          </a:p>
          <a:p>
            <a:pPr lvl="1" algn="just"/>
            <a:r>
              <a:rPr lang="en-US" dirty="0"/>
              <a:t>Computers cannot find meaning in sentences</a:t>
            </a:r>
            <a:r>
              <a:rPr lang="en-US" b="1" dirty="0"/>
              <a:t> that have no meaning</a:t>
            </a:r>
            <a:r>
              <a:rPr lang="en-US" dirty="0"/>
              <a:t>.</a:t>
            </a:r>
          </a:p>
          <a:p>
            <a:pPr lvl="1" algn="just"/>
            <a:r>
              <a:rPr lang="en-US" dirty="0"/>
              <a:t>humans find meaning in the English language because we </a:t>
            </a:r>
            <a:r>
              <a:rPr lang="en-US" b="1" dirty="0"/>
              <a:t>impose our own cultural </a:t>
            </a:r>
            <a:r>
              <a:rPr lang="en-US" b="1" dirty="0" smtClean="0"/>
              <a:t>background </a:t>
            </a:r>
            <a:r>
              <a:rPr lang="en-US" dirty="0"/>
              <a:t>onto the sentences we read, to create meaning where none exists.</a:t>
            </a:r>
          </a:p>
          <a:p>
            <a:pPr lvl="1" algn="just"/>
            <a:endParaRPr lang="en-US" sz="2800" dirty="0"/>
          </a:p>
          <a:p>
            <a:pPr lvl="1" algn="just"/>
            <a:endParaRPr lang="en-US" sz="2800"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11</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59026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Autocoding</a:t>
            </a:r>
            <a:endParaRPr lang="en-US" dirty="0"/>
          </a:p>
        </p:txBody>
      </p:sp>
      <p:sp>
        <p:nvSpPr>
          <p:cNvPr id="3" name="Content Placeholder 2"/>
          <p:cNvSpPr>
            <a:spLocks noGrp="1"/>
          </p:cNvSpPr>
          <p:nvPr>
            <p:ph idx="1"/>
          </p:nvPr>
        </p:nvSpPr>
        <p:spPr/>
        <p:txBody>
          <a:bodyPr>
            <a:normAutofit/>
          </a:bodyPr>
          <a:lstStyle/>
          <a:p>
            <a:pPr algn="just"/>
            <a:r>
              <a:rPr lang="en-US" dirty="0"/>
              <a:t>Coding, as used in the context of unstructured textual data, is the process of </a:t>
            </a:r>
            <a:r>
              <a:rPr lang="en-US" b="1" dirty="0"/>
              <a:t>tagging terms with an identifier code</a:t>
            </a:r>
            <a:r>
              <a:rPr lang="en-US" dirty="0"/>
              <a:t> that corresponds to a </a:t>
            </a:r>
            <a:r>
              <a:rPr lang="en-US" b="1" dirty="0"/>
              <a:t>synonymous term </a:t>
            </a:r>
            <a:r>
              <a:rPr lang="en-US" dirty="0"/>
              <a:t>listed in a standard </a:t>
            </a:r>
            <a:r>
              <a:rPr lang="en-US" dirty="0" smtClean="0"/>
              <a:t>nomenclature</a:t>
            </a:r>
          </a:p>
          <a:p>
            <a:pPr lvl="1" algn="just"/>
            <a:r>
              <a:rPr lang="en-US" dirty="0"/>
              <a:t>Nomenclature: the devising or choosing of names for things, especially in a science or other discipline</a:t>
            </a:r>
          </a:p>
          <a:p>
            <a:pPr lvl="1" algn="just"/>
            <a:r>
              <a:rPr lang="en-US" dirty="0" smtClean="0"/>
              <a:t>Example</a:t>
            </a:r>
            <a:r>
              <a:rPr lang="en-US" dirty="0"/>
              <a:t>: a medical nomenclature might contain the term </a:t>
            </a:r>
            <a:r>
              <a:rPr lang="en-US" i="1" dirty="0"/>
              <a:t>renal cell carcinoma</a:t>
            </a:r>
            <a:r>
              <a:rPr lang="en-US" dirty="0"/>
              <a:t>, a type of kidney cancer, attaching a unique identifier code for the term, such as “C9385000.” </a:t>
            </a:r>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12</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82856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Autocoding</a:t>
            </a:r>
            <a:endParaRPr lang="en-US" dirty="0"/>
          </a:p>
        </p:txBody>
      </p:sp>
      <p:sp>
        <p:nvSpPr>
          <p:cNvPr id="3" name="Content Placeholder 2"/>
          <p:cNvSpPr>
            <a:spLocks noGrp="1"/>
          </p:cNvSpPr>
          <p:nvPr>
            <p:ph idx="1"/>
          </p:nvPr>
        </p:nvSpPr>
        <p:spPr>
          <a:xfrm>
            <a:off x="628650" y="1825625"/>
            <a:ext cx="7886700" cy="4689475"/>
          </a:xfrm>
        </p:spPr>
        <p:txBody>
          <a:bodyPr>
            <a:normAutofit fontScale="77500" lnSpcReduction="20000"/>
          </a:bodyPr>
          <a:lstStyle/>
          <a:p>
            <a:pPr algn="just"/>
            <a:r>
              <a:rPr lang="en-US" sz="3300" dirty="0"/>
              <a:t>There are about </a:t>
            </a:r>
            <a:r>
              <a:rPr lang="en-US" sz="3300" b="1" dirty="0"/>
              <a:t>50 recognized synonyms </a:t>
            </a:r>
            <a:r>
              <a:rPr lang="en-US" sz="3300" dirty="0"/>
              <a:t>for “</a:t>
            </a:r>
            <a:r>
              <a:rPr lang="en-US" sz="3300" i="1" dirty="0"/>
              <a:t>renal cell carcinoma</a:t>
            </a:r>
            <a:r>
              <a:rPr lang="en-US" sz="3300" dirty="0"/>
              <a:t>.” A few of these synonyms and near-synonyms are listed here to show that a single concept can be expressed many different ways, including </a:t>
            </a:r>
          </a:p>
          <a:p>
            <a:pPr lvl="1" algn="just"/>
            <a:r>
              <a:rPr lang="en-US" sz="1900" dirty="0"/>
              <a:t>adenocarcinoma arising from kidney, </a:t>
            </a:r>
          </a:p>
          <a:p>
            <a:pPr lvl="1" algn="just"/>
            <a:r>
              <a:rPr lang="en-US" sz="1900" dirty="0"/>
              <a:t>adenocarcinoma involving kidney, </a:t>
            </a:r>
          </a:p>
          <a:p>
            <a:pPr lvl="1" algn="just"/>
            <a:r>
              <a:rPr lang="en-US" sz="1900" dirty="0"/>
              <a:t>cancer arising from kidney, </a:t>
            </a:r>
          </a:p>
          <a:p>
            <a:pPr lvl="1" algn="just"/>
            <a:r>
              <a:rPr lang="en-US" sz="1900" dirty="0"/>
              <a:t>carcinoma of kidney,</a:t>
            </a:r>
          </a:p>
          <a:p>
            <a:pPr lvl="1" algn="just"/>
            <a:r>
              <a:rPr lang="en-US" sz="1900" dirty="0" err="1"/>
              <a:t>Grawitz</a:t>
            </a:r>
            <a:r>
              <a:rPr lang="en-US" sz="1900" dirty="0"/>
              <a:t> tumor,</a:t>
            </a:r>
          </a:p>
          <a:p>
            <a:pPr lvl="1" algn="just"/>
            <a:r>
              <a:rPr lang="en-US" sz="1900" dirty="0" err="1"/>
              <a:t>Grawitz</a:t>
            </a:r>
            <a:r>
              <a:rPr lang="en-US" sz="1900" dirty="0"/>
              <a:t> </a:t>
            </a:r>
            <a:r>
              <a:rPr lang="en-US" sz="1900" dirty="0" err="1"/>
              <a:t>tumour</a:t>
            </a:r>
            <a:r>
              <a:rPr lang="en-US" sz="1900" dirty="0"/>
              <a:t>,</a:t>
            </a:r>
          </a:p>
          <a:p>
            <a:pPr lvl="1" algn="just"/>
            <a:r>
              <a:rPr lang="en-US" sz="1900" dirty="0" err="1"/>
              <a:t>hypernephroid</a:t>
            </a:r>
            <a:r>
              <a:rPr lang="en-US" sz="1900" dirty="0"/>
              <a:t> tumor,</a:t>
            </a:r>
          </a:p>
          <a:p>
            <a:pPr lvl="1" algn="just"/>
            <a:r>
              <a:rPr lang="en-US" sz="1900" dirty="0" err="1"/>
              <a:t>hypernephroma</a:t>
            </a:r>
            <a:r>
              <a:rPr lang="en-US" sz="1900" dirty="0"/>
              <a:t>,</a:t>
            </a:r>
          </a:p>
          <a:p>
            <a:pPr lvl="1" algn="just"/>
            <a:r>
              <a:rPr lang="en-US" sz="1900" dirty="0"/>
              <a:t>kidney adenocarcinoma,</a:t>
            </a:r>
          </a:p>
          <a:p>
            <a:pPr lvl="1" algn="just"/>
            <a:r>
              <a:rPr lang="en-US" sz="1900" dirty="0"/>
              <a:t>renal adenocarcinoma,</a:t>
            </a:r>
          </a:p>
          <a:p>
            <a:pPr lvl="1" algn="just"/>
            <a:r>
              <a:rPr lang="en-US" sz="1900" dirty="0"/>
              <a:t>renal cell carcinoma. </a:t>
            </a:r>
          </a:p>
          <a:p>
            <a:pPr algn="just"/>
            <a:r>
              <a:rPr lang="en-US" sz="3600" dirty="0"/>
              <a:t>All of these terms could be assigned the same identifier code, “C9385000.”</a:t>
            </a:r>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13</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62877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Autocoding</a:t>
            </a:r>
            <a:endParaRPr lang="en-US" dirty="0"/>
          </a:p>
        </p:txBody>
      </p:sp>
      <p:sp>
        <p:nvSpPr>
          <p:cNvPr id="3" name="Content Placeholder 2"/>
          <p:cNvSpPr>
            <a:spLocks noGrp="1"/>
          </p:cNvSpPr>
          <p:nvPr>
            <p:ph idx="1"/>
          </p:nvPr>
        </p:nvSpPr>
        <p:spPr/>
        <p:txBody>
          <a:bodyPr>
            <a:noAutofit/>
          </a:bodyPr>
          <a:lstStyle/>
          <a:p>
            <a:pPr algn="just"/>
            <a:r>
              <a:rPr lang="en-US" dirty="0"/>
              <a:t>The process of coding a text document involves </a:t>
            </a:r>
            <a:r>
              <a:rPr lang="en-US" b="1" dirty="0"/>
              <a:t>finding all the terms </a:t>
            </a:r>
            <a:r>
              <a:rPr lang="en-US" dirty="0"/>
              <a:t>that belong to a </a:t>
            </a:r>
            <a:r>
              <a:rPr lang="en-US" b="1" dirty="0"/>
              <a:t>specific nomenclature</a:t>
            </a:r>
            <a:r>
              <a:rPr lang="en-US" dirty="0"/>
              <a:t> and </a:t>
            </a:r>
            <a:r>
              <a:rPr lang="en-US" b="1" dirty="0"/>
              <a:t>tagging</a:t>
            </a:r>
            <a:r>
              <a:rPr lang="en-US" dirty="0"/>
              <a:t> the term with the corresponding </a:t>
            </a:r>
            <a:r>
              <a:rPr lang="en-US" b="1" dirty="0"/>
              <a:t>identifier code</a:t>
            </a:r>
            <a:r>
              <a:rPr lang="en-US" dirty="0"/>
              <a:t>.</a:t>
            </a:r>
          </a:p>
          <a:p>
            <a:pPr algn="just"/>
            <a:r>
              <a:rPr lang="en-US" dirty="0" smtClean="0"/>
              <a:t>Example</a:t>
            </a:r>
            <a:r>
              <a:rPr lang="en-US" dirty="0"/>
              <a:t>, there may be a nomenclature of diseases, or makes and models of automobiles. </a:t>
            </a:r>
          </a:p>
          <a:p>
            <a:pPr lvl="1" algn="just"/>
            <a:r>
              <a:rPr lang="en-US" dirty="0"/>
              <a:t>Some nomenclatures are ordered alphabetically. </a:t>
            </a:r>
          </a:p>
          <a:p>
            <a:pPr lvl="1" algn="just"/>
            <a:r>
              <a:rPr lang="en-US" dirty="0"/>
              <a:t>Others are ordered by synonymy, wherein all synonyms and </a:t>
            </a:r>
            <a:r>
              <a:rPr lang="en-US" dirty="0" err="1"/>
              <a:t>plesionyms</a:t>
            </a:r>
            <a:r>
              <a:rPr lang="en-US" dirty="0"/>
              <a:t> are collected under a canonical (i.e., best or preferred) term.</a:t>
            </a:r>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14</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796153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Autocoding</a:t>
            </a:r>
            <a:endParaRPr lang="en-US" dirty="0"/>
          </a:p>
        </p:txBody>
      </p:sp>
      <p:sp>
        <p:nvSpPr>
          <p:cNvPr id="3" name="Content Placeholder 2"/>
          <p:cNvSpPr>
            <a:spLocks noGrp="1"/>
          </p:cNvSpPr>
          <p:nvPr>
            <p:ph idx="1"/>
          </p:nvPr>
        </p:nvSpPr>
        <p:spPr/>
        <p:txBody>
          <a:bodyPr>
            <a:noAutofit/>
          </a:bodyPr>
          <a:lstStyle/>
          <a:p>
            <a:pPr algn="just"/>
            <a:r>
              <a:rPr lang="en-US" dirty="0"/>
              <a:t>Purpose of Nomenclatures includes:</a:t>
            </a:r>
          </a:p>
          <a:p>
            <a:pPr lvl="1" algn="just"/>
            <a:r>
              <a:rPr lang="en-US" dirty="0"/>
              <a:t>to enhance interoperability and integration, </a:t>
            </a:r>
          </a:p>
          <a:p>
            <a:pPr lvl="1" algn="just"/>
            <a:r>
              <a:rPr lang="en-US" dirty="0"/>
              <a:t>to allow synonymous terms to be retrieved regardless of which specific synonym is entered as a query, </a:t>
            </a:r>
          </a:p>
          <a:p>
            <a:pPr lvl="1" algn="just"/>
            <a:r>
              <a:rPr lang="en-US" dirty="0"/>
              <a:t>to support comprehensive analyses of textual data</a:t>
            </a:r>
          </a:p>
          <a:p>
            <a:pPr algn="just"/>
            <a:r>
              <a:rPr lang="en-US" dirty="0"/>
              <a:t>Traditionally, nomenclature coding has been </a:t>
            </a:r>
            <a:r>
              <a:rPr lang="en-US" b="1" dirty="0"/>
              <a:t>considered a specialized and highly detailed task</a:t>
            </a:r>
            <a:r>
              <a:rPr lang="en-US" dirty="0"/>
              <a:t> that is best accomplished by human beings. </a:t>
            </a:r>
          </a:p>
          <a:p>
            <a:pPr lvl="1" algn="just"/>
            <a:r>
              <a:rPr lang="en-US" dirty="0"/>
              <a:t>Tagging documents with nomenclature codes is serious business. If the coding is flawed, the consequences can be dire.</a:t>
            </a:r>
          </a:p>
          <a:p>
            <a:pPr algn="just"/>
            <a:endParaRPr lang="en-US" sz="2400" dirty="0"/>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15</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17450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Autocoding</a:t>
            </a:r>
            <a:endParaRPr lang="en-US" dirty="0"/>
          </a:p>
        </p:txBody>
      </p:sp>
      <p:sp>
        <p:nvSpPr>
          <p:cNvPr id="3" name="Content Placeholder 2"/>
          <p:cNvSpPr>
            <a:spLocks noGrp="1"/>
          </p:cNvSpPr>
          <p:nvPr>
            <p:ph idx="1"/>
          </p:nvPr>
        </p:nvSpPr>
        <p:spPr/>
        <p:txBody>
          <a:bodyPr>
            <a:normAutofit/>
          </a:bodyPr>
          <a:lstStyle/>
          <a:p>
            <a:pPr algn="just"/>
            <a:r>
              <a:rPr lang="en-US" sz="2400" dirty="0"/>
              <a:t>Example: In 2009, the Department of Veterans Affairs (VA) sent out hundreds of letters to veterans with the devastating news that they had contracted amyotrophic lateral sclerosis, also known as Lou Gehrig’s disease, a fatal degenerative neurologic condition. </a:t>
            </a:r>
            <a:endParaRPr lang="en-US" sz="2400" dirty="0" smtClean="0"/>
          </a:p>
          <a:p>
            <a:pPr lvl="1" algn="just"/>
            <a:r>
              <a:rPr lang="en-US" sz="2000" dirty="0" smtClean="0"/>
              <a:t>About </a:t>
            </a:r>
            <a:r>
              <a:rPr lang="en-US" sz="2000" dirty="0"/>
              <a:t>600 of the recipients did not, in fact, have the disease. The VA retracted these letters, attributing the confusion to a coding error. </a:t>
            </a:r>
          </a:p>
          <a:p>
            <a:pPr lvl="1" algn="just"/>
            <a:r>
              <a:rPr lang="en-US" sz="2000" dirty="0"/>
              <a:t>Coding text is difficult. </a:t>
            </a:r>
            <a:r>
              <a:rPr lang="en-US" sz="2000" b="1" dirty="0"/>
              <a:t>Human coders are inconsistent, idiosyncratic, and prone to error. </a:t>
            </a:r>
            <a:endParaRPr lang="en-US" sz="2000" dirty="0"/>
          </a:p>
        </p:txBody>
      </p:sp>
      <p:sp>
        <p:nvSpPr>
          <p:cNvPr id="4" name="Slide Number Placeholder 3"/>
          <p:cNvSpPr>
            <a:spLocks noGrp="1"/>
          </p:cNvSpPr>
          <p:nvPr>
            <p:ph type="sldNum" sz="quarter" idx="12"/>
          </p:nvPr>
        </p:nvSpPr>
        <p:spPr/>
        <p:txBody>
          <a:bodyPr/>
          <a:lstStyle/>
          <a:p>
            <a:fld id="{33085032-7C7B-4CFF-B143-12EB198668AE}" type="slidenum">
              <a:rPr lang="en-US" smtClean="0"/>
              <a:t>16</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82715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Autocoding</a:t>
            </a:r>
            <a:endParaRPr lang="en-US" dirty="0"/>
          </a:p>
        </p:txBody>
      </p:sp>
      <p:sp>
        <p:nvSpPr>
          <p:cNvPr id="3" name="Content Placeholder 2"/>
          <p:cNvSpPr>
            <a:spLocks noGrp="1"/>
          </p:cNvSpPr>
          <p:nvPr>
            <p:ph idx="1"/>
          </p:nvPr>
        </p:nvSpPr>
        <p:spPr/>
        <p:txBody>
          <a:bodyPr>
            <a:noAutofit/>
          </a:bodyPr>
          <a:lstStyle/>
          <a:p>
            <a:pPr algn="just"/>
            <a:r>
              <a:rPr lang="en-US" dirty="0"/>
              <a:t>When dealing with text in gigabyte and greater quantities, human coding is simply out of the question. </a:t>
            </a:r>
            <a:endParaRPr lang="en-US" dirty="0" smtClean="0"/>
          </a:p>
          <a:p>
            <a:pPr lvl="1" algn="just"/>
            <a:r>
              <a:rPr lang="en-US" b="1" dirty="0" smtClean="0"/>
              <a:t>There </a:t>
            </a:r>
            <a:r>
              <a:rPr lang="en-US" b="1" dirty="0"/>
              <a:t>is not enough time, or money, or talent to manually code the textual data contained in</a:t>
            </a:r>
            <a:r>
              <a:rPr lang="en-US" dirty="0"/>
              <a:t> Big Data resources. </a:t>
            </a:r>
            <a:endParaRPr lang="en-US" dirty="0" smtClean="0"/>
          </a:p>
          <a:p>
            <a:pPr lvl="1" algn="just"/>
            <a:r>
              <a:rPr lang="en-US" dirty="0" smtClean="0"/>
              <a:t>Computerized </a:t>
            </a:r>
            <a:r>
              <a:rPr lang="en-US" dirty="0"/>
              <a:t>coding (i.e., </a:t>
            </a:r>
            <a:r>
              <a:rPr lang="en-US" dirty="0" err="1"/>
              <a:t>autocoding</a:t>
            </a:r>
            <a:r>
              <a:rPr lang="en-US" dirty="0"/>
              <a:t>) is the only practical solution.</a:t>
            </a:r>
          </a:p>
          <a:p>
            <a:pPr algn="just"/>
            <a:r>
              <a:rPr lang="en-US" b="1" dirty="0"/>
              <a:t>Cons</a:t>
            </a:r>
            <a:r>
              <a:rPr lang="en-US" dirty="0"/>
              <a:t>: The best natural language </a:t>
            </a:r>
            <a:r>
              <a:rPr lang="en-US" dirty="0" err="1"/>
              <a:t>autocoders</a:t>
            </a:r>
            <a:r>
              <a:rPr lang="en-US" dirty="0"/>
              <a:t> are </a:t>
            </a:r>
            <a:r>
              <a:rPr lang="en-US" b="1" dirty="0"/>
              <a:t>pitifully slow. </a:t>
            </a:r>
            <a:r>
              <a:rPr lang="en-US" dirty="0"/>
              <a:t>The reason for the slowness relates to their algorithm</a:t>
            </a:r>
          </a:p>
          <a:p>
            <a:pPr lvl="1" algn="just"/>
            <a:r>
              <a:rPr lang="en-US" dirty="0"/>
              <a:t>As a result, a good natural language </a:t>
            </a:r>
            <a:r>
              <a:rPr lang="en-US" dirty="0" err="1"/>
              <a:t>autocoder</a:t>
            </a:r>
            <a:r>
              <a:rPr lang="en-US" dirty="0"/>
              <a:t> parses text at about 1 kilobyte per second. </a:t>
            </a:r>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17</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04339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Autocoding</a:t>
            </a:r>
            <a:endParaRPr lang="en-US" dirty="0"/>
          </a:p>
        </p:txBody>
      </p:sp>
      <p:sp>
        <p:nvSpPr>
          <p:cNvPr id="3" name="Content Placeholder 2"/>
          <p:cNvSpPr>
            <a:spLocks noGrp="1"/>
          </p:cNvSpPr>
          <p:nvPr>
            <p:ph idx="1"/>
          </p:nvPr>
        </p:nvSpPr>
        <p:spPr/>
        <p:txBody>
          <a:bodyPr>
            <a:noAutofit/>
          </a:bodyPr>
          <a:lstStyle/>
          <a:p>
            <a:pPr algn="just"/>
            <a:r>
              <a:rPr lang="en-US" sz="2400" dirty="0"/>
              <a:t>This being the case, what good are they? (</a:t>
            </a:r>
            <a:r>
              <a:rPr lang="en-US" sz="2400" b="1" dirty="0"/>
              <a:t>Pros</a:t>
            </a:r>
            <a:r>
              <a:rPr lang="en-US" sz="2400" dirty="0"/>
              <a:t>)</a:t>
            </a:r>
          </a:p>
          <a:p>
            <a:pPr algn="just"/>
            <a:r>
              <a:rPr lang="en-US" sz="2400" dirty="0"/>
              <a:t>Natural language </a:t>
            </a:r>
            <a:r>
              <a:rPr lang="en-US" sz="2400" dirty="0" err="1"/>
              <a:t>autocoders</a:t>
            </a:r>
            <a:r>
              <a:rPr lang="en-US" sz="2400" dirty="0"/>
              <a:t> have value when they are employed at the time of </a:t>
            </a:r>
            <a:r>
              <a:rPr lang="en-US" sz="2400" b="1" dirty="0"/>
              <a:t>data entry</a:t>
            </a:r>
            <a:r>
              <a:rPr lang="en-US" sz="2400" dirty="0"/>
              <a:t>. </a:t>
            </a:r>
          </a:p>
          <a:p>
            <a:pPr lvl="1" algn="just"/>
            <a:r>
              <a:rPr lang="en-US" sz="2000" b="1" dirty="0"/>
              <a:t>Humans type sentences at a rate far less than 1 kilobyte per second</a:t>
            </a:r>
            <a:r>
              <a:rPr lang="en-US" sz="2000" dirty="0"/>
              <a:t>, and natural language </a:t>
            </a:r>
            <a:r>
              <a:rPr lang="en-US" sz="2000" dirty="0" err="1"/>
              <a:t>autocoders</a:t>
            </a:r>
            <a:r>
              <a:rPr lang="en-US" sz="2000" dirty="0"/>
              <a:t> can keep up with typists, inserting codes for terms, as they are typed. </a:t>
            </a:r>
          </a:p>
          <a:p>
            <a:pPr lvl="1" algn="just"/>
            <a:r>
              <a:rPr lang="en-US" sz="2000" dirty="0"/>
              <a:t>They can operate much the same way as auto</a:t>
            </a:r>
            <a:r>
              <a:rPr lang="en-US" sz="2000" b="1" dirty="0"/>
              <a:t>correct, </a:t>
            </a:r>
            <a:r>
              <a:rPr lang="en-US" sz="2000" b="1" dirty="0" err="1"/>
              <a:t>autospelling</a:t>
            </a:r>
            <a:r>
              <a:rPr lang="en-US" sz="2000" b="1" dirty="0"/>
              <a:t>, look-ahead</a:t>
            </a:r>
            <a:r>
              <a:rPr lang="en-US" sz="2000" dirty="0"/>
              <a:t>, and other commonly available crutches intended to </a:t>
            </a:r>
            <a:r>
              <a:rPr lang="en-US" sz="2000" b="1" dirty="0"/>
              <a:t>improve or augment the output </a:t>
            </a:r>
            <a:r>
              <a:rPr lang="en-US" sz="2000" dirty="0"/>
              <a:t>of plodding human typists.</a:t>
            </a:r>
          </a:p>
          <a:p>
            <a:pPr lvl="1" algn="just"/>
            <a:r>
              <a:rPr lang="en-US" sz="2000" dirty="0"/>
              <a:t>In cases where a variant term evades capture by the natural language algorithm (e.g. unrecognizable </a:t>
            </a:r>
            <a:r>
              <a:rPr lang="en-US" sz="2000" dirty="0" smtClean="0"/>
              <a:t>grammatical </a:t>
            </a:r>
            <a:r>
              <a:rPr lang="en-US" sz="2000" dirty="0"/>
              <a:t>structure), the typist </a:t>
            </a:r>
            <a:r>
              <a:rPr lang="en-US" sz="2000" dirty="0" smtClean="0"/>
              <a:t>can supply </a:t>
            </a:r>
            <a:r>
              <a:rPr lang="en-US" sz="2000" dirty="0"/>
              <a:t>the application with an equivalent (i.e., renal cell carcinoma = </a:t>
            </a:r>
            <a:r>
              <a:rPr lang="en-US" sz="2000" dirty="0" err="1"/>
              <a:t>rcc</a:t>
            </a:r>
            <a:r>
              <a:rPr lang="en-US" sz="2000" dirty="0"/>
              <a:t>) that can be stored by the application and applied against future inclusions of alternate forms.</a:t>
            </a:r>
            <a:endParaRPr lang="en-US"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18</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70585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a:xfrm>
            <a:off x="628650" y="1825624"/>
            <a:ext cx="7886700" cy="5032375"/>
          </a:xfrm>
        </p:spPr>
        <p:txBody>
          <a:bodyPr>
            <a:normAutofit lnSpcReduction="10000"/>
          </a:bodyPr>
          <a:lstStyle/>
          <a:p>
            <a:pPr algn="just"/>
            <a:r>
              <a:rPr lang="en-US" sz="2400" dirty="0"/>
              <a:t>A well-designed book index is a creative, literary work that </a:t>
            </a:r>
            <a:r>
              <a:rPr lang="en-US" sz="2400" b="1" dirty="0"/>
              <a:t>captures the content and intent of the book </a:t>
            </a:r>
            <a:r>
              <a:rPr lang="en-US" sz="2400" dirty="0"/>
              <a:t>and transforms it into a listing wherein related concepts, found scattered throughout the text, are </a:t>
            </a:r>
            <a:r>
              <a:rPr lang="en-US" sz="2400" b="1" dirty="0"/>
              <a:t>collected under common terms and keyed to their locations</a:t>
            </a:r>
            <a:r>
              <a:rPr lang="en-US" sz="2400" dirty="0"/>
              <a:t>.</a:t>
            </a:r>
          </a:p>
          <a:p>
            <a:pPr lvl="1" algn="just"/>
            <a:r>
              <a:rPr lang="en-US" sz="2000" dirty="0"/>
              <a:t>to create a keyed encapsulation of concepts, </a:t>
            </a:r>
            <a:r>
              <a:rPr lang="en-US" sz="2000" dirty="0" err="1"/>
              <a:t>subconcepts</a:t>
            </a:r>
            <a:r>
              <a:rPr lang="en-US" sz="2000" dirty="0"/>
              <a:t>, and term relationships.</a:t>
            </a:r>
          </a:p>
          <a:p>
            <a:pPr algn="just"/>
            <a:r>
              <a:rPr lang="en-US" sz="2400" dirty="0"/>
              <a:t>Big Data resources that lack a proper index </a:t>
            </a:r>
            <a:r>
              <a:rPr lang="en-US" sz="2400" b="1" dirty="0"/>
              <a:t>CANNOT</a:t>
            </a:r>
            <a:r>
              <a:rPr lang="en-US" sz="2400" dirty="0"/>
              <a:t> be utilized to their full potential. </a:t>
            </a:r>
            <a:r>
              <a:rPr lang="en-US" sz="2400" b="1" dirty="0"/>
              <a:t>Without an index, you never know what your queries are missing.</a:t>
            </a:r>
          </a:p>
          <a:p>
            <a:pPr lvl="1" algn="just"/>
            <a:r>
              <a:rPr lang="en-US" sz="2000" dirty="0"/>
              <a:t>it is the </a:t>
            </a:r>
            <a:r>
              <a:rPr lang="en-US" sz="2000" b="1" dirty="0"/>
              <a:t>relationship among data objects that are the keys to knowledge. </a:t>
            </a:r>
            <a:r>
              <a:rPr lang="en-US" sz="2000" dirty="0"/>
              <a:t>Data by itself, even in large quantities, tells only part of a story.</a:t>
            </a:r>
          </a:p>
          <a:p>
            <a:pPr lvl="1" algn="just"/>
            <a:r>
              <a:rPr lang="en-US" sz="2000" dirty="0"/>
              <a:t>electronic indexes map concepts, classes, and terms to specific locations in the resource where data items are stored</a:t>
            </a:r>
          </a:p>
          <a:p>
            <a:pPr lvl="1" algn="just"/>
            <a:r>
              <a:rPr lang="en-US" sz="2000" dirty="0"/>
              <a:t>An index imposes </a:t>
            </a:r>
            <a:r>
              <a:rPr lang="en-US" sz="2000" b="1" dirty="0"/>
              <a:t>order and simplicity </a:t>
            </a:r>
            <a:r>
              <a:rPr lang="en-US" sz="2000" dirty="0"/>
              <a:t>on the </a:t>
            </a:r>
            <a:r>
              <a:rPr lang="en-US" sz="2000" dirty="0" smtClean="0"/>
              <a:t>big </a:t>
            </a:r>
            <a:r>
              <a:rPr lang="en-US" sz="2000" dirty="0"/>
              <a:t>d</a:t>
            </a:r>
            <a:r>
              <a:rPr lang="en-US" sz="2000" dirty="0" smtClean="0"/>
              <a:t>ata </a:t>
            </a:r>
            <a:r>
              <a:rPr lang="en-US" sz="2000" dirty="0"/>
              <a:t>resource. </a:t>
            </a:r>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19</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69552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lecture</a:t>
            </a:r>
            <a:endParaRPr lang="en-US" dirty="0"/>
          </a:p>
        </p:txBody>
      </p:sp>
      <p:sp>
        <p:nvSpPr>
          <p:cNvPr id="3" name="Content Placeholder 2"/>
          <p:cNvSpPr>
            <a:spLocks noGrp="1"/>
          </p:cNvSpPr>
          <p:nvPr>
            <p:ph idx="1"/>
          </p:nvPr>
        </p:nvSpPr>
        <p:spPr>
          <a:xfrm>
            <a:off x="628650" y="1825625"/>
            <a:ext cx="8172450" cy="4351338"/>
          </a:xfrm>
        </p:spPr>
        <p:txBody>
          <a:bodyPr>
            <a:normAutofit/>
          </a:bodyPr>
          <a:lstStyle/>
          <a:p>
            <a:r>
              <a:rPr lang="en-US" sz="3200" dirty="0" smtClean="0"/>
              <a:t>What is Hadoop</a:t>
            </a:r>
          </a:p>
          <a:p>
            <a:r>
              <a:rPr lang="en-US" sz="3200" dirty="0" smtClean="0"/>
              <a:t>Big data pipeline using Hadoop</a:t>
            </a:r>
            <a:endParaRPr lang="en-US" sz="3200" dirty="0"/>
          </a:p>
        </p:txBody>
      </p:sp>
      <p:sp>
        <p:nvSpPr>
          <p:cNvPr id="4" name="Slide Number Placeholder 3"/>
          <p:cNvSpPr>
            <a:spLocks noGrp="1"/>
          </p:cNvSpPr>
          <p:nvPr>
            <p:ph type="sldNum" sz="quarter" idx="12"/>
          </p:nvPr>
        </p:nvSpPr>
        <p:spPr/>
        <p:txBody>
          <a:bodyPr/>
          <a:lstStyle/>
          <a:p>
            <a:fld id="{33085032-7C7B-4CFF-B143-12EB198668AE}" type="slidenum">
              <a:rPr lang="en-US" smtClean="0"/>
              <a:t>2</a:t>
            </a:fld>
            <a:endParaRPr lang="en-US"/>
          </a:p>
        </p:txBody>
      </p:sp>
      <p:sp>
        <p:nvSpPr>
          <p:cNvPr id="5" name="Rectangle 4"/>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8881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a:xfrm>
            <a:off x="628650" y="1825625"/>
            <a:ext cx="8128488" cy="4351338"/>
          </a:xfrm>
        </p:spPr>
        <p:txBody>
          <a:bodyPr>
            <a:noAutofit/>
          </a:bodyPr>
          <a:lstStyle/>
          <a:p>
            <a:pPr algn="just"/>
            <a:r>
              <a:rPr lang="en-US" sz="2400" dirty="0"/>
              <a:t>Indexing? Why not just use the ”find” function?</a:t>
            </a:r>
          </a:p>
          <a:p>
            <a:pPr marL="457200" indent="-457200" algn="just">
              <a:buFont typeface="+mj-lt"/>
              <a:buAutoNum type="arabicPeriod"/>
            </a:pPr>
            <a:r>
              <a:rPr lang="en-US" sz="2400" dirty="0"/>
              <a:t>An index can be read, like a book, to acquire a </a:t>
            </a:r>
            <a:r>
              <a:rPr lang="en-US" sz="2400" b="1" dirty="0"/>
              <a:t>quick understanding of the contents and general organization </a:t>
            </a:r>
            <a:r>
              <a:rPr lang="en-US" sz="2400" dirty="0"/>
              <a:t>of the data resource.</a:t>
            </a:r>
          </a:p>
          <a:p>
            <a:pPr marL="457200" indent="-457200" algn="just">
              <a:buFont typeface="+mj-lt"/>
              <a:buAutoNum type="arabicPeriod"/>
            </a:pPr>
            <a:r>
              <a:rPr lang="en-US" sz="2400" dirty="0"/>
              <a:t>When you do a “find” search in a query box, your search may come up empty if there is nothing in the text that matches your query. This can be very frustrating if you know that the text covers the topic entered into the query box. </a:t>
            </a:r>
            <a:r>
              <a:rPr lang="en-US" sz="2400" b="1" dirty="0"/>
              <a:t>Indexes avoid the problem of fruitless searches.</a:t>
            </a:r>
            <a:r>
              <a:rPr lang="en-US" sz="2400" dirty="0"/>
              <a:t> By browsing the index you can find the term you need, without foreknowledge of its exact wording within the text. </a:t>
            </a:r>
          </a:p>
          <a:p>
            <a:pPr lvl="1"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20</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75746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normAutofit/>
          </a:bodyPr>
          <a:lstStyle/>
          <a:p>
            <a:pPr marL="514350" indent="-514350" algn="just">
              <a:buFont typeface="+mj-lt"/>
              <a:buAutoNum type="arabicPeriod" startAt="3"/>
            </a:pPr>
            <a:r>
              <a:rPr lang="en-US" sz="2400" dirty="0"/>
              <a:t>Index searches are instantaneous, even when the Big Data resource is enormous. Indexes are constructed to contain the results of the search of every included term, </a:t>
            </a:r>
            <a:r>
              <a:rPr lang="en-US" sz="2400" b="1" dirty="0"/>
              <a:t>obviating the need to repeat the computational task of searching</a:t>
            </a:r>
            <a:r>
              <a:rPr lang="en-US" sz="2400" dirty="0"/>
              <a:t> on indexed entries.</a:t>
            </a:r>
          </a:p>
          <a:p>
            <a:pPr marL="514350" indent="-514350" algn="just">
              <a:buFont typeface="+mj-lt"/>
              <a:buAutoNum type="arabicPeriod" startAt="3"/>
            </a:pPr>
            <a:r>
              <a:rPr lang="en-US" sz="2400" dirty="0"/>
              <a:t>Indexes can be tied to a classification. This permits the analyst to know the </a:t>
            </a:r>
            <a:r>
              <a:rPr lang="en-US" sz="2400" b="1" dirty="0"/>
              <a:t>relationships among different topics within the index </a:t>
            </a:r>
            <a:r>
              <a:rPr lang="en-US" sz="2400" dirty="0"/>
              <a:t>and within the text.</a:t>
            </a:r>
          </a:p>
          <a:p>
            <a:pPr marL="514350" indent="-514350" algn="just">
              <a:buFont typeface="+mj-lt"/>
              <a:buAutoNum type="arabicPeriod" startAt="3"/>
            </a:pPr>
            <a:r>
              <a:rPr lang="en-US" sz="2400" dirty="0"/>
              <a:t>Many indexes are </a:t>
            </a:r>
            <a:r>
              <a:rPr lang="en-US" sz="2400" b="1" dirty="0"/>
              <a:t>cross-indexed</a:t>
            </a:r>
            <a:r>
              <a:rPr lang="en-US" sz="2400" dirty="0"/>
              <a:t>, providing relationships among index terms that might be extremely helpful to the data analyst.</a:t>
            </a:r>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21</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756710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Extraction</a:t>
            </a:r>
          </a:p>
        </p:txBody>
      </p:sp>
      <p:sp>
        <p:nvSpPr>
          <p:cNvPr id="3" name="Content Placeholder 2"/>
          <p:cNvSpPr>
            <a:spLocks noGrp="1"/>
          </p:cNvSpPr>
          <p:nvPr>
            <p:ph idx="1"/>
          </p:nvPr>
        </p:nvSpPr>
        <p:spPr/>
        <p:txBody>
          <a:bodyPr>
            <a:noAutofit/>
          </a:bodyPr>
          <a:lstStyle/>
          <a:p>
            <a:pPr algn="just"/>
            <a:r>
              <a:rPr lang="en-US" dirty="0"/>
              <a:t>Consider the following:  “The diagnosis is chronic viral hepatitis.” </a:t>
            </a:r>
          </a:p>
          <a:p>
            <a:pPr lvl="1" algn="just"/>
            <a:r>
              <a:rPr lang="en-US" dirty="0"/>
              <a:t>This sentence contains two very </a:t>
            </a:r>
            <a:r>
              <a:rPr lang="en-US" b="1" dirty="0"/>
              <a:t>specific medical concepts</a:t>
            </a:r>
            <a:r>
              <a:rPr lang="en-US" dirty="0"/>
              <a:t>: “diagnosis” and “chronic viral hepatitis.” </a:t>
            </a:r>
          </a:p>
          <a:p>
            <a:pPr lvl="1" algn="just"/>
            <a:r>
              <a:rPr lang="en-US" dirty="0"/>
              <a:t>These two concepts are connected to form a meaningful statement with the words “the” and “is,” and the sentence delimiter, “.” “The,” “diagnosis,” “is,” “chronic viral hepatitis,” “.” </a:t>
            </a:r>
          </a:p>
          <a:p>
            <a:pPr algn="just"/>
            <a:r>
              <a:rPr lang="en-US" b="1" dirty="0"/>
              <a:t>A term </a:t>
            </a:r>
            <a:r>
              <a:rPr lang="en-US" dirty="0"/>
              <a:t>can be defined as a </a:t>
            </a:r>
            <a:r>
              <a:rPr lang="en-US" b="1" dirty="0"/>
              <a:t>sequence</a:t>
            </a:r>
            <a:r>
              <a:rPr lang="en-US" dirty="0"/>
              <a:t> of one or more uncommon words that are demarcated (i.e., bounded on one side or another) by the occurrence of one or more common words, such as “is,” “and,” “with,” “the.”</a:t>
            </a:r>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22</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6961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Extraction</a:t>
            </a:r>
          </a:p>
        </p:txBody>
      </p:sp>
      <p:sp>
        <p:nvSpPr>
          <p:cNvPr id="3" name="Content Placeholder 2"/>
          <p:cNvSpPr>
            <a:spLocks noGrp="1"/>
          </p:cNvSpPr>
          <p:nvPr>
            <p:ph idx="1"/>
          </p:nvPr>
        </p:nvSpPr>
        <p:spPr/>
        <p:txBody>
          <a:bodyPr>
            <a:noAutofit/>
          </a:bodyPr>
          <a:lstStyle/>
          <a:p>
            <a:pPr algn="just"/>
            <a:r>
              <a:rPr lang="en-US" sz="2400" dirty="0"/>
              <a:t>If we had </a:t>
            </a:r>
            <a:r>
              <a:rPr lang="en-US" sz="2400" b="1" dirty="0"/>
              <a:t>a list of all the words that were considered common</a:t>
            </a:r>
            <a:r>
              <a:rPr lang="en-US" sz="2400" dirty="0"/>
              <a:t>, we could write a program that extracts all the concepts found in any text of any length. </a:t>
            </a:r>
            <a:endParaRPr lang="en-US" sz="2400" dirty="0" smtClean="0"/>
          </a:p>
          <a:p>
            <a:pPr lvl="1" algn="just"/>
            <a:r>
              <a:rPr lang="en-US" sz="2000" dirty="0" smtClean="0"/>
              <a:t>The </a:t>
            </a:r>
            <a:r>
              <a:rPr lang="en-US" sz="2000" dirty="0"/>
              <a:t>concept terms would consist of all </a:t>
            </a:r>
            <a:r>
              <a:rPr lang="en-US" sz="2000" b="1" dirty="0"/>
              <a:t>sequences of uncommon words that are uninterrupted by common words. </a:t>
            </a:r>
            <a:endParaRPr lang="en-US" sz="2000" b="1" dirty="0" smtClean="0"/>
          </a:p>
          <a:p>
            <a:pPr lvl="1" algn="just"/>
            <a:r>
              <a:rPr lang="en-US" sz="2000" dirty="0" smtClean="0"/>
              <a:t>An </a:t>
            </a:r>
            <a:r>
              <a:rPr lang="en-US" sz="2000" dirty="0"/>
              <a:t>algorithm for extracting terms from a sentence </a:t>
            </a:r>
            <a:r>
              <a:rPr lang="en-US" sz="2000" dirty="0" smtClean="0"/>
              <a:t>follows:</a:t>
            </a:r>
            <a:endParaRPr lang="en-US" sz="2000" dirty="0"/>
          </a:p>
          <a:p>
            <a:pPr marL="971550" lvl="1" indent="-514350" algn="just">
              <a:buFont typeface="+mj-lt"/>
              <a:buAutoNum type="arabicPeriod"/>
            </a:pPr>
            <a:r>
              <a:rPr lang="en-US" sz="2000" dirty="0"/>
              <a:t>Read the first word of the sentence. If it is a common word, delete it. If it is an uncommon word, save it.</a:t>
            </a:r>
          </a:p>
          <a:p>
            <a:pPr marL="971550" lvl="1" indent="-514350" algn="just">
              <a:buFont typeface="+mj-lt"/>
              <a:buAutoNum type="arabicPeriod"/>
            </a:pPr>
            <a:r>
              <a:rPr lang="en-US" sz="2000" dirty="0"/>
              <a:t>Read the next word. If it is a common word, delete it and place the saved word (from the prior step, if the prior step saved a word) into our list of terms found in the text. If it is an uncommon word, append it to the word we saved in step one and save the two-word term. If it is a sentence delimiter, place any saved term into our list of terms and stop the program.</a:t>
            </a:r>
          </a:p>
          <a:p>
            <a:pPr marL="971550" lvl="1" indent="-514350" algn="just">
              <a:buFont typeface="+mj-lt"/>
              <a:buAutoNum type="arabicPeriod"/>
            </a:pPr>
            <a:r>
              <a:rPr lang="en-US" sz="2000" dirty="0"/>
              <a:t>Repeat step two.</a:t>
            </a:r>
          </a:p>
          <a:p>
            <a:pPr lvl="1" algn="just"/>
            <a:endParaRPr lang="en-US"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23</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02571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Extraction</a:t>
            </a:r>
          </a:p>
        </p:txBody>
      </p:sp>
      <p:sp>
        <p:nvSpPr>
          <p:cNvPr id="3" name="Content Placeholder 2"/>
          <p:cNvSpPr>
            <a:spLocks noGrp="1"/>
          </p:cNvSpPr>
          <p:nvPr>
            <p:ph idx="1"/>
          </p:nvPr>
        </p:nvSpPr>
        <p:spPr>
          <a:xfrm>
            <a:off x="628650" y="1825624"/>
            <a:ext cx="7886700" cy="4895851"/>
          </a:xfrm>
        </p:spPr>
        <p:txBody>
          <a:bodyPr>
            <a:normAutofit/>
          </a:bodyPr>
          <a:lstStyle/>
          <a:p>
            <a:pPr algn="just"/>
            <a:r>
              <a:rPr lang="en-US" sz="2400" dirty="0"/>
              <a:t>This simple algorithm, </a:t>
            </a:r>
            <a:r>
              <a:rPr lang="en-US" sz="2400" dirty="0" smtClean="0"/>
              <a:t>is </a:t>
            </a:r>
            <a:r>
              <a:rPr lang="en-US" sz="2400" dirty="0"/>
              <a:t>a fast and efficient method to build a collection of </a:t>
            </a:r>
            <a:r>
              <a:rPr lang="en-US" sz="2400" b="1" dirty="0"/>
              <a:t>index terms</a:t>
            </a:r>
            <a:r>
              <a:rPr lang="en-US" sz="2400" dirty="0"/>
              <a:t>. To use the algorithm, you must prepare or find a list of common words appropriate to the information domain of your </a:t>
            </a:r>
            <a:r>
              <a:rPr lang="en-US" sz="2400" dirty="0" smtClean="0"/>
              <a:t>big </a:t>
            </a:r>
            <a:r>
              <a:rPr lang="en-US" sz="2400" dirty="0"/>
              <a:t>d</a:t>
            </a:r>
            <a:r>
              <a:rPr lang="en-US" sz="2400" dirty="0" smtClean="0"/>
              <a:t>ata </a:t>
            </a:r>
            <a:r>
              <a:rPr lang="en-US" sz="2400" dirty="0"/>
              <a:t>resource.</a:t>
            </a:r>
          </a:p>
          <a:p>
            <a:pPr lvl="1" algn="just"/>
            <a:r>
              <a:rPr lang="en-US" sz="2000" dirty="0"/>
              <a:t>Example: To extract terms from the National Library of Medicine’s citation resource (about 20 million collected journal articles), the following list of common words is used: </a:t>
            </a:r>
          </a:p>
          <a:p>
            <a:pPr lvl="1" algn="just"/>
            <a:r>
              <a:rPr lang="en-US" sz="1200" dirty="0"/>
              <a:t>“about, again, all, almost, also, although, always, among, an, and, another, any, are, as, at, be, because, been, before, being, between, both, but, by, can, could, did, do, does, done, due, during, each, either, enough, especially, </a:t>
            </a:r>
            <a:r>
              <a:rPr lang="en-US" sz="1200" dirty="0" err="1"/>
              <a:t>etc</a:t>
            </a:r>
            <a:r>
              <a:rPr lang="en-US" sz="1200" dirty="0"/>
              <a:t>, for, found, from, further, had, has, have, having, here, how, however, </a:t>
            </a:r>
            <a:r>
              <a:rPr lang="en-US" sz="1200" dirty="0" err="1"/>
              <a:t>i</a:t>
            </a:r>
            <a:r>
              <a:rPr lang="en-US" sz="1200" dirty="0"/>
              <a:t>, if, in, into, is, it, its, itself, just, kg, km, made, mainly, make, may, mg, might, ml, mm, most, mostly, must, nearly, neither, no, nor, obtained, of, often, on, our, overall, perhaps, </a:t>
            </a:r>
            <a:r>
              <a:rPr lang="en-US" sz="1200" dirty="0" err="1"/>
              <a:t>pmid</a:t>
            </a:r>
            <a:r>
              <a:rPr lang="en-US" sz="1200" dirty="0"/>
              <a:t>, quite, rather, really, regarding, seem, seen, several, should, show, showed, shown, shows, significantly, since, so, some, such, than, that, the, their, theirs, them, then, there, therefore, these, they, this, those, through, thus, to, upon, use, used, using, various, very, was, we, were, what, when, which, while, with, within, without, would.”</a:t>
            </a:r>
            <a:endParaRPr lang="en-US" sz="1000" dirty="0"/>
          </a:p>
          <a:p>
            <a:pPr algn="just"/>
            <a:r>
              <a:rPr lang="en-US" sz="2400" dirty="0"/>
              <a:t> Such lists of common words are sometimes referred to as </a:t>
            </a:r>
            <a:r>
              <a:rPr lang="en-US" sz="2400" b="1" dirty="0"/>
              <a:t>“stop word lists” or “barrier word lists,”</a:t>
            </a:r>
            <a:r>
              <a:rPr lang="en-US" sz="2400" dirty="0"/>
              <a:t> as they demarcate the beginnings and endings of extraction terms.</a:t>
            </a:r>
          </a:p>
          <a:p>
            <a:pPr algn="just"/>
            <a:endParaRPr lang="en-US" sz="2400" dirty="0"/>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24</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23890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Extraction</a:t>
            </a:r>
          </a:p>
        </p:txBody>
      </p:sp>
      <p:sp>
        <p:nvSpPr>
          <p:cNvPr id="3" name="Content Placeholder 2"/>
          <p:cNvSpPr>
            <a:spLocks noGrp="1"/>
          </p:cNvSpPr>
          <p:nvPr>
            <p:ph idx="1"/>
          </p:nvPr>
        </p:nvSpPr>
        <p:spPr/>
        <p:txBody>
          <a:bodyPr>
            <a:noAutofit/>
          </a:bodyPr>
          <a:lstStyle/>
          <a:p>
            <a:pPr algn="just"/>
            <a:r>
              <a:rPr lang="en-US" sz="2400" dirty="0"/>
              <a:t>Notice that the algorithm parses through text </a:t>
            </a:r>
            <a:r>
              <a:rPr lang="en-US" sz="2400" b="1" dirty="0"/>
              <a:t>sentence by sentence.</a:t>
            </a:r>
            <a:r>
              <a:rPr lang="en-US" sz="2400" dirty="0"/>
              <a:t> </a:t>
            </a:r>
            <a:endParaRPr lang="en-US" sz="2400" dirty="0" smtClean="0"/>
          </a:p>
          <a:p>
            <a:pPr lvl="1" algn="just"/>
            <a:r>
              <a:rPr lang="en-US" sz="2000" dirty="0" smtClean="0"/>
              <a:t>This </a:t>
            </a:r>
            <a:r>
              <a:rPr lang="en-US" sz="2000" dirty="0"/>
              <a:t>is a somewhat awkward method for a computer to follow, as </a:t>
            </a:r>
            <a:r>
              <a:rPr lang="en-US" sz="2000" b="1" dirty="0"/>
              <a:t>most programming languages automatically cut text from a file line by line </a:t>
            </a:r>
            <a:r>
              <a:rPr lang="en-US" sz="2000" dirty="0"/>
              <a:t>(i.e., breaking text at the newline terminator). </a:t>
            </a:r>
            <a:endParaRPr lang="en-US" sz="2000" dirty="0" smtClean="0"/>
          </a:p>
          <a:p>
            <a:pPr lvl="1" algn="just"/>
            <a:r>
              <a:rPr lang="en-US" sz="2000" dirty="0" smtClean="0"/>
              <a:t>A </a:t>
            </a:r>
            <a:r>
              <a:rPr lang="en-US" sz="2000" dirty="0"/>
              <a:t>computer program has no way of knowing where a sentence begins or ends, </a:t>
            </a:r>
            <a:r>
              <a:rPr lang="en-US" sz="2000" b="1" dirty="0"/>
              <a:t>unless the programmer finds sentences, as a program subroutine.</a:t>
            </a:r>
          </a:p>
          <a:p>
            <a:pPr algn="just"/>
            <a:r>
              <a:rPr lang="en-US" sz="2400" dirty="0"/>
              <a:t>There are many </a:t>
            </a:r>
            <a:r>
              <a:rPr lang="en-US" sz="2400" b="1" dirty="0"/>
              <a:t>strategies</a:t>
            </a:r>
            <a:r>
              <a:rPr lang="en-US" sz="2400" dirty="0"/>
              <a:t> for determining where one sentence stops and another begins. </a:t>
            </a:r>
            <a:endParaRPr lang="en-US" sz="2400" dirty="0" smtClean="0"/>
          </a:p>
          <a:p>
            <a:pPr lvl="1" algn="just"/>
            <a:r>
              <a:rPr lang="en-US" sz="2000" dirty="0" smtClean="0"/>
              <a:t>The </a:t>
            </a:r>
            <a:r>
              <a:rPr lang="en-US" sz="2000" dirty="0"/>
              <a:t>easiest method looks for the occurrence of a </a:t>
            </a:r>
            <a:r>
              <a:rPr lang="en-US" sz="2000" b="1" dirty="0"/>
              <a:t>sentence</a:t>
            </a:r>
            <a:r>
              <a:rPr lang="en-US" sz="2000" dirty="0"/>
              <a:t> </a:t>
            </a:r>
            <a:r>
              <a:rPr lang="en-US" sz="2000" b="1" dirty="0"/>
              <a:t>delimiter</a:t>
            </a:r>
            <a:r>
              <a:rPr lang="en-US" sz="2000" dirty="0"/>
              <a:t> immediately following a lowercase alphabetic letter, that precedes one or two space characters, that precede an uppercase alphabetic character.</a:t>
            </a:r>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25</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774008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Extraction</a:t>
            </a:r>
          </a:p>
        </p:txBody>
      </p:sp>
      <p:sp>
        <p:nvSpPr>
          <p:cNvPr id="3" name="Content Placeholder 2"/>
          <p:cNvSpPr>
            <a:spLocks noGrp="1"/>
          </p:cNvSpPr>
          <p:nvPr>
            <p:ph idx="1"/>
          </p:nvPr>
        </p:nvSpPr>
        <p:spPr/>
        <p:txBody>
          <a:bodyPr>
            <a:noAutofit/>
          </a:bodyPr>
          <a:lstStyle/>
          <a:p>
            <a:pPr algn="just"/>
            <a:r>
              <a:rPr lang="en-US" sz="2400" dirty="0"/>
              <a:t>Here is an example: </a:t>
            </a:r>
            <a:r>
              <a:rPr lang="en-US" sz="2400" b="1" dirty="0"/>
              <a:t>“I like pizza. Pizza likes me.” </a:t>
            </a:r>
          </a:p>
          <a:p>
            <a:pPr algn="just"/>
            <a:r>
              <a:rPr lang="en-US" sz="2400" dirty="0"/>
              <a:t>Between the two sentences is the sequence </a:t>
            </a:r>
            <a:r>
              <a:rPr lang="en-US" sz="2400" b="1" dirty="0"/>
              <a:t>“a. P,” </a:t>
            </a:r>
            <a:r>
              <a:rPr lang="en-US" sz="2400" dirty="0"/>
              <a:t>which consists of a lowercase “a” followed by a period, followed by a space, followed by an uppercase “P”. This general pattern (lowercase, period, one or two spaces, uppercase) usually signifies a </a:t>
            </a:r>
            <a:r>
              <a:rPr lang="en-US" sz="2400" b="1" dirty="0"/>
              <a:t>sentence break</a:t>
            </a:r>
            <a:r>
              <a:rPr lang="en-US" sz="2400" dirty="0"/>
              <a:t>. </a:t>
            </a:r>
            <a:endParaRPr lang="en-US" sz="2400" dirty="0" smtClean="0"/>
          </a:p>
          <a:p>
            <a:pPr lvl="1" algn="just"/>
            <a:r>
              <a:rPr lang="en-US" sz="2000" dirty="0" smtClean="0"/>
              <a:t>The </a:t>
            </a:r>
            <a:r>
              <a:rPr lang="en-US" sz="2000" dirty="0"/>
              <a:t>routine fails with sentences that break at the end of a line or at the last sentence of a </a:t>
            </a:r>
            <a:r>
              <a:rPr lang="en-US" sz="2000" dirty="0" smtClean="0"/>
              <a:t>paragraph.</a:t>
            </a:r>
            <a:endParaRPr lang="en-US" sz="2000" dirty="0"/>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26</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17898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remarks</a:t>
            </a:r>
          </a:p>
        </p:txBody>
      </p:sp>
      <p:sp>
        <p:nvSpPr>
          <p:cNvPr id="3" name="Content Placeholder 2"/>
          <p:cNvSpPr>
            <a:spLocks noGrp="1"/>
          </p:cNvSpPr>
          <p:nvPr>
            <p:ph idx="1"/>
          </p:nvPr>
        </p:nvSpPr>
        <p:spPr>
          <a:xfrm>
            <a:off x="628650" y="1825624"/>
            <a:ext cx="7886700" cy="4703763"/>
          </a:xfrm>
        </p:spPr>
        <p:txBody>
          <a:bodyPr>
            <a:noAutofit/>
          </a:bodyPr>
          <a:lstStyle/>
          <a:p>
            <a:pPr marL="0" indent="0" algn="just">
              <a:buNone/>
            </a:pPr>
            <a:r>
              <a:rPr lang="en-US" sz="2400" dirty="0"/>
              <a:t>How to build a good index?</a:t>
            </a:r>
          </a:p>
          <a:p>
            <a:pPr marL="514350" indent="-514350" algn="just">
              <a:buFont typeface="+mj-lt"/>
              <a:buAutoNum type="arabicPeriod"/>
            </a:pPr>
            <a:r>
              <a:rPr lang="en-US" sz="2400" dirty="0"/>
              <a:t>Should the index be devoted to a </a:t>
            </a:r>
            <a:r>
              <a:rPr lang="en-US" sz="2400" b="1" dirty="0"/>
              <a:t>particular knowledge domain? </a:t>
            </a:r>
          </a:p>
          <a:p>
            <a:pPr marL="514350" indent="-514350" algn="just">
              <a:buFont typeface="+mj-lt"/>
              <a:buAutoNum type="arabicPeriod"/>
            </a:pPr>
            <a:r>
              <a:rPr lang="en-US" sz="2400" dirty="0"/>
              <a:t>Should the index be devoted to a </a:t>
            </a:r>
            <a:r>
              <a:rPr lang="en-US" sz="2400" b="1" dirty="0"/>
              <a:t>particular nomenclature?</a:t>
            </a:r>
            <a:r>
              <a:rPr lang="en-US" sz="2400" dirty="0"/>
              <a:t> </a:t>
            </a:r>
          </a:p>
          <a:p>
            <a:pPr marL="514350" indent="-514350" algn="just">
              <a:buFont typeface="+mj-lt"/>
              <a:buAutoNum type="arabicPeriod"/>
            </a:pPr>
            <a:r>
              <a:rPr lang="en-US" sz="2400" dirty="0"/>
              <a:t>Should the index be </a:t>
            </a:r>
            <a:r>
              <a:rPr lang="en-US" sz="2400" b="1" dirty="0"/>
              <a:t>built upon a scaffold that consists of a classification?</a:t>
            </a:r>
            <a:r>
              <a:rPr lang="en-US" sz="2400" dirty="0"/>
              <a:t> </a:t>
            </a:r>
          </a:p>
          <a:p>
            <a:pPr marL="514350" indent="-514350" algn="just">
              <a:buFont typeface="+mj-lt"/>
              <a:buAutoNum type="arabicPeriod"/>
            </a:pPr>
            <a:r>
              <a:rPr lang="en-US" sz="2400" dirty="0"/>
              <a:t>In the absence of a classification, might </a:t>
            </a:r>
            <a:r>
              <a:rPr lang="en-US" sz="2400" b="1" dirty="0"/>
              <a:t>proximity among terms </a:t>
            </a:r>
            <a:r>
              <a:rPr lang="en-US" sz="2400" dirty="0"/>
              <a:t>be included in the index?</a:t>
            </a:r>
          </a:p>
          <a:p>
            <a:pPr marL="514350" indent="-514350" algn="just">
              <a:buFont typeface="+mj-lt"/>
              <a:buAutoNum type="arabicPeriod" startAt="5"/>
            </a:pPr>
            <a:r>
              <a:rPr lang="en-US" sz="2400" dirty="0"/>
              <a:t>Should </a:t>
            </a:r>
            <a:r>
              <a:rPr lang="en-US" sz="2400" b="1" dirty="0"/>
              <a:t>multiple indexes </a:t>
            </a:r>
            <a:r>
              <a:rPr lang="en-US" sz="2400" dirty="0"/>
              <a:t>be created? </a:t>
            </a:r>
          </a:p>
          <a:p>
            <a:pPr marL="514350" indent="-514350" algn="just">
              <a:buFont typeface="+mj-lt"/>
              <a:buAutoNum type="arabicPeriod" startAt="5"/>
            </a:pPr>
            <a:r>
              <a:rPr lang="en-US" sz="2400" dirty="0"/>
              <a:t>Should the index be </a:t>
            </a:r>
            <a:r>
              <a:rPr lang="en-US" sz="2400" b="1" dirty="0"/>
              <a:t>merged into another index</a:t>
            </a:r>
            <a:r>
              <a:rPr lang="en-US" sz="2400" dirty="0"/>
              <a:t>?</a:t>
            </a:r>
          </a:p>
          <a:p>
            <a:pPr marL="514350" indent="-514350" algn="just">
              <a:buFont typeface="+mj-lt"/>
              <a:buAutoNum type="arabicPeriod"/>
            </a:pPr>
            <a:endParaRPr lang="en-US" sz="2400" dirty="0"/>
          </a:p>
          <a:p>
            <a:pPr marL="514350" indent="-514350" algn="just">
              <a:buFont typeface="+mj-lt"/>
              <a:buAutoNum type="arabicPeriod"/>
            </a:pPr>
            <a:endParaRPr lang="en-US" sz="2400" dirty="0"/>
          </a:p>
          <a:p>
            <a:pPr marL="514350" indent="-514350" algn="just">
              <a:buFont typeface="+mj-lt"/>
              <a:buAutoNum type="arabicPeriod"/>
            </a:pPr>
            <a:endParaRPr lang="en-US" sz="2400" dirty="0"/>
          </a:p>
          <a:p>
            <a:pPr lvl="1"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27</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67664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628650" y="1825625"/>
            <a:ext cx="8172450" cy="4351338"/>
          </a:xfrm>
        </p:spPr>
        <p:txBody>
          <a:bodyPr/>
          <a:lstStyle/>
          <a:p>
            <a:r>
              <a:rPr lang="en-US" dirty="0"/>
              <a:t>Providing structure to unstructured data</a:t>
            </a:r>
          </a:p>
          <a:p>
            <a:pPr lvl="1"/>
            <a:r>
              <a:rPr lang="en-US" dirty="0"/>
              <a:t>Machine translation</a:t>
            </a:r>
          </a:p>
          <a:p>
            <a:pPr lvl="1"/>
            <a:r>
              <a:rPr lang="en-US" dirty="0" err="1"/>
              <a:t>Autocoding</a:t>
            </a:r>
            <a:endParaRPr lang="en-US" dirty="0"/>
          </a:p>
          <a:p>
            <a:pPr lvl="1"/>
            <a:r>
              <a:rPr lang="en-US" dirty="0"/>
              <a:t>Indexing</a:t>
            </a:r>
          </a:p>
          <a:p>
            <a:pPr lvl="1"/>
            <a:r>
              <a:rPr lang="en-US" dirty="0"/>
              <a:t>Term Extraction</a:t>
            </a:r>
          </a:p>
        </p:txBody>
      </p:sp>
      <p:sp>
        <p:nvSpPr>
          <p:cNvPr id="4" name="Slide Number Placeholder 3"/>
          <p:cNvSpPr>
            <a:spLocks noGrp="1"/>
          </p:cNvSpPr>
          <p:nvPr>
            <p:ph type="sldNum" sz="quarter" idx="12"/>
          </p:nvPr>
        </p:nvSpPr>
        <p:spPr/>
        <p:txBody>
          <a:bodyPr/>
          <a:lstStyle/>
          <a:p>
            <a:fld id="{33085032-7C7B-4CFF-B143-12EB198668AE}" type="slidenum">
              <a:rPr lang="en-US" smtClean="0"/>
              <a:t>3</a:t>
            </a:fld>
            <a:endParaRPr lang="en-US"/>
          </a:p>
        </p:txBody>
      </p:sp>
      <p:sp>
        <p:nvSpPr>
          <p:cNvPr id="5" name="Rectangle 4"/>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3622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structure to unstructured data</a:t>
            </a:r>
          </a:p>
        </p:txBody>
      </p:sp>
      <p:sp>
        <p:nvSpPr>
          <p:cNvPr id="3" name="Content Placeholder 2"/>
          <p:cNvSpPr>
            <a:spLocks noGrp="1"/>
          </p:cNvSpPr>
          <p:nvPr>
            <p:ph idx="1"/>
          </p:nvPr>
        </p:nvSpPr>
        <p:spPr>
          <a:xfrm>
            <a:off x="628650" y="1825625"/>
            <a:ext cx="7886700" cy="4530726"/>
          </a:xfrm>
        </p:spPr>
        <p:txBody>
          <a:bodyPr>
            <a:noAutofit/>
          </a:bodyPr>
          <a:lstStyle/>
          <a:p>
            <a:pPr algn="just"/>
            <a:r>
              <a:rPr lang="en-US" dirty="0"/>
              <a:t>In the early days of computing, data was always highly structured. </a:t>
            </a:r>
          </a:p>
          <a:p>
            <a:pPr lvl="1" algn="just"/>
            <a:r>
              <a:rPr lang="en-US" dirty="0"/>
              <a:t>E.g. </a:t>
            </a:r>
            <a:r>
              <a:rPr lang="en-US" b="1" dirty="0"/>
              <a:t>All data was divided into </a:t>
            </a:r>
            <a:r>
              <a:rPr lang="en-US" b="1" dirty="0" smtClean="0"/>
              <a:t>fields</a:t>
            </a:r>
            <a:endParaRPr lang="en-US" dirty="0"/>
          </a:p>
          <a:p>
            <a:pPr lvl="2" algn="just"/>
            <a:r>
              <a:rPr lang="en-US" dirty="0" smtClean="0"/>
              <a:t>the </a:t>
            </a:r>
            <a:r>
              <a:rPr lang="en-US" dirty="0"/>
              <a:t>fields had a fixed length, and the data entered into each field was constrained to a predetermined set of allowed values. </a:t>
            </a:r>
          </a:p>
          <a:p>
            <a:pPr lvl="1" algn="just"/>
            <a:r>
              <a:rPr lang="en-US" dirty="0"/>
              <a:t>Data was entered into </a:t>
            </a:r>
            <a:r>
              <a:rPr lang="en-US" b="1" dirty="0"/>
              <a:t>punch cards</a:t>
            </a:r>
            <a:r>
              <a:rPr lang="en-US" dirty="0"/>
              <a:t>, with preconfigured rows and columns. </a:t>
            </a:r>
            <a:endParaRPr lang="en-US" dirty="0" smtClean="0"/>
          </a:p>
          <a:p>
            <a:pPr lvl="2" algn="just"/>
            <a:r>
              <a:rPr lang="en-US" dirty="0" smtClean="0"/>
              <a:t>Depending </a:t>
            </a:r>
            <a:r>
              <a:rPr lang="en-US" dirty="0"/>
              <a:t>on the intended use of the cards, </a:t>
            </a:r>
            <a:r>
              <a:rPr lang="en-US" b="1" dirty="0"/>
              <a:t>various entry and read-out methods were chosen to express binary data, numeric data, fixed-size text, or programming instructions</a:t>
            </a:r>
            <a:r>
              <a:rPr lang="en-US" dirty="0"/>
              <a:t> </a:t>
            </a:r>
          </a:p>
          <a:p>
            <a:pPr lvl="2" algn="just"/>
            <a:r>
              <a:rPr lang="en-US" dirty="0"/>
              <a:t>For many </a:t>
            </a:r>
            <a:r>
              <a:rPr lang="en-US" b="1" dirty="0"/>
              <a:t>analytic purposes</a:t>
            </a:r>
            <a:r>
              <a:rPr lang="en-US" dirty="0"/>
              <a:t>, card-encoded data sets were analyzed without the assistance of a computer; all that was needed was a punch card sorter. </a:t>
            </a:r>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4</a:t>
            </a:fld>
            <a:endParaRPr lang="en-US"/>
          </a:p>
        </p:txBody>
      </p:sp>
      <p:sp>
        <p:nvSpPr>
          <p:cNvPr id="5" name="Rectangle 4"/>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6174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structure to unstructured data</a:t>
            </a:r>
          </a:p>
        </p:txBody>
      </p:sp>
      <p:sp>
        <p:nvSpPr>
          <p:cNvPr id="3" name="Content Placeholder 2"/>
          <p:cNvSpPr>
            <a:spLocks noGrp="1"/>
          </p:cNvSpPr>
          <p:nvPr>
            <p:ph idx="1"/>
          </p:nvPr>
        </p:nvSpPr>
        <p:spPr>
          <a:xfrm>
            <a:off x="628650" y="1825624"/>
            <a:ext cx="7791450" cy="4895851"/>
          </a:xfrm>
        </p:spPr>
        <p:txBody>
          <a:bodyPr>
            <a:normAutofit lnSpcReduction="10000"/>
          </a:bodyPr>
          <a:lstStyle/>
          <a:p>
            <a:r>
              <a:rPr lang="en-US" dirty="0"/>
              <a:t>Punch cards:</a:t>
            </a:r>
          </a:p>
          <a:p>
            <a:endParaRPr lang="en-US" sz="2400" dirty="0"/>
          </a:p>
          <a:p>
            <a:endParaRPr lang="en-US" sz="2400" dirty="0"/>
          </a:p>
          <a:p>
            <a:r>
              <a:rPr lang="en-US" dirty="0"/>
              <a:t>Punch card sorters:</a:t>
            </a:r>
          </a:p>
          <a:p>
            <a:endParaRPr lang="en-US" sz="2400" dirty="0"/>
          </a:p>
          <a:p>
            <a:endParaRPr lang="en-US" sz="2400" dirty="0"/>
          </a:p>
          <a:p>
            <a:endParaRPr lang="en-US" sz="2400" dirty="0"/>
          </a:p>
          <a:p>
            <a:endParaRPr lang="en-US" sz="2400" dirty="0"/>
          </a:p>
          <a:p>
            <a:endParaRPr lang="en-US" sz="2400" dirty="0"/>
          </a:p>
          <a:p>
            <a:r>
              <a:rPr lang="en-US" sz="2400" dirty="0"/>
              <a:t>In short, all data are expected to be structured data in early days of computing. </a:t>
            </a:r>
          </a:p>
          <a:p>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5</a:t>
            </a:fld>
            <a:endParaRPr lang="en-US"/>
          </a:p>
        </p:txBody>
      </p:sp>
      <p:sp>
        <p:nvSpPr>
          <p:cNvPr id="5" name="Rectangle 4"/>
          <p:cNvSpPr/>
          <p:nvPr/>
        </p:nvSpPr>
        <p:spPr>
          <a:xfrm>
            <a:off x="5972658" y="0"/>
            <a:ext cx="3294684" cy="369332"/>
          </a:xfrm>
          <a:prstGeom prst="rect">
            <a:avLst/>
          </a:prstGeom>
        </p:spPr>
        <p:txBody>
          <a:bodyPr wrap="none">
            <a:spAutoFit/>
          </a:bodyPr>
          <a:lstStyle/>
          <a:p>
            <a:r>
              <a:rPr lang="en-US"/>
              <a:t>WQD7007 Big Data Management</a:t>
            </a:r>
          </a:p>
        </p:txBody>
      </p:sp>
      <p:pic>
        <p:nvPicPr>
          <p:cNvPr id="7" name="Picture 6"/>
          <p:cNvPicPr>
            <a:picLocks noChangeAspect="1"/>
          </p:cNvPicPr>
          <p:nvPr/>
        </p:nvPicPr>
        <p:blipFill>
          <a:blip r:embed="rId2"/>
          <a:stretch>
            <a:fillRect/>
          </a:stretch>
        </p:blipFill>
        <p:spPr>
          <a:xfrm>
            <a:off x="3898900" y="3498850"/>
            <a:ext cx="2794000" cy="2095500"/>
          </a:xfrm>
          <a:prstGeom prst="rect">
            <a:avLst/>
          </a:prstGeom>
        </p:spPr>
      </p:pic>
      <p:pic>
        <p:nvPicPr>
          <p:cNvPr id="8" name="Picture 7"/>
          <p:cNvPicPr>
            <a:picLocks noChangeAspect="1"/>
          </p:cNvPicPr>
          <p:nvPr/>
        </p:nvPicPr>
        <p:blipFill>
          <a:blip r:embed="rId3"/>
          <a:stretch>
            <a:fillRect/>
          </a:stretch>
        </p:blipFill>
        <p:spPr>
          <a:xfrm>
            <a:off x="3898900" y="1825625"/>
            <a:ext cx="2794000" cy="1257300"/>
          </a:xfrm>
          <a:prstGeom prst="rect">
            <a:avLst/>
          </a:prstGeom>
        </p:spPr>
      </p:pic>
    </p:spTree>
    <p:extLst>
      <p:ext uri="{BB962C8B-B14F-4D97-AF65-F5344CB8AC3E}">
        <p14:creationId xmlns:p14="http://schemas.microsoft.com/office/powerpoint/2010/main" val="78147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structure to unstructured data</a:t>
            </a:r>
          </a:p>
        </p:txBody>
      </p:sp>
      <p:sp>
        <p:nvSpPr>
          <p:cNvPr id="3" name="Content Placeholder 2"/>
          <p:cNvSpPr>
            <a:spLocks noGrp="1"/>
          </p:cNvSpPr>
          <p:nvPr>
            <p:ph idx="1"/>
          </p:nvPr>
        </p:nvSpPr>
        <p:spPr/>
        <p:txBody>
          <a:bodyPr>
            <a:normAutofit/>
          </a:bodyPr>
          <a:lstStyle/>
          <a:p>
            <a:pPr algn="just"/>
            <a:r>
              <a:rPr lang="en-US" dirty="0"/>
              <a:t>Today, </a:t>
            </a:r>
            <a:r>
              <a:rPr lang="en-US" b="1" dirty="0"/>
              <a:t>most data entered by humans is unstructured</a:t>
            </a:r>
            <a:r>
              <a:rPr lang="en-US" dirty="0"/>
              <a:t>, in the form of free text. </a:t>
            </a:r>
          </a:p>
          <a:p>
            <a:pPr lvl="1" algn="just"/>
            <a:r>
              <a:rPr lang="en-US" dirty="0"/>
              <a:t>E.g. e-mail messages, tweets, documents, and so on. </a:t>
            </a:r>
          </a:p>
          <a:p>
            <a:pPr algn="just"/>
            <a:r>
              <a:rPr lang="en-US" dirty="0"/>
              <a:t>Structured data has not disappeared, but it sits in the shadows cast by mountains of unstructured text. </a:t>
            </a:r>
          </a:p>
          <a:p>
            <a:pPr algn="just"/>
            <a:r>
              <a:rPr lang="en-US" dirty="0"/>
              <a:t>Free text may be more interesting to read than punch cards, but punch cards was much easier to analyze. </a:t>
            </a:r>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6</a:t>
            </a:fld>
            <a:endParaRPr lang="en-US"/>
          </a:p>
        </p:txBody>
      </p:sp>
      <p:sp>
        <p:nvSpPr>
          <p:cNvPr id="5" name="Rectangle 4"/>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4643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structure to unstructured data</a:t>
            </a:r>
          </a:p>
        </p:txBody>
      </p:sp>
      <p:sp>
        <p:nvSpPr>
          <p:cNvPr id="3" name="Content Placeholder 2"/>
          <p:cNvSpPr>
            <a:spLocks noGrp="1"/>
          </p:cNvSpPr>
          <p:nvPr>
            <p:ph idx="1"/>
          </p:nvPr>
        </p:nvSpPr>
        <p:spPr>
          <a:xfrm>
            <a:off x="628650" y="1825624"/>
            <a:ext cx="7886700" cy="4895851"/>
          </a:xfrm>
        </p:spPr>
        <p:txBody>
          <a:bodyPr>
            <a:noAutofit/>
          </a:bodyPr>
          <a:lstStyle/>
          <a:p>
            <a:pPr algn="just"/>
            <a:r>
              <a:rPr lang="en-US" sz="2400" dirty="0"/>
              <a:t>To get much informational value from free text, it is necessary </a:t>
            </a:r>
            <a:r>
              <a:rPr lang="en-US" sz="2400" b="1" dirty="0"/>
              <a:t>to impose some structure</a:t>
            </a:r>
            <a:r>
              <a:rPr lang="en-US" sz="2400" dirty="0"/>
              <a:t>. This may involve: </a:t>
            </a:r>
          </a:p>
          <a:p>
            <a:pPr lvl="1" algn="just"/>
            <a:r>
              <a:rPr lang="en-US" sz="2000" dirty="0"/>
              <a:t>translating the text to a preferred language</a:t>
            </a:r>
          </a:p>
          <a:p>
            <a:pPr lvl="1" algn="just"/>
            <a:r>
              <a:rPr lang="en-US" sz="2000" dirty="0"/>
              <a:t>parsing the text into </a:t>
            </a:r>
            <a:r>
              <a:rPr lang="en-US" sz="2000" dirty="0" smtClean="0"/>
              <a:t>sentences</a:t>
            </a:r>
          </a:p>
          <a:p>
            <a:pPr lvl="1" algn="just"/>
            <a:r>
              <a:rPr lang="en-US" sz="2000" dirty="0" smtClean="0"/>
              <a:t>extracting and normalizing the conceptual terms contained in the sentences</a:t>
            </a:r>
          </a:p>
          <a:p>
            <a:pPr lvl="1" algn="just"/>
            <a:r>
              <a:rPr lang="en-US" sz="2000" dirty="0"/>
              <a:t>mapping terms to a standard nomenclature annotating the terms with codes from one or more standard nomenclatures</a:t>
            </a:r>
          </a:p>
          <a:p>
            <a:pPr algn="just"/>
            <a:r>
              <a:rPr lang="en-US" sz="2400" dirty="0" smtClean="0"/>
              <a:t>All </a:t>
            </a:r>
            <a:r>
              <a:rPr lang="en-US" sz="2400" dirty="0"/>
              <a:t>of these activities are difficult to do on a small scale and virtually impossible to do on a large scale</a:t>
            </a:r>
          </a:p>
          <a:p>
            <a:pPr algn="just"/>
            <a:r>
              <a:rPr lang="en-US" sz="2400" dirty="0"/>
              <a:t>Every </a:t>
            </a:r>
            <a:r>
              <a:rPr lang="en-US" sz="2400" dirty="0" smtClean="0"/>
              <a:t>big </a:t>
            </a:r>
            <a:r>
              <a:rPr lang="en-US" sz="2400" dirty="0"/>
              <a:t>d</a:t>
            </a:r>
            <a:r>
              <a:rPr lang="en-US" sz="2400" dirty="0" smtClean="0"/>
              <a:t>ata </a:t>
            </a:r>
            <a:r>
              <a:rPr lang="en-US" sz="2400" dirty="0"/>
              <a:t>project that uses unstructured data must deal with these tasks to yield the best possible results with the resources available.</a:t>
            </a:r>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7</a:t>
            </a:fld>
            <a:endParaRPr lang="en-US"/>
          </a:p>
        </p:txBody>
      </p:sp>
      <p:sp>
        <p:nvSpPr>
          <p:cNvPr id="5" name="Rectangle 4"/>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53216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p:txBody>
          <a:bodyPr>
            <a:noAutofit/>
          </a:bodyPr>
          <a:lstStyle/>
          <a:p>
            <a:pPr algn="just"/>
            <a:r>
              <a:rPr lang="en-US" dirty="0"/>
              <a:t>Unstructured data: data objects whose contents are </a:t>
            </a:r>
            <a:r>
              <a:rPr lang="en-US" b="1" dirty="0"/>
              <a:t>NOT</a:t>
            </a:r>
            <a:r>
              <a:rPr lang="en-US" dirty="0"/>
              <a:t> organized into arrays of attributes or </a:t>
            </a:r>
            <a:r>
              <a:rPr lang="en-US" dirty="0" smtClean="0"/>
              <a:t>values</a:t>
            </a:r>
          </a:p>
          <a:p>
            <a:pPr lvl="1" algn="just"/>
            <a:r>
              <a:rPr lang="en-US" dirty="0"/>
              <a:t>Example: paragraph in a book</a:t>
            </a:r>
          </a:p>
          <a:p>
            <a:pPr algn="just"/>
            <a:r>
              <a:rPr lang="en-US" dirty="0" smtClean="0"/>
              <a:t>Structured data?</a:t>
            </a:r>
          </a:p>
          <a:p>
            <a:pPr lvl="1" algn="just"/>
            <a:r>
              <a:rPr lang="en-US" dirty="0" smtClean="0"/>
              <a:t>Example: Spreadsheets</a:t>
            </a:r>
            <a:r>
              <a:rPr lang="en-US" dirty="0"/>
              <a:t>, with data distributed in cells, marked by a row and column </a:t>
            </a:r>
            <a:r>
              <a:rPr lang="en-US" dirty="0" smtClean="0"/>
              <a:t>position</a:t>
            </a:r>
            <a:endParaRPr lang="en-US" dirty="0"/>
          </a:p>
          <a:p>
            <a:pPr algn="just"/>
            <a:r>
              <a:rPr lang="en-US" b="1" dirty="0" smtClean="0"/>
              <a:t>Without </a:t>
            </a:r>
            <a:r>
              <a:rPr lang="en-US" b="1" dirty="0"/>
              <a:t>structure</a:t>
            </a:r>
            <a:r>
              <a:rPr lang="en-US" dirty="0"/>
              <a:t>, the contents of the data cannot be </a:t>
            </a:r>
            <a:r>
              <a:rPr lang="en-US" b="1" dirty="0"/>
              <a:t>sensibly collected and analyzed</a:t>
            </a:r>
            <a:r>
              <a:rPr lang="en-US" dirty="0"/>
              <a:t>. Because Big Data is immense, the tasks of imposing structure on text must be </a:t>
            </a:r>
            <a:r>
              <a:rPr lang="en-US" b="1" dirty="0"/>
              <a:t>automated and fast</a:t>
            </a:r>
            <a:r>
              <a:rPr lang="en-US" dirty="0"/>
              <a:t>.</a:t>
            </a:r>
          </a:p>
          <a:p>
            <a:pPr algn="just"/>
            <a:endParaRPr lang="en-US" dirty="0"/>
          </a:p>
          <a:p>
            <a:pPr lvl="1" algn="just"/>
            <a:endParaRPr lang="en-US" sz="2800" dirty="0"/>
          </a:p>
        </p:txBody>
      </p:sp>
      <p:sp>
        <p:nvSpPr>
          <p:cNvPr id="4" name="Slide Number Placeholder 3"/>
          <p:cNvSpPr>
            <a:spLocks noGrp="1"/>
          </p:cNvSpPr>
          <p:nvPr>
            <p:ph type="sldNum" sz="quarter" idx="12"/>
          </p:nvPr>
        </p:nvSpPr>
        <p:spPr/>
        <p:txBody>
          <a:bodyPr/>
          <a:lstStyle/>
          <a:p>
            <a:fld id="{33085032-7C7B-4CFF-B143-12EB198668AE}" type="slidenum">
              <a:rPr lang="en-US" smtClean="0"/>
              <a:t>8</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23762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3" name="Content Placeholder 2"/>
          <p:cNvSpPr>
            <a:spLocks noGrp="1"/>
          </p:cNvSpPr>
          <p:nvPr>
            <p:ph idx="1"/>
          </p:nvPr>
        </p:nvSpPr>
        <p:spPr>
          <a:xfrm>
            <a:off x="628650" y="1825624"/>
            <a:ext cx="7886700" cy="4895851"/>
          </a:xfrm>
        </p:spPr>
        <p:txBody>
          <a:bodyPr>
            <a:normAutofit/>
          </a:bodyPr>
          <a:lstStyle/>
          <a:p>
            <a:pPr algn="just"/>
            <a:r>
              <a:rPr lang="en-US" dirty="0"/>
              <a:t>What is machine translation?</a:t>
            </a:r>
          </a:p>
          <a:p>
            <a:pPr lvl="1" algn="just"/>
            <a:r>
              <a:rPr lang="en-US" dirty="0"/>
              <a:t>Translate text </a:t>
            </a:r>
            <a:r>
              <a:rPr lang="en-US" b="1" dirty="0"/>
              <a:t>from one language into another language</a:t>
            </a:r>
            <a:r>
              <a:rPr lang="en-US" dirty="0"/>
              <a:t>.</a:t>
            </a:r>
          </a:p>
          <a:p>
            <a:pPr lvl="1" algn="just"/>
            <a:r>
              <a:rPr lang="en-US" dirty="0"/>
              <a:t>is one of the better known areas in which computational methods have been applied to free text.</a:t>
            </a:r>
          </a:p>
          <a:p>
            <a:pPr algn="just"/>
            <a:r>
              <a:rPr lang="en-US" b="1" dirty="0"/>
              <a:t>Process</a:t>
            </a:r>
            <a:r>
              <a:rPr lang="en-US" dirty="0"/>
              <a:t>:</a:t>
            </a:r>
          </a:p>
          <a:p>
            <a:pPr marL="914400" lvl="1" indent="-457200" algn="just">
              <a:buFont typeface="+mj-lt"/>
              <a:buAutoNum type="arabicPeriod"/>
            </a:pPr>
            <a:r>
              <a:rPr lang="en-US" dirty="0"/>
              <a:t>extracting sentences from text</a:t>
            </a:r>
          </a:p>
          <a:p>
            <a:pPr marL="914400" lvl="1" indent="-457200" algn="just">
              <a:buFont typeface="+mj-lt"/>
              <a:buAutoNum type="arabicPeriod"/>
            </a:pPr>
            <a:r>
              <a:rPr lang="en-US" dirty="0"/>
              <a:t>parsing the words of the sentence into grammatical parts</a:t>
            </a:r>
          </a:p>
          <a:p>
            <a:pPr marL="914400" lvl="1" indent="-457200" algn="just">
              <a:buFont typeface="+mj-lt"/>
              <a:buAutoNum type="arabicPeriod"/>
            </a:pPr>
            <a:r>
              <a:rPr lang="en-US" dirty="0"/>
              <a:t>arranging the grammatical parts into an order that imposes logical sense on the sentence.</a:t>
            </a:r>
          </a:p>
          <a:p>
            <a:pPr lvl="1" algn="just"/>
            <a:endParaRPr lang="en-US" dirty="0"/>
          </a:p>
          <a:p>
            <a:pPr lvl="1" algn="just"/>
            <a:endParaRPr lang="en-US" dirty="0"/>
          </a:p>
          <a:p>
            <a:pPr algn="just"/>
            <a:endParaRPr lang="en-US" dirty="0"/>
          </a:p>
          <a:p>
            <a:pPr algn="just"/>
            <a:endParaRPr lang="en-US" dirty="0"/>
          </a:p>
          <a:p>
            <a:pPr lvl="1"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9</a:t>
            </a:fld>
            <a:endParaRPr lang="en-US"/>
          </a:p>
        </p:txBody>
      </p:sp>
      <p:sp>
        <p:nvSpPr>
          <p:cNvPr id="5" name="Rectangle 4"/>
          <p:cNvSpPr/>
          <p:nvPr/>
        </p:nvSpPr>
        <p:spPr>
          <a:xfrm>
            <a:off x="0" y="-4206"/>
            <a:ext cx="3962751" cy="369332"/>
          </a:xfrm>
          <a:prstGeom prst="rect">
            <a:avLst/>
          </a:prstGeom>
        </p:spPr>
        <p:txBody>
          <a:bodyPr wrap="none">
            <a:spAutoFit/>
          </a:bodyPr>
          <a:lstStyle/>
          <a:p>
            <a:r>
              <a:rPr lang="en-US" dirty="0"/>
              <a:t>Providing structure to unstructured data</a:t>
            </a:r>
          </a:p>
        </p:txBody>
      </p:sp>
      <p:sp>
        <p:nvSpPr>
          <p:cNvPr id="6" name="Rectangle 5"/>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6178057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7120</TotalTime>
  <Words>3290</Words>
  <Application>Microsoft Office PowerPoint</Application>
  <PresentationFormat>On-screen Show (4:3)</PresentationFormat>
  <Paragraphs>284</Paragraphs>
  <Slides>27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WQD7007 Big Data Management</vt:lpstr>
      <vt:lpstr>Previous lecture</vt:lpstr>
      <vt:lpstr>Agenda</vt:lpstr>
      <vt:lpstr>Providing structure to unstructured data</vt:lpstr>
      <vt:lpstr>Providing structure to unstructured data</vt:lpstr>
      <vt:lpstr>Providing structure to unstructured data</vt:lpstr>
      <vt:lpstr>Providing structure to unstructured data</vt:lpstr>
      <vt:lpstr>Machine Translation</vt:lpstr>
      <vt:lpstr>Machine Translation</vt:lpstr>
      <vt:lpstr>Machine Translation</vt:lpstr>
      <vt:lpstr>Machine Translation</vt:lpstr>
      <vt:lpstr>Autocoding</vt:lpstr>
      <vt:lpstr>Autocoding</vt:lpstr>
      <vt:lpstr>Autocoding</vt:lpstr>
      <vt:lpstr>Autocoding</vt:lpstr>
      <vt:lpstr>Autocoding</vt:lpstr>
      <vt:lpstr>Autocoding</vt:lpstr>
      <vt:lpstr>Autocoding</vt:lpstr>
      <vt:lpstr>Indexing</vt:lpstr>
      <vt:lpstr>Indexing</vt:lpstr>
      <vt:lpstr>Indexing</vt:lpstr>
      <vt:lpstr>Term Extraction</vt:lpstr>
      <vt:lpstr>Term Extraction</vt:lpstr>
      <vt:lpstr>Term Extraction</vt:lpstr>
      <vt:lpstr>Term Extraction</vt:lpstr>
      <vt:lpstr>Term Extraction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WQD7007 Big Data Management</dc:title>
  <dc:creator>hoo</dc:creator>
  <cp:lastModifiedBy>Hoo Wai Lam</cp:lastModifiedBy>
  <cp:revision>96</cp:revision>
  <cp:lastPrinted>2018-02-27T01:04:52Z</cp:lastPrinted>
  <dcterms:created xsi:type="dcterms:W3CDTF">2018-02-20T16:33:32Z</dcterms:created>
  <dcterms:modified xsi:type="dcterms:W3CDTF">2019-03-05T09:05:28Z</dcterms:modified>
</cp:coreProperties>
</file>