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345" r:id="rId3"/>
    <p:sldId id="269" r:id="rId4"/>
    <p:sldId id="270" r:id="rId5"/>
    <p:sldId id="300" r:id="rId6"/>
    <p:sldId id="272" r:id="rId7"/>
    <p:sldId id="274" r:id="rId8"/>
    <p:sldId id="303" r:id="rId9"/>
    <p:sldId id="304" r:id="rId10"/>
    <p:sldId id="307" r:id="rId11"/>
    <p:sldId id="323" r:id="rId12"/>
    <p:sldId id="277" r:id="rId13"/>
    <p:sldId id="308" r:id="rId14"/>
    <p:sldId id="309" r:id="rId15"/>
    <p:sldId id="280" r:id="rId16"/>
    <p:sldId id="284" r:id="rId17"/>
    <p:sldId id="285" r:id="rId18"/>
    <p:sldId id="286" r:id="rId19"/>
    <p:sldId id="287" r:id="rId20"/>
    <p:sldId id="312" r:id="rId21"/>
    <p:sldId id="291" r:id="rId22"/>
    <p:sldId id="314" r:id="rId23"/>
    <p:sldId id="324" r:id="rId24"/>
    <p:sldId id="292" r:id="rId25"/>
    <p:sldId id="294" r:id="rId26"/>
    <p:sldId id="297" r:id="rId27"/>
    <p:sldId id="298" r:id="rId28"/>
    <p:sldId id="318" r:id="rId29"/>
    <p:sldId id="299" r:id="rId30"/>
    <p:sldId id="321" r:id="rId31"/>
    <p:sldId id="325" r:id="rId32"/>
    <p:sldId id="326" r:id="rId33"/>
    <p:sldId id="327" r:id="rId34"/>
    <p:sldId id="328" r:id="rId35"/>
    <p:sldId id="275" r:id="rId36"/>
    <p:sldId id="276" r:id="rId37"/>
    <p:sldId id="320" r:id="rId38"/>
    <p:sldId id="329" r:id="rId39"/>
    <p:sldId id="330" r:id="rId40"/>
    <p:sldId id="315" r:id="rId41"/>
    <p:sldId id="278" r:id="rId42"/>
    <p:sldId id="279" r:id="rId43"/>
    <p:sldId id="316" r:id="rId44"/>
    <p:sldId id="331" r:id="rId45"/>
    <p:sldId id="281" r:id="rId46"/>
    <p:sldId id="282" r:id="rId47"/>
    <p:sldId id="283" r:id="rId48"/>
    <p:sldId id="332" r:id="rId49"/>
    <p:sldId id="333" r:id="rId50"/>
    <p:sldId id="334" r:id="rId51"/>
    <p:sldId id="317" r:id="rId52"/>
    <p:sldId id="335" r:id="rId53"/>
    <p:sldId id="336" r:id="rId54"/>
    <p:sldId id="288" r:id="rId55"/>
    <p:sldId id="337" r:id="rId56"/>
    <p:sldId id="338" r:id="rId57"/>
    <p:sldId id="339" r:id="rId58"/>
    <p:sldId id="293" r:id="rId59"/>
    <p:sldId id="340" r:id="rId60"/>
    <p:sldId id="341" r:id="rId61"/>
    <p:sldId id="342" r:id="rId62"/>
    <p:sldId id="302" r:id="rId63"/>
    <p:sldId id="343" r:id="rId64"/>
    <p:sldId id="319" r:id="rId65"/>
    <p:sldId id="344"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81955" autoAdjust="0"/>
  </p:normalViewPr>
  <p:slideViewPr>
    <p:cSldViewPr snapToGrid="0">
      <p:cViewPr varScale="1">
        <p:scale>
          <a:sx n="127" d="100"/>
          <a:sy n="127" d="100"/>
        </p:scale>
        <p:origin x="3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BD751-40FF-48F9-B0BF-D33832D65A68}" type="datetimeFigureOut">
              <a:rPr lang="en-US" smtClean="0"/>
              <a:t>3/17/20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ABAA0-22E9-44EF-81BD-A891E9448254}" type="slidenum">
              <a:rPr lang="en-US" smtClean="0"/>
              <a:t>‹#›</a:t>
            </a:fld>
            <a:endParaRPr lang="en-US"/>
          </a:p>
        </p:txBody>
      </p:sp>
    </p:spTree>
    <p:extLst>
      <p:ext uri="{BB962C8B-B14F-4D97-AF65-F5344CB8AC3E}">
        <p14:creationId xmlns:p14="http://schemas.microsoft.com/office/powerpoint/2010/main" val="11673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ABAA0-22E9-44EF-81BD-A891E9448254}" type="slidenum">
              <a:rPr lang="en-US" smtClean="0"/>
              <a:t>1</a:t>
            </a:fld>
            <a:endParaRPr lang="en-US"/>
          </a:p>
        </p:txBody>
      </p:sp>
    </p:spTree>
    <p:extLst>
      <p:ext uri="{BB962C8B-B14F-4D97-AF65-F5344CB8AC3E}">
        <p14:creationId xmlns:p14="http://schemas.microsoft.com/office/powerpoint/2010/main" val="573125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Bogus – not genuine or true</a:t>
            </a:r>
          </a:p>
        </p:txBody>
      </p:sp>
      <p:sp>
        <p:nvSpPr>
          <p:cNvPr id="4" name="Slide Number Placeholder 3"/>
          <p:cNvSpPr>
            <a:spLocks noGrp="1"/>
          </p:cNvSpPr>
          <p:nvPr>
            <p:ph type="sldNum" sz="quarter" idx="10"/>
          </p:nvPr>
        </p:nvSpPr>
        <p:spPr/>
        <p:txBody>
          <a:bodyPr/>
          <a:lstStyle/>
          <a:p>
            <a:fld id="{A89ABAA0-22E9-44EF-81BD-A891E9448254}" type="slidenum">
              <a:rPr lang="en-US" smtClean="0"/>
              <a:t>16</a:t>
            </a:fld>
            <a:endParaRPr lang="en-US"/>
          </a:p>
        </p:txBody>
      </p:sp>
    </p:spTree>
    <p:extLst>
      <p:ext uri="{BB962C8B-B14F-4D97-AF65-F5344CB8AC3E}">
        <p14:creationId xmlns:p14="http://schemas.microsoft.com/office/powerpoint/2010/main" val="323111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For example, a character string consisting of a concatenation of the patient’s name, birthdate, and social security number might serve to uniquely identify an individual, but it could also be used to steal an individual’s identity. The safest identifiers are random character strings containing no information whatsoever.</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17</a:t>
            </a:fld>
            <a:endParaRPr lang="en-US"/>
          </a:p>
        </p:txBody>
      </p:sp>
    </p:spTree>
    <p:extLst>
      <p:ext uri="{BB962C8B-B14F-4D97-AF65-F5344CB8AC3E}">
        <p14:creationId xmlns:p14="http://schemas.microsoft.com/office/powerpoint/2010/main" val="2389809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dirty="0"/>
              <a:t>An identifier will always yield the same one-way hash sequence whenever the hash algorithm is performed. </a:t>
            </a:r>
            <a:r>
              <a:rPr lang="en-US" sz="2000" dirty="0"/>
              <a:t>When the patient revisits the hospital at some future time, another transactional record is created, with the same patient identifier. The new record is de-identified, and the original patient identifier for the record is substituted with its one-way hash value. The recorded new de-identified record </a:t>
            </a:r>
            <a:r>
              <a:rPr lang="en-US" sz="2000" b="1" dirty="0"/>
              <a:t>can now be combined with prior de-identified records that have the same one-way hash value</a:t>
            </a:r>
            <a:r>
              <a:rPr lang="en-US" sz="2000" dirty="0"/>
              <a:t>. Using this method, </a:t>
            </a:r>
            <a:r>
              <a:rPr lang="en-US" sz="2000" dirty="0" err="1"/>
              <a:t>deidentified</a:t>
            </a:r>
            <a:r>
              <a:rPr lang="en-US" sz="2000" dirty="0"/>
              <a:t> records produced for an individual can be combined, without knowing the name of the individual whose records are being collected.</a:t>
            </a:r>
          </a:p>
        </p:txBody>
      </p:sp>
      <p:sp>
        <p:nvSpPr>
          <p:cNvPr id="4" name="Slide Number Placeholder 3"/>
          <p:cNvSpPr>
            <a:spLocks noGrp="1"/>
          </p:cNvSpPr>
          <p:nvPr>
            <p:ph type="sldNum" sz="quarter" idx="10"/>
          </p:nvPr>
        </p:nvSpPr>
        <p:spPr/>
        <p:txBody>
          <a:bodyPr/>
          <a:lstStyle/>
          <a:p>
            <a:fld id="{A89ABAA0-22E9-44EF-81BD-A891E9448254}" type="slidenum">
              <a:rPr lang="en-US" smtClean="0"/>
              <a:t>19</a:t>
            </a:fld>
            <a:endParaRPr lang="en-US"/>
          </a:p>
        </p:txBody>
      </p:sp>
    </p:spTree>
    <p:extLst>
      <p:ext uri="{BB962C8B-B14F-4D97-AF65-F5344CB8AC3E}">
        <p14:creationId xmlns:p14="http://schemas.microsoft.com/office/powerpoint/2010/main" val="3552828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point of fact, nothing good is ever achieved by simply removing an identifier from a data object; doing so simply invalidates the data object (i.e., every data object, identified or de-identified, must have an identifier).</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21</a:t>
            </a:fld>
            <a:endParaRPr lang="en-US"/>
          </a:p>
        </p:txBody>
      </p:sp>
    </p:spTree>
    <p:extLst>
      <p:ext uri="{BB962C8B-B14F-4D97-AF65-F5344CB8AC3E}">
        <p14:creationId xmlns:p14="http://schemas.microsoft.com/office/powerpoint/2010/main" val="3789963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22</a:t>
            </a:fld>
            <a:endParaRPr lang="en-US"/>
          </a:p>
        </p:txBody>
      </p:sp>
    </p:spTree>
    <p:extLst>
      <p:ext uri="{BB962C8B-B14F-4D97-AF65-F5344CB8AC3E}">
        <p14:creationId xmlns:p14="http://schemas.microsoft.com/office/powerpoint/2010/main" val="176406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23</a:t>
            </a:fld>
            <a:endParaRPr lang="en-US"/>
          </a:p>
        </p:txBody>
      </p:sp>
    </p:spTree>
    <p:extLst>
      <p:ext uri="{BB962C8B-B14F-4D97-AF65-F5344CB8AC3E}">
        <p14:creationId xmlns:p14="http://schemas.microsoft.com/office/powerpoint/2010/main" val="2555787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It is important to understand that the process of de-identification </a:t>
            </a:r>
            <a:r>
              <a:rPr lang="en-US" sz="2000" b="1" dirty="0"/>
              <a:t>can succeed only when each record is properly identified </a:t>
            </a:r>
            <a:r>
              <a:rPr lang="en-US" sz="2000" dirty="0"/>
              <a:t>(i.e., there can be no de-identification without identification). Attempts to de-identify </a:t>
            </a:r>
            <a:r>
              <a:rPr lang="en-US" sz="2000" b="1" dirty="0"/>
              <a:t>a poorly identified data set of clinical information will result in replicative records </a:t>
            </a:r>
            <a:r>
              <a:rPr lang="en-US" sz="2000" dirty="0"/>
              <a:t>(multiple records for one patient), </a:t>
            </a:r>
            <a:r>
              <a:rPr lang="en-US" sz="2000" b="1" dirty="0"/>
              <a:t>mixed-in records </a:t>
            </a:r>
            <a:r>
              <a:rPr lang="en-US" sz="2000" dirty="0"/>
              <a:t>(single records composed of information on multiple patients), and </a:t>
            </a:r>
            <a:r>
              <a:rPr lang="en-US" sz="2000" b="1" dirty="0"/>
              <a:t>missing records </a:t>
            </a:r>
            <a:r>
              <a:rPr lang="en-US" sz="2000" dirty="0"/>
              <a:t>(unidentified records lost in the </a:t>
            </a:r>
            <a:r>
              <a:rPr lang="en-US" sz="2000" dirty="0" err="1"/>
              <a:t>deidentification</a:t>
            </a:r>
            <a:r>
              <a:rPr lang="en-US" sz="2000" dirty="0"/>
              <a:t> process).</a:t>
            </a:r>
          </a:p>
          <a:p>
            <a:endParaRPr lang="en-US" sz="2000" dirty="0"/>
          </a:p>
          <a:p>
            <a:r>
              <a:rPr lang="en-US" sz="2000" dirty="0"/>
              <a:t>The process of deidentification is best understood as an </a:t>
            </a:r>
            <a:r>
              <a:rPr lang="en-US" sz="2000" b="1" dirty="0"/>
              <a:t>algorithm performed on the fly, in response to a query from a data analyst</a:t>
            </a:r>
            <a:r>
              <a:rPr lang="en-US" sz="2000" dirty="0"/>
              <a:t>. Here is how such an algorithm might proceed.</a:t>
            </a:r>
          </a:p>
          <a:p>
            <a:pPr marL="800100" lvl="1" indent="-342900">
              <a:buFont typeface="Arial" panose="020B0604020202020204" pitchFamily="34" charset="0"/>
              <a:buChar char="•"/>
            </a:pPr>
            <a:r>
              <a:rPr lang="en-US" sz="2000" dirty="0"/>
              <a:t>The data analyst submits a query requesting a record from a Big Data resource. The resource contains </a:t>
            </a:r>
            <a:r>
              <a:rPr lang="en-US" sz="2000" b="1" dirty="0"/>
              <a:t>confidential records </a:t>
            </a:r>
            <a:r>
              <a:rPr lang="en-US" sz="2000" dirty="0"/>
              <a:t>that must not be shared, unless the records are de-identified.</a:t>
            </a:r>
          </a:p>
          <a:p>
            <a:pPr marL="800100" lvl="1" indent="-342900">
              <a:buFont typeface="Arial" panose="020B0604020202020204" pitchFamily="34" charset="0"/>
              <a:buChar char="•"/>
            </a:pPr>
            <a:r>
              <a:rPr lang="en-US" sz="2000" dirty="0"/>
              <a:t>The Big Data resource receives the query and retrieves the record.</a:t>
            </a:r>
          </a:p>
          <a:p>
            <a:pPr marL="800100" lvl="1" indent="-342900">
              <a:buFont typeface="Arial" panose="020B0604020202020204" pitchFamily="34" charset="0"/>
              <a:buChar char="•"/>
            </a:pPr>
            <a:r>
              <a:rPr lang="en-US" sz="2000" dirty="0"/>
              <a:t>A copy of the record is parsed, and any of the information within the data record that might link the record to the public name of the subject of the record (usually the name of an individual) is deleted from the copy. This might include the aforementioned name, address, date of birth, social security number, and so on.</a:t>
            </a:r>
          </a:p>
          <a:p>
            <a:pPr marL="800100" lvl="1" indent="-342900">
              <a:buFont typeface="Arial" panose="020B0604020202020204" pitchFamily="34" charset="0"/>
              <a:buChar char="•"/>
            </a:pPr>
            <a:r>
              <a:rPr lang="en-US" sz="2000" dirty="0"/>
              <a:t>A pseudo-identifier sequence is prepared for the de-identified record. The pseudo identifier sequence might be generated by a random number generator, or it might be generated by encrypting the original identifier, or through a one-way hash algorithm, or by other methods chosen by the Big Data manager.</a:t>
            </a:r>
          </a:p>
          <a:p>
            <a:pPr marL="800100" lvl="1" indent="-342900">
              <a:buFont typeface="Arial" panose="020B0604020202020204" pitchFamily="34" charset="0"/>
              <a:buChar char="•"/>
            </a:pPr>
            <a:r>
              <a:rPr lang="en-US" sz="2000" dirty="0"/>
              <a:t>A transaction record is attached to the original record that includes the pseudo-identifier, the de-identified record, the time of the transaction, and any information pertaining to the requesting entity (e.g., the data analyst who sent the query) that is deemed fit and necessary by the Big Data resource data manager.</a:t>
            </a:r>
          </a:p>
          <a:p>
            <a:pPr marL="800100" lvl="1" indent="-342900">
              <a:buFont typeface="Arial" panose="020B0604020202020204" pitchFamily="34" charset="0"/>
              <a:buChar char="•"/>
            </a:pPr>
            <a:r>
              <a:rPr lang="en-US" sz="2000" dirty="0"/>
              <a:t>A record is sent to the data analyst that consists of the de-identified record and the unique pseudo-identifier created for the record.</a:t>
            </a:r>
          </a:p>
          <a:p>
            <a:r>
              <a:rPr lang="en-US" sz="2000" dirty="0"/>
              <a:t>Because the deidentified record and its unique pseudo-identifier are stored with the original record, subsequent requests for the record can be returned with the prepared information, at the discretion of the Big Data manager. This general approach to data deidentification will apply to requests for a single record or a million records.</a:t>
            </a:r>
            <a:endParaRPr lang="en-US" dirty="0"/>
          </a:p>
          <a:p>
            <a:pPr lvl="1"/>
            <a:endParaRPr lang="en-US" sz="2000" dirty="0"/>
          </a:p>
          <a:p>
            <a:pPr lvl="1"/>
            <a:endParaRPr lang="en-US" sz="2000" dirty="0"/>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24</a:t>
            </a:fld>
            <a:endParaRPr lang="en-US"/>
          </a:p>
        </p:txBody>
      </p:sp>
    </p:spTree>
    <p:extLst>
      <p:ext uri="{BB962C8B-B14F-4D97-AF65-F5344CB8AC3E}">
        <p14:creationId xmlns:p14="http://schemas.microsoft.com/office/powerpoint/2010/main" val="1583201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You might think that if you tell someone a secret, under the strictest confidence, then you would not want any part of that secret to be shared with anyone else. Consider the statement “Jules Berman has a blood glucose level of 85.” This would be considered a confidential statement because it tells people something about my medical condition. Consider the phrase “blood glucose 85.” When the name “Jules Berman” is removed, we are left with a disembodied piece of data. “Blood glucose 85” is no different from “Temperature 98.6,” “Apples 2,” or “Terminator 3.” </a:t>
            </a:r>
            <a:r>
              <a:rPr lang="en-US" sz="1200" b="1" dirty="0"/>
              <a:t>They are simply raw data belonging to nobody in particular.</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25</a:t>
            </a:fld>
            <a:endParaRPr lang="en-US"/>
          </a:p>
        </p:txBody>
      </p:sp>
    </p:spTree>
    <p:extLst>
      <p:ext uri="{BB962C8B-B14F-4D97-AF65-F5344CB8AC3E}">
        <p14:creationId xmlns:p14="http://schemas.microsoft.com/office/powerpoint/2010/main" val="582089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find a new biomarker that determines which patients would benefit from surgery and which patients would not. You would be compelled to contact the subjects in the database to give them information that could potentially save their lives. An irreversibly deidentified data set precludes any intervention with subjects—nobody knows their identities.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Obviously, reidentification can only occur if the Big Data resource keeps a link connecting the identifiers of their data records to the identifiers of the corresponding deidentified record. The act of assigning a public name to the deidentified record must always involve strict oversight. The data manager must have in place a protocol that describes the process whereby approval for reidentification is obtained. Reidentification provides an opportunity whereby confidentiality can be breached and human subjects can be harmed. Consequently, stewarding the reidentification process is one of the most serious responsibilities of Big Data managers.</a:t>
            </a:r>
          </a:p>
          <a:p>
            <a:endParaRPr lang="en-US" dirty="0"/>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28</a:t>
            </a:fld>
            <a:endParaRPr lang="en-US"/>
          </a:p>
        </p:txBody>
      </p:sp>
    </p:spTree>
    <p:extLst>
      <p:ext uri="{BB962C8B-B14F-4D97-AF65-F5344CB8AC3E}">
        <p14:creationId xmlns:p14="http://schemas.microsoft.com/office/powerpoint/2010/main" val="3125481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ABAA0-22E9-44EF-81BD-A891E9448254}" type="slidenum">
              <a:rPr lang="en-US" smtClean="0"/>
              <a:t>32</a:t>
            </a:fld>
            <a:endParaRPr lang="en-US"/>
          </a:p>
        </p:txBody>
      </p:sp>
    </p:spTree>
    <p:extLst>
      <p:ext uri="{BB962C8B-B14F-4D97-AF65-F5344CB8AC3E}">
        <p14:creationId xmlns:p14="http://schemas.microsoft.com/office/powerpoint/2010/main" val="1243469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method of identification and the selection of objects and classes to be identified relates fundamentally to the organizational model of the Big Data resource. </a:t>
            </a:r>
          </a:p>
          <a:p>
            <a:pPr marL="171450" indent="-171450">
              <a:buFont typeface="Arial" panose="020B0604020202020204" pitchFamily="34" charset="0"/>
              <a:buChar char="•"/>
            </a:pPr>
            <a:r>
              <a:rPr lang="en-US" dirty="0"/>
              <a:t>If data identification is ignored or implemented improperly, the Big Data resource cannot succeed.</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3</a:t>
            </a:fld>
            <a:endParaRPr lang="en-US"/>
          </a:p>
        </p:txBody>
      </p:sp>
    </p:spTree>
    <p:extLst>
      <p:ext uri="{BB962C8B-B14F-4D97-AF65-F5344CB8AC3E}">
        <p14:creationId xmlns:p14="http://schemas.microsoft.com/office/powerpoint/2010/main" val="643626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There is a commonality to all of the questions posed by the financial analyst.</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34</a:t>
            </a:fld>
            <a:endParaRPr lang="en-US"/>
          </a:p>
        </p:txBody>
      </p:sp>
    </p:spTree>
    <p:extLst>
      <p:ext uri="{BB962C8B-B14F-4D97-AF65-F5344CB8AC3E}">
        <p14:creationId xmlns:p14="http://schemas.microsoft.com/office/powerpoint/2010/main" val="1918711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image: http://www.doc.ic.ac.uk/~sgc/teaching/pre2012/v231/lecture4.html</a:t>
            </a:r>
          </a:p>
        </p:txBody>
      </p:sp>
      <p:sp>
        <p:nvSpPr>
          <p:cNvPr id="4" name="Slide Number Placeholder 3"/>
          <p:cNvSpPr>
            <a:spLocks noGrp="1"/>
          </p:cNvSpPr>
          <p:nvPr>
            <p:ph type="sldNum" sz="quarter" idx="10"/>
          </p:nvPr>
        </p:nvSpPr>
        <p:spPr/>
        <p:txBody>
          <a:bodyPr/>
          <a:lstStyle/>
          <a:p>
            <a:fld id="{A89ABAA0-22E9-44EF-81BD-A891E9448254}" type="slidenum">
              <a:rPr lang="en-US" smtClean="0"/>
              <a:t>35</a:t>
            </a:fld>
            <a:endParaRPr lang="en-US"/>
          </a:p>
        </p:txBody>
      </p:sp>
    </p:spTree>
    <p:extLst>
      <p:ext uri="{BB962C8B-B14F-4D97-AF65-F5344CB8AC3E}">
        <p14:creationId xmlns:p14="http://schemas.microsoft.com/office/powerpoint/2010/main" val="1957999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image: https://www.bioontology.org/sites/default/files/refont1.png</a:t>
            </a:r>
          </a:p>
        </p:txBody>
      </p:sp>
      <p:sp>
        <p:nvSpPr>
          <p:cNvPr id="4" name="Slide Number Placeholder 3"/>
          <p:cNvSpPr>
            <a:spLocks noGrp="1"/>
          </p:cNvSpPr>
          <p:nvPr>
            <p:ph type="sldNum" sz="quarter" idx="10"/>
          </p:nvPr>
        </p:nvSpPr>
        <p:spPr/>
        <p:txBody>
          <a:bodyPr/>
          <a:lstStyle/>
          <a:p>
            <a:fld id="{A89ABAA0-22E9-44EF-81BD-A891E9448254}" type="slidenum">
              <a:rPr lang="en-US" smtClean="0"/>
              <a:t>37</a:t>
            </a:fld>
            <a:endParaRPr lang="en-US"/>
          </a:p>
        </p:txBody>
      </p:sp>
    </p:spTree>
    <p:extLst>
      <p:ext uri="{BB962C8B-B14F-4D97-AF65-F5344CB8AC3E}">
        <p14:creationId xmlns:p14="http://schemas.microsoft.com/office/powerpoint/2010/main" val="2906047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An object is </a:t>
            </a:r>
            <a:r>
              <a:rPr lang="en-MY" b="1" dirty="0"/>
              <a:t>not classified </a:t>
            </a:r>
            <a:r>
              <a:rPr lang="en-MY" dirty="0"/>
              <a:t>as a hat simply because it shares a few </a:t>
            </a:r>
            <a:r>
              <a:rPr lang="en-MY" b="1" dirty="0"/>
              <a:t>structural similarities </a:t>
            </a:r>
            <a:r>
              <a:rPr lang="en-MY" dirty="0"/>
              <a:t>with other hats.</a:t>
            </a:r>
          </a:p>
          <a:p>
            <a:endParaRPr lang="en-MY" dirty="0"/>
          </a:p>
          <a:p>
            <a:r>
              <a:rPr lang="en-MY" dirty="0"/>
              <a:t>Source images:</a:t>
            </a:r>
          </a:p>
          <a:p>
            <a:r>
              <a:rPr lang="en-US" dirty="0"/>
              <a:t>https://mpb2cprod.azureedge.net/49813e/globalassets/product-images/large/8603303bk.jpg</a:t>
            </a:r>
          </a:p>
          <a:p>
            <a:r>
              <a:rPr lang="en-US" dirty="0"/>
              <a:t>https://www.bootbarn.com/dw/image/v2/BCCF_PRD/on/demandware.static/-/Sites-master-product-catalog-shp/default/dw7eaef6c3/images/648/2000232648_700_P1.JPG</a:t>
            </a:r>
          </a:p>
          <a:p>
            <a:r>
              <a:rPr lang="en-US" dirty="0"/>
              <a:t>https://www.haloheadbanduk.com/wpsystem/wp-content/uploads/Grey-Sport-Hat.jpg</a:t>
            </a:r>
          </a:p>
        </p:txBody>
      </p:sp>
      <p:sp>
        <p:nvSpPr>
          <p:cNvPr id="4" name="Slide Number Placeholder 3"/>
          <p:cNvSpPr>
            <a:spLocks noGrp="1"/>
          </p:cNvSpPr>
          <p:nvPr>
            <p:ph type="sldNum" sz="quarter" idx="10"/>
          </p:nvPr>
        </p:nvSpPr>
        <p:spPr/>
        <p:txBody>
          <a:bodyPr/>
          <a:lstStyle/>
          <a:p>
            <a:fld id="{A89ABAA0-22E9-44EF-81BD-A891E9448254}" type="slidenum">
              <a:rPr lang="en-US" smtClean="0"/>
              <a:t>41</a:t>
            </a:fld>
            <a:endParaRPr lang="en-US"/>
          </a:p>
        </p:txBody>
      </p:sp>
    </p:spTree>
    <p:extLst>
      <p:ext uri="{BB962C8B-B14F-4D97-AF65-F5344CB8AC3E}">
        <p14:creationId xmlns:p14="http://schemas.microsoft.com/office/powerpoint/2010/main" val="2732895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Source</a:t>
            </a:r>
            <a:r>
              <a:rPr lang="en-MY" baseline="0" dirty="0"/>
              <a:t> image: </a:t>
            </a:r>
            <a:r>
              <a:rPr lang="en-US" dirty="0"/>
              <a:t>https://defenders.org/sites/default/files/styles/large/public/dolphin-kristian-sekulic-isp.jpg</a:t>
            </a:r>
          </a:p>
        </p:txBody>
      </p:sp>
      <p:sp>
        <p:nvSpPr>
          <p:cNvPr id="4" name="Slide Number Placeholder 3"/>
          <p:cNvSpPr>
            <a:spLocks noGrp="1"/>
          </p:cNvSpPr>
          <p:nvPr>
            <p:ph type="sldNum" sz="quarter" idx="10"/>
          </p:nvPr>
        </p:nvSpPr>
        <p:spPr/>
        <p:txBody>
          <a:bodyPr/>
          <a:lstStyle/>
          <a:p>
            <a:fld id="{A89ABAA0-22E9-44EF-81BD-A891E9448254}" type="slidenum">
              <a:rPr lang="en-US" smtClean="0"/>
              <a:t>42</a:t>
            </a:fld>
            <a:endParaRPr lang="en-US"/>
          </a:p>
        </p:txBody>
      </p:sp>
    </p:spTree>
    <p:extLst>
      <p:ext uri="{BB962C8B-B14F-4D97-AF65-F5344CB8AC3E}">
        <p14:creationId xmlns:p14="http://schemas.microsoft.com/office/powerpoint/2010/main" val="2177747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43</a:t>
            </a:fld>
            <a:endParaRPr lang="en-US"/>
          </a:p>
        </p:txBody>
      </p:sp>
    </p:spTree>
    <p:extLst>
      <p:ext uri="{BB962C8B-B14F-4D97-AF65-F5344CB8AC3E}">
        <p14:creationId xmlns:p14="http://schemas.microsoft.com/office/powerpoint/2010/main" val="88519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image: http://3.bp.blogspot.com/-8_iItXz44oQ/VdfRsK2-rPI/AAAAAAAAAHo/pgS7D3jTiIM/s1600/Classification%2Bof%2BLiving%2BThings.jpg</a:t>
            </a:r>
          </a:p>
          <a:p>
            <a:endParaRPr lang="en-US" dirty="0"/>
          </a:p>
          <a:p>
            <a:r>
              <a:rPr lang="en-US" dirty="0"/>
              <a:t>7 levels of taxonomy: </a:t>
            </a:r>
            <a:r>
              <a:rPr lang="en-US" sz="1200" b="1" i="0" kern="1200" dirty="0">
                <a:solidFill>
                  <a:schemeClr val="tx1"/>
                </a:solidFill>
                <a:effectLst/>
                <a:latin typeface="+mn-lt"/>
                <a:ea typeface="+mn-ea"/>
                <a:cs typeface="+mn-cs"/>
              </a:rPr>
              <a:t>Kingdoms </a:t>
            </a:r>
            <a:r>
              <a:rPr lang="en-US" sz="1200" b="1" i="0" kern="1200" dirty="0">
                <a:solidFill>
                  <a:schemeClr val="tx1"/>
                </a:solidFill>
                <a:effectLst/>
                <a:latin typeface="+mn-lt"/>
                <a:ea typeface="+mn-ea"/>
                <a:cs typeface="+mn-cs"/>
                <a:sym typeface="Wingdings" panose="05000000000000000000" pitchFamily="2" charset="2"/>
              </a:rPr>
              <a:t> </a:t>
            </a:r>
            <a:r>
              <a:rPr lang="en-US" sz="1200" b="1" i="0" kern="1200" dirty="0">
                <a:solidFill>
                  <a:schemeClr val="tx1"/>
                </a:solidFill>
                <a:effectLst/>
                <a:latin typeface="+mn-lt"/>
                <a:ea typeface="+mn-ea"/>
                <a:cs typeface="+mn-cs"/>
              </a:rPr>
              <a:t>Phylum </a:t>
            </a:r>
            <a:r>
              <a:rPr lang="en-US" sz="1200" b="1" i="0" kern="1200" dirty="0">
                <a:solidFill>
                  <a:schemeClr val="tx1"/>
                </a:solidFill>
                <a:effectLst/>
                <a:latin typeface="+mn-lt"/>
                <a:ea typeface="+mn-ea"/>
                <a:cs typeface="+mn-cs"/>
                <a:sym typeface="Wingdings" panose="05000000000000000000" pitchFamily="2" charset="2"/>
              </a:rPr>
              <a:t> </a:t>
            </a:r>
            <a:r>
              <a:rPr lang="en-US" sz="1200" b="1" i="0" kern="1200" dirty="0">
                <a:solidFill>
                  <a:schemeClr val="tx1"/>
                </a:solidFill>
                <a:effectLst/>
                <a:latin typeface="+mn-lt"/>
                <a:ea typeface="+mn-ea"/>
                <a:cs typeface="+mn-cs"/>
              </a:rPr>
              <a:t>Classes </a:t>
            </a:r>
            <a:r>
              <a:rPr lang="en-US" sz="1200" b="1" i="0" kern="1200" dirty="0">
                <a:solidFill>
                  <a:schemeClr val="tx1"/>
                </a:solidFill>
                <a:effectLst/>
                <a:latin typeface="+mn-lt"/>
                <a:ea typeface="+mn-ea"/>
                <a:cs typeface="+mn-cs"/>
                <a:sym typeface="Wingdings" panose="05000000000000000000" pitchFamily="2" charset="2"/>
              </a:rPr>
              <a:t> Order  Families  Genus  Species</a:t>
            </a:r>
            <a:endParaRPr lang="en-US" dirty="0"/>
          </a:p>
          <a:p>
            <a:r>
              <a:rPr lang="en-US" dirty="0"/>
              <a:t>(Source: http://www.softschools.com/science/biology/classification_of_living_things/)</a:t>
            </a:r>
          </a:p>
        </p:txBody>
      </p:sp>
      <p:sp>
        <p:nvSpPr>
          <p:cNvPr id="4" name="Slide Number Placeholder 3"/>
          <p:cNvSpPr>
            <a:spLocks noGrp="1"/>
          </p:cNvSpPr>
          <p:nvPr>
            <p:ph type="sldNum" sz="quarter" idx="10"/>
          </p:nvPr>
        </p:nvSpPr>
        <p:spPr/>
        <p:txBody>
          <a:bodyPr/>
          <a:lstStyle/>
          <a:p>
            <a:fld id="{A89ABAA0-22E9-44EF-81BD-A891E9448254}" type="slidenum">
              <a:rPr lang="en-US" smtClean="0"/>
              <a:t>48</a:t>
            </a:fld>
            <a:endParaRPr lang="en-US"/>
          </a:p>
        </p:txBody>
      </p:sp>
    </p:spTree>
    <p:extLst>
      <p:ext uri="{BB962C8B-B14F-4D97-AF65-F5344CB8AC3E}">
        <p14:creationId xmlns:p14="http://schemas.microsoft.com/office/powerpoint/2010/main" val="4086706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genus </a:t>
            </a:r>
            <a:r>
              <a:rPr lang="en-US" sz="1200" b="0" i="1" kern="1200" dirty="0" err="1">
                <a:solidFill>
                  <a:schemeClr val="tx1"/>
                </a:solidFill>
                <a:effectLst/>
                <a:latin typeface="+mn-lt"/>
                <a:ea typeface="+mn-ea"/>
                <a:cs typeface="+mn-cs"/>
              </a:rPr>
              <a:t>Equus</a:t>
            </a:r>
            <a:r>
              <a:rPr lang="en-US" sz="1200" b="0" i="0" kern="1200" dirty="0">
                <a:solidFill>
                  <a:schemeClr val="tx1"/>
                </a:solidFill>
                <a:effectLst/>
                <a:latin typeface="+mn-lt"/>
                <a:ea typeface="+mn-ea"/>
                <a:cs typeface="+mn-cs"/>
              </a:rPr>
              <a:t> includes many extinct species in addition to the living </a:t>
            </a:r>
            <a:r>
              <a:rPr lang="en-US" sz="1200" b="0" i="0" u="none" strike="noStrike" kern="1200" dirty="0">
                <a:solidFill>
                  <a:schemeClr val="tx1"/>
                </a:solidFill>
                <a:effectLst/>
                <a:latin typeface="+mn-lt"/>
                <a:ea typeface="+mn-ea"/>
                <a:cs typeface="+mn-cs"/>
              </a:rPr>
              <a:t>domestic horse</a:t>
            </a:r>
            <a:r>
              <a:rPr lang="en-US" sz="1200" b="0" i="0" kern="1200" dirty="0">
                <a:solidFill>
                  <a:schemeClr val="tx1"/>
                </a:solidFill>
                <a:effectLst/>
                <a:latin typeface="+mn-lt"/>
                <a:ea typeface="+mn-ea"/>
                <a:cs typeface="+mn-cs"/>
              </a:rPr>
              <a:t>, zebras, and asses. </a:t>
            </a:r>
          </a:p>
          <a:p>
            <a:r>
              <a:rPr lang="en-US" sz="1200" b="0" i="0" kern="1200" dirty="0">
                <a:solidFill>
                  <a:schemeClr val="tx1"/>
                </a:solidFill>
                <a:effectLst/>
                <a:latin typeface="+mn-lt"/>
                <a:ea typeface="+mn-ea"/>
                <a:cs typeface="+mn-cs"/>
              </a:rPr>
              <a:t>(Source: http://fossilworks.org/bridge.pl?a=taxonInfo&amp;taxon_no=42996)</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50</a:t>
            </a:fld>
            <a:endParaRPr lang="en-US"/>
          </a:p>
        </p:txBody>
      </p:sp>
    </p:spTree>
    <p:extLst>
      <p:ext uri="{BB962C8B-B14F-4D97-AF65-F5344CB8AC3E}">
        <p14:creationId xmlns:p14="http://schemas.microsoft.com/office/powerpoint/2010/main" val="1932787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Butterflies </a:t>
            </a:r>
            <a:r>
              <a:rPr lang="en-MY" dirty="0">
                <a:sym typeface="Wingdings" panose="05000000000000000000" pitchFamily="2" charset="2"/>
              </a:rPr>
              <a:t> insects  invertebrates</a:t>
            </a:r>
          </a:p>
          <a:p>
            <a:r>
              <a:rPr lang="en-MY" dirty="0">
                <a:sym typeface="Wingdings" panose="05000000000000000000" pitchFamily="2" charset="2"/>
              </a:rPr>
              <a:t>Birds  </a:t>
            </a:r>
            <a:r>
              <a:rPr lang="en-US" sz="1200" b="0" i="0" kern="1200" dirty="0">
                <a:solidFill>
                  <a:schemeClr val="tx1"/>
                </a:solidFill>
                <a:effectLst/>
                <a:latin typeface="+mn-lt"/>
                <a:ea typeface="+mn-ea"/>
                <a:cs typeface="+mn-cs"/>
              </a:rPr>
              <a:t>vertebrates</a:t>
            </a:r>
          </a:p>
          <a:p>
            <a:r>
              <a:rPr lang="en-US" sz="1200" b="0" i="0" kern="1200" dirty="0">
                <a:solidFill>
                  <a:schemeClr val="tx1"/>
                </a:solidFill>
                <a:effectLst/>
                <a:latin typeface="+mn-lt"/>
                <a:ea typeface="+mn-ea"/>
                <a:cs typeface="+mn-cs"/>
              </a:rPr>
              <a:t>Bats </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mammals  </a:t>
            </a:r>
            <a:r>
              <a:rPr lang="en-US" sz="1200" b="0" i="0" kern="1200" dirty="0">
                <a:solidFill>
                  <a:schemeClr val="tx1"/>
                </a:solidFill>
                <a:effectLst/>
                <a:latin typeface="+mn-lt"/>
                <a:ea typeface="+mn-ea"/>
                <a:cs typeface="+mn-cs"/>
                <a:sym typeface="Wingdings" panose="05000000000000000000" pitchFamily="2" charset="2"/>
              </a:rPr>
              <a:t> vertebrates</a:t>
            </a:r>
          </a:p>
          <a:p>
            <a:endParaRPr lang="en-US" sz="1200" b="0" i="0" kern="1200" dirty="0">
              <a:solidFill>
                <a:schemeClr val="tx1"/>
              </a:solidFill>
              <a:effectLst/>
              <a:latin typeface="+mn-lt"/>
              <a:ea typeface="+mn-ea"/>
              <a:cs typeface="+mn-cs"/>
              <a:sym typeface="Wingdings" panose="05000000000000000000" pitchFamily="2" charset="2"/>
            </a:endParaRPr>
          </a:p>
          <a:p>
            <a:r>
              <a:rPr lang="en-US" sz="1200" b="0" i="0" kern="1200" dirty="0">
                <a:solidFill>
                  <a:schemeClr val="tx1"/>
                </a:solidFill>
                <a:effectLst/>
                <a:latin typeface="+mn-lt"/>
                <a:ea typeface="+mn-ea"/>
                <a:cs typeface="+mn-cs"/>
                <a:sym typeface="Wingdings" panose="05000000000000000000" pitchFamily="2" charset="2"/>
              </a:rPr>
              <a:t>But all of them FLYING</a:t>
            </a:r>
            <a:r>
              <a:rPr lang="en-US" sz="1200" b="0" i="0" kern="1200" baseline="0" dirty="0">
                <a:solidFill>
                  <a:schemeClr val="tx1"/>
                </a:solidFill>
                <a:effectLst/>
                <a:latin typeface="+mn-lt"/>
                <a:ea typeface="+mn-ea"/>
                <a:cs typeface="+mn-cs"/>
                <a:sym typeface="Wingdings" panose="05000000000000000000" pitchFamily="2" charset="2"/>
              </a:rPr>
              <a:t> ANIMALS.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52</a:t>
            </a:fld>
            <a:endParaRPr lang="en-US"/>
          </a:p>
        </p:txBody>
      </p:sp>
    </p:spTree>
    <p:extLst>
      <p:ext uri="{BB962C8B-B14F-4D97-AF65-F5344CB8AC3E}">
        <p14:creationId xmlns:p14="http://schemas.microsoft.com/office/powerpoint/2010/main" val="137306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2400" dirty="0"/>
              <a:t>In simple data collections, such as </a:t>
            </a:r>
            <a:r>
              <a:rPr lang="en-MY" sz="2400" b="1" dirty="0"/>
              <a:t>spreadsheets</a:t>
            </a:r>
            <a:r>
              <a:rPr lang="en-MY" sz="2400" dirty="0"/>
              <a:t>, data is organized in a very specific manner that </a:t>
            </a:r>
            <a:r>
              <a:rPr lang="en-MY" sz="2400" b="1" dirty="0"/>
              <a:t>preserves the relationships</a:t>
            </a:r>
            <a:r>
              <a:rPr lang="en-MY" sz="2400" dirty="0"/>
              <a:t> among specific types of data. </a:t>
            </a:r>
          </a:p>
          <a:p>
            <a:pPr lvl="1"/>
            <a:r>
              <a:rPr lang="en-MY" sz="2000" dirty="0"/>
              <a:t>The </a:t>
            </a:r>
            <a:r>
              <a:rPr lang="en-MY" sz="2000" b="1" dirty="0"/>
              <a:t>rows</a:t>
            </a:r>
            <a:r>
              <a:rPr lang="en-MY" sz="2000" dirty="0"/>
              <a:t> of the spreadsheet are the individual data objects (i.e., people, experimental samples, class of information, etc.). </a:t>
            </a:r>
          </a:p>
          <a:p>
            <a:pPr lvl="1"/>
            <a:r>
              <a:rPr lang="en-MY" sz="2000" dirty="0"/>
              <a:t>The </a:t>
            </a:r>
            <a:r>
              <a:rPr lang="en-MY" sz="2000" b="1" dirty="0"/>
              <a:t>left-hand field </a:t>
            </a:r>
            <a:r>
              <a:rPr lang="en-MY" sz="2000" dirty="0"/>
              <a:t>of the row is typically the name assigned to the data object, and the cells of the row are the attributes of the data object (e.g., quantitative measurements, categorical data, and other information). </a:t>
            </a:r>
          </a:p>
          <a:p>
            <a:pPr lvl="1"/>
            <a:r>
              <a:rPr lang="en-MY" sz="2000" dirty="0"/>
              <a:t>Each </a:t>
            </a:r>
            <a:r>
              <a:rPr lang="en-MY" sz="2000" b="1" dirty="0"/>
              <a:t>cell</a:t>
            </a:r>
            <a:r>
              <a:rPr lang="en-MY" sz="2000" dirty="0"/>
              <a:t> of each row occurs in a specific order, and the order determines the kind of information contained in the cell. </a:t>
            </a:r>
          </a:p>
          <a:p>
            <a:r>
              <a:rPr lang="en-MY" sz="2400" dirty="0"/>
              <a:t>Hence, every column of the spreadsheet has a particular type of information in each spreadsheet cell.</a:t>
            </a:r>
          </a:p>
          <a:p>
            <a:endParaRPr lang="en-US" sz="2400" dirty="0"/>
          </a:p>
          <a:p>
            <a:r>
              <a:rPr lang="en-MY" sz="2400" b="1" dirty="0"/>
              <a:t>Big Data resources are much more complex than spreadsheets. </a:t>
            </a:r>
            <a:r>
              <a:rPr lang="en-MY" sz="2400" dirty="0"/>
              <a:t>The set of features belonging to an object (i.e., the values, sometimes called variables, belonging to the object, corresponding to the cells in a spreadsheet row) will be different for different classes of objects.</a:t>
            </a:r>
          </a:p>
          <a:p>
            <a:pPr lvl="1"/>
            <a:r>
              <a:rPr lang="en-MY" sz="2000" dirty="0"/>
              <a:t>For example, a member of Class Automobile may have a feature such as “average miles per gallon in city driving,” whereas a member of Class Mammal would not. </a:t>
            </a:r>
          </a:p>
          <a:p>
            <a:pPr lvl="1"/>
            <a:r>
              <a:rPr lang="en-MY" sz="2000" dirty="0"/>
              <a:t>Every data object must be assigned membership in a class (e.g., Class Persons, Class Tissue Samples, Class Bank Accounts), and every class must be assigned a set of class properties. </a:t>
            </a:r>
          </a:p>
          <a:p>
            <a:pPr lvl="1"/>
            <a:r>
              <a:rPr lang="en-MY" sz="2000" dirty="0"/>
              <a:t>In Big Data resources that are based on class models, the data objects are </a:t>
            </a:r>
            <a:r>
              <a:rPr lang="en-MY" sz="2000" b="1" dirty="0"/>
              <a:t>not defined by their location in a rectangular spreadsheet</a:t>
            </a:r>
            <a:r>
              <a:rPr lang="en-MY" sz="2000" dirty="0"/>
              <a:t>—they are defined by their </a:t>
            </a:r>
            <a:r>
              <a:rPr lang="en-MY" sz="2000" b="1" dirty="0"/>
              <a:t>class membership</a:t>
            </a:r>
            <a:r>
              <a:rPr lang="en-MY" sz="2000" dirty="0"/>
              <a:t>. Classes, in turn, are defined by their properties and by their relations to other classes.</a:t>
            </a:r>
          </a:p>
          <a:p>
            <a:endParaRPr lang="en-US" sz="2400" dirty="0"/>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54</a:t>
            </a:fld>
            <a:endParaRPr lang="en-US"/>
          </a:p>
        </p:txBody>
      </p:sp>
    </p:spTree>
    <p:extLst>
      <p:ext uri="{BB962C8B-B14F-4D97-AF65-F5344CB8AC3E}">
        <p14:creationId xmlns:p14="http://schemas.microsoft.com/office/powerpoint/2010/main" val="258457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Uniqueness: </a:t>
            </a:r>
            <a:r>
              <a:rPr lang="en-US" sz="1200" b="0" i="0" kern="1200" dirty="0">
                <a:solidFill>
                  <a:schemeClr val="tx1"/>
                </a:solidFill>
                <a:effectLst/>
                <a:latin typeface="+mn-lt"/>
                <a:ea typeface="+mn-ea"/>
                <a:cs typeface="+mn-cs"/>
              </a:rPr>
              <a:t>the quality of being the only one of its kind.</a:t>
            </a:r>
          </a:p>
          <a:p>
            <a:r>
              <a:rPr lang="en-US" sz="1200" b="0" i="0" kern="1200" dirty="0">
                <a:solidFill>
                  <a:schemeClr val="tx1"/>
                </a:solidFill>
                <a:effectLst/>
                <a:latin typeface="+mn-lt"/>
                <a:ea typeface="+mn-ea"/>
                <a:cs typeface="+mn-cs"/>
              </a:rPr>
              <a:t>Exclusivity: the practice of excluding or not admitting other things.</a:t>
            </a:r>
          </a:p>
          <a:p>
            <a:r>
              <a:rPr lang="en-US" dirty="0"/>
              <a:t>Completeness:</a:t>
            </a:r>
            <a:r>
              <a:rPr lang="en-US" baseline="0" dirty="0"/>
              <a:t> </a:t>
            </a:r>
            <a:r>
              <a:rPr lang="en-US" sz="1200" b="0" i="0" kern="1200" dirty="0">
                <a:solidFill>
                  <a:schemeClr val="tx1"/>
                </a:solidFill>
                <a:effectLst/>
                <a:latin typeface="+mn-lt"/>
                <a:ea typeface="+mn-ea"/>
                <a:cs typeface="+mn-cs"/>
              </a:rPr>
              <a:t>the state or condition of having all the necessary or appropriate parts</a:t>
            </a:r>
          </a:p>
          <a:p>
            <a:r>
              <a:rPr lang="en-US" dirty="0"/>
              <a:t>Authenticity: </a:t>
            </a:r>
            <a:r>
              <a:rPr lang="en-US" sz="1200" b="0" i="0" kern="1200" dirty="0">
                <a:solidFill>
                  <a:schemeClr val="tx1"/>
                </a:solidFill>
                <a:effectLst/>
                <a:latin typeface="+mn-lt"/>
                <a:ea typeface="+mn-ea"/>
                <a:cs typeface="+mn-cs"/>
              </a:rPr>
              <a:t>the quality of being authentic (of undisputed origin and not a copy; genuine)</a:t>
            </a:r>
          </a:p>
          <a:p>
            <a:r>
              <a:rPr lang="en-US" dirty="0"/>
              <a:t>Harmonization:</a:t>
            </a:r>
            <a:r>
              <a:rPr lang="en-US" baseline="0" dirty="0"/>
              <a:t> </a:t>
            </a:r>
            <a:r>
              <a:rPr lang="en-US" sz="1200" b="0" i="0" kern="1200" dirty="0">
                <a:solidFill>
                  <a:schemeClr val="tx1"/>
                </a:solidFill>
                <a:effectLst/>
                <a:latin typeface="+mn-lt"/>
                <a:ea typeface="+mn-ea"/>
                <a:cs typeface="+mn-cs"/>
              </a:rPr>
              <a:t>the fact or process of producing a pleasing visual combination.</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4</a:t>
            </a:fld>
            <a:endParaRPr lang="en-US"/>
          </a:p>
        </p:txBody>
      </p:sp>
    </p:spTree>
    <p:extLst>
      <p:ext uri="{BB962C8B-B14F-4D97-AF65-F5344CB8AC3E}">
        <p14:creationId xmlns:p14="http://schemas.microsoft.com/office/powerpoint/2010/main" val="734486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In object-oriented programming, every data object is assigned membership to a class of related objects.</a:t>
            </a:r>
          </a:p>
          <a:p>
            <a:r>
              <a:rPr lang="en-MY" dirty="0"/>
              <a:t>Once a data object has been assigned to a class, the object has access to all of the </a:t>
            </a:r>
            <a:r>
              <a:rPr lang="en-MY" b="1" dirty="0"/>
              <a:t>methods</a:t>
            </a:r>
            <a:r>
              <a:rPr lang="en-MY" dirty="0"/>
              <a:t> available to the class in which it holds </a:t>
            </a:r>
            <a:r>
              <a:rPr lang="en-MY" b="1" dirty="0"/>
              <a:t>membership</a:t>
            </a:r>
            <a:r>
              <a:rPr lang="en-MY" dirty="0"/>
              <a:t> and to all of the methods in all the ancestral classes. </a:t>
            </a:r>
          </a:p>
          <a:p>
            <a:r>
              <a:rPr lang="en-MY" dirty="0"/>
              <a:t>If the object-oriented programming language is constrained to single parental inheritance (e.g., the Ruby programming language), then the methods available to the programmer are restricted to a </a:t>
            </a:r>
            <a:r>
              <a:rPr lang="en-MY" b="1" dirty="0"/>
              <a:t>tight lineage</a:t>
            </a:r>
            <a:r>
              <a:rPr lang="en-MY" dirty="0"/>
              <a:t>.</a:t>
            </a:r>
          </a:p>
          <a:p>
            <a:r>
              <a:rPr lang="en-MY" dirty="0"/>
              <a:t>When the object-oriented language permits multi-parental inheritance (e.g., Perl and Python programming languages), a data object can have </a:t>
            </a:r>
            <a:r>
              <a:rPr lang="en-MY" b="1" dirty="0"/>
              <a:t>many different ancestral classes </a:t>
            </a:r>
            <a:r>
              <a:rPr lang="en-MY" dirty="0"/>
              <a:t>spread horizontally and vertically through the class libraries.</a:t>
            </a:r>
          </a:p>
          <a:p>
            <a:endParaRPr lang="en-US" dirty="0"/>
          </a:p>
          <a:p>
            <a:r>
              <a:rPr lang="en-MY" sz="2400" b="1" dirty="0"/>
              <a:t>Imagine what happens in a multi-parental object-oriented programming language when a method is sent to a data object and the data object’s class library does not contain the method.</a:t>
            </a:r>
            <a:r>
              <a:rPr lang="en-MY" sz="2400" dirty="0"/>
              <a:t> </a:t>
            </a:r>
          </a:p>
          <a:p>
            <a:pPr lvl="1"/>
            <a:r>
              <a:rPr lang="en-MY" sz="2000" dirty="0"/>
              <a:t>The programming language will look for the named method in the library belonging to a </a:t>
            </a:r>
            <a:r>
              <a:rPr lang="en-MY" sz="2000" b="1" dirty="0"/>
              <a:t>parent class</a:t>
            </a:r>
            <a:r>
              <a:rPr lang="en-MY" sz="2000" dirty="0"/>
              <a:t>. </a:t>
            </a:r>
          </a:p>
          <a:p>
            <a:pPr lvl="1"/>
            <a:r>
              <a:rPr lang="en-MY" sz="2000" b="1" dirty="0"/>
              <a:t>Which parent class library should be searched? </a:t>
            </a:r>
            <a:r>
              <a:rPr lang="en-MY" sz="2000" dirty="0"/>
              <a:t>Suppose the object has two parent classes, and each of those two parent classes has a method of the same name in their respective class libraries? The functionality of the method will change depending on its class membership (i.e., a “close” method may have a different function within class “File” than it may have within class “Transactions” or class “Boxes”). </a:t>
            </a:r>
          </a:p>
          <a:p>
            <a:pPr lvl="1"/>
            <a:r>
              <a:rPr lang="en-MY" sz="2000" dirty="0"/>
              <a:t>There is no way to determine how a search for a named method will traverse its ancestral class libraries; hence, the </a:t>
            </a:r>
            <a:r>
              <a:rPr lang="en-MY" sz="2000" b="1" dirty="0"/>
              <a:t>output</a:t>
            </a:r>
            <a:r>
              <a:rPr lang="en-MY" sz="2000" dirty="0"/>
              <a:t> of a software program written in an object-oriented language that permits multiclass inheritance is </a:t>
            </a:r>
            <a:r>
              <a:rPr lang="en-MY" sz="2000" b="1" dirty="0"/>
              <a:t>unpredictable</a:t>
            </a:r>
            <a:r>
              <a:rPr lang="en-MY" sz="2000" dirty="0"/>
              <a:t>.</a:t>
            </a:r>
          </a:p>
          <a:p>
            <a:endParaRPr lang="en-US" sz="2400" dirty="0"/>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58</a:t>
            </a:fld>
            <a:endParaRPr lang="en-US"/>
          </a:p>
        </p:txBody>
      </p:sp>
    </p:spTree>
    <p:extLst>
      <p:ext uri="{BB962C8B-B14F-4D97-AF65-F5344CB8AC3E}">
        <p14:creationId xmlns:p14="http://schemas.microsoft.com/office/powerpoint/2010/main" val="3625994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MY" dirty="0"/>
              <a:t>The solutions obtained by data analysts are </a:t>
            </a:r>
            <a:r>
              <a:rPr lang="en-MY" b="1" dirty="0"/>
              <a:t>absurd</a:t>
            </a:r>
            <a:r>
              <a:rPr lang="en-MY" dirty="0"/>
              <a:t>, or they </a:t>
            </a:r>
            <a:r>
              <a:rPr lang="en-MY" b="1" dirty="0"/>
              <a:t>contradict observations</a:t>
            </a:r>
            <a:r>
              <a:rPr lang="en-MY" dirty="0"/>
              <a:t>. The </a:t>
            </a:r>
            <a:r>
              <a:rPr lang="en-MY" dirty="0" err="1"/>
              <a:t>ontologists</a:t>
            </a:r>
            <a:r>
              <a:rPr lang="en-MY" dirty="0"/>
              <a:t> perpetually tinker with the model in an effort to achieve a semblance of reality and rationality. Meanwhile, the data analysts tolerate the flawed model because they have no choice in the matter.</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60</a:t>
            </a:fld>
            <a:endParaRPr lang="en-US"/>
          </a:p>
        </p:txBody>
      </p:sp>
    </p:spTree>
    <p:extLst>
      <p:ext uri="{BB962C8B-B14F-4D97-AF65-F5344CB8AC3E}">
        <p14:creationId xmlns:p14="http://schemas.microsoft.com/office/powerpoint/2010/main" val="1308349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Too granular:</a:t>
            </a:r>
            <a:r>
              <a:rPr lang="en-US" baseline="0" dirty="0"/>
              <a:t> too detail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MY" sz="1200" dirty="0"/>
              <a:t>For example, dolphins and fish both live in water. As a consequence, dolphins and fish will both be subject to some of the same influences (e.g., ocean pollutants, water-borne infectious agents, and so 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sz="1200" dirty="0"/>
              <a:t>In this case, </a:t>
            </a:r>
            <a:r>
              <a:rPr lang="en-MY" sz="1200" b="1" dirty="0"/>
              <a:t>relationships that are not based on species ancestry are simply excluded </a:t>
            </a:r>
            <a:r>
              <a:rPr lang="en-MY" sz="1200" dirty="0"/>
              <a:t>from the classification of living organisms and cannot be usefully examined.</a:t>
            </a:r>
          </a:p>
          <a:p>
            <a:r>
              <a:rPr lang="en-US" dirty="0"/>
              <a:t>3. </a:t>
            </a:r>
            <a:r>
              <a:rPr lang="en-MY" b="1" dirty="0"/>
              <a:t>Competence in the ontology field is the ability to infer answers based on the rules for class membership. </a:t>
            </a:r>
          </a:p>
          <a:p>
            <a:pPr marL="628650" lvl="1" indent="-171450">
              <a:buFont typeface="Arial" panose="020B0604020202020204" pitchFamily="34" charset="0"/>
              <a:buChar char="•"/>
            </a:pPr>
            <a:r>
              <a:rPr lang="en-MY" dirty="0"/>
              <a:t>For example, in an ontology you can subclass wines into white wines and red wines, and you can </a:t>
            </a:r>
            <a:r>
              <a:rPr lang="en-MY" b="1" dirty="0"/>
              <a:t>create a rule </a:t>
            </a:r>
            <a:r>
              <a:rPr lang="en-MY" dirty="0"/>
              <a:t>that specifies that the two subclasses are exclusive. </a:t>
            </a:r>
          </a:p>
          <a:p>
            <a:pPr marL="628650" lvl="1" indent="-171450">
              <a:buFont typeface="Arial" panose="020B0604020202020204" pitchFamily="34" charset="0"/>
              <a:buChar char="•"/>
            </a:pPr>
            <a:r>
              <a:rPr lang="en-MY" dirty="0"/>
              <a:t>If you know that a wine is white, then you can infer that the wine does not belong to the subclass of red wines. </a:t>
            </a:r>
          </a:p>
          <a:p>
            <a:pPr marL="628650" lvl="1" indent="-171450">
              <a:buFont typeface="Arial" panose="020B0604020202020204" pitchFamily="34" charset="0"/>
              <a:buChar char="•"/>
            </a:pPr>
            <a:r>
              <a:rPr lang="en-MY" dirty="0"/>
              <a:t>Classifications are built by </a:t>
            </a:r>
            <a:r>
              <a:rPr lang="en-MY" b="1" dirty="0"/>
              <a:t>understanding the essential features </a:t>
            </a:r>
            <a:r>
              <a:rPr lang="en-MY" dirty="0"/>
              <a:t>of an object that make it what it is; they are not generally built on rules that might serve the interest of the data analyst or the computer programmer. </a:t>
            </a:r>
          </a:p>
          <a:p>
            <a:pPr marL="628650" lvl="1" indent="-171450">
              <a:buFont typeface="Arial" panose="020B0604020202020204" pitchFamily="34" charset="0"/>
              <a:buChar char="•"/>
            </a:pPr>
            <a:r>
              <a:rPr lang="en-MY" dirty="0"/>
              <a:t>Unless a determined effort has been made to build a rule-based classification, the ability to draw logical inferences from observations on data objects will be sharply limited.</a:t>
            </a:r>
          </a:p>
          <a:p>
            <a:r>
              <a:rPr lang="en-US" dirty="0"/>
              <a:t>4.</a:t>
            </a:r>
          </a:p>
          <a:p>
            <a:pPr marL="628650" lvl="1" indent="-171450">
              <a:buFont typeface="Arial" panose="020B0604020202020204" pitchFamily="34" charset="0"/>
              <a:buChar char="•"/>
            </a:pPr>
            <a:r>
              <a:rPr lang="en-MY" dirty="0"/>
              <a:t>A formal classification requires that every instance belongs to a class with well-defined properties. </a:t>
            </a:r>
          </a:p>
          <a:p>
            <a:pPr marL="628650" lvl="1" indent="-171450">
              <a:buFont typeface="Arial" panose="020B0604020202020204" pitchFamily="34" charset="0"/>
              <a:buChar char="•"/>
            </a:pPr>
            <a:r>
              <a:rPr lang="en-MY" dirty="0"/>
              <a:t>A good classification does not contain a “miscellaneous class” that includes </a:t>
            </a:r>
            <a:r>
              <a:rPr lang="en-MY" b="1" dirty="0"/>
              <a:t>objects that are difficult to assign</a:t>
            </a:r>
            <a:r>
              <a:rPr lang="en-MY" dirty="0"/>
              <a:t>. Nevertheless, desperate taxonomists will occasionally assign objects of indeterminate nature to a temporary class, waiting for further information to clarify the object’s correct placement. </a:t>
            </a:r>
          </a:p>
          <a:p>
            <a:pPr marL="628650" lvl="1" indent="-171450">
              <a:buFont typeface="Arial" panose="020B0604020202020204" pitchFamily="34" charset="0"/>
              <a:buChar char="•"/>
            </a:pPr>
            <a:r>
              <a:rPr lang="en-MY" dirty="0"/>
              <a:t>In the classification of living organisms, two prominent examples come to mind: the fungal deuteromycetes and the eukaryotic protists. These two groups of organisms never really qualified as classes; each were grab-bag collections </a:t>
            </a:r>
            <a:r>
              <a:rPr lang="en-MY" b="1" dirty="0"/>
              <a:t>containing unrelated organisms that happened to share some biological similarities</a:t>
            </a:r>
            <a:r>
              <a:rPr lang="en-MY" dirty="0"/>
              <a:t>. Over the decades, these </a:t>
            </a:r>
            <a:r>
              <a:rPr lang="en-MY" b="1" dirty="0"/>
              <a:t>pseudo-classes</a:t>
            </a:r>
            <a:r>
              <a:rPr lang="en-MY" dirty="0"/>
              <a:t> have insinuated their way into standard biology textbooks. The task of repairing the classification, by creating and assigning the correct classes for the members of these unnatural groupings, has frustrated biologists through many decades and is still a source of some confusion.</a:t>
            </a:r>
          </a:p>
          <a:p>
            <a:r>
              <a:rPr lang="en-US" dirty="0"/>
              <a:t>5. </a:t>
            </a:r>
          </a:p>
          <a:p>
            <a:pPr marL="628650" lvl="1" indent="-171450">
              <a:buFont typeface="Arial" panose="020B0604020202020204" pitchFamily="34" charset="0"/>
              <a:buChar char="•"/>
            </a:pPr>
            <a:r>
              <a:rPr lang="en-MY" dirty="0"/>
              <a:t>Simplistic </a:t>
            </a:r>
            <a:r>
              <a:rPr lang="en-MY" b="1" dirty="0"/>
              <a:t>approaches may yield a classification that serves well for a limited number of tasks, but fails to be extensible to a wider range of activities</a:t>
            </a:r>
            <a:r>
              <a:rPr lang="en-MY" dirty="0"/>
              <a:t> or fails to integrate well with classifications created for other knowledge domains. </a:t>
            </a:r>
          </a:p>
          <a:p>
            <a:pPr marL="628650" lvl="1" indent="-171450">
              <a:buFont typeface="Arial" panose="020B0604020202020204" pitchFamily="34" charset="0"/>
              <a:buChar char="•"/>
            </a:pPr>
            <a:r>
              <a:rPr lang="en-MY" dirty="0"/>
              <a:t>All classifications require review and revision, but some classifications are just awful and are constantly subjected to major overhauls.</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61</a:t>
            </a:fld>
            <a:endParaRPr lang="en-US"/>
          </a:p>
        </p:txBody>
      </p:sp>
    </p:spTree>
    <p:extLst>
      <p:ext uri="{BB962C8B-B14F-4D97-AF65-F5344CB8AC3E}">
        <p14:creationId xmlns:p14="http://schemas.microsoft.com/office/powerpoint/2010/main" val="3248821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Inperative</a:t>
            </a:r>
            <a:r>
              <a:rPr lang="en-US" dirty="0"/>
              <a:t> </a:t>
            </a:r>
            <a:r>
              <a:rPr lang="en-US" dirty="0">
                <a:sym typeface="Wingdings" panose="05000000000000000000" pitchFamily="2" charset="2"/>
              </a:rPr>
              <a:t> of vital importance, crucial</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62</a:t>
            </a:fld>
            <a:endParaRPr lang="en-US"/>
          </a:p>
        </p:txBody>
      </p:sp>
    </p:spTree>
    <p:extLst>
      <p:ext uri="{BB962C8B-B14F-4D97-AF65-F5344CB8AC3E}">
        <p14:creationId xmlns:p14="http://schemas.microsoft.com/office/powerpoint/2010/main" val="431052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The ontology that organizes the Big Data resource may be called by many other names (class systems, tables, data typing, database relationships, object model), but it will always come down to some way of </a:t>
            </a:r>
            <a:r>
              <a:rPr lang="en-MY" b="1" dirty="0"/>
              <a:t>organizing information into groups that share a set of properties</a:t>
            </a:r>
            <a:r>
              <a:rPr lang="en-MY" dirty="0"/>
              <a:t>.</a:t>
            </a:r>
          </a:p>
          <a:p>
            <a:endParaRPr lang="en-MY" dirty="0"/>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63</a:t>
            </a:fld>
            <a:endParaRPr lang="en-US"/>
          </a:p>
        </p:txBody>
      </p:sp>
    </p:spTree>
    <p:extLst>
      <p:ext uri="{BB962C8B-B14F-4D97-AF65-F5344CB8AC3E}">
        <p14:creationId xmlns:p14="http://schemas.microsoft.com/office/powerpoint/2010/main" val="966161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64</a:t>
            </a:fld>
            <a:endParaRPr lang="en-US"/>
          </a:p>
        </p:txBody>
      </p:sp>
    </p:spTree>
    <p:extLst>
      <p:ext uri="{BB962C8B-B14F-4D97-AF65-F5344CB8AC3E}">
        <p14:creationId xmlns:p14="http://schemas.microsoft.com/office/powerpoint/2010/main" val="643348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p>
          <a:p>
            <a:pPr lvl="1"/>
            <a:r>
              <a:rPr lang="en-MY" sz="2000" dirty="0"/>
              <a:t>Class assignment is permanent. If you assign your pet beagle to the “dog” class, you cannot pluck him from this class and reassign him to the “feline” class. </a:t>
            </a:r>
            <a:r>
              <a:rPr lang="en-MY" sz="2000" b="1" dirty="0"/>
              <a:t>Once a dog, always a dog.</a:t>
            </a:r>
            <a:r>
              <a:rPr lang="en-MY" sz="2000" dirty="0"/>
              <a:t> </a:t>
            </a:r>
          </a:p>
          <a:p>
            <a:pPr lvl="1"/>
            <a:r>
              <a:rPr lang="en-MY" sz="2000" dirty="0"/>
              <a:t>This may seem like an obvious condition for an ontology, but it can be very tempting to make a class known as “puppy.” This practice is forbidden because a dog assigned to class “puppy” will grow out of his class when he becomes an adult. </a:t>
            </a:r>
            <a:r>
              <a:rPr lang="en-MY" sz="2000" b="1" dirty="0"/>
              <a:t>It is better to assign “puppy” as a property of Class Dog, with a property definition of “age less than 1 year.”</a:t>
            </a:r>
          </a:p>
          <a:p>
            <a:r>
              <a:rPr lang="en-US" dirty="0"/>
              <a:t>2.</a:t>
            </a:r>
          </a:p>
          <a:p>
            <a:pPr lvl="1"/>
            <a:r>
              <a:rPr lang="en-MY" dirty="0"/>
              <a:t>Even experienced </a:t>
            </a:r>
            <a:r>
              <a:rPr lang="en-MY" dirty="0" err="1"/>
              <a:t>ontologists</a:t>
            </a:r>
            <a:r>
              <a:rPr lang="en-MY" dirty="0"/>
              <a:t> will stoop to creating a “miscellaneous” class as an act of desperation. The temptation to build a “miscellaneous” class arises when you have </a:t>
            </a:r>
            <a:r>
              <a:rPr lang="en-MY" b="1" dirty="0"/>
              <a:t>an instance (of a data object) that does not seem to fall into any of the well-defined classes</a:t>
            </a:r>
            <a:r>
              <a:rPr lang="en-MY" dirty="0"/>
              <a:t>. </a:t>
            </a:r>
          </a:p>
          <a:p>
            <a:pPr lvl="1"/>
            <a:r>
              <a:rPr lang="en-MY" dirty="0"/>
              <a:t>You need to assign the instance to a class, but you </a:t>
            </a:r>
            <a:r>
              <a:rPr lang="en-MY" b="1" dirty="0"/>
              <a:t>do not know enough about the instance to define a new class for the instance.</a:t>
            </a:r>
            <a:r>
              <a:rPr lang="en-MY" dirty="0"/>
              <a:t> To keep the project moving forward, you invent a “miscellaneous” class to hold the object until a better class can be created. When you encounter another object that does not fit into any of the defined classes, you simply assign it to the “miscellaneous” class.</a:t>
            </a:r>
          </a:p>
          <a:p>
            <a:r>
              <a:rPr lang="en-US" dirty="0"/>
              <a:t>3.</a:t>
            </a:r>
          </a:p>
          <a:p>
            <a:pPr lvl="1"/>
            <a:r>
              <a:rPr lang="en-MY" dirty="0"/>
              <a:t>Time pressured </a:t>
            </a:r>
            <a:r>
              <a:rPr lang="en-MY" dirty="0" err="1"/>
              <a:t>ontologists</a:t>
            </a:r>
            <a:r>
              <a:rPr lang="en-MY" dirty="0"/>
              <a:t> may not wish to search, find, and study the classes and properties created by other </a:t>
            </a:r>
            <a:r>
              <a:rPr lang="en-MY" dirty="0" err="1"/>
              <a:t>ontologists</a:t>
            </a:r>
            <a:r>
              <a:rPr lang="en-MY" b="1" dirty="0"/>
              <a:t>. It is often easier to invent classes and properties as you need them</a:t>
            </a:r>
            <a:r>
              <a:rPr lang="en-MY" dirty="0"/>
              <a:t>, defining them in your own Schema document.</a:t>
            </a:r>
          </a:p>
          <a:p>
            <a:pPr lvl="1"/>
            <a:r>
              <a:rPr lang="en-MY" dirty="0"/>
              <a:t>Problems will surface when you need to </a:t>
            </a:r>
            <a:r>
              <a:rPr lang="en-MY" b="1" dirty="0"/>
              <a:t>integrate your data objects with the data objects held in other Big Data resources</a:t>
            </a:r>
            <a:r>
              <a:rPr lang="en-MY" dirty="0"/>
              <a:t>. If every resource invented its own set of classes and properties, then there could be no sensible comparisons among classes, and the </a:t>
            </a:r>
            <a:r>
              <a:rPr lang="en-MY" b="1" dirty="0"/>
              <a:t>relationships among the data objects from the different resources cannot be explored</a:t>
            </a:r>
            <a:r>
              <a:rPr lang="en-MY" dirty="0"/>
              <a:t>.</a:t>
            </a:r>
          </a:p>
          <a:p>
            <a:pPr lvl="1"/>
            <a:r>
              <a:rPr lang="en-MY" dirty="0"/>
              <a:t>E.g. name, address</a:t>
            </a:r>
          </a:p>
          <a:p>
            <a:r>
              <a:rPr lang="en-US" dirty="0"/>
              <a:t>4.</a:t>
            </a:r>
          </a:p>
          <a:p>
            <a:pPr lvl="1"/>
            <a:r>
              <a:rPr lang="en-MY" dirty="0"/>
              <a:t>“Is a leg a subclass of the human body?” Most people answer yes. The reason they give is that the normal human body contains a leg; hence leg is a subclass of the human body. </a:t>
            </a:r>
          </a:p>
          <a:p>
            <a:pPr lvl="1"/>
            <a:r>
              <a:rPr lang="en-MY" b="1" dirty="0"/>
              <a:t>They forget that a leg is not a </a:t>
            </a:r>
            <a:r>
              <a:rPr lang="en-MY" b="1" i="1" dirty="0"/>
              <a:t>type</a:t>
            </a:r>
            <a:r>
              <a:rPr lang="en-MY" b="1" dirty="0"/>
              <a:t> of human body</a:t>
            </a:r>
            <a:r>
              <a:rPr lang="en-MY" dirty="0"/>
              <a:t> and is therefore not a subclass of the human body. As a part of the human body, </a:t>
            </a:r>
            <a:r>
              <a:rPr lang="en-MY" b="1" dirty="0"/>
              <a:t>“leg” is a property of a class</a:t>
            </a:r>
            <a:r>
              <a:rPr lang="en-MY" dirty="0"/>
              <a:t>. Furthermore, lots of different classes of things have legs (e.g., dogs, cows, tables). The “leg” property can be applied to many different classes and is usually asserted with a “</a:t>
            </a:r>
            <a:r>
              <a:rPr lang="en-MY" dirty="0" err="1"/>
              <a:t>has_a</a:t>
            </a:r>
            <a:r>
              <a:rPr lang="en-MY" dirty="0"/>
              <a:t>” descriptor (e.g., “Fred </a:t>
            </a:r>
            <a:r>
              <a:rPr lang="en-MY" dirty="0" err="1"/>
              <a:t>has_a</a:t>
            </a:r>
            <a:r>
              <a:rPr lang="en-MY" dirty="0"/>
              <a:t> leg”). The fundamental difference between classes and properties is one of the more difficult concepts in the field of ontology.</a:t>
            </a:r>
          </a:p>
          <a:p>
            <a:pPr marL="971550" lvl="1" indent="-514350">
              <a:buFont typeface="+mj-lt"/>
              <a:buAutoNum type="arabicPeriod" startAt="5"/>
            </a:pPr>
            <a:endParaRPr lang="en-MY" dirty="0"/>
          </a:p>
          <a:p>
            <a:endParaRPr lang="en-US" dirty="0"/>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65</a:t>
            </a:fld>
            <a:endParaRPr lang="en-US"/>
          </a:p>
        </p:txBody>
      </p:sp>
    </p:spTree>
    <p:extLst>
      <p:ext uri="{BB962C8B-B14F-4D97-AF65-F5344CB8AC3E}">
        <p14:creationId xmlns:p14="http://schemas.microsoft.com/office/powerpoint/2010/main" val="400551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Malicious – intended to do harm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case of human-based identifier systems, stolen identifiers can be used for a variety </a:t>
            </a:r>
            <a:r>
              <a:rPr lang="en-US" sz="1200" b="1" dirty="0"/>
              <a:t>of malicious activities directed against the individuals </a:t>
            </a:r>
            <a:r>
              <a:rPr lang="en-US" sz="1200" dirty="0"/>
              <a:t>whose records are included in the resource. </a:t>
            </a:r>
          </a:p>
          <a:p>
            <a:endParaRPr lang="en-US" dirty="0"/>
          </a:p>
          <a:p>
            <a:r>
              <a:rPr lang="en-US" sz="1200" dirty="0"/>
              <a:t>Review procedures should determine whether the errors were corrected effectively, and measures should be taken to continually improve the identifier system. All procedures, all actions taken, and all modifications of the system should be thoroughly documented. This is a big job.</a:t>
            </a:r>
          </a:p>
          <a:p>
            <a:endParaRPr lang="en-US" sz="1200" dirty="0"/>
          </a:p>
          <a:p>
            <a:pPr marL="457200" indent="-457200" algn="just">
              <a:buFont typeface="+mj-lt"/>
              <a:buAutoNum type="arabicPeriod" startAt="11"/>
            </a:pPr>
            <a:r>
              <a:rPr lang="en-US" sz="2400" b="1" dirty="0"/>
              <a:t>Centrality</a:t>
            </a:r>
            <a:r>
              <a:rPr lang="en-US" sz="2400" dirty="0"/>
              <a:t>. Whether the information system belongs to a savings bank, an airline, a prison system, or a hospital, </a:t>
            </a:r>
            <a:r>
              <a:rPr lang="en-US" sz="2400" b="1" dirty="0"/>
              <a:t>identifiers play a central role</a:t>
            </a:r>
            <a:r>
              <a:rPr lang="en-US" sz="2400" dirty="0"/>
              <a:t>.</a:t>
            </a:r>
          </a:p>
          <a:p>
            <a:pPr marL="457200" indent="-457200" algn="just">
              <a:buFont typeface="+mj-lt"/>
              <a:buAutoNum type="arabicPeriod" startAt="11"/>
            </a:pPr>
            <a:r>
              <a:rPr lang="en-US" sz="2400" b="1" dirty="0"/>
              <a:t>Autonomy</a:t>
            </a:r>
            <a:r>
              <a:rPr lang="en-US" sz="2400" dirty="0"/>
              <a:t>. An identifier system has a life of its own, independent of the data contained in the Big Data resource. </a:t>
            </a:r>
          </a:p>
          <a:p>
            <a:pPr lvl="1" algn="just"/>
            <a:r>
              <a:rPr lang="en-US" sz="2000" b="1" dirty="0"/>
              <a:t>The identifier system can persist, documenting and organizing existing and future data objects </a:t>
            </a:r>
            <a:r>
              <a:rPr lang="en-US" sz="2000" dirty="0"/>
              <a:t>even if all of the data in the Big Data resource were to suddenly vanish</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9</a:t>
            </a:fld>
            <a:endParaRPr lang="en-US"/>
          </a:p>
        </p:txBody>
      </p:sp>
    </p:spTree>
    <p:extLst>
      <p:ext uri="{BB962C8B-B14F-4D97-AF65-F5344CB8AC3E}">
        <p14:creationId xmlns:p14="http://schemas.microsoft.com/office/powerpoint/2010/main" val="272429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10</a:t>
            </a:fld>
            <a:endParaRPr lang="en-US"/>
          </a:p>
        </p:txBody>
      </p:sp>
    </p:spTree>
    <p:extLst>
      <p:ext uri="{BB962C8B-B14F-4D97-AF65-F5344CB8AC3E}">
        <p14:creationId xmlns:p14="http://schemas.microsoft.com/office/powerpoint/2010/main" val="410559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a:lnSpc>
                <a:spcPct val="100000"/>
              </a:lnSpc>
              <a:spcBef>
                <a:spcPts val="0"/>
              </a:spcBef>
              <a:buNone/>
              <a:defRPr/>
            </a:pPr>
            <a:r>
              <a:rPr lang="en-US" sz="1200" dirty="0"/>
              <a:t>Here is an example of an OID from HL7, an organization that deals with health data interchanges: 1.3.6.1.4.1.250.</a:t>
            </a:r>
            <a:r>
              <a:rPr lang="en-US" dirty="0"/>
              <a:t>:</a:t>
            </a:r>
          </a:p>
          <a:p>
            <a:pPr lvl="1" algn="just"/>
            <a:r>
              <a:rPr lang="en-MY" sz="2000" dirty="0"/>
              <a:t>Each node is separated from the successor by a dot. A sequence of finer registration details leads to the institutional code (the final node). In this case, the institution identified by the HL7 OID happens to be the University of Michigan.</a:t>
            </a:r>
          </a:p>
          <a:p>
            <a:pPr lvl="1" algn="just"/>
            <a:r>
              <a:rPr lang="en-MY" sz="2000" dirty="0"/>
              <a:t>The final step in creating an OID for a data object involves </a:t>
            </a:r>
            <a:r>
              <a:rPr lang="en-MY" sz="2000" b="1" dirty="0"/>
              <a:t>placing a unique identifier number at the end of the registered prefix</a:t>
            </a:r>
            <a:r>
              <a:rPr lang="en-MY" sz="2000" dirty="0"/>
              <a:t>. OID organizations leave the final step to the institutional data managers. The problem with this approach is that the final within-institution data object identifier is sometimes prepared thoughtlessly, corrupting the OID system</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11</a:t>
            </a:fld>
            <a:endParaRPr lang="en-US"/>
          </a:p>
        </p:txBody>
      </p:sp>
    </p:spTree>
    <p:extLst>
      <p:ext uri="{BB962C8B-B14F-4D97-AF65-F5344CB8AC3E}">
        <p14:creationId xmlns:p14="http://schemas.microsoft.com/office/powerpoint/2010/main" val="289261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12</a:t>
            </a:fld>
            <a:endParaRPr lang="en-US"/>
          </a:p>
        </p:txBody>
      </p:sp>
    </p:spTree>
    <p:extLst>
      <p:ext uri="{BB962C8B-B14F-4D97-AF65-F5344CB8AC3E}">
        <p14:creationId xmlns:p14="http://schemas.microsoft.com/office/powerpoint/2010/main" val="361018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Other problems: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one unique object is provided with multiple different unique identifiers:</a:t>
            </a:r>
          </a:p>
          <a:p>
            <a:pPr marL="628650" lvl="1" indent="-171450">
              <a:buFont typeface="Arial" panose="020B0604020202020204" pitchFamily="34" charset="0"/>
              <a:buChar char="•"/>
            </a:pPr>
            <a:r>
              <a:rPr lang="en-MY" sz="1200" kern="1200" dirty="0">
                <a:solidFill>
                  <a:schemeClr val="tx1"/>
                </a:solidFill>
                <a:effectLst/>
                <a:latin typeface="+mn-lt"/>
                <a:ea typeface="+mn-ea"/>
                <a:cs typeface="+mn-cs"/>
              </a:rPr>
              <a:t>A software application may be designed to ignore any previously assigned unique identifier, and to generate its own identifier, using its own assignment method. Doing so provides software vendors with a strategy that insulates them from bad identifiers created by their competitor’s software and potentially nails the customer to their own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Y"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14</a:t>
            </a:fld>
            <a:endParaRPr lang="en-US"/>
          </a:p>
        </p:txBody>
      </p:sp>
    </p:spTree>
    <p:extLst>
      <p:ext uri="{BB962C8B-B14F-4D97-AF65-F5344CB8AC3E}">
        <p14:creationId xmlns:p14="http://schemas.microsoft.com/office/powerpoint/2010/main" val="3409929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Modifiers to the surname (du Bois, DuBois, Du Bois, Dubois, Laplace, La Place, van de Wilde, Van </a:t>
            </a:r>
            <a:r>
              <a:rPr lang="en-US" dirty="0" err="1"/>
              <a:t>DeWilde</a:t>
            </a:r>
            <a:r>
              <a:rPr lang="en-US" dirty="0"/>
              <a:t>, etc.).</a:t>
            </a:r>
          </a:p>
          <a:p>
            <a:r>
              <a:rPr lang="en-US" dirty="0"/>
              <a:t>Accents that may or may not be transcribed onto records (e.g., acute accent, cedilla, diacritical comma, palatalized mark, hyphen, diphthong, umlaut, circumflex, and a host of obscure markings).</a:t>
            </a:r>
          </a:p>
          <a:p>
            <a:r>
              <a:rPr lang="en-US" dirty="0"/>
              <a:t>Special typographic characters (the combined “æ”).</a:t>
            </a:r>
          </a:p>
          <a:p>
            <a:r>
              <a:rPr lang="en-US" dirty="0"/>
              <a:t>Multiple “middle names” for an individual that may not be transcribed onto records, for example, individuals who replace their first name with their middle name for common usage while retaining the first name for legal documents.</a:t>
            </a:r>
          </a:p>
          <a:p>
            <a:r>
              <a:rPr lang="en-US" dirty="0"/>
              <a:t>Latinized and other versions of a single name (Carl Linnaeus, Carl von </a:t>
            </a:r>
            <a:r>
              <a:rPr lang="en-US" dirty="0" err="1"/>
              <a:t>Linne</a:t>
            </a:r>
            <a:r>
              <a:rPr lang="en-US" dirty="0"/>
              <a:t>, Carolus Linnaeus, Carolus a </a:t>
            </a:r>
            <a:r>
              <a:rPr lang="en-US" dirty="0" err="1"/>
              <a:t>Linne</a:t>
            </a:r>
            <a:r>
              <a:rPr lang="en-US" dirty="0"/>
              <a:t>).</a:t>
            </a:r>
          </a:p>
          <a:p>
            <a:r>
              <a:rPr lang="en-US" dirty="0"/>
              <a:t>Hyphenated names that are confused with first and middle names (e.g., Jean-Jacques Rousseau or Jean Jacques Rousseau; Louis-Victor-Pierre-Raymond, 7th </a:t>
            </a:r>
            <a:r>
              <a:rPr lang="en-US" dirty="0" err="1"/>
              <a:t>duc</a:t>
            </a:r>
            <a:r>
              <a:rPr lang="en-US" dirty="0"/>
              <a:t> de Broglie, or Louis Victor Pierre Raymond Seventh </a:t>
            </a:r>
            <a:r>
              <a:rPr lang="en-US" dirty="0" err="1"/>
              <a:t>duc</a:t>
            </a:r>
            <a:r>
              <a:rPr lang="en-US" dirty="0"/>
              <a:t> </a:t>
            </a:r>
            <a:r>
              <a:rPr lang="en-US" dirty="0" err="1"/>
              <a:t>deBroglie</a:t>
            </a:r>
            <a:r>
              <a:rPr lang="en-US" dirty="0"/>
              <a:t>).</a:t>
            </a:r>
          </a:p>
          <a:p>
            <a:r>
              <a:rPr lang="en-US" dirty="0"/>
              <a:t>Cultural variations in name order that are mistakenly rearranged when transcribed onto records. Many cultures do not adhere to the western European name order (e.g., given name, middle name, surname).</a:t>
            </a:r>
          </a:p>
          <a:p>
            <a:r>
              <a:rPr lang="en-US" dirty="0"/>
              <a:t>Name changes, through legal action, aliasing, or pseudonymous posing.</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15</a:t>
            </a:fld>
            <a:endParaRPr lang="en-US"/>
          </a:p>
        </p:txBody>
      </p:sp>
    </p:spTree>
    <p:extLst>
      <p:ext uri="{BB962C8B-B14F-4D97-AF65-F5344CB8AC3E}">
        <p14:creationId xmlns:p14="http://schemas.microsoft.com/office/powerpoint/2010/main" val="308822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1E6C3-8677-AB4F-8FBA-65982493ADDD}" type="datetime1">
              <a:rPr lang="en-MY" smtClean="0"/>
              <a:t>17/03/2020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62591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614ED-5B1C-1143-9EEF-D9EAE8DEAEE1}" type="datetime1">
              <a:rPr lang="en-MY" smtClean="0"/>
              <a:t>17/03/2020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2149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BF99F2-A3CE-3E42-BD3A-C0A60D4C9837}" type="datetime1">
              <a:rPr lang="en-MY" smtClean="0"/>
              <a:t>17/03/2020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135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F9F8F-700D-EA4C-9766-9D84EA6B1FA4}" type="datetime1">
              <a:rPr lang="en-MY" smtClean="0"/>
              <a:t>17/03/2020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6762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E99CDF-0B34-0546-8BBC-D381D097F956}" type="datetime1">
              <a:rPr lang="en-MY" smtClean="0"/>
              <a:t>17/03/2020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54548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506BF-F235-B044-AE55-10B9C610E4C9}" type="datetime1">
              <a:rPr lang="en-MY" smtClean="0"/>
              <a:t>17/03/2020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3484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1BD4D-2E22-2D42-9391-3AABB0CAD6F9}" type="datetime1">
              <a:rPr lang="en-MY" smtClean="0"/>
              <a:t>17/03/2020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83598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0F0BE-ED20-2446-9CEC-0CA317726B9B}" type="datetime1">
              <a:rPr lang="en-MY" smtClean="0"/>
              <a:t>17/03/2020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102355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345B4-6B74-AA46-8747-DC04B6BACF5C}" type="datetime1">
              <a:rPr lang="en-MY" smtClean="0"/>
              <a:t>17/03/2020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702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1980BF-E0A8-1041-A263-CF19D6C00F68}" type="datetime1">
              <a:rPr lang="en-MY" smtClean="0"/>
              <a:t>17/03/2020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5118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A8B462-F555-2247-A96A-D4ADED34F8FA}" type="datetime1">
              <a:rPr lang="en-MY" smtClean="0"/>
              <a:t>17/03/2020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26152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F02D4-9294-0146-A4B3-ED746460822E}" type="datetime1">
              <a:rPr lang="en-MY" smtClean="0"/>
              <a:t>17/03/2020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5032-7C7B-4CFF-B143-12EB198668AE}" type="slidenum">
              <a:rPr lang="en-US" smtClean="0"/>
              <a:t>‹#›</a:t>
            </a:fld>
            <a:endParaRPr lang="en-US"/>
          </a:p>
        </p:txBody>
      </p:sp>
    </p:spTree>
    <p:extLst>
      <p:ext uri="{BB962C8B-B14F-4D97-AF65-F5344CB8AC3E}">
        <p14:creationId xmlns:p14="http://schemas.microsoft.com/office/powerpoint/2010/main" val="366759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51FC-F1E5-40BA-A047-F9D6C09738D7}"/>
              </a:ext>
            </a:extLst>
          </p:cNvPr>
          <p:cNvSpPr>
            <a:spLocks noGrp="1"/>
          </p:cNvSpPr>
          <p:nvPr>
            <p:ph type="ctrTitle"/>
          </p:nvPr>
        </p:nvSpPr>
        <p:spPr>
          <a:xfrm>
            <a:off x="685800" y="2636667"/>
            <a:ext cx="7772400" cy="873295"/>
          </a:xfrm>
        </p:spPr>
        <p:txBody>
          <a:bodyPr>
            <a:normAutofit/>
          </a:bodyPr>
          <a:lstStyle/>
          <a:p>
            <a:r>
              <a:rPr lang="en-US" sz="4400" dirty="0"/>
              <a:t>WQD7007 Big Data Management</a:t>
            </a:r>
          </a:p>
        </p:txBody>
      </p:sp>
      <p:sp>
        <p:nvSpPr>
          <p:cNvPr id="3" name="Subtitle 2">
            <a:extLst>
              <a:ext uri="{FF2B5EF4-FFF2-40B4-BE49-F238E27FC236}">
                <a16:creationId xmlns:a16="http://schemas.microsoft.com/office/drawing/2014/main" id="{CDB83871-9718-4EFD-A879-97FA5C33D2E1}"/>
              </a:ext>
            </a:extLst>
          </p:cNvPr>
          <p:cNvSpPr>
            <a:spLocks noGrp="1"/>
          </p:cNvSpPr>
          <p:nvPr>
            <p:ph type="subTitle" idx="1"/>
          </p:nvPr>
        </p:nvSpPr>
        <p:spPr>
          <a:xfrm>
            <a:off x="685800" y="4074850"/>
            <a:ext cx="7772400" cy="2281502"/>
          </a:xfrm>
        </p:spPr>
        <p:txBody>
          <a:bodyPr>
            <a:normAutofit/>
          </a:bodyPr>
          <a:lstStyle/>
          <a:p>
            <a:r>
              <a:rPr lang="en-US" sz="4400" dirty="0"/>
              <a:t>Big Data Concepts</a:t>
            </a:r>
          </a:p>
          <a:p>
            <a:r>
              <a:rPr lang="en-US" sz="2800" dirty="0"/>
              <a:t>Identification, de-identification, and re-identification</a:t>
            </a:r>
          </a:p>
          <a:p>
            <a:r>
              <a:rPr lang="en-US" sz="2800" dirty="0"/>
              <a:t>Ontologies and semantics  </a:t>
            </a:r>
          </a:p>
        </p:txBody>
      </p:sp>
      <p:sp>
        <p:nvSpPr>
          <p:cNvPr id="4" name="Slide Number Placeholder 3">
            <a:extLst>
              <a:ext uri="{FF2B5EF4-FFF2-40B4-BE49-F238E27FC236}">
                <a16:creationId xmlns:a16="http://schemas.microsoft.com/office/drawing/2014/main" id="{E12F9F55-F2E6-4FEF-8328-6821CBE056A0}"/>
              </a:ext>
            </a:extLst>
          </p:cNvPr>
          <p:cNvSpPr>
            <a:spLocks noGrp="1"/>
          </p:cNvSpPr>
          <p:nvPr>
            <p:ph type="sldNum" sz="quarter" idx="12"/>
          </p:nvPr>
        </p:nvSpPr>
        <p:spPr/>
        <p:txBody>
          <a:bodyPr/>
          <a:lstStyle/>
          <a:p>
            <a:fld id="{33085032-7C7B-4CFF-B143-12EB198668AE}" type="slidenum">
              <a:rPr lang="en-US" smtClean="0"/>
              <a:t>1</a:t>
            </a:fld>
            <a:endParaRPr lang="en-US"/>
          </a:p>
        </p:txBody>
      </p:sp>
      <p:pic>
        <p:nvPicPr>
          <p:cNvPr id="5" name="Picture 2" descr="https://1120688276.rsc.cdn77.org/admin/uploads/images/490/logo/large/logo.png">
            <a:extLst>
              <a:ext uri="{FF2B5EF4-FFF2-40B4-BE49-F238E27FC236}">
                <a16:creationId xmlns:a16="http://schemas.microsoft.com/office/drawing/2014/main" id="{21F52E2C-208C-0748-A0FC-2239E772E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1000"/>
            <a:ext cx="334327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45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5247-D17B-4FBD-ABC1-5D8543552A58}"/>
              </a:ext>
            </a:extLst>
          </p:cNvPr>
          <p:cNvSpPr>
            <a:spLocks noGrp="1"/>
          </p:cNvSpPr>
          <p:nvPr>
            <p:ph type="title"/>
          </p:nvPr>
        </p:nvSpPr>
        <p:spPr/>
        <p:txBody>
          <a:bodyPr/>
          <a:lstStyle/>
          <a:p>
            <a:r>
              <a:rPr lang="en-US" dirty="0"/>
              <a:t>Object identifiers</a:t>
            </a:r>
          </a:p>
        </p:txBody>
      </p:sp>
      <p:sp>
        <p:nvSpPr>
          <p:cNvPr id="3" name="Content Placeholder 2">
            <a:extLst>
              <a:ext uri="{FF2B5EF4-FFF2-40B4-BE49-F238E27FC236}">
                <a16:creationId xmlns:a16="http://schemas.microsoft.com/office/drawing/2014/main" id="{C063B0D1-4D3C-464D-B1C6-38FDC1CB05A4}"/>
              </a:ext>
            </a:extLst>
          </p:cNvPr>
          <p:cNvSpPr>
            <a:spLocks noGrp="1"/>
          </p:cNvSpPr>
          <p:nvPr>
            <p:ph idx="1"/>
          </p:nvPr>
        </p:nvSpPr>
        <p:spPr/>
        <p:txBody>
          <a:bodyPr>
            <a:noAutofit/>
          </a:bodyPr>
          <a:lstStyle/>
          <a:p>
            <a:pPr algn="just"/>
            <a:r>
              <a:rPr lang="en-US" dirty="0"/>
              <a:t>For computer scientists, a data object </a:t>
            </a:r>
            <a:r>
              <a:rPr lang="en-US" b="1" dirty="0"/>
              <a:t>is a holder for data values</a:t>
            </a:r>
            <a:r>
              <a:rPr lang="en-US" dirty="0"/>
              <a:t> (the so-called encapsulated data), and become </a:t>
            </a:r>
            <a:r>
              <a:rPr lang="en-US" b="1" dirty="0"/>
              <a:t>descriptors of the data</a:t>
            </a:r>
            <a:r>
              <a:rPr lang="en-US" dirty="0"/>
              <a:t> based on properties of the holder (i.e., the class of objects to which the instance belongs). </a:t>
            </a:r>
          </a:p>
          <a:p>
            <a:pPr algn="just"/>
            <a:r>
              <a:rPr lang="en-US" dirty="0"/>
              <a:t>Uniqueness is achieved when the </a:t>
            </a:r>
            <a:r>
              <a:rPr lang="en-US" b="1" dirty="0"/>
              <a:t>data object is permanently bound to its own identifier sequence</a:t>
            </a:r>
            <a:r>
              <a:rPr lang="en-US" dirty="0"/>
              <a:t>. Unique objects have three properties:</a:t>
            </a:r>
          </a:p>
          <a:p>
            <a:pPr marL="914400" lvl="1" indent="-457200" algn="just">
              <a:buFont typeface="+mj-lt"/>
              <a:buAutoNum type="arabicPeriod"/>
            </a:pPr>
            <a:r>
              <a:rPr lang="en-US" dirty="0"/>
              <a:t>An unique object can be distinguished from all other unique objects.</a:t>
            </a:r>
          </a:p>
          <a:p>
            <a:pPr marL="914400" lvl="1" indent="-457200" algn="just">
              <a:buFont typeface="+mj-lt"/>
              <a:buAutoNum type="arabicPeriod"/>
            </a:pPr>
            <a:r>
              <a:rPr lang="en-US" dirty="0"/>
              <a:t>An unique object cannot be distinguished from itself.</a:t>
            </a:r>
          </a:p>
          <a:p>
            <a:pPr marL="914400" lvl="1" indent="-457200" algn="just">
              <a:buFont typeface="+mj-lt"/>
              <a:buAutoNum type="arabicPeriod"/>
            </a:pPr>
            <a:r>
              <a:rPr lang="en-US" dirty="0"/>
              <a:t>Uniqueness may apply to collections of objects (i.e., a class of instances can be unique).</a:t>
            </a:r>
          </a:p>
        </p:txBody>
      </p:sp>
      <p:sp>
        <p:nvSpPr>
          <p:cNvPr id="4" name="Slide Number Placeholder 3">
            <a:extLst>
              <a:ext uri="{FF2B5EF4-FFF2-40B4-BE49-F238E27FC236}">
                <a16:creationId xmlns:a16="http://schemas.microsoft.com/office/drawing/2014/main" id="{9E595B9D-3940-47C3-800D-5E7B7BED964D}"/>
              </a:ext>
            </a:extLst>
          </p:cNvPr>
          <p:cNvSpPr>
            <a:spLocks noGrp="1"/>
          </p:cNvSpPr>
          <p:nvPr>
            <p:ph type="sldNum" sz="quarter" idx="12"/>
          </p:nvPr>
        </p:nvSpPr>
        <p:spPr/>
        <p:txBody>
          <a:bodyPr/>
          <a:lstStyle/>
          <a:p>
            <a:fld id="{33085032-7C7B-4CFF-B143-12EB198668AE}" type="slidenum">
              <a:rPr lang="en-US" smtClean="0"/>
              <a:t>10</a:t>
            </a:fld>
            <a:endParaRPr lang="en-US"/>
          </a:p>
        </p:txBody>
      </p:sp>
      <p:sp>
        <p:nvSpPr>
          <p:cNvPr id="6" name="Rectangle 5">
            <a:extLst>
              <a:ext uri="{FF2B5EF4-FFF2-40B4-BE49-F238E27FC236}">
                <a16:creationId xmlns:a16="http://schemas.microsoft.com/office/drawing/2014/main" id="{EB758F5F-D25C-4319-A0F6-DBB2903D9A40}"/>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7" name="Rectangle 6">
            <a:extLst>
              <a:ext uri="{FF2B5EF4-FFF2-40B4-BE49-F238E27FC236}">
                <a16:creationId xmlns:a16="http://schemas.microsoft.com/office/drawing/2014/main" id="{99D6B9A7-17F9-418B-B7E7-A1A3E96CF122}"/>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Tree>
    <p:extLst>
      <p:ext uri="{BB962C8B-B14F-4D97-AF65-F5344CB8AC3E}">
        <p14:creationId xmlns:p14="http://schemas.microsoft.com/office/powerpoint/2010/main" val="412279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5247-D17B-4FBD-ABC1-5D8543552A58}"/>
              </a:ext>
            </a:extLst>
          </p:cNvPr>
          <p:cNvSpPr>
            <a:spLocks noGrp="1"/>
          </p:cNvSpPr>
          <p:nvPr>
            <p:ph type="title"/>
          </p:nvPr>
        </p:nvSpPr>
        <p:spPr/>
        <p:txBody>
          <a:bodyPr/>
          <a:lstStyle/>
          <a:p>
            <a:r>
              <a:rPr lang="en-US" dirty="0"/>
              <a:t>Object identifiers</a:t>
            </a:r>
          </a:p>
        </p:txBody>
      </p:sp>
      <p:sp>
        <p:nvSpPr>
          <p:cNvPr id="3" name="Content Placeholder 2">
            <a:extLst>
              <a:ext uri="{FF2B5EF4-FFF2-40B4-BE49-F238E27FC236}">
                <a16:creationId xmlns:a16="http://schemas.microsoft.com/office/drawing/2014/main" id="{C063B0D1-4D3C-464D-B1C6-38FDC1CB05A4}"/>
              </a:ext>
            </a:extLst>
          </p:cNvPr>
          <p:cNvSpPr>
            <a:spLocks noGrp="1"/>
          </p:cNvSpPr>
          <p:nvPr>
            <p:ph idx="1"/>
          </p:nvPr>
        </p:nvSpPr>
        <p:spPr/>
        <p:txBody>
          <a:bodyPr>
            <a:noAutofit/>
          </a:bodyPr>
          <a:lstStyle/>
          <a:p>
            <a:pPr algn="just"/>
            <a:r>
              <a:rPr lang="en-US" b="1" dirty="0"/>
              <a:t>Object identifier:</a:t>
            </a:r>
          </a:p>
          <a:p>
            <a:pPr lvl="1" algn="just"/>
            <a:r>
              <a:rPr lang="en-US" b="1" dirty="0"/>
              <a:t>Individual objects within the resource are provided with a registry number and a suffix sequence, appended locally. </a:t>
            </a:r>
          </a:p>
          <a:p>
            <a:pPr lvl="1" algn="just"/>
            <a:r>
              <a:rPr lang="en-US" b="1" dirty="0"/>
              <a:t>Life Science Identifiers </a:t>
            </a:r>
            <a:r>
              <a:rPr lang="en-US" dirty="0"/>
              <a:t>serve as a typical example of a registered identifier. Every LSID is composed of the following five parts: Network Identifier, root DNS name of the issuing authority, name chosen by the issuing authority, a unique object identifier assigned locally, and an optional revision identifier for versioning information.</a:t>
            </a:r>
          </a:p>
          <a:p>
            <a:pPr lvl="2" algn="just"/>
            <a:r>
              <a:rPr lang="en-US" dirty="0"/>
              <a:t>Example 1: </a:t>
            </a:r>
            <a:r>
              <a:rPr lang="en-MY" b="1" dirty="0"/>
              <a:t>urn:lsid:pdb.org:1AFT:1</a:t>
            </a:r>
            <a:r>
              <a:rPr lang="en-MY" dirty="0"/>
              <a:t>. This identifies the first version of the 1AFT protein in the Protein Data Bank</a:t>
            </a:r>
          </a:p>
          <a:p>
            <a:pPr lvl="2" algn="just"/>
            <a:r>
              <a:rPr lang="en-MY" dirty="0"/>
              <a:t>Example 2:  </a:t>
            </a:r>
            <a:r>
              <a:rPr lang="en-MY" b="1" dirty="0"/>
              <a:t>urn:lsid:ncbi.nlm.nig.gov:GenBank:T48601:2</a:t>
            </a:r>
            <a:r>
              <a:rPr lang="en-MY" dirty="0"/>
              <a:t>. This refers to the second version of an entry in </a:t>
            </a:r>
            <a:r>
              <a:rPr lang="en-MY" dirty="0" err="1"/>
              <a:t>GenBank</a:t>
            </a:r>
            <a:r>
              <a:rPr lang="en-MY" dirty="0"/>
              <a:t>.</a:t>
            </a:r>
          </a:p>
          <a:p>
            <a:pPr algn="just"/>
            <a:endParaRPr lang="en-US" dirty="0"/>
          </a:p>
          <a:p>
            <a:pPr marL="0" lvl="0" indent="0" algn="just">
              <a:lnSpc>
                <a:spcPct val="100000"/>
              </a:lnSpc>
              <a:spcBef>
                <a:spcPts val="0"/>
              </a:spcBef>
              <a:buNone/>
              <a:defRPr/>
            </a:pPr>
            <a:endParaRPr lang="en-MY" sz="2000" dirty="0"/>
          </a:p>
          <a:p>
            <a:pPr algn="just"/>
            <a:endParaRPr lang="en-US" dirty="0"/>
          </a:p>
        </p:txBody>
      </p:sp>
      <p:sp>
        <p:nvSpPr>
          <p:cNvPr id="4" name="Slide Number Placeholder 3">
            <a:extLst>
              <a:ext uri="{FF2B5EF4-FFF2-40B4-BE49-F238E27FC236}">
                <a16:creationId xmlns:a16="http://schemas.microsoft.com/office/drawing/2014/main" id="{9E595B9D-3940-47C3-800D-5E7B7BED964D}"/>
              </a:ext>
            </a:extLst>
          </p:cNvPr>
          <p:cNvSpPr>
            <a:spLocks noGrp="1"/>
          </p:cNvSpPr>
          <p:nvPr>
            <p:ph type="sldNum" sz="quarter" idx="12"/>
          </p:nvPr>
        </p:nvSpPr>
        <p:spPr/>
        <p:txBody>
          <a:bodyPr/>
          <a:lstStyle/>
          <a:p>
            <a:fld id="{33085032-7C7B-4CFF-B143-12EB198668AE}" type="slidenum">
              <a:rPr lang="en-US" smtClean="0"/>
              <a:t>11</a:t>
            </a:fld>
            <a:endParaRPr lang="en-US"/>
          </a:p>
        </p:txBody>
      </p:sp>
      <p:sp>
        <p:nvSpPr>
          <p:cNvPr id="6" name="Rectangle 5">
            <a:extLst>
              <a:ext uri="{FF2B5EF4-FFF2-40B4-BE49-F238E27FC236}">
                <a16:creationId xmlns:a16="http://schemas.microsoft.com/office/drawing/2014/main" id="{EB758F5F-D25C-4319-A0F6-DBB2903D9A40}"/>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7" name="Rectangle 6">
            <a:extLst>
              <a:ext uri="{FF2B5EF4-FFF2-40B4-BE49-F238E27FC236}">
                <a16:creationId xmlns:a16="http://schemas.microsoft.com/office/drawing/2014/main" id="{99D6B9A7-17F9-418B-B7E7-A1A3E96CF122}"/>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Tree>
    <p:extLst>
      <p:ext uri="{BB962C8B-B14F-4D97-AF65-F5344CB8AC3E}">
        <p14:creationId xmlns:p14="http://schemas.microsoft.com/office/powerpoint/2010/main" val="320667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9C0E-E25E-4712-AE38-A4C9C2EF035F}"/>
              </a:ext>
            </a:extLst>
          </p:cNvPr>
          <p:cNvSpPr>
            <a:spLocks noGrp="1"/>
          </p:cNvSpPr>
          <p:nvPr>
            <p:ph type="title"/>
          </p:nvPr>
        </p:nvSpPr>
        <p:spPr/>
        <p:txBody>
          <a:bodyPr/>
          <a:lstStyle/>
          <a:p>
            <a:r>
              <a:rPr lang="en-US" dirty="0"/>
              <a:t>Object identifiers</a:t>
            </a:r>
          </a:p>
        </p:txBody>
      </p:sp>
      <p:sp>
        <p:nvSpPr>
          <p:cNvPr id="3" name="Content Placeholder 2">
            <a:extLst>
              <a:ext uri="{FF2B5EF4-FFF2-40B4-BE49-F238E27FC236}">
                <a16:creationId xmlns:a16="http://schemas.microsoft.com/office/drawing/2014/main" id="{19FD0C0F-5509-4988-9938-BE62D82DF6C4}"/>
              </a:ext>
            </a:extLst>
          </p:cNvPr>
          <p:cNvSpPr>
            <a:spLocks noGrp="1"/>
          </p:cNvSpPr>
          <p:nvPr>
            <p:ph idx="1"/>
          </p:nvPr>
        </p:nvSpPr>
        <p:spPr>
          <a:xfrm>
            <a:off x="628650" y="1825624"/>
            <a:ext cx="7886700" cy="4895851"/>
          </a:xfrm>
        </p:spPr>
        <p:txBody>
          <a:bodyPr>
            <a:normAutofit/>
          </a:bodyPr>
          <a:lstStyle/>
          <a:p>
            <a:pPr algn="just"/>
            <a:r>
              <a:rPr lang="en-US" dirty="0"/>
              <a:t>In some cases, the registry </a:t>
            </a:r>
            <a:r>
              <a:rPr lang="en-US" b="1" dirty="0"/>
              <a:t>does not provide the full identifier</a:t>
            </a:r>
            <a:r>
              <a:rPr lang="en-US" dirty="0"/>
              <a:t> for data objects. The registry may provide a </a:t>
            </a:r>
            <a:r>
              <a:rPr lang="en-US" b="1" dirty="0"/>
              <a:t>general identifier sequence </a:t>
            </a:r>
            <a:r>
              <a:rPr lang="en-US" dirty="0"/>
              <a:t>that will apply to every data object in the resource. </a:t>
            </a:r>
          </a:p>
          <a:p>
            <a:pPr algn="just"/>
            <a:r>
              <a:rPr lang="en-US" dirty="0"/>
              <a:t>An </a:t>
            </a:r>
            <a:r>
              <a:rPr lang="en-US" b="1" dirty="0"/>
              <a:t>object identifier (OID)</a:t>
            </a:r>
            <a:r>
              <a:rPr lang="en-US" dirty="0"/>
              <a:t> is a hierarchy of identifier prefixes. Successive numbers in the prefix identify the </a:t>
            </a:r>
            <a:r>
              <a:rPr lang="en-US" b="1" dirty="0"/>
              <a:t>descending order of the hierarchy. </a:t>
            </a:r>
            <a:endParaRPr lang="en-US" dirty="0"/>
          </a:p>
          <a:p>
            <a:pPr algn="just"/>
            <a:endParaRPr lang="en-US" dirty="0"/>
          </a:p>
          <a:p>
            <a:pPr lvl="1" algn="just"/>
            <a:endParaRPr lang="en-MY" sz="2800" dirty="0"/>
          </a:p>
          <a:p>
            <a:pPr lvl="1" algn="just"/>
            <a:endParaRPr lang="en-US" sz="2800" dirty="0"/>
          </a:p>
        </p:txBody>
      </p:sp>
      <p:sp>
        <p:nvSpPr>
          <p:cNvPr id="4" name="Slide Number Placeholder 3">
            <a:extLst>
              <a:ext uri="{FF2B5EF4-FFF2-40B4-BE49-F238E27FC236}">
                <a16:creationId xmlns:a16="http://schemas.microsoft.com/office/drawing/2014/main" id="{109101CA-E2CC-49B4-9244-D3FAE9AA78EA}"/>
              </a:ext>
            </a:extLst>
          </p:cNvPr>
          <p:cNvSpPr>
            <a:spLocks noGrp="1"/>
          </p:cNvSpPr>
          <p:nvPr>
            <p:ph type="sldNum" sz="quarter" idx="12"/>
          </p:nvPr>
        </p:nvSpPr>
        <p:spPr/>
        <p:txBody>
          <a:bodyPr/>
          <a:lstStyle/>
          <a:p>
            <a:fld id="{33085032-7C7B-4CFF-B143-12EB198668AE}" type="slidenum">
              <a:rPr lang="en-US" smtClean="0"/>
              <a:t>12</a:t>
            </a:fld>
            <a:endParaRPr lang="en-US"/>
          </a:p>
        </p:txBody>
      </p:sp>
      <p:sp>
        <p:nvSpPr>
          <p:cNvPr id="5" name="Rectangle 4">
            <a:extLst>
              <a:ext uri="{FF2B5EF4-FFF2-40B4-BE49-F238E27FC236}">
                <a16:creationId xmlns:a16="http://schemas.microsoft.com/office/drawing/2014/main" id="{BFBBDBFE-75DC-4D59-863D-7660EF230D67}"/>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D1898CDA-6F17-4B0C-8690-B85496A75E7F}"/>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10353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830A-4D26-43D3-8163-BA94AC383D35}"/>
              </a:ext>
            </a:extLst>
          </p:cNvPr>
          <p:cNvSpPr>
            <a:spLocks noGrp="1"/>
          </p:cNvSpPr>
          <p:nvPr>
            <p:ph type="title"/>
          </p:nvPr>
        </p:nvSpPr>
        <p:spPr/>
        <p:txBody>
          <a:bodyPr/>
          <a:lstStyle/>
          <a:p>
            <a:r>
              <a:rPr lang="en-US" dirty="0"/>
              <a:t>Object identifiers</a:t>
            </a:r>
          </a:p>
        </p:txBody>
      </p:sp>
      <p:sp>
        <p:nvSpPr>
          <p:cNvPr id="3" name="Content Placeholder 2">
            <a:extLst>
              <a:ext uri="{FF2B5EF4-FFF2-40B4-BE49-F238E27FC236}">
                <a16:creationId xmlns:a16="http://schemas.microsoft.com/office/drawing/2014/main" id="{60E6E2D0-A1CF-4DC5-BA5D-1ED2507FF516}"/>
              </a:ext>
            </a:extLst>
          </p:cNvPr>
          <p:cNvSpPr>
            <a:spLocks noGrp="1"/>
          </p:cNvSpPr>
          <p:nvPr>
            <p:ph idx="1"/>
          </p:nvPr>
        </p:nvSpPr>
        <p:spPr/>
        <p:txBody>
          <a:bodyPr>
            <a:noAutofit/>
          </a:bodyPr>
          <a:lstStyle/>
          <a:p>
            <a:pPr lvl="1" algn="just"/>
            <a:r>
              <a:rPr lang="en-US" dirty="0"/>
              <a:t>Example: Hospitals use an OID system for identifying images—part of the DICOM (Digital Imaging and Communications in Medicine) image standard. </a:t>
            </a:r>
          </a:p>
          <a:p>
            <a:pPr lvl="2" algn="just"/>
            <a:r>
              <a:rPr lang="en-US" dirty="0"/>
              <a:t>There is a </a:t>
            </a:r>
            <a:r>
              <a:rPr lang="en-US" b="1" dirty="0"/>
              <a:t>prefix</a:t>
            </a:r>
            <a:r>
              <a:rPr lang="en-US" dirty="0"/>
              <a:t> consisting of a permanent, registered code for the institution and the department and a </a:t>
            </a:r>
            <a:r>
              <a:rPr lang="en-US" b="1" dirty="0"/>
              <a:t>suffix</a:t>
            </a:r>
            <a:r>
              <a:rPr lang="en-US" dirty="0"/>
              <a:t> consisting of a number generated for an image, as it is created.</a:t>
            </a:r>
          </a:p>
          <a:p>
            <a:pPr lvl="1" algn="just"/>
            <a:r>
              <a:rPr lang="en-US" dirty="0"/>
              <a:t>A hospital may assign consecutive numbers to its images, appending these numbers to an OID </a:t>
            </a:r>
            <a:r>
              <a:rPr lang="en-US" b="1" dirty="0"/>
              <a:t>that is unique for the institution and the department within the institution</a:t>
            </a:r>
            <a:r>
              <a:rPr lang="en-US" dirty="0"/>
              <a:t>. </a:t>
            </a:r>
          </a:p>
          <a:p>
            <a:pPr lvl="2" algn="just"/>
            <a:r>
              <a:rPr lang="en-US" dirty="0"/>
              <a:t>For example, the first image created with a computed tomography (CT) scanner might be assigned an identifier consisting of the OID (the assigned code for institution and department) followed by a separator such as a hyphen, followed by “1”.</a:t>
            </a:r>
          </a:p>
        </p:txBody>
      </p:sp>
      <p:sp>
        <p:nvSpPr>
          <p:cNvPr id="4" name="Slide Number Placeholder 3">
            <a:extLst>
              <a:ext uri="{FF2B5EF4-FFF2-40B4-BE49-F238E27FC236}">
                <a16:creationId xmlns:a16="http://schemas.microsoft.com/office/drawing/2014/main" id="{AA986B2C-7235-43D0-9D61-1C357AC4C335}"/>
              </a:ext>
            </a:extLst>
          </p:cNvPr>
          <p:cNvSpPr>
            <a:spLocks noGrp="1"/>
          </p:cNvSpPr>
          <p:nvPr>
            <p:ph type="sldNum" sz="quarter" idx="12"/>
          </p:nvPr>
        </p:nvSpPr>
        <p:spPr/>
        <p:txBody>
          <a:bodyPr/>
          <a:lstStyle/>
          <a:p>
            <a:fld id="{33085032-7C7B-4CFF-B143-12EB198668AE}" type="slidenum">
              <a:rPr lang="en-US" smtClean="0"/>
              <a:t>13</a:t>
            </a:fld>
            <a:endParaRPr lang="en-US"/>
          </a:p>
        </p:txBody>
      </p:sp>
      <p:sp>
        <p:nvSpPr>
          <p:cNvPr id="5" name="Rectangle 4">
            <a:extLst>
              <a:ext uri="{FF2B5EF4-FFF2-40B4-BE49-F238E27FC236}">
                <a16:creationId xmlns:a16="http://schemas.microsoft.com/office/drawing/2014/main" id="{3AF75601-25D9-4FE3-B87D-315964918089}"/>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AFB750D9-6D76-47BD-B13F-94ECDB11D655}"/>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71948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830A-4D26-43D3-8163-BA94AC383D35}"/>
              </a:ext>
            </a:extLst>
          </p:cNvPr>
          <p:cNvSpPr>
            <a:spLocks noGrp="1"/>
          </p:cNvSpPr>
          <p:nvPr>
            <p:ph type="title"/>
          </p:nvPr>
        </p:nvSpPr>
        <p:spPr/>
        <p:txBody>
          <a:bodyPr/>
          <a:lstStyle/>
          <a:p>
            <a:r>
              <a:rPr lang="en-US" dirty="0"/>
              <a:t>Registered queue object identifiers</a:t>
            </a:r>
          </a:p>
        </p:txBody>
      </p:sp>
      <p:sp>
        <p:nvSpPr>
          <p:cNvPr id="3" name="Content Placeholder 2">
            <a:extLst>
              <a:ext uri="{FF2B5EF4-FFF2-40B4-BE49-F238E27FC236}">
                <a16:creationId xmlns:a16="http://schemas.microsoft.com/office/drawing/2014/main" id="{60E6E2D0-A1CF-4DC5-BA5D-1ED2507FF516}"/>
              </a:ext>
            </a:extLst>
          </p:cNvPr>
          <p:cNvSpPr>
            <a:spLocks noGrp="1"/>
          </p:cNvSpPr>
          <p:nvPr>
            <p:ph idx="1"/>
          </p:nvPr>
        </p:nvSpPr>
        <p:spPr>
          <a:xfrm>
            <a:off x="628650" y="1825625"/>
            <a:ext cx="7886700" cy="5132388"/>
          </a:xfrm>
        </p:spPr>
        <p:txBody>
          <a:bodyPr>
            <a:noAutofit/>
          </a:bodyPr>
          <a:lstStyle/>
          <a:p>
            <a:pPr lvl="1" algn="just"/>
            <a:r>
              <a:rPr lang="en-MY" dirty="0"/>
              <a:t>In a worst-case scenario, different instruments may assign consecutive numbers to images, independently of one another. </a:t>
            </a:r>
          </a:p>
          <a:p>
            <a:pPr lvl="2" algn="just"/>
            <a:r>
              <a:rPr lang="en-MY" dirty="0"/>
              <a:t>This means that </a:t>
            </a:r>
            <a:r>
              <a:rPr lang="en-MY" b="1" dirty="0"/>
              <a:t>the CT scanner in room A may be creating the same identifier (OID + image number) as the CT scanner in room B for images on different patients. </a:t>
            </a:r>
            <a:r>
              <a:rPr lang="en-MY" dirty="0"/>
              <a:t>This problem could be remedied by constraining each CT scanner </a:t>
            </a:r>
            <a:r>
              <a:rPr lang="en-MY" b="1" dirty="0"/>
              <a:t>to avoid using numbers assigned by any other CT scanner. </a:t>
            </a:r>
            <a:r>
              <a:rPr lang="en-MY" dirty="0"/>
              <a:t>This remedy can be defeated if there is a glitch anywhere in the system that accounts for image assignments (e.g., if the counters are reset, broken, replaced, or simply ignored).</a:t>
            </a:r>
          </a:p>
          <a:p>
            <a:pPr lvl="1" algn="just"/>
            <a:r>
              <a:rPr lang="en-MY" dirty="0"/>
              <a:t>Other problem:</a:t>
            </a:r>
          </a:p>
          <a:p>
            <a:pPr marL="1085850" lvl="2" indent="-171450" algn="just">
              <a:lnSpc>
                <a:spcPct val="100000"/>
              </a:lnSpc>
              <a:spcBef>
                <a:spcPts val="0"/>
              </a:spcBef>
              <a:defRPr/>
            </a:pPr>
            <a:r>
              <a:rPr lang="en-MY" dirty="0"/>
              <a:t>the image service is assigned to another department in the institution, when departments merge, or when institutions merge. The old records in both of the merging institutions </a:t>
            </a:r>
            <a:r>
              <a:rPr lang="en-MY" b="1" dirty="0"/>
              <a:t>will be assigned the same prefix and will contain replicate.</a:t>
            </a:r>
          </a:p>
          <a:p>
            <a:pPr lvl="1" algn="just"/>
            <a:endParaRPr lang="en-MY" dirty="0"/>
          </a:p>
          <a:p>
            <a:pPr lvl="1" algn="just"/>
            <a:endParaRPr lang="en-MY" dirty="0"/>
          </a:p>
          <a:p>
            <a:pPr algn="just"/>
            <a:endParaRPr lang="en-MY" sz="2400" dirty="0"/>
          </a:p>
        </p:txBody>
      </p:sp>
      <p:sp>
        <p:nvSpPr>
          <p:cNvPr id="4" name="Slide Number Placeholder 3">
            <a:extLst>
              <a:ext uri="{FF2B5EF4-FFF2-40B4-BE49-F238E27FC236}">
                <a16:creationId xmlns:a16="http://schemas.microsoft.com/office/drawing/2014/main" id="{AA986B2C-7235-43D0-9D61-1C357AC4C335}"/>
              </a:ext>
            </a:extLst>
          </p:cNvPr>
          <p:cNvSpPr>
            <a:spLocks noGrp="1"/>
          </p:cNvSpPr>
          <p:nvPr>
            <p:ph type="sldNum" sz="quarter" idx="12"/>
          </p:nvPr>
        </p:nvSpPr>
        <p:spPr/>
        <p:txBody>
          <a:bodyPr/>
          <a:lstStyle/>
          <a:p>
            <a:fld id="{33085032-7C7B-4CFF-B143-12EB198668AE}" type="slidenum">
              <a:rPr lang="en-US" smtClean="0"/>
              <a:t>14</a:t>
            </a:fld>
            <a:endParaRPr lang="en-US" dirty="0"/>
          </a:p>
        </p:txBody>
      </p:sp>
      <p:sp>
        <p:nvSpPr>
          <p:cNvPr id="5" name="Rectangle 4">
            <a:extLst>
              <a:ext uri="{FF2B5EF4-FFF2-40B4-BE49-F238E27FC236}">
                <a16:creationId xmlns:a16="http://schemas.microsoft.com/office/drawing/2014/main" id="{3AF75601-25D9-4FE3-B87D-315964918089}"/>
              </a:ext>
            </a:extLst>
          </p:cNvPr>
          <p:cNvSpPr/>
          <p:nvPr/>
        </p:nvSpPr>
        <p:spPr>
          <a:xfrm>
            <a:off x="0" y="-4206"/>
            <a:ext cx="5100435"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AFB750D9-6D76-47BD-B13F-94ECDB11D655}"/>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97203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4993-183D-487D-B561-2C1A6FC77A4A}"/>
              </a:ext>
            </a:extLst>
          </p:cNvPr>
          <p:cNvSpPr>
            <a:spLocks noGrp="1"/>
          </p:cNvSpPr>
          <p:nvPr>
            <p:ph type="title"/>
          </p:nvPr>
        </p:nvSpPr>
        <p:spPr/>
        <p:txBody>
          <a:bodyPr/>
          <a:lstStyle/>
          <a:p>
            <a:r>
              <a:rPr lang="en-US" dirty="0"/>
              <a:t>Really bad identifier methods</a:t>
            </a:r>
          </a:p>
        </p:txBody>
      </p:sp>
      <p:sp>
        <p:nvSpPr>
          <p:cNvPr id="3" name="Content Placeholder 2">
            <a:extLst>
              <a:ext uri="{FF2B5EF4-FFF2-40B4-BE49-F238E27FC236}">
                <a16:creationId xmlns:a16="http://schemas.microsoft.com/office/drawing/2014/main" id="{BF8C1CB3-41AC-4F28-B8C9-19E21A2B58F0}"/>
              </a:ext>
            </a:extLst>
          </p:cNvPr>
          <p:cNvSpPr>
            <a:spLocks noGrp="1"/>
          </p:cNvSpPr>
          <p:nvPr>
            <p:ph idx="1"/>
          </p:nvPr>
        </p:nvSpPr>
        <p:spPr>
          <a:xfrm>
            <a:off x="628649" y="1825624"/>
            <a:ext cx="8201025" cy="5032375"/>
          </a:xfrm>
        </p:spPr>
        <p:txBody>
          <a:bodyPr>
            <a:normAutofit/>
          </a:bodyPr>
          <a:lstStyle/>
          <a:p>
            <a:pPr algn="just"/>
            <a:r>
              <a:rPr lang="en-US" u="sng" dirty="0"/>
              <a:t>Names are poor identifiers.</a:t>
            </a:r>
            <a:r>
              <a:rPr lang="en-US" dirty="0"/>
              <a:t> Aside from the obvious fact that they are </a:t>
            </a:r>
            <a:r>
              <a:rPr lang="en-US" b="1" dirty="0"/>
              <a:t>not unique </a:t>
            </a:r>
            <a:r>
              <a:rPr lang="en-US" dirty="0"/>
              <a:t>(e.g., surnames such as Smith, Zhang, Garcia, Lo, and given names such as John and Susan), </a:t>
            </a:r>
            <a:r>
              <a:rPr lang="en-US" b="1" dirty="0"/>
              <a:t>a single name can have many different representations.</a:t>
            </a:r>
            <a:r>
              <a:rPr lang="en-US" dirty="0"/>
              <a:t> The sources for these variations are many. Here is a partial listing:</a:t>
            </a:r>
          </a:p>
          <a:p>
            <a:pPr lvl="1" algn="just"/>
            <a:r>
              <a:rPr lang="en-US" dirty="0"/>
              <a:t>Modifiers to the surname, accents that may or may not be transcribed onto records, special typographic characters, multiple “middle names” for an individual that may not be transcribed onto records, </a:t>
            </a:r>
            <a:r>
              <a:rPr lang="en-US" dirty="0" err="1"/>
              <a:t>latinized</a:t>
            </a:r>
            <a:r>
              <a:rPr lang="en-US" dirty="0"/>
              <a:t> and other versions of a single name, hyphenated names that are confused with first and middle names and others </a:t>
            </a:r>
          </a:p>
        </p:txBody>
      </p:sp>
      <p:sp>
        <p:nvSpPr>
          <p:cNvPr id="4" name="Slide Number Placeholder 3">
            <a:extLst>
              <a:ext uri="{FF2B5EF4-FFF2-40B4-BE49-F238E27FC236}">
                <a16:creationId xmlns:a16="http://schemas.microsoft.com/office/drawing/2014/main" id="{30AEA171-8D33-4F47-81C9-911CC6678B84}"/>
              </a:ext>
            </a:extLst>
          </p:cNvPr>
          <p:cNvSpPr>
            <a:spLocks noGrp="1"/>
          </p:cNvSpPr>
          <p:nvPr>
            <p:ph type="sldNum" sz="quarter" idx="12"/>
          </p:nvPr>
        </p:nvSpPr>
        <p:spPr/>
        <p:txBody>
          <a:bodyPr/>
          <a:lstStyle/>
          <a:p>
            <a:fld id="{33085032-7C7B-4CFF-B143-12EB198668AE}" type="slidenum">
              <a:rPr lang="en-US" smtClean="0"/>
              <a:t>15</a:t>
            </a:fld>
            <a:endParaRPr lang="en-US" dirty="0"/>
          </a:p>
        </p:txBody>
      </p:sp>
      <p:sp>
        <p:nvSpPr>
          <p:cNvPr id="5" name="Rectangle 4">
            <a:extLst>
              <a:ext uri="{FF2B5EF4-FFF2-40B4-BE49-F238E27FC236}">
                <a16:creationId xmlns:a16="http://schemas.microsoft.com/office/drawing/2014/main" id="{21A53C13-2039-47BC-BF8C-FC301019AD10}"/>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3CA7D850-0401-4044-A87B-D6F06A44F9D9}"/>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034409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4469-260F-4D26-B860-1219FDA4C3CF}"/>
              </a:ext>
            </a:extLst>
          </p:cNvPr>
          <p:cNvSpPr>
            <a:spLocks noGrp="1"/>
          </p:cNvSpPr>
          <p:nvPr>
            <p:ph type="title"/>
          </p:nvPr>
        </p:nvSpPr>
        <p:spPr/>
        <p:txBody>
          <a:bodyPr>
            <a:normAutofit/>
          </a:bodyPr>
          <a:lstStyle/>
          <a:p>
            <a:r>
              <a:rPr lang="en-US" dirty="0"/>
              <a:t>Embedding Information in an Identifier: Not Recommended</a:t>
            </a:r>
          </a:p>
        </p:txBody>
      </p:sp>
      <p:sp>
        <p:nvSpPr>
          <p:cNvPr id="3" name="Content Placeholder 2">
            <a:extLst>
              <a:ext uri="{FF2B5EF4-FFF2-40B4-BE49-F238E27FC236}">
                <a16:creationId xmlns:a16="http://schemas.microsoft.com/office/drawing/2014/main" id="{B8C2D284-3241-4CE9-A6A8-015235627D49}"/>
              </a:ext>
            </a:extLst>
          </p:cNvPr>
          <p:cNvSpPr>
            <a:spLocks noGrp="1"/>
          </p:cNvSpPr>
          <p:nvPr>
            <p:ph idx="1"/>
          </p:nvPr>
        </p:nvSpPr>
        <p:spPr>
          <a:xfrm>
            <a:off x="628650" y="1825625"/>
            <a:ext cx="7886700" cy="4789488"/>
          </a:xfrm>
        </p:spPr>
        <p:txBody>
          <a:bodyPr>
            <a:noAutofit/>
          </a:bodyPr>
          <a:lstStyle/>
          <a:p>
            <a:pPr algn="just"/>
            <a:r>
              <a:rPr lang="en-US" sz="2400" dirty="0"/>
              <a:t>Most identifiers are not purely random numbers—they usually contain some embedded information that can be </a:t>
            </a:r>
            <a:r>
              <a:rPr lang="en-US" sz="2400" b="1" dirty="0"/>
              <a:t>interpreted by anyone familiar with the identification system</a:t>
            </a:r>
            <a:r>
              <a:rPr lang="en-US" sz="2400" dirty="0"/>
              <a:t>. </a:t>
            </a:r>
          </a:p>
          <a:p>
            <a:pPr lvl="1" algn="just"/>
            <a:r>
              <a:rPr lang="en-US" sz="2000" dirty="0"/>
              <a:t>For example, they may embed the </a:t>
            </a:r>
            <a:r>
              <a:rPr lang="en-US" sz="2000" b="1" dirty="0"/>
              <a:t>first three letters of the individual’s family name in the identifier</a:t>
            </a:r>
            <a:r>
              <a:rPr lang="en-US" sz="2000" dirty="0"/>
              <a:t>. Likewise, the last two digits of the birth year are commonly embedded in many types of identifiers. Such information is usually included as a crude “honesty” check by people “in the know.” </a:t>
            </a:r>
          </a:p>
          <a:p>
            <a:pPr lvl="1" algn="just"/>
            <a:r>
              <a:rPr lang="en-US" sz="2000" dirty="0"/>
              <a:t>For instance, the nine digits of a social security number are divided into an area code (first three digits), a group number (the next two digits), followed by a serial number (last four digits). People with expertise in the social security numbering system can pry considerable information from a social security number and can determine whether certain numbers are bogus based on the presence of excluded subsequences.</a:t>
            </a:r>
          </a:p>
        </p:txBody>
      </p:sp>
      <p:sp>
        <p:nvSpPr>
          <p:cNvPr id="4" name="Slide Number Placeholder 3">
            <a:extLst>
              <a:ext uri="{FF2B5EF4-FFF2-40B4-BE49-F238E27FC236}">
                <a16:creationId xmlns:a16="http://schemas.microsoft.com/office/drawing/2014/main" id="{E62AD263-F2BB-4485-ACEF-3D7949A89953}"/>
              </a:ext>
            </a:extLst>
          </p:cNvPr>
          <p:cNvSpPr>
            <a:spLocks noGrp="1"/>
          </p:cNvSpPr>
          <p:nvPr>
            <p:ph type="sldNum" sz="quarter" idx="12"/>
          </p:nvPr>
        </p:nvSpPr>
        <p:spPr/>
        <p:txBody>
          <a:bodyPr/>
          <a:lstStyle/>
          <a:p>
            <a:fld id="{33085032-7C7B-4CFF-B143-12EB198668AE}" type="slidenum">
              <a:rPr lang="en-US" smtClean="0"/>
              <a:t>16</a:t>
            </a:fld>
            <a:endParaRPr lang="en-US"/>
          </a:p>
        </p:txBody>
      </p:sp>
      <p:sp>
        <p:nvSpPr>
          <p:cNvPr id="5" name="Rectangle 4">
            <a:extLst>
              <a:ext uri="{FF2B5EF4-FFF2-40B4-BE49-F238E27FC236}">
                <a16:creationId xmlns:a16="http://schemas.microsoft.com/office/drawing/2014/main" id="{4312EC2E-C1C8-4B65-BB8A-591035EF78C3}"/>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577D0B26-9259-4CA2-AE90-5C4FEA1A136E}"/>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79191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29B6-1BC1-467A-B7E3-F58F03EC0330}"/>
              </a:ext>
            </a:extLst>
          </p:cNvPr>
          <p:cNvSpPr>
            <a:spLocks noGrp="1"/>
          </p:cNvSpPr>
          <p:nvPr>
            <p:ph type="title"/>
          </p:nvPr>
        </p:nvSpPr>
        <p:spPr/>
        <p:txBody>
          <a:bodyPr/>
          <a:lstStyle/>
          <a:p>
            <a:r>
              <a:rPr lang="en-US" dirty="0"/>
              <a:t>Embedding Information in an Identifier: Not Recommended</a:t>
            </a:r>
          </a:p>
        </p:txBody>
      </p:sp>
      <p:sp>
        <p:nvSpPr>
          <p:cNvPr id="3" name="Content Placeholder 2">
            <a:extLst>
              <a:ext uri="{FF2B5EF4-FFF2-40B4-BE49-F238E27FC236}">
                <a16:creationId xmlns:a16="http://schemas.microsoft.com/office/drawing/2014/main" id="{DEAC89BA-F349-4F09-8156-1DE14B62F59B}"/>
              </a:ext>
            </a:extLst>
          </p:cNvPr>
          <p:cNvSpPr>
            <a:spLocks noGrp="1"/>
          </p:cNvSpPr>
          <p:nvPr>
            <p:ph idx="1"/>
          </p:nvPr>
        </p:nvSpPr>
        <p:spPr>
          <a:xfrm>
            <a:off x="628650" y="1711321"/>
            <a:ext cx="7886700" cy="4351338"/>
          </a:xfrm>
        </p:spPr>
        <p:txBody>
          <a:bodyPr>
            <a:noAutofit/>
          </a:bodyPr>
          <a:lstStyle/>
          <a:p>
            <a:pPr algn="just"/>
            <a:r>
              <a:rPr lang="en-US" sz="2400" dirty="0"/>
              <a:t>Unimpressed? Consider this scenario:</a:t>
            </a:r>
          </a:p>
          <a:p>
            <a:pPr lvl="1" algn="just"/>
            <a:r>
              <a:rPr lang="en-US" sz="2000" u="sng" dirty="0"/>
              <a:t>You know that a prominent member of the President’s staff had visited a Washington, DC, hospital on February 15, 2005, for the purpose of having a liver biopsy.</a:t>
            </a:r>
            <a:r>
              <a:rPr lang="en-US" sz="2000" dirty="0"/>
              <a:t> You would like to know the results of that biopsy. You go to a Web site that lists the </a:t>
            </a:r>
            <a:r>
              <a:rPr lang="en-US" sz="2000" b="1" dirty="0"/>
              <a:t>de-identified</a:t>
            </a:r>
            <a:r>
              <a:rPr lang="en-US" sz="2000" dirty="0"/>
              <a:t> pathology records for the hospital for the years 2000 to 2010. Though </a:t>
            </a:r>
            <a:r>
              <a:rPr lang="en-US" sz="2000" b="1" dirty="0"/>
              <a:t>no personal identifiers </a:t>
            </a:r>
            <a:r>
              <a:rPr lang="en-US" sz="2000" dirty="0"/>
              <a:t>are included in these public records, the individual records are sorted by </a:t>
            </a:r>
            <a:r>
              <a:rPr lang="en-US" sz="2000" b="1" dirty="0"/>
              <a:t>accession</a:t>
            </a:r>
            <a:r>
              <a:rPr lang="en-US" sz="2000" dirty="0"/>
              <a:t> numbers. Using the aforementioned strategy, you collect all of the surgical biopsies performed </a:t>
            </a:r>
            <a:r>
              <a:rPr lang="en-US" sz="2000" b="1" dirty="0"/>
              <a:t>on or about February 15, 2005</a:t>
            </a:r>
            <a:r>
              <a:rPr lang="en-US" sz="2000" dirty="0"/>
              <a:t>. Of these biopsies, only </a:t>
            </a:r>
            <a:r>
              <a:rPr lang="en-US" sz="2000" b="1" dirty="0"/>
              <a:t>three are liver biopsies</a:t>
            </a:r>
            <a:r>
              <a:rPr lang="en-US" sz="2000" dirty="0"/>
              <a:t>. Of these three biopsies, only one was performed on a person whose </a:t>
            </a:r>
            <a:r>
              <a:rPr lang="en-US" sz="2000" b="1" dirty="0"/>
              <a:t>gender and age </a:t>
            </a:r>
            <a:r>
              <a:rPr lang="en-US" sz="2000" dirty="0"/>
              <a:t>matched the President’s staff member. The report provides the diagnosis. You managed to discover some very private information without access to any personal identifiers.</a:t>
            </a:r>
          </a:p>
          <a:p>
            <a:pPr algn="just"/>
            <a:r>
              <a:rPr lang="en-US" sz="2400" dirty="0"/>
              <a:t>The alphanumeric character string composing the identifier </a:t>
            </a:r>
            <a:r>
              <a:rPr lang="en-US" sz="2400" b="1" dirty="0"/>
              <a:t>should not expose the patient’s identity</a:t>
            </a:r>
            <a:r>
              <a:rPr lang="en-US" sz="2400" dirty="0"/>
              <a:t>. </a:t>
            </a:r>
          </a:p>
        </p:txBody>
      </p:sp>
      <p:sp>
        <p:nvSpPr>
          <p:cNvPr id="4" name="Slide Number Placeholder 3">
            <a:extLst>
              <a:ext uri="{FF2B5EF4-FFF2-40B4-BE49-F238E27FC236}">
                <a16:creationId xmlns:a16="http://schemas.microsoft.com/office/drawing/2014/main" id="{CFC5911A-3391-4D1C-ADB8-100D4062D2B7}"/>
              </a:ext>
            </a:extLst>
          </p:cNvPr>
          <p:cNvSpPr>
            <a:spLocks noGrp="1"/>
          </p:cNvSpPr>
          <p:nvPr>
            <p:ph type="sldNum" sz="quarter" idx="12"/>
          </p:nvPr>
        </p:nvSpPr>
        <p:spPr/>
        <p:txBody>
          <a:bodyPr/>
          <a:lstStyle/>
          <a:p>
            <a:fld id="{33085032-7C7B-4CFF-B143-12EB198668AE}" type="slidenum">
              <a:rPr lang="en-US" smtClean="0"/>
              <a:t>17</a:t>
            </a:fld>
            <a:endParaRPr lang="en-US"/>
          </a:p>
        </p:txBody>
      </p:sp>
      <p:sp>
        <p:nvSpPr>
          <p:cNvPr id="5" name="Rectangle 4">
            <a:extLst>
              <a:ext uri="{FF2B5EF4-FFF2-40B4-BE49-F238E27FC236}">
                <a16:creationId xmlns:a16="http://schemas.microsoft.com/office/drawing/2014/main" id="{42A11668-6DAD-4DAD-A50F-F4C50A131EAA}"/>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7F4D4C74-4C33-468B-8824-0083D5CA4755}"/>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610306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E97C-DC30-41A4-8F76-1F2066B577FF}"/>
              </a:ext>
            </a:extLst>
          </p:cNvPr>
          <p:cNvSpPr>
            <a:spLocks noGrp="1"/>
          </p:cNvSpPr>
          <p:nvPr>
            <p:ph type="title"/>
          </p:nvPr>
        </p:nvSpPr>
        <p:spPr/>
        <p:txBody>
          <a:bodyPr/>
          <a:lstStyle/>
          <a:p>
            <a:r>
              <a:rPr lang="en-US" dirty="0"/>
              <a:t>One-way Hashes</a:t>
            </a:r>
          </a:p>
        </p:txBody>
      </p:sp>
      <p:sp>
        <p:nvSpPr>
          <p:cNvPr id="3" name="Content Placeholder 2">
            <a:extLst>
              <a:ext uri="{FF2B5EF4-FFF2-40B4-BE49-F238E27FC236}">
                <a16:creationId xmlns:a16="http://schemas.microsoft.com/office/drawing/2014/main" id="{19429825-1D99-4E10-8B72-616A9A13F245}"/>
              </a:ext>
            </a:extLst>
          </p:cNvPr>
          <p:cNvSpPr>
            <a:spLocks noGrp="1"/>
          </p:cNvSpPr>
          <p:nvPr>
            <p:ph idx="1"/>
          </p:nvPr>
        </p:nvSpPr>
        <p:spPr>
          <a:xfrm>
            <a:off x="628650" y="1825625"/>
            <a:ext cx="8029928" cy="4351338"/>
          </a:xfrm>
        </p:spPr>
        <p:txBody>
          <a:bodyPr>
            <a:noAutofit/>
          </a:bodyPr>
          <a:lstStyle/>
          <a:p>
            <a:pPr algn="just"/>
            <a:r>
              <a:rPr lang="en-US" dirty="0"/>
              <a:t>A one-way hash is an algorithm that </a:t>
            </a:r>
            <a:r>
              <a:rPr lang="en-US" b="1" dirty="0"/>
              <a:t>transforms a string into another string </a:t>
            </a:r>
            <a:r>
              <a:rPr lang="en-US" dirty="0"/>
              <a:t>in such a way that the </a:t>
            </a:r>
            <a:r>
              <a:rPr lang="en-US" b="1" dirty="0"/>
              <a:t>original string cannot be calculated by operations on the hash value </a:t>
            </a:r>
            <a:r>
              <a:rPr lang="en-US" dirty="0"/>
              <a:t>(hence the term “one-way” hash). Popular one-way hash algorithms are MD5 and Standard Hash Algorithm.</a:t>
            </a:r>
          </a:p>
          <a:p>
            <a:pPr lvl="1" algn="just"/>
            <a:r>
              <a:rPr lang="en-US" sz="2000" dirty="0"/>
              <a:t>A one-way hash value can be calculated for any character string, including a person’s name, a document, or even another one-way hash. For a given input string, the resultant one-way hash will always be the same.</a:t>
            </a:r>
          </a:p>
          <a:p>
            <a:pPr lvl="1" algn="just"/>
            <a:r>
              <a:rPr lang="en-US" sz="2000" dirty="0"/>
              <a:t>MD5 example:</a:t>
            </a:r>
          </a:p>
          <a:p>
            <a:pPr lvl="2" algn="just">
              <a:spcBef>
                <a:spcPts val="0"/>
              </a:spcBef>
            </a:pPr>
            <a:r>
              <a:rPr lang="en-US" sz="1200" dirty="0"/>
              <a:t>Jules Berman </a:t>
            </a:r>
            <a:r>
              <a:rPr lang="en-US" sz="1200" dirty="0">
                <a:sym typeface="Wingdings" panose="05000000000000000000" pitchFamily="2" charset="2"/>
              </a:rPr>
              <a:t></a:t>
            </a:r>
            <a:r>
              <a:rPr lang="en-US" sz="1200" dirty="0"/>
              <a:t> Ri0oaVTIAilwnS8tnvKhfA</a:t>
            </a:r>
          </a:p>
          <a:p>
            <a:pPr lvl="2" algn="just">
              <a:spcBef>
                <a:spcPts val="0"/>
              </a:spcBef>
            </a:pPr>
            <a:r>
              <a:rPr lang="en-US" sz="1200" dirty="0"/>
              <a:t>“Whatever” </a:t>
            </a:r>
            <a:r>
              <a:rPr lang="en-US" sz="1200" dirty="0">
                <a:sym typeface="Wingdings" panose="05000000000000000000" pitchFamily="2" charset="2"/>
              </a:rPr>
              <a:t></a:t>
            </a:r>
            <a:r>
              <a:rPr lang="en-US" sz="1200" dirty="0"/>
              <a:t> n2YtKKG6E4MyEZvUKyGWrw</a:t>
            </a:r>
          </a:p>
          <a:p>
            <a:pPr lvl="2" algn="just">
              <a:spcBef>
                <a:spcPts val="0"/>
              </a:spcBef>
            </a:pPr>
            <a:r>
              <a:rPr lang="en-US" sz="1200" dirty="0"/>
              <a:t>Whatever </a:t>
            </a:r>
            <a:r>
              <a:rPr lang="en-US" sz="1200" dirty="0">
                <a:sym typeface="Wingdings" panose="05000000000000000000" pitchFamily="2" charset="2"/>
              </a:rPr>
              <a:t></a:t>
            </a:r>
            <a:r>
              <a:rPr lang="en-US" sz="1200" dirty="0"/>
              <a:t> OkXaDVQFYjwkQtMOC8dpOQ</a:t>
            </a:r>
          </a:p>
          <a:p>
            <a:pPr lvl="2" algn="just">
              <a:spcBef>
                <a:spcPts val="0"/>
              </a:spcBef>
            </a:pPr>
            <a:r>
              <a:rPr lang="en-US" sz="1200" dirty="0" err="1"/>
              <a:t>jules</a:t>
            </a:r>
            <a:r>
              <a:rPr lang="en-US" sz="1200" dirty="0"/>
              <a:t> </a:t>
            </a:r>
            <a:r>
              <a:rPr lang="en-US" sz="1200" dirty="0" err="1"/>
              <a:t>berman</a:t>
            </a:r>
            <a:r>
              <a:rPr lang="en-US" sz="1200" dirty="0"/>
              <a:t> </a:t>
            </a:r>
            <a:r>
              <a:rPr lang="en-US" sz="1200" dirty="0">
                <a:sym typeface="Wingdings" panose="05000000000000000000" pitchFamily="2" charset="2"/>
              </a:rPr>
              <a:t></a:t>
            </a:r>
            <a:r>
              <a:rPr lang="en-US" sz="1200" dirty="0"/>
              <a:t> SlnuYpmyn8VXLsxBWwO57Q</a:t>
            </a:r>
          </a:p>
          <a:p>
            <a:pPr lvl="2" algn="just">
              <a:spcBef>
                <a:spcPts val="0"/>
              </a:spcBef>
            </a:pPr>
            <a:r>
              <a:rPr lang="en-US" sz="1200" dirty="0"/>
              <a:t>Jules J. Berman </a:t>
            </a:r>
            <a:r>
              <a:rPr lang="en-US" sz="1200" dirty="0">
                <a:sym typeface="Wingdings" panose="05000000000000000000" pitchFamily="2" charset="2"/>
              </a:rPr>
              <a:t></a:t>
            </a:r>
            <a:r>
              <a:rPr lang="en-US" sz="1200" dirty="0"/>
              <a:t> i74wZ/CsIbxt3goH2aCStA</a:t>
            </a:r>
          </a:p>
          <a:p>
            <a:pPr lvl="2" algn="just">
              <a:spcBef>
                <a:spcPts val="0"/>
              </a:spcBef>
            </a:pPr>
            <a:r>
              <a:rPr lang="en-US" sz="1200" dirty="0"/>
              <a:t>Jules J Berman </a:t>
            </a:r>
            <a:r>
              <a:rPr lang="en-US" sz="1200" dirty="0">
                <a:sym typeface="Wingdings" panose="05000000000000000000" pitchFamily="2" charset="2"/>
              </a:rPr>
              <a:t></a:t>
            </a:r>
            <a:r>
              <a:rPr lang="en-US" sz="1200" dirty="0"/>
              <a:t> yZQfJmAf4dIYO6Bd0qGZ7g</a:t>
            </a:r>
          </a:p>
          <a:p>
            <a:pPr lvl="2" algn="just">
              <a:spcBef>
                <a:spcPts val="0"/>
              </a:spcBef>
            </a:pPr>
            <a:r>
              <a:rPr lang="en-US" sz="1200" dirty="0"/>
              <a:t>Jules Berman </a:t>
            </a:r>
            <a:r>
              <a:rPr lang="en-US" sz="1200" dirty="0">
                <a:sym typeface="Wingdings" panose="05000000000000000000" pitchFamily="2" charset="2"/>
              </a:rPr>
              <a:t></a:t>
            </a:r>
            <a:r>
              <a:rPr lang="en-US" sz="1200" dirty="0"/>
              <a:t> Ri0oaVTIAilwnS8tnvKhfA</a:t>
            </a:r>
          </a:p>
        </p:txBody>
      </p:sp>
      <p:sp>
        <p:nvSpPr>
          <p:cNvPr id="4" name="Slide Number Placeholder 3">
            <a:extLst>
              <a:ext uri="{FF2B5EF4-FFF2-40B4-BE49-F238E27FC236}">
                <a16:creationId xmlns:a16="http://schemas.microsoft.com/office/drawing/2014/main" id="{DD5C2F45-4554-4A4D-A606-564A66EC2B35}"/>
              </a:ext>
            </a:extLst>
          </p:cNvPr>
          <p:cNvSpPr>
            <a:spLocks noGrp="1"/>
          </p:cNvSpPr>
          <p:nvPr>
            <p:ph type="sldNum" sz="quarter" idx="12"/>
          </p:nvPr>
        </p:nvSpPr>
        <p:spPr/>
        <p:txBody>
          <a:bodyPr/>
          <a:lstStyle/>
          <a:p>
            <a:fld id="{33085032-7C7B-4CFF-B143-12EB198668AE}" type="slidenum">
              <a:rPr lang="en-US" smtClean="0"/>
              <a:t>18</a:t>
            </a:fld>
            <a:endParaRPr lang="en-US"/>
          </a:p>
        </p:txBody>
      </p:sp>
      <p:sp>
        <p:nvSpPr>
          <p:cNvPr id="5" name="Rectangle 4">
            <a:extLst>
              <a:ext uri="{FF2B5EF4-FFF2-40B4-BE49-F238E27FC236}">
                <a16:creationId xmlns:a16="http://schemas.microsoft.com/office/drawing/2014/main" id="{B216CFB9-FDFE-43A8-A6A4-1978AC73C73C}"/>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F5E22075-FC09-40C7-9F28-D290BF4E803E}"/>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835326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62C9-0988-4F48-A3B5-072F35DE1F4A}"/>
              </a:ext>
            </a:extLst>
          </p:cNvPr>
          <p:cNvSpPr>
            <a:spLocks noGrp="1"/>
          </p:cNvSpPr>
          <p:nvPr>
            <p:ph type="title"/>
          </p:nvPr>
        </p:nvSpPr>
        <p:spPr/>
        <p:txBody>
          <a:bodyPr/>
          <a:lstStyle/>
          <a:p>
            <a:r>
              <a:rPr lang="en-US" dirty="0"/>
              <a:t>One-way Hashes</a:t>
            </a:r>
          </a:p>
        </p:txBody>
      </p:sp>
      <p:sp>
        <p:nvSpPr>
          <p:cNvPr id="3" name="Content Placeholder 2">
            <a:extLst>
              <a:ext uri="{FF2B5EF4-FFF2-40B4-BE49-F238E27FC236}">
                <a16:creationId xmlns:a16="http://schemas.microsoft.com/office/drawing/2014/main" id="{0522EAD2-6282-4330-A986-032BA4EB842C}"/>
              </a:ext>
            </a:extLst>
          </p:cNvPr>
          <p:cNvSpPr>
            <a:spLocks noGrp="1"/>
          </p:cNvSpPr>
          <p:nvPr>
            <p:ph idx="1"/>
          </p:nvPr>
        </p:nvSpPr>
        <p:spPr>
          <a:xfrm>
            <a:off x="628649" y="1782760"/>
            <a:ext cx="8258175" cy="5260975"/>
          </a:xfrm>
        </p:spPr>
        <p:txBody>
          <a:bodyPr>
            <a:noAutofit/>
          </a:bodyPr>
          <a:lstStyle/>
          <a:p>
            <a:pPr algn="just"/>
            <a:r>
              <a:rPr lang="en-US" dirty="0"/>
              <a:t>One-way hash values can substitute for identifiers in individual data records. This permits Big Data resources to accumulate data over time to a specific record, even when the record is </a:t>
            </a:r>
            <a:r>
              <a:rPr lang="en-US" b="1" dirty="0"/>
              <a:t>de-identified</a:t>
            </a:r>
            <a:r>
              <a:rPr lang="en-US" dirty="0"/>
              <a:t>. </a:t>
            </a:r>
          </a:p>
          <a:p>
            <a:pPr lvl="1" algn="just"/>
            <a:r>
              <a:rPr lang="en-US" dirty="0"/>
              <a:t>A record identifier serves as the input value for a one way hash. </a:t>
            </a:r>
          </a:p>
          <a:p>
            <a:pPr lvl="1" algn="just"/>
            <a:r>
              <a:rPr lang="en-US" dirty="0"/>
              <a:t>The primary identifier for the record is now a </a:t>
            </a:r>
            <a:r>
              <a:rPr lang="en-US" b="1" dirty="0"/>
              <a:t>one-way hash sequence</a:t>
            </a:r>
            <a:r>
              <a:rPr lang="en-US" dirty="0"/>
              <a:t>. </a:t>
            </a:r>
          </a:p>
          <a:p>
            <a:pPr lvl="1" algn="just"/>
            <a:r>
              <a:rPr lang="en-US" dirty="0"/>
              <a:t>The data manager of the resource, looking at such a record, </a:t>
            </a:r>
            <a:r>
              <a:rPr lang="en-US" b="1" dirty="0"/>
              <a:t>cannot determine </a:t>
            </a:r>
            <a:r>
              <a:rPr lang="en-US" dirty="0"/>
              <a:t>the individual associated with the record because the original identifier has been replaced with an unfamiliar sequence. </a:t>
            </a:r>
          </a:p>
          <a:p>
            <a:pPr algn="just"/>
            <a:endParaRPr lang="en-US" dirty="0"/>
          </a:p>
        </p:txBody>
      </p:sp>
      <p:sp>
        <p:nvSpPr>
          <p:cNvPr id="4" name="Slide Number Placeholder 3">
            <a:extLst>
              <a:ext uri="{FF2B5EF4-FFF2-40B4-BE49-F238E27FC236}">
                <a16:creationId xmlns:a16="http://schemas.microsoft.com/office/drawing/2014/main" id="{09C263D7-5878-4726-8061-22F4587E6A7F}"/>
              </a:ext>
            </a:extLst>
          </p:cNvPr>
          <p:cNvSpPr>
            <a:spLocks noGrp="1"/>
          </p:cNvSpPr>
          <p:nvPr>
            <p:ph type="sldNum" sz="quarter" idx="12"/>
          </p:nvPr>
        </p:nvSpPr>
        <p:spPr/>
        <p:txBody>
          <a:bodyPr/>
          <a:lstStyle/>
          <a:p>
            <a:fld id="{33085032-7C7B-4CFF-B143-12EB198668AE}" type="slidenum">
              <a:rPr lang="en-US" smtClean="0"/>
              <a:t>19</a:t>
            </a:fld>
            <a:endParaRPr lang="en-US"/>
          </a:p>
        </p:txBody>
      </p:sp>
      <p:sp>
        <p:nvSpPr>
          <p:cNvPr id="5" name="Rectangle 4">
            <a:extLst>
              <a:ext uri="{FF2B5EF4-FFF2-40B4-BE49-F238E27FC236}">
                <a16:creationId xmlns:a16="http://schemas.microsoft.com/office/drawing/2014/main" id="{B0DF5FA7-E880-4815-8788-BA30B7222CFA}"/>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71CB2CD1-75C8-4ED3-83F7-CB4CF268A7D0}"/>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50562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E574973-1404-2E4D-9AA5-A381A2E55933}"/>
              </a:ext>
            </a:extLst>
          </p:cNvPr>
          <p:cNvSpPr>
            <a:spLocks noGrp="1"/>
          </p:cNvSpPr>
          <p:nvPr>
            <p:ph type="subTitle" idx="1"/>
          </p:nvPr>
        </p:nvSpPr>
        <p:spPr>
          <a:xfrm>
            <a:off x="1102807" y="2225414"/>
            <a:ext cx="6858000" cy="1655762"/>
          </a:xfrm>
        </p:spPr>
        <p:txBody>
          <a:bodyPr>
            <a:noAutofit/>
          </a:bodyPr>
          <a:lstStyle/>
          <a:p>
            <a:r>
              <a:rPr lang="en-US" sz="4800" dirty="0"/>
              <a:t>Identification, </a:t>
            </a:r>
          </a:p>
          <a:p>
            <a:r>
              <a:rPr lang="en-US" sz="4800" dirty="0"/>
              <a:t>de-identification, and </a:t>
            </a:r>
          </a:p>
          <a:p>
            <a:r>
              <a:rPr lang="en-US" sz="4800" dirty="0"/>
              <a:t>re-identification</a:t>
            </a:r>
          </a:p>
          <a:p>
            <a:endParaRPr lang="en-US" sz="4800" dirty="0"/>
          </a:p>
        </p:txBody>
      </p:sp>
      <p:sp>
        <p:nvSpPr>
          <p:cNvPr id="4" name="Slide Number Placeholder 3">
            <a:extLst>
              <a:ext uri="{FF2B5EF4-FFF2-40B4-BE49-F238E27FC236}">
                <a16:creationId xmlns:a16="http://schemas.microsoft.com/office/drawing/2014/main" id="{FAEC307E-C923-5447-AB74-6319745E721A}"/>
              </a:ext>
            </a:extLst>
          </p:cNvPr>
          <p:cNvSpPr>
            <a:spLocks noGrp="1"/>
          </p:cNvSpPr>
          <p:nvPr>
            <p:ph type="sldNum" sz="quarter" idx="12"/>
          </p:nvPr>
        </p:nvSpPr>
        <p:spPr/>
        <p:txBody>
          <a:bodyPr/>
          <a:lstStyle/>
          <a:p>
            <a:fld id="{33085032-7C7B-4CFF-B143-12EB198668AE}" type="slidenum">
              <a:rPr lang="en-US" smtClean="0"/>
              <a:t>2</a:t>
            </a:fld>
            <a:endParaRPr lang="en-US"/>
          </a:p>
        </p:txBody>
      </p:sp>
    </p:spTree>
    <p:extLst>
      <p:ext uri="{BB962C8B-B14F-4D97-AF65-F5344CB8AC3E}">
        <p14:creationId xmlns:p14="http://schemas.microsoft.com/office/powerpoint/2010/main" val="4146554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C7EF-C99B-6B4C-B23C-EDBD6ED0E2B8}"/>
              </a:ext>
            </a:extLst>
          </p:cNvPr>
          <p:cNvSpPr>
            <a:spLocks noGrp="1"/>
          </p:cNvSpPr>
          <p:nvPr>
            <p:ph type="title"/>
          </p:nvPr>
        </p:nvSpPr>
        <p:spPr/>
        <p:txBody>
          <a:bodyPr/>
          <a:lstStyle/>
          <a:p>
            <a:r>
              <a:rPr lang="en-US" dirty="0"/>
              <a:t>One-way Hashes</a:t>
            </a:r>
          </a:p>
        </p:txBody>
      </p:sp>
      <p:sp>
        <p:nvSpPr>
          <p:cNvPr id="3" name="Content Placeholder 2">
            <a:extLst>
              <a:ext uri="{FF2B5EF4-FFF2-40B4-BE49-F238E27FC236}">
                <a16:creationId xmlns:a16="http://schemas.microsoft.com/office/drawing/2014/main" id="{4F4DD6E8-54CE-FB4E-8E38-435A8B6E0FDB}"/>
              </a:ext>
            </a:extLst>
          </p:cNvPr>
          <p:cNvSpPr>
            <a:spLocks noGrp="1"/>
          </p:cNvSpPr>
          <p:nvPr>
            <p:ph idx="1"/>
          </p:nvPr>
        </p:nvSpPr>
        <p:spPr/>
        <p:txBody>
          <a:bodyPr>
            <a:normAutofit/>
          </a:bodyPr>
          <a:lstStyle/>
          <a:p>
            <a:pPr algn="just"/>
            <a:r>
              <a:rPr lang="en-US" dirty="0"/>
              <a:t>Implementation of one-way hashes carries certain practical problems</a:t>
            </a:r>
            <a:r>
              <a:rPr lang="en-US" sz="2400" dirty="0"/>
              <a:t>:</a:t>
            </a:r>
          </a:p>
          <a:p>
            <a:pPr lvl="1" algn="just"/>
            <a:r>
              <a:rPr lang="en-US" dirty="0"/>
              <a:t>If anyone happens to have a </a:t>
            </a:r>
            <a:r>
              <a:rPr lang="en-US" b="1" dirty="0"/>
              <a:t>complete listing </a:t>
            </a:r>
            <a:r>
              <a:rPr lang="en-US" dirty="0"/>
              <a:t>of all of the original identifiers, then it would be a simple matter to perform one-way hashes on every listed identifier. This would produce a </a:t>
            </a:r>
            <a:r>
              <a:rPr lang="en-US" b="1" dirty="0"/>
              <a:t>look-up table </a:t>
            </a:r>
            <a:r>
              <a:rPr lang="en-US" dirty="0"/>
              <a:t>that can match de-identified records back to the original identifier, a strategy known as a </a:t>
            </a:r>
            <a:r>
              <a:rPr lang="en-US" b="1" dirty="0"/>
              <a:t>dictionary attack</a:t>
            </a:r>
            <a:r>
              <a:rPr lang="en-US" dirty="0"/>
              <a:t>. </a:t>
            </a:r>
          </a:p>
          <a:p>
            <a:pPr lvl="1" algn="just"/>
            <a:r>
              <a:rPr lang="en-US" dirty="0"/>
              <a:t>For de-identification to work, the original identifier sequences </a:t>
            </a:r>
            <a:r>
              <a:rPr lang="en-US" b="1" dirty="0"/>
              <a:t>must be kept secret</a:t>
            </a:r>
            <a:r>
              <a:rPr lang="en-US" dirty="0"/>
              <a:t>.</a:t>
            </a:r>
          </a:p>
        </p:txBody>
      </p:sp>
      <p:sp>
        <p:nvSpPr>
          <p:cNvPr id="4" name="Slide Number Placeholder 3">
            <a:extLst>
              <a:ext uri="{FF2B5EF4-FFF2-40B4-BE49-F238E27FC236}">
                <a16:creationId xmlns:a16="http://schemas.microsoft.com/office/drawing/2014/main" id="{22000AC7-12A2-3341-9A9D-824B1ED7C2CF}"/>
              </a:ext>
            </a:extLst>
          </p:cNvPr>
          <p:cNvSpPr>
            <a:spLocks noGrp="1"/>
          </p:cNvSpPr>
          <p:nvPr>
            <p:ph type="sldNum" sz="quarter" idx="12"/>
          </p:nvPr>
        </p:nvSpPr>
        <p:spPr/>
        <p:txBody>
          <a:bodyPr/>
          <a:lstStyle/>
          <a:p>
            <a:fld id="{33085032-7C7B-4CFF-B143-12EB198668AE}" type="slidenum">
              <a:rPr lang="en-US" smtClean="0"/>
              <a:t>20</a:t>
            </a:fld>
            <a:endParaRPr lang="en-US"/>
          </a:p>
        </p:txBody>
      </p:sp>
      <p:sp>
        <p:nvSpPr>
          <p:cNvPr id="5" name="Rectangle 4">
            <a:extLst>
              <a:ext uri="{FF2B5EF4-FFF2-40B4-BE49-F238E27FC236}">
                <a16:creationId xmlns:a16="http://schemas.microsoft.com/office/drawing/2014/main" id="{AB23FB15-B0D0-A543-AB1D-A05AE7F2996F}"/>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A23D0756-986A-7049-9F7E-B84AC4E6E20E}"/>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627708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0674-AD5E-474A-ADF0-9EF144240A1C}"/>
              </a:ext>
            </a:extLst>
          </p:cNvPr>
          <p:cNvSpPr>
            <a:spLocks noGrp="1"/>
          </p:cNvSpPr>
          <p:nvPr>
            <p:ph type="title"/>
          </p:nvPr>
        </p:nvSpPr>
        <p:spPr/>
        <p:txBody>
          <a:bodyPr/>
          <a:lstStyle/>
          <a:p>
            <a:r>
              <a:rPr lang="en-US" dirty="0"/>
              <a:t>De-identification</a:t>
            </a:r>
          </a:p>
        </p:txBody>
      </p:sp>
      <p:sp>
        <p:nvSpPr>
          <p:cNvPr id="3" name="Content Placeholder 2">
            <a:extLst>
              <a:ext uri="{FF2B5EF4-FFF2-40B4-BE49-F238E27FC236}">
                <a16:creationId xmlns:a16="http://schemas.microsoft.com/office/drawing/2014/main" id="{325BBB7A-B4BB-469F-B197-8BA5285A4824}"/>
              </a:ext>
            </a:extLst>
          </p:cNvPr>
          <p:cNvSpPr>
            <a:spLocks noGrp="1"/>
          </p:cNvSpPr>
          <p:nvPr>
            <p:ph idx="1"/>
          </p:nvPr>
        </p:nvSpPr>
        <p:spPr/>
        <p:txBody>
          <a:bodyPr>
            <a:noAutofit/>
          </a:bodyPr>
          <a:lstStyle/>
          <a:p>
            <a:pPr algn="just"/>
            <a:r>
              <a:rPr lang="en-US" dirty="0"/>
              <a:t>Deidentification is the process of </a:t>
            </a:r>
            <a:r>
              <a:rPr lang="en-US" b="1" dirty="0"/>
              <a:t>stripping information from a data record that might link the record to the public name of the record’s subject.</a:t>
            </a:r>
            <a:r>
              <a:rPr lang="en-US" dirty="0"/>
              <a:t> </a:t>
            </a:r>
          </a:p>
          <a:p>
            <a:pPr lvl="1" algn="just"/>
            <a:r>
              <a:rPr lang="en-US" dirty="0"/>
              <a:t>In the case of a patient record, this would involve stripping any information from the record that would enable someone to connect the record to the name of the patient. </a:t>
            </a:r>
          </a:p>
          <a:p>
            <a:pPr lvl="2" algn="just"/>
            <a:r>
              <a:rPr lang="en-US" dirty="0"/>
              <a:t>For example: </a:t>
            </a:r>
            <a:r>
              <a:rPr lang="en-US" b="1" dirty="0"/>
              <a:t>patient’s name, </a:t>
            </a:r>
            <a:r>
              <a:rPr lang="en-US" dirty="0"/>
              <a:t>patient’s address (which could be linked to the name), the patient’s date of birth (which narrows down the set of individuals to whom the data record might pertain), and the patient’s social security number. </a:t>
            </a:r>
          </a:p>
          <a:p>
            <a:pPr lvl="1" algn="just"/>
            <a:r>
              <a:rPr lang="en-US" dirty="0"/>
              <a:t>It is  important to clarify that deidentification is </a:t>
            </a:r>
            <a:r>
              <a:rPr lang="en-US" b="1" dirty="0"/>
              <a:t>not achieved by removing an identifier from a data object</a:t>
            </a:r>
            <a:r>
              <a:rPr lang="en-US" dirty="0"/>
              <a:t>.</a:t>
            </a:r>
          </a:p>
          <a:p>
            <a:pPr lvl="2" algn="just"/>
            <a:r>
              <a:rPr lang="en-US" dirty="0"/>
              <a:t>identifiers can be </a:t>
            </a:r>
            <a:r>
              <a:rPr lang="en-US" b="1" dirty="0"/>
              <a:t>substituted</a:t>
            </a:r>
            <a:r>
              <a:rPr lang="en-US" dirty="0"/>
              <a:t> with a one-way hash value, thus preserving the uniqueness of the record. </a:t>
            </a:r>
          </a:p>
        </p:txBody>
      </p:sp>
      <p:sp>
        <p:nvSpPr>
          <p:cNvPr id="4" name="Slide Number Placeholder 3">
            <a:extLst>
              <a:ext uri="{FF2B5EF4-FFF2-40B4-BE49-F238E27FC236}">
                <a16:creationId xmlns:a16="http://schemas.microsoft.com/office/drawing/2014/main" id="{A0B58EB2-06F1-4892-B4D8-DFE656434A53}"/>
              </a:ext>
            </a:extLst>
          </p:cNvPr>
          <p:cNvSpPr>
            <a:spLocks noGrp="1"/>
          </p:cNvSpPr>
          <p:nvPr>
            <p:ph type="sldNum" sz="quarter" idx="12"/>
          </p:nvPr>
        </p:nvSpPr>
        <p:spPr/>
        <p:txBody>
          <a:bodyPr/>
          <a:lstStyle/>
          <a:p>
            <a:fld id="{33085032-7C7B-4CFF-B143-12EB198668AE}" type="slidenum">
              <a:rPr lang="en-US" smtClean="0"/>
              <a:t>21</a:t>
            </a:fld>
            <a:endParaRPr lang="en-US"/>
          </a:p>
        </p:txBody>
      </p:sp>
      <p:sp>
        <p:nvSpPr>
          <p:cNvPr id="5" name="Rectangle 4">
            <a:extLst>
              <a:ext uri="{FF2B5EF4-FFF2-40B4-BE49-F238E27FC236}">
                <a16:creationId xmlns:a16="http://schemas.microsoft.com/office/drawing/2014/main" id="{57C56875-B302-4EB6-9E00-8382F41F7C5E}"/>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649E26A7-805A-4DD8-A9ED-853F596F935E}"/>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49771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53A2-F1D0-7942-A71C-AE2449D2D9C8}"/>
              </a:ext>
            </a:extLst>
          </p:cNvPr>
          <p:cNvSpPr>
            <a:spLocks noGrp="1"/>
          </p:cNvSpPr>
          <p:nvPr>
            <p:ph type="title"/>
          </p:nvPr>
        </p:nvSpPr>
        <p:spPr/>
        <p:txBody>
          <a:bodyPr/>
          <a:lstStyle/>
          <a:p>
            <a:r>
              <a:rPr lang="en-US" dirty="0"/>
              <a:t>De-identification</a:t>
            </a:r>
          </a:p>
        </p:txBody>
      </p:sp>
      <p:sp>
        <p:nvSpPr>
          <p:cNvPr id="3" name="Content Placeholder 2">
            <a:extLst>
              <a:ext uri="{FF2B5EF4-FFF2-40B4-BE49-F238E27FC236}">
                <a16:creationId xmlns:a16="http://schemas.microsoft.com/office/drawing/2014/main" id="{447F48C2-CED1-7648-A4DF-EB575F77ED82}"/>
              </a:ext>
            </a:extLst>
          </p:cNvPr>
          <p:cNvSpPr>
            <a:spLocks noGrp="1"/>
          </p:cNvSpPr>
          <p:nvPr>
            <p:ph idx="1"/>
          </p:nvPr>
        </p:nvSpPr>
        <p:spPr>
          <a:xfrm>
            <a:off x="628650" y="1754185"/>
            <a:ext cx="7886700" cy="4351338"/>
          </a:xfrm>
        </p:spPr>
        <p:txBody>
          <a:bodyPr>
            <a:noAutofit/>
          </a:bodyPr>
          <a:lstStyle/>
          <a:p>
            <a:pPr algn="just"/>
            <a:r>
              <a:rPr lang="en-US" dirty="0"/>
              <a:t>De-identification involves removing information contained in the data object that reveals something about the </a:t>
            </a:r>
            <a:r>
              <a:rPr lang="en-US" b="1" dirty="0"/>
              <a:t>publicly known name </a:t>
            </a:r>
            <a:r>
              <a:rPr lang="en-US" dirty="0"/>
              <a:t>of the data object. </a:t>
            </a:r>
          </a:p>
          <a:p>
            <a:pPr lvl="1" algn="just"/>
            <a:r>
              <a:rPr lang="en-US" dirty="0"/>
              <a:t>This kind of information is often referred to as </a:t>
            </a:r>
            <a:r>
              <a:rPr lang="en-US" b="1" dirty="0"/>
              <a:t>identifying information</a:t>
            </a:r>
            <a:r>
              <a:rPr lang="en-US" dirty="0"/>
              <a:t>, or “</a:t>
            </a:r>
            <a:r>
              <a:rPr lang="en-US" b="1" dirty="0"/>
              <a:t>name-linking information</a:t>
            </a:r>
            <a:r>
              <a:rPr lang="en-US" dirty="0"/>
              <a:t>.” </a:t>
            </a:r>
          </a:p>
          <a:p>
            <a:pPr lvl="1" algn="just"/>
            <a:r>
              <a:rPr lang="en-US" dirty="0"/>
              <a:t>It may seem counterintuitive, but there </a:t>
            </a:r>
            <a:r>
              <a:rPr lang="en-US" b="1" dirty="0"/>
              <a:t>is very little difference between an identifier and a de-identifier</a:t>
            </a:r>
            <a:r>
              <a:rPr lang="en-US" dirty="0"/>
              <a:t>; under certain conditions the two concepts are equivalent. </a:t>
            </a:r>
          </a:p>
          <a:p>
            <a:endParaRPr lang="en-US" dirty="0"/>
          </a:p>
        </p:txBody>
      </p:sp>
      <p:sp>
        <p:nvSpPr>
          <p:cNvPr id="4" name="Slide Number Placeholder 3">
            <a:extLst>
              <a:ext uri="{FF2B5EF4-FFF2-40B4-BE49-F238E27FC236}">
                <a16:creationId xmlns:a16="http://schemas.microsoft.com/office/drawing/2014/main" id="{4D53FD9E-5D0B-0845-B3A2-BE5367CD10E2}"/>
              </a:ext>
            </a:extLst>
          </p:cNvPr>
          <p:cNvSpPr>
            <a:spLocks noGrp="1"/>
          </p:cNvSpPr>
          <p:nvPr>
            <p:ph type="sldNum" sz="quarter" idx="12"/>
          </p:nvPr>
        </p:nvSpPr>
        <p:spPr/>
        <p:txBody>
          <a:bodyPr/>
          <a:lstStyle/>
          <a:p>
            <a:fld id="{33085032-7C7B-4CFF-B143-12EB198668AE}" type="slidenum">
              <a:rPr lang="en-US" smtClean="0"/>
              <a:t>22</a:t>
            </a:fld>
            <a:endParaRPr lang="en-US"/>
          </a:p>
        </p:txBody>
      </p:sp>
      <p:sp>
        <p:nvSpPr>
          <p:cNvPr id="5" name="Rectangle 4">
            <a:extLst>
              <a:ext uri="{FF2B5EF4-FFF2-40B4-BE49-F238E27FC236}">
                <a16:creationId xmlns:a16="http://schemas.microsoft.com/office/drawing/2014/main" id="{F4C864A9-58BE-8648-BE15-C53B2E1243FA}"/>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AD3A5DD0-6A41-2D4B-A328-E0EE4481990D}"/>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291118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53A2-F1D0-7942-A71C-AE2449D2D9C8}"/>
              </a:ext>
            </a:extLst>
          </p:cNvPr>
          <p:cNvSpPr>
            <a:spLocks noGrp="1"/>
          </p:cNvSpPr>
          <p:nvPr>
            <p:ph type="title"/>
          </p:nvPr>
        </p:nvSpPr>
        <p:spPr/>
        <p:txBody>
          <a:bodyPr/>
          <a:lstStyle/>
          <a:p>
            <a:r>
              <a:rPr lang="en-US" dirty="0"/>
              <a:t>De-identification</a:t>
            </a:r>
          </a:p>
        </p:txBody>
      </p:sp>
      <p:sp>
        <p:nvSpPr>
          <p:cNvPr id="3" name="Content Placeholder 2">
            <a:extLst>
              <a:ext uri="{FF2B5EF4-FFF2-40B4-BE49-F238E27FC236}">
                <a16:creationId xmlns:a16="http://schemas.microsoft.com/office/drawing/2014/main" id="{447F48C2-CED1-7648-A4DF-EB575F77ED82}"/>
              </a:ext>
            </a:extLst>
          </p:cNvPr>
          <p:cNvSpPr>
            <a:spLocks noGrp="1"/>
          </p:cNvSpPr>
          <p:nvPr>
            <p:ph idx="1"/>
          </p:nvPr>
        </p:nvSpPr>
        <p:spPr>
          <a:xfrm>
            <a:off x="628650" y="1754185"/>
            <a:ext cx="7886700" cy="4351338"/>
          </a:xfrm>
        </p:spPr>
        <p:txBody>
          <a:bodyPr>
            <a:noAutofit/>
          </a:bodyPr>
          <a:lstStyle/>
          <a:p>
            <a:pPr lvl="1" algn="just"/>
            <a:r>
              <a:rPr lang="en-US" dirty="0"/>
              <a:t>Here is how a dual identification/de-identification system might work:</a:t>
            </a:r>
          </a:p>
          <a:p>
            <a:pPr lvl="2" algn="just"/>
            <a:r>
              <a:rPr lang="en-US" dirty="0"/>
              <a:t>Collect data on unique object: “Joe Ferguson’s bank account contains $100.”</a:t>
            </a:r>
          </a:p>
          <a:p>
            <a:pPr lvl="2" algn="just"/>
            <a:r>
              <a:rPr lang="en-US" sz="2200" dirty="0"/>
              <a:t>Assign a unique identifier: “Joe Ferguson’s bank account is 7540038947134.”</a:t>
            </a:r>
          </a:p>
          <a:p>
            <a:pPr lvl="2" algn="just"/>
            <a:r>
              <a:rPr lang="en-US" sz="2200" dirty="0"/>
              <a:t>Substitute name of object with its assigned unique identifier: “754003894713 contains $100.”</a:t>
            </a:r>
          </a:p>
          <a:p>
            <a:pPr lvl="2" algn="just"/>
            <a:r>
              <a:rPr lang="en-US" sz="2200" dirty="0"/>
              <a:t>Consistently use the identifier with data.</a:t>
            </a:r>
          </a:p>
          <a:p>
            <a:pPr lvl="2" algn="just"/>
            <a:r>
              <a:rPr lang="en-US" sz="2200" dirty="0"/>
              <a:t>Do not let anyone know that Joe Ferguson owns account “754003894713.”</a:t>
            </a:r>
          </a:p>
          <a:p>
            <a:endParaRPr lang="en-US" dirty="0"/>
          </a:p>
          <a:p>
            <a:endParaRPr lang="en-US" dirty="0"/>
          </a:p>
        </p:txBody>
      </p:sp>
      <p:sp>
        <p:nvSpPr>
          <p:cNvPr id="4" name="Slide Number Placeholder 3">
            <a:extLst>
              <a:ext uri="{FF2B5EF4-FFF2-40B4-BE49-F238E27FC236}">
                <a16:creationId xmlns:a16="http://schemas.microsoft.com/office/drawing/2014/main" id="{4D53FD9E-5D0B-0845-B3A2-BE5367CD10E2}"/>
              </a:ext>
            </a:extLst>
          </p:cNvPr>
          <p:cNvSpPr>
            <a:spLocks noGrp="1"/>
          </p:cNvSpPr>
          <p:nvPr>
            <p:ph type="sldNum" sz="quarter" idx="12"/>
          </p:nvPr>
        </p:nvSpPr>
        <p:spPr/>
        <p:txBody>
          <a:bodyPr/>
          <a:lstStyle/>
          <a:p>
            <a:fld id="{33085032-7C7B-4CFF-B143-12EB198668AE}" type="slidenum">
              <a:rPr lang="en-US" smtClean="0"/>
              <a:t>23</a:t>
            </a:fld>
            <a:endParaRPr lang="en-US"/>
          </a:p>
        </p:txBody>
      </p:sp>
      <p:sp>
        <p:nvSpPr>
          <p:cNvPr id="5" name="Rectangle 4">
            <a:extLst>
              <a:ext uri="{FF2B5EF4-FFF2-40B4-BE49-F238E27FC236}">
                <a16:creationId xmlns:a16="http://schemas.microsoft.com/office/drawing/2014/main" id="{F4C864A9-58BE-8648-BE15-C53B2E1243FA}"/>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AD3A5DD0-6A41-2D4B-A328-E0EE4481990D}"/>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377324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7662-DA6F-499C-B1E6-AD44216A1C5F}"/>
              </a:ext>
            </a:extLst>
          </p:cNvPr>
          <p:cNvSpPr>
            <a:spLocks noGrp="1"/>
          </p:cNvSpPr>
          <p:nvPr>
            <p:ph type="title"/>
          </p:nvPr>
        </p:nvSpPr>
        <p:spPr/>
        <p:txBody>
          <a:bodyPr/>
          <a:lstStyle/>
          <a:p>
            <a:r>
              <a:rPr lang="en-US" dirty="0"/>
              <a:t>De-identification</a:t>
            </a:r>
          </a:p>
        </p:txBody>
      </p:sp>
      <p:sp>
        <p:nvSpPr>
          <p:cNvPr id="3" name="Content Placeholder 2">
            <a:extLst>
              <a:ext uri="{FF2B5EF4-FFF2-40B4-BE49-F238E27FC236}">
                <a16:creationId xmlns:a16="http://schemas.microsoft.com/office/drawing/2014/main" id="{CAE87EFD-2B1A-436B-8192-4A0FBEFABD5E}"/>
              </a:ext>
            </a:extLst>
          </p:cNvPr>
          <p:cNvSpPr>
            <a:spLocks noGrp="1"/>
          </p:cNvSpPr>
          <p:nvPr>
            <p:ph idx="1"/>
          </p:nvPr>
        </p:nvSpPr>
        <p:spPr/>
        <p:txBody>
          <a:bodyPr>
            <a:noAutofit/>
          </a:bodyPr>
          <a:lstStyle/>
          <a:p>
            <a:pPr algn="just"/>
            <a:r>
              <a:rPr lang="en-US" dirty="0"/>
              <a:t>The dual use of an identifier/de-identifier is a tried-and-true technique. Swiss bank accounts are essentially unique numbers (</a:t>
            </a:r>
            <a:r>
              <a:rPr lang="en-US" b="1" dirty="0"/>
              <a:t>identifiers</a:t>
            </a:r>
            <a:r>
              <a:rPr lang="en-US" dirty="0"/>
              <a:t>) assigned to a person. You access the bank account by producing the identifier number. The identifier number does not provide information about the identity of the bank account holder (</a:t>
            </a:r>
            <a:r>
              <a:rPr lang="en-US" b="1" dirty="0"/>
              <a:t>de-identifier</a:t>
            </a:r>
            <a:r>
              <a:rPr lang="en-US" dirty="0"/>
              <a:t>).</a:t>
            </a:r>
          </a:p>
          <a:p>
            <a:pPr lvl="1" algn="just"/>
            <a:r>
              <a:rPr lang="en-US" dirty="0"/>
              <a:t>The purpose of an identifier is to tell you that whenever the </a:t>
            </a:r>
            <a:r>
              <a:rPr lang="en-US" b="1" dirty="0"/>
              <a:t>identifier</a:t>
            </a:r>
            <a:r>
              <a:rPr lang="en-US" dirty="0"/>
              <a:t> is encountered, it </a:t>
            </a:r>
            <a:r>
              <a:rPr lang="en-US" b="1" dirty="0"/>
              <a:t>refers to the same unique object</a:t>
            </a:r>
            <a:r>
              <a:rPr lang="en-US" dirty="0"/>
              <a:t>, and whenever two different identifiers are encountered, they refer to different objects. The identifier, </a:t>
            </a:r>
            <a:r>
              <a:rPr lang="en-US" b="1" dirty="0"/>
              <a:t>by itself, contains no information that links the data object to its public name</a:t>
            </a:r>
            <a:r>
              <a:rPr lang="en-US" dirty="0"/>
              <a:t>.</a:t>
            </a:r>
          </a:p>
          <a:p>
            <a:pPr lvl="1" algn="just"/>
            <a:endParaRPr lang="en-US" sz="2000" dirty="0"/>
          </a:p>
        </p:txBody>
      </p:sp>
      <p:sp>
        <p:nvSpPr>
          <p:cNvPr id="4" name="Slide Number Placeholder 3">
            <a:extLst>
              <a:ext uri="{FF2B5EF4-FFF2-40B4-BE49-F238E27FC236}">
                <a16:creationId xmlns:a16="http://schemas.microsoft.com/office/drawing/2014/main" id="{AD676FEB-0612-46D8-BD46-018B7C51A370}"/>
              </a:ext>
            </a:extLst>
          </p:cNvPr>
          <p:cNvSpPr>
            <a:spLocks noGrp="1"/>
          </p:cNvSpPr>
          <p:nvPr>
            <p:ph type="sldNum" sz="quarter" idx="12"/>
          </p:nvPr>
        </p:nvSpPr>
        <p:spPr/>
        <p:txBody>
          <a:bodyPr/>
          <a:lstStyle/>
          <a:p>
            <a:fld id="{33085032-7C7B-4CFF-B143-12EB198668AE}" type="slidenum">
              <a:rPr lang="en-US" smtClean="0"/>
              <a:t>24</a:t>
            </a:fld>
            <a:endParaRPr lang="en-US"/>
          </a:p>
        </p:txBody>
      </p:sp>
      <p:sp>
        <p:nvSpPr>
          <p:cNvPr id="5" name="Rectangle 4">
            <a:extLst>
              <a:ext uri="{FF2B5EF4-FFF2-40B4-BE49-F238E27FC236}">
                <a16:creationId xmlns:a16="http://schemas.microsoft.com/office/drawing/2014/main" id="{6ED4D47A-B23F-4B90-AEDB-C7FE37F4045F}"/>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EA2D7432-179A-4B0D-81AF-7A57A0465E14}"/>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021818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1E88-C5B2-4C2B-AC45-CE7DDF95C43E}"/>
              </a:ext>
            </a:extLst>
          </p:cNvPr>
          <p:cNvSpPr>
            <a:spLocks noGrp="1"/>
          </p:cNvSpPr>
          <p:nvPr>
            <p:ph type="title"/>
          </p:nvPr>
        </p:nvSpPr>
        <p:spPr/>
        <p:txBody>
          <a:bodyPr/>
          <a:lstStyle/>
          <a:p>
            <a:r>
              <a:rPr lang="en-US" dirty="0"/>
              <a:t>De-identification</a:t>
            </a:r>
          </a:p>
        </p:txBody>
      </p:sp>
      <p:sp>
        <p:nvSpPr>
          <p:cNvPr id="3" name="Content Placeholder 2">
            <a:extLst>
              <a:ext uri="{FF2B5EF4-FFF2-40B4-BE49-F238E27FC236}">
                <a16:creationId xmlns:a16="http://schemas.microsoft.com/office/drawing/2014/main" id="{7149D052-AA48-471E-9AE6-D7B776023AA4}"/>
              </a:ext>
            </a:extLst>
          </p:cNvPr>
          <p:cNvSpPr>
            <a:spLocks noGrp="1"/>
          </p:cNvSpPr>
          <p:nvPr>
            <p:ph idx="1"/>
          </p:nvPr>
        </p:nvSpPr>
        <p:spPr>
          <a:xfrm>
            <a:off x="628649" y="1825625"/>
            <a:ext cx="8215313" cy="4351338"/>
          </a:xfrm>
        </p:spPr>
        <p:txBody>
          <a:bodyPr>
            <a:noAutofit/>
          </a:bodyPr>
          <a:lstStyle/>
          <a:p>
            <a:pPr algn="just"/>
            <a:r>
              <a:rPr lang="en-US" dirty="0"/>
              <a:t>At this point, you might be asking yourself the following question: “</a:t>
            </a:r>
            <a:r>
              <a:rPr lang="en-US" b="1" dirty="0"/>
              <a:t>What gives the data manager the right to distribute parts of a confidential record, even if it  happens to be de-identified</a:t>
            </a:r>
            <a:r>
              <a:rPr lang="en-US" dirty="0"/>
              <a:t>?” </a:t>
            </a:r>
            <a:endParaRPr lang="en-US" sz="2800" b="1" dirty="0"/>
          </a:p>
          <a:p>
            <a:pPr lvl="1" algn="just"/>
            <a:r>
              <a:rPr lang="en-US" dirty="0"/>
              <a:t>The act of de-identification renders the data harmless by transforming information about a person or data object into information about </a:t>
            </a:r>
            <a:r>
              <a:rPr lang="en-US" b="1" dirty="0"/>
              <a:t>nothing in particular</a:t>
            </a:r>
            <a:r>
              <a:rPr lang="en-US" dirty="0"/>
              <a:t>. Because the use of de-identified data poses no harm to human subjects, U.S. regulations allow the </a:t>
            </a:r>
            <a:r>
              <a:rPr lang="en-US" b="1" dirty="0"/>
              <a:t>unrestricted use of such data for research purposes</a:t>
            </a:r>
            <a:r>
              <a:rPr lang="en-US" dirty="0"/>
              <a:t>. Other countries have similar provisions.</a:t>
            </a:r>
          </a:p>
        </p:txBody>
      </p:sp>
      <p:sp>
        <p:nvSpPr>
          <p:cNvPr id="4" name="Slide Number Placeholder 3">
            <a:extLst>
              <a:ext uri="{FF2B5EF4-FFF2-40B4-BE49-F238E27FC236}">
                <a16:creationId xmlns:a16="http://schemas.microsoft.com/office/drawing/2014/main" id="{2F6500D6-292A-434B-A877-F9851143E3DF}"/>
              </a:ext>
            </a:extLst>
          </p:cNvPr>
          <p:cNvSpPr>
            <a:spLocks noGrp="1"/>
          </p:cNvSpPr>
          <p:nvPr>
            <p:ph type="sldNum" sz="quarter" idx="12"/>
          </p:nvPr>
        </p:nvSpPr>
        <p:spPr/>
        <p:txBody>
          <a:bodyPr/>
          <a:lstStyle/>
          <a:p>
            <a:fld id="{33085032-7C7B-4CFF-B143-12EB198668AE}" type="slidenum">
              <a:rPr lang="en-US" smtClean="0"/>
              <a:t>25</a:t>
            </a:fld>
            <a:endParaRPr lang="en-US"/>
          </a:p>
        </p:txBody>
      </p:sp>
      <p:sp>
        <p:nvSpPr>
          <p:cNvPr id="5" name="Rectangle 4">
            <a:extLst>
              <a:ext uri="{FF2B5EF4-FFF2-40B4-BE49-F238E27FC236}">
                <a16:creationId xmlns:a16="http://schemas.microsoft.com/office/drawing/2014/main" id="{18D93D35-DDDE-4C3E-95DD-BC4FB80C224E}"/>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A2C81270-C0FA-4B2E-8275-CCB70B6094C2}"/>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589894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2FE3-F058-44D6-8F2F-9417DAE87D64}"/>
              </a:ext>
            </a:extLst>
          </p:cNvPr>
          <p:cNvSpPr>
            <a:spLocks noGrp="1"/>
          </p:cNvSpPr>
          <p:nvPr>
            <p:ph type="title"/>
          </p:nvPr>
        </p:nvSpPr>
        <p:spPr/>
        <p:txBody>
          <a:bodyPr/>
          <a:lstStyle/>
          <a:p>
            <a:r>
              <a:rPr lang="en-US" dirty="0"/>
              <a:t>Re-identification</a:t>
            </a:r>
          </a:p>
        </p:txBody>
      </p:sp>
      <p:sp>
        <p:nvSpPr>
          <p:cNvPr id="3" name="Content Placeholder 2">
            <a:extLst>
              <a:ext uri="{FF2B5EF4-FFF2-40B4-BE49-F238E27FC236}">
                <a16:creationId xmlns:a16="http://schemas.microsoft.com/office/drawing/2014/main" id="{6D1E3982-9184-492F-80EA-F39166471852}"/>
              </a:ext>
            </a:extLst>
          </p:cNvPr>
          <p:cNvSpPr>
            <a:spLocks noGrp="1"/>
          </p:cNvSpPr>
          <p:nvPr>
            <p:ph idx="1"/>
          </p:nvPr>
        </p:nvSpPr>
        <p:spPr/>
        <p:txBody>
          <a:bodyPr>
            <a:noAutofit/>
          </a:bodyPr>
          <a:lstStyle/>
          <a:p>
            <a:pPr algn="just"/>
            <a:r>
              <a:rPr lang="en-US" dirty="0"/>
              <a:t>For scientists, deidentification serves two purposes:</a:t>
            </a:r>
          </a:p>
          <a:p>
            <a:pPr marL="971550" lvl="1" indent="-514350" algn="just">
              <a:buFont typeface="+mj-lt"/>
              <a:buAutoNum type="arabicPeriod"/>
            </a:pPr>
            <a:r>
              <a:rPr lang="en-US" b="1" dirty="0"/>
              <a:t>To protect the confidentiality and the privacy of the individual </a:t>
            </a:r>
            <a:r>
              <a:rPr lang="en-US" dirty="0"/>
              <a:t>(when the data concerns a particular human subject)</a:t>
            </a:r>
          </a:p>
          <a:p>
            <a:pPr marL="971550" lvl="1" indent="-514350" algn="just">
              <a:buFont typeface="+mj-lt"/>
              <a:buAutoNum type="arabicPeriod"/>
            </a:pPr>
            <a:r>
              <a:rPr lang="en-US" b="1" dirty="0"/>
              <a:t>To remove information that might bias the experiment </a:t>
            </a:r>
            <a:r>
              <a:rPr lang="en-US" dirty="0"/>
              <a:t>(e.g., to blind the experimentalist to patient identities)</a:t>
            </a:r>
          </a:p>
          <a:p>
            <a:pPr lvl="1" algn="just"/>
            <a:r>
              <a:rPr lang="en-US" dirty="0"/>
              <a:t>Because confidentiality and privacy concerns always apply to human subject data and because issues of experimental bias always apply when analyzing data, it would seem imperative that de-identification should be an irreversible process (i.e., the names of the subjects and samples should be held a secret, forever).</a:t>
            </a:r>
          </a:p>
        </p:txBody>
      </p:sp>
      <p:sp>
        <p:nvSpPr>
          <p:cNvPr id="4" name="Slide Number Placeholder 3">
            <a:extLst>
              <a:ext uri="{FF2B5EF4-FFF2-40B4-BE49-F238E27FC236}">
                <a16:creationId xmlns:a16="http://schemas.microsoft.com/office/drawing/2014/main" id="{E6A2EECA-664B-4D69-90C6-40A1D1B66E24}"/>
              </a:ext>
            </a:extLst>
          </p:cNvPr>
          <p:cNvSpPr>
            <a:spLocks noGrp="1"/>
          </p:cNvSpPr>
          <p:nvPr>
            <p:ph type="sldNum" sz="quarter" idx="12"/>
          </p:nvPr>
        </p:nvSpPr>
        <p:spPr/>
        <p:txBody>
          <a:bodyPr/>
          <a:lstStyle/>
          <a:p>
            <a:fld id="{33085032-7C7B-4CFF-B143-12EB198668AE}" type="slidenum">
              <a:rPr lang="en-US" smtClean="0"/>
              <a:t>26</a:t>
            </a:fld>
            <a:endParaRPr lang="en-US"/>
          </a:p>
        </p:txBody>
      </p:sp>
      <p:sp>
        <p:nvSpPr>
          <p:cNvPr id="5" name="Rectangle 4">
            <a:extLst>
              <a:ext uri="{FF2B5EF4-FFF2-40B4-BE49-F238E27FC236}">
                <a16:creationId xmlns:a16="http://schemas.microsoft.com/office/drawing/2014/main" id="{EE6E950D-F34F-4AAC-988B-3EEAEF7E1E47}"/>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8579019C-DE24-4680-9248-DDD6C0F0020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489807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5D8D-3E25-42BE-9374-27A910285494}"/>
              </a:ext>
            </a:extLst>
          </p:cNvPr>
          <p:cNvSpPr>
            <a:spLocks noGrp="1"/>
          </p:cNvSpPr>
          <p:nvPr>
            <p:ph type="title"/>
          </p:nvPr>
        </p:nvSpPr>
        <p:spPr/>
        <p:txBody>
          <a:bodyPr/>
          <a:lstStyle/>
          <a:p>
            <a:r>
              <a:rPr lang="en-US" dirty="0"/>
              <a:t>Re-identification</a:t>
            </a:r>
          </a:p>
        </p:txBody>
      </p:sp>
      <p:sp>
        <p:nvSpPr>
          <p:cNvPr id="3" name="Content Placeholder 2">
            <a:extLst>
              <a:ext uri="{FF2B5EF4-FFF2-40B4-BE49-F238E27FC236}">
                <a16:creationId xmlns:a16="http://schemas.microsoft.com/office/drawing/2014/main" id="{94D5EA32-5FED-4FAE-B74C-87C3F4351B7A}"/>
              </a:ext>
            </a:extLst>
          </p:cNvPr>
          <p:cNvSpPr>
            <a:spLocks noGrp="1"/>
          </p:cNvSpPr>
          <p:nvPr>
            <p:ph idx="1"/>
          </p:nvPr>
        </p:nvSpPr>
        <p:spPr>
          <a:xfrm>
            <a:off x="628649" y="1825624"/>
            <a:ext cx="8386763" cy="5032375"/>
          </a:xfrm>
        </p:spPr>
        <p:txBody>
          <a:bodyPr>
            <a:noAutofit/>
          </a:bodyPr>
          <a:lstStyle/>
          <a:p>
            <a:pPr algn="just"/>
            <a:r>
              <a:rPr lang="en-US" dirty="0"/>
              <a:t>Scientific integrity does not always accommodate </a:t>
            </a:r>
            <a:r>
              <a:rPr lang="en-US" b="1" dirty="0"/>
              <a:t>irreversible de-identification.</a:t>
            </a:r>
            <a:r>
              <a:rPr lang="en-US" dirty="0"/>
              <a:t> </a:t>
            </a:r>
          </a:p>
          <a:p>
            <a:pPr lvl="1" algn="just"/>
            <a:r>
              <a:rPr lang="en-US" dirty="0"/>
              <a:t>On occasion, experimental samples are mixed up; samples thought to come from a certain individual, tissue, record, or account may come from another source. </a:t>
            </a:r>
          </a:p>
          <a:p>
            <a:pPr lvl="1" algn="just"/>
            <a:r>
              <a:rPr lang="en-US" dirty="0"/>
              <a:t>Sometimes major findings in science need to be </a:t>
            </a:r>
            <a:r>
              <a:rPr lang="en-US" b="1" dirty="0"/>
              <a:t>retracted</a:t>
            </a:r>
            <a:r>
              <a:rPr lang="en-US" dirty="0"/>
              <a:t> when a sample mix-up has been shown to occur. When samples are submitted, without mix-up, the data is sometimes collected improperly. </a:t>
            </a:r>
          </a:p>
          <a:p>
            <a:pPr lvl="2" algn="just"/>
            <a:r>
              <a:rPr lang="en-US" dirty="0"/>
              <a:t>For example, reversing electrodes on an electrocardiogram may yield spurious and misleading results. Sometimes data is purposefully fabricated and  otherwise corrupted to suit the personal agendas of dishonest scientists. </a:t>
            </a:r>
          </a:p>
          <a:p>
            <a:pPr lvl="2" algn="just"/>
            <a:r>
              <a:rPr lang="en-US" dirty="0"/>
              <a:t>When data errors occur, regardless of reason, it is important to retract the publications. </a:t>
            </a:r>
          </a:p>
          <a:p>
            <a:pPr algn="just"/>
            <a:endParaRPr lang="en-US" dirty="0"/>
          </a:p>
        </p:txBody>
      </p:sp>
      <p:sp>
        <p:nvSpPr>
          <p:cNvPr id="4" name="Slide Number Placeholder 3">
            <a:extLst>
              <a:ext uri="{FF2B5EF4-FFF2-40B4-BE49-F238E27FC236}">
                <a16:creationId xmlns:a16="http://schemas.microsoft.com/office/drawing/2014/main" id="{CCCEB9ED-CD2D-479A-83DA-075B04E1EB7E}"/>
              </a:ext>
            </a:extLst>
          </p:cNvPr>
          <p:cNvSpPr>
            <a:spLocks noGrp="1"/>
          </p:cNvSpPr>
          <p:nvPr>
            <p:ph type="sldNum" sz="quarter" idx="12"/>
          </p:nvPr>
        </p:nvSpPr>
        <p:spPr/>
        <p:txBody>
          <a:bodyPr/>
          <a:lstStyle/>
          <a:p>
            <a:fld id="{33085032-7C7B-4CFF-B143-12EB198668AE}" type="slidenum">
              <a:rPr lang="en-US" smtClean="0"/>
              <a:t>27</a:t>
            </a:fld>
            <a:endParaRPr lang="en-US"/>
          </a:p>
        </p:txBody>
      </p:sp>
      <p:sp>
        <p:nvSpPr>
          <p:cNvPr id="5" name="Rectangle 4">
            <a:extLst>
              <a:ext uri="{FF2B5EF4-FFF2-40B4-BE49-F238E27FC236}">
                <a16:creationId xmlns:a16="http://schemas.microsoft.com/office/drawing/2014/main" id="{17744499-5F6B-40FD-A275-58C4E7E56466}"/>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0A33E4EF-D95C-46E4-BABA-495239CA10B7}"/>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04816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A801-5573-BF46-A8B3-4581512CD1C3}"/>
              </a:ext>
            </a:extLst>
          </p:cNvPr>
          <p:cNvSpPr>
            <a:spLocks noGrp="1"/>
          </p:cNvSpPr>
          <p:nvPr>
            <p:ph type="title"/>
          </p:nvPr>
        </p:nvSpPr>
        <p:spPr/>
        <p:txBody>
          <a:bodyPr/>
          <a:lstStyle/>
          <a:p>
            <a:r>
              <a:rPr lang="en-US" dirty="0"/>
              <a:t>Re-identification</a:t>
            </a:r>
          </a:p>
        </p:txBody>
      </p:sp>
      <p:sp>
        <p:nvSpPr>
          <p:cNvPr id="3" name="Content Placeholder 2">
            <a:extLst>
              <a:ext uri="{FF2B5EF4-FFF2-40B4-BE49-F238E27FC236}">
                <a16:creationId xmlns:a16="http://schemas.microsoft.com/office/drawing/2014/main" id="{2738A697-0E0F-1146-B77A-435031556A11}"/>
              </a:ext>
            </a:extLst>
          </p:cNvPr>
          <p:cNvSpPr>
            <a:spLocks noGrp="1"/>
          </p:cNvSpPr>
          <p:nvPr>
            <p:ph idx="1"/>
          </p:nvPr>
        </p:nvSpPr>
        <p:spPr>
          <a:xfrm>
            <a:off x="628650" y="1825625"/>
            <a:ext cx="7886700" cy="5132388"/>
          </a:xfrm>
        </p:spPr>
        <p:txBody>
          <a:bodyPr>
            <a:noAutofit/>
          </a:bodyPr>
          <a:lstStyle/>
          <a:p>
            <a:pPr algn="just"/>
            <a:r>
              <a:rPr lang="en-US" dirty="0"/>
              <a:t>To preserve scientific integrity, it is sometimes necessary to discover the identity of de-identified records. In some cases, de-identification stops the data analyst from helping individuals whose confidentiality is being protected. </a:t>
            </a:r>
          </a:p>
          <a:p>
            <a:pPr lvl="1" algn="just"/>
            <a:r>
              <a:rPr lang="en-US" dirty="0"/>
              <a:t>Imagine you are conducting an analysis on a collection of deidentified data and </a:t>
            </a:r>
            <a:r>
              <a:rPr lang="en-US" b="1" dirty="0"/>
              <a:t>you find patients with a genetic marker for a disease that is curable</a:t>
            </a:r>
            <a:r>
              <a:rPr lang="en-US" dirty="0"/>
              <a:t>, if treated at an early stage.</a:t>
            </a:r>
          </a:p>
          <a:p>
            <a:pPr lvl="1" algn="just"/>
            <a:r>
              <a:rPr lang="en-US" dirty="0"/>
              <a:t>De-identified records can, </a:t>
            </a:r>
            <a:r>
              <a:rPr lang="en-US" b="1" dirty="0"/>
              <a:t>under strictly controlled circumstances</a:t>
            </a:r>
            <a:r>
              <a:rPr lang="en-US" dirty="0"/>
              <a:t>, be re-identified. Re-identification is typically achieved by entrusting a third party with a confidential list that maps individuals to their deidentified records. </a:t>
            </a:r>
          </a:p>
          <a:p>
            <a:pPr algn="just"/>
            <a:endParaRPr lang="en-US" dirty="0"/>
          </a:p>
          <a:p>
            <a:pPr algn="just"/>
            <a:endParaRPr lang="en-US" dirty="0"/>
          </a:p>
          <a:p>
            <a:pPr algn="just"/>
            <a:endParaRPr lang="en-US" dirty="0"/>
          </a:p>
        </p:txBody>
      </p:sp>
      <p:sp>
        <p:nvSpPr>
          <p:cNvPr id="4" name="Slide Number Placeholder 3">
            <a:extLst>
              <a:ext uri="{FF2B5EF4-FFF2-40B4-BE49-F238E27FC236}">
                <a16:creationId xmlns:a16="http://schemas.microsoft.com/office/drawing/2014/main" id="{F8D11034-74CE-BD49-8654-B25741E575CC}"/>
              </a:ext>
            </a:extLst>
          </p:cNvPr>
          <p:cNvSpPr>
            <a:spLocks noGrp="1"/>
          </p:cNvSpPr>
          <p:nvPr>
            <p:ph type="sldNum" sz="quarter" idx="12"/>
          </p:nvPr>
        </p:nvSpPr>
        <p:spPr/>
        <p:txBody>
          <a:bodyPr/>
          <a:lstStyle/>
          <a:p>
            <a:fld id="{33085032-7C7B-4CFF-B143-12EB198668AE}" type="slidenum">
              <a:rPr lang="en-US" smtClean="0"/>
              <a:t>28</a:t>
            </a:fld>
            <a:endParaRPr lang="en-US"/>
          </a:p>
        </p:txBody>
      </p:sp>
      <p:sp>
        <p:nvSpPr>
          <p:cNvPr id="5" name="Rectangle 4">
            <a:extLst>
              <a:ext uri="{FF2B5EF4-FFF2-40B4-BE49-F238E27FC236}">
                <a16:creationId xmlns:a16="http://schemas.microsoft.com/office/drawing/2014/main" id="{2312582E-ED14-BA46-AFF9-674FF20FAC0A}"/>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84458879-0831-3142-9D6F-B63B0E3C630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514010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BE78-E0FE-46C1-920E-253F559E1E01}"/>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AB595216-0CA7-4122-97C8-38C7562DADFE}"/>
              </a:ext>
            </a:extLst>
          </p:cNvPr>
          <p:cNvSpPr>
            <a:spLocks noGrp="1"/>
          </p:cNvSpPr>
          <p:nvPr>
            <p:ph idx="1"/>
          </p:nvPr>
        </p:nvSpPr>
        <p:spPr>
          <a:xfrm>
            <a:off x="628650" y="1825624"/>
            <a:ext cx="7886700" cy="5032375"/>
          </a:xfrm>
        </p:spPr>
        <p:txBody>
          <a:bodyPr>
            <a:normAutofit lnSpcReduction="10000"/>
          </a:bodyPr>
          <a:lstStyle/>
          <a:p>
            <a:pPr algn="just"/>
            <a:r>
              <a:rPr lang="en-US" dirty="0"/>
              <a:t>Identification issues are often ignored by Big Data managers who are accustomed to working on small data projects. </a:t>
            </a:r>
          </a:p>
          <a:p>
            <a:pPr lvl="1" algn="just"/>
            <a:r>
              <a:rPr lang="en-US" dirty="0"/>
              <a:t>It is worthwhile to repeat the most important ideas described in this chapter, many of which are counterintuitive and strange to those whose lives are spent outside the confusing realm of Big Data.</a:t>
            </a:r>
          </a:p>
          <a:p>
            <a:pPr marL="971550" lvl="1" indent="-514350" algn="just">
              <a:buFont typeface="+mj-lt"/>
              <a:buAutoNum type="arabicPeriod"/>
            </a:pPr>
            <a:r>
              <a:rPr lang="en-US" dirty="0"/>
              <a:t>All big data resources can be imagined as an </a:t>
            </a:r>
            <a:r>
              <a:rPr lang="en-US" b="1" dirty="0"/>
              <a:t>identifier system for data objects and data-related events </a:t>
            </a:r>
            <a:r>
              <a:rPr lang="en-US" dirty="0"/>
              <a:t>(i.e., timed transactions). The data in a big data resource can be imagined as character sequences that are attached to identifiers.</a:t>
            </a:r>
          </a:p>
          <a:p>
            <a:pPr marL="971550" lvl="1" indent="-514350" algn="just">
              <a:buFont typeface="+mj-lt"/>
              <a:buAutoNum type="arabicPeriod"/>
            </a:pPr>
            <a:r>
              <a:rPr lang="en-US" dirty="0"/>
              <a:t>Without an adequate identification system, a big data resource has </a:t>
            </a:r>
            <a:r>
              <a:rPr lang="en-US" b="1" dirty="0"/>
              <a:t>no value</a:t>
            </a:r>
            <a:r>
              <a:rPr lang="en-US" dirty="0"/>
              <a:t>. The data within the resource </a:t>
            </a:r>
            <a:r>
              <a:rPr lang="en-US" b="1" dirty="0"/>
              <a:t>cannot be trusted</a:t>
            </a:r>
            <a:r>
              <a:rPr lang="en-US" dirty="0"/>
              <a:t>.</a:t>
            </a:r>
          </a:p>
          <a:p>
            <a:pPr marL="514350" indent="-514350" algn="just">
              <a:buFont typeface="+mj-lt"/>
              <a:buAutoNum type="arabicPeriod"/>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83E5334-62B7-4AB5-9995-954F4341C603}"/>
              </a:ext>
            </a:extLst>
          </p:cNvPr>
          <p:cNvSpPr>
            <a:spLocks noGrp="1"/>
          </p:cNvSpPr>
          <p:nvPr>
            <p:ph type="sldNum" sz="quarter" idx="12"/>
          </p:nvPr>
        </p:nvSpPr>
        <p:spPr/>
        <p:txBody>
          <a:bodyPr/>
          <a:lstStyle/>
          <a:p>
            <a:fld id="{33085032-7C7B-4CFF-B143-12EB198668AE}" type="slidenum">
              <a:rPr lang="en-US" smtClean="0"/>
              <a:t>29</a:t>
            </a:fld>
            <a:endParaRPr lang="en-US"/>
          </a:p>
        </p:txBody>
      </p:sp>
      <p:sp>
        <p:nvSpPr>
          <p:cNvPr id="5" name="Rectangle 4">
            <a:extLst>
              <a:ext uri="{FF2B5EF4-FFF2-40B4-BE49-F238E27FC236}">
                <a16:creationId xmlns:a16="http://schemas.microsoft.com/office/drawing/2014/main" id="{11C33895-D85C-433D-A1C1-2DD9764909A5}"/>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22964364-B9F3-40B2-BED8-FF06872324A5}"/>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13759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de-identification and re-identification</a:t>
            </a:r>
          </a:p>
        </p:txBody>
      </p:sp>
      <p:sp>
        <p:nvSpPr>
          <p:cNvPr id="3" name="Content Placeholder 2"/>
          <p:cNvSpPr>
            <a:spLocks noGrp="1"/>
          </p:cNvSpPr>
          <p:nvPr>
            <p:ph idx="1"/>
          </p:nvPr>
        </p:nvSpPr>
        <p:spPr>
          <a:xfrm>
            <a:off x="628650" y="1825625"/>
            <a:ext cx="7886700" cy="4530726"/>
          </a:xfrm>
        </p:spPr>
        <p:txBody>
          <a:bodyPr>
            <a:noAutofit/>
          </a:bodyPr>
          <a:lstStyle/>
          <a:p>
            <a:pPr algn="just"/>
            <a:r>
              <a:rPr lang="en-US" dirty="0"/>
              <a:t>Data identification is certainly </a:t>
            </a:r>
            <a:r>
              <a:rPr lang="en-US" b="1" dirty="0"/>
              <a:t>the most underappreciated and least understood</a:t>
            </a:r>
            <a:r>
              <a:rPr lang="en-US" dirty="0"/>
              <a:t> Big Data issue. </a:t>
            </a:r>
          </a:p>
          <a:p>
            <a:pPr algn="just"/>
            <a:r>
              <a:rPr lang="en-US" dirty="0"/>
              <a:t>Measurements, annotations, properties, and classes of information have no informational meaning unless they are attached to an </a:t>
            </a:r>
            <a:r>
              <a:rPr lang="en-US" b="1" dirty="0"/>
              <a:t>identifier</a:t>
            </a:r>
            <a:r>
              <a:rPr lang="en-US" dirty="0"/>
              <a:t> that distinguishes one data object from all other data objects</a:t>
            </a:r>
          </a:p>
          <a:p>
            <a:pPr lvl="1" algn="just"/>
            <a:r>
              <a:rPr lang="en-US" dirty="0"/>
              <a:t>It links together all of the information that has been or will be associated with the identified data object.</a:t>
            </a:r>
          </a:p>
          <a:p>
            <a:pPr lvl="1" algn="just"/>
            <a:r>
              <a:rPr lang="en-US" dirty="0"/>
              <a:t>Example? </a:t>
            </a:r>
            <a:endParaRPr lang="en-US" sz="2000" dirty="0"/>
          </a:p>
          <a:p>
            <a:pPr marL="457200" lvl="1" indent="0" algn="just">
              <a:buNone/>
            </a:pPr>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3</a:t>
            </a:fld>
            <a:endParaRPr lang="en-US"/>
          </a:p>
        </p:txBody>
      </p:sp>
      <p:sp>
        <p:nvSpPr>
          <p:cNvPr id="5" name="Rectangle 4"/>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461748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28B5-F349-8848-9CC4-3B8A6B8515D7}"/>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44EB8A58-BBAC-284F-82AD-04EA20D08183}"/>
              </a:ext>
            </a:extLst>
          </p:cNvPr>
          <p:cNvSpPr>
            <a:spLocks noGrp="1"/>
          </p:cNvSpPr>
          <p:nvPr>
            <p:ph idx="1"/>
          </p:nvPr>
        </p:nvSpPr>
        <p:spPr>
          <a:xfrm>
            <a:off x="628650" y="1825624"/>
            <a:ext cx="7886700" cy="5032375"/>
          </a:xfrm>
        </p:spPr>
        <p:txBody>
          <a:bodyPr>
            <a:normAutofit/>
          </a:bodyPr>
          <a:lstStyle/>
          <a:p>
            <a:pPr marL="971550" lvl="1" indent="-514350" algn="just">
              <a:buFont typeface="+mj-lt"/>
              <a:buAutoNum type="arabicPeriod" startAt="3"/>
            </a:pPr>
            <a:r>
              <a:rPr lang="en-US" dirty="0"/>
              <a:t>An identifier is a </a:t>
            </a:r>
            <a:r>
              <a:rPr lang="en-US" b="1" dirty="0"/>
              <a:t>unique alphanumeric sequence </a:t>
            </a:r>
            <a:r>
              <a:rPr lang="en-US" dirty="0"/>
              <a:t>assigned to a data object. </a:t>
            </a:r>
          </a:p>
          <a:p>
            <a:pPr marL="971550" lvl="1" indent="-514350" algn="just">
              <a:buFont typeface="+mj-lt"/>
              <a:buAutoNum type="arabicPeriod" startAt="3"/>
            </a:pPr>
            <a:r>
              <a:rPr lang="en-US" dirty="0"/>
              <a:t>A data object is a collection of data that contains </a:t>
            </a:r>
            <a:r>
              <a:rPr lang="en-US" b="1" dirty="0"/>
              <a:t>self-describing information</a:t>
            </a:r>
            <a:r>
              <a:rPr lang="en-US" dirty="0"/>
              <a:t>, and one or more data values. Data objects should be associated with a unique identifier.</a:t>
            </a:r>
          </a:p>
          <a:p>
            <a:pPr marL="971550" lvl="1" indent="-514350" algn="just">
              <a:buFont typeface="+mj-lt"/>
              <a:buAutoNum type="arabicPeriod" startAt="3"/>
            </a:pPr>
            <a:r>
              <a:rPr lang="en-US" dirty="0"/>
              <a:t>De-identification is the process of </a:t>
            </a:r>
            <a:r>
              <a:rPr lang="en-US" b="1" dirty="0"/>
              <a:t>stripping information from a data record</a:t>
            </a:r>
            <a:r>
              <a:rPr lang="en-US" dirty="0"/>
              <a:t> that might link the record to the public name of the record’s subject.</a:t>
            </a:r>
          </a:p>
          <a:p>
            <a:pPr marL="971550" lvl="1" indent="-514350" algn="just">
              <a:buFont typeface="+mj-lt"/>
              <a:buAutoNum type="arabicPeriod" startAt="3"/>
            </a:pPr>
            <a:r>
              <a:rPr lang="en-US" dirty="0"/>
              <a:t>De-identification should not be confused with the act of stripping a record of an identifier. A de-identified record must have an associated identifier, just as an identified data record must have an identifier.</a:t>
            </a:r>
          </a:p>
          <a:p>
            <a:pPr marL="514350" indent="-514350">
              <a:buFont typeface="+mj-lt"/>
              <a:buAutoNum type="arabicPeriod" startAt="6"/>
            </a:pPr>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7F9EE923-0912-9145-9EFE-D287196573C8}"/>
              </a:ext>
            </a:extLst>
          </p:cNvPr>
          <p:cNvSpPr>
            <a:spLocks noGrp="1"/>
          </p:cNvSpPr>
          <p:nvPr>
            <p:ph type="sldNum" sz="quarter" idx="12"/>
          </p:nvPr>
        </p:nvSpPr>
        <p:spPr/>
        <p:txBody>
          <a:bodyPr/>
          <a:lstStyle/>
          <a:p>
            <a:fld id="{33085032-7C7B-4CFF-B143-12EB198668AE}" type="slidenum">
              <a:rPr lang="en-US" smtClean="0"/>
              <a:t>30</a:t>
            </a:fld>
            <a:endParaRPr lang="en-US"/>
          </a:p>
        </p:txBody>
      </p:sp>
      <p:sp>
        <p:nvSpPr>
          <p:cNvPr id="5" name="Rectangle 4">
            <a:extLst>
              <a:ext uri="{FF2B5EF4-FFF2-40B4-BE49-F238E27FC236}">
                <a16:creationId xmlns:a16="http://schemas.microsoft.com/office/drawing/2014/main" id="{FB4DD5BF-2073-1E49-B878-DE5E7E229271}"/>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B583970F-BBC8-9541-9D50-5D6E2A1F34A5}"/>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239839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Concluding remarks</a:t>
            </a:r>
          </a:p>
        </p:txBody>
      </p:sp>
      <p:sp>
        <p:nvSpPr>
          <p:cNvPr id="3" name="Content Placeholder 2"/>
          <p:cNvSpPr>
            <a:spLocks noGrp="1"/>
          </p:cNvSpPr>
          <p:nvPr>
            <p:ph idx="1"/>
          </p:nvPr>
        </p:nvSpPr>
        <p:spPr>
          <a:xfrm>
            <a:off x="628650" y="1825624"/>
            <a:ext cx="7886700" cy="5032375"/>
          </a:xfrm>
        </p:spPr>
        <p:txBody>
          <a:bodyPr>
            <a:normAutofit fontScale="92500" lnSpcReduction="10000"/>
          </a:bodyPr>
          <a:lstStyle/>
          <a:p>
            <a:pPr marL="971550" lvl="1" indent="-514350" algn="just">
              <a:buFont typeface="+mj-lt"/>
              <a:buAutoNum type="arabicPeriod" startAt="7"/>
            </a:pPr>
            <a:r>
              <a:rPr lang="en-US" sz="2600" dirty="0"/>
              <a:t>Where there is no identification, there can be no de-identification and no re-identification.</a:t>
            </a:r>
          </a:p>
          <a:p>
            <a:pPr marL="971550" lvl="1" indent="-514350" algn="just">
              <a:buFont typeface="+mj-lt"/>
              <a:buAutoNum type="arabicPeriod" startAt="7"/>
            </a:pPr>
            <a:r>
              <a:rPr lang="en-US" sz="2600" dirty="0"/>
              <a:t>Re-identification is the </a:t>
            </a:r>
            <a:r>
              <a:rPr lang="en-US" sz="2600" b="1" dirty="0"/>
              <a:t>assignment of the public name associated with a data record to the de-identified record</a:t>
            </a:r>
            <a:r>
              <a:rPr lang="en-US" sz="2600" dirty="0"/>
              <a:t>. </a:t>
            </a:r>
          </a:p>
          <a:p>
            <a:pPr lvl="2" algn="just"/>
            <a:r>
              <a:rPr lang="en-US" sz="2200" dirty="0"/>
              <a:t>Re-identification is sometimes necessary to verify the contents of a record or to provide information that is necessary for the well-being of the subject of a </a:t>
            </a:r>
            <a:r>
              <a:rPr lang="en-US" sz="2200" dirty="0" err="1"/>
              <a:t>deidentified</a:t>
            </a:r>
            <a:r>
              <a:rPr lang="en-US" sz="2200" dirty="0"/>
              <a:t> data record. </a:t>
            </a:r>
          </a:p>
          <a:p>
            <a:pPr lvl="2" algn="just"/>
            <a:r>
              <a:rPr lang="en-US" sz="2200" dirty="0" err="1"/>
              <a:t>Reidentification</a:t>
            </a:r>
            <a:r>
              <a:rPr lang="en-US" sz="2200" dirty="0"/>
              <a:t> always requires approval and oversight.</a:t>
            </a:r>
          </a:p>
          <a:p>
            <a:pPr marL="971550" lvl="1" indent="-514350" algn="just">
              <a:buFont typeface="+mj-lt"/>
              <a:buAutoNum type="arabicPeriod" startAt="7"/>
            </a:pPr>
            <a:r>
              <a:rPr lang="en-US" sz="2600" dirty="0"/>
              <a:t>When a de-identified data set contains </a:t>
            </a:r>
            <a:r>
              <a:rPr lang="en-US" sz="2600" b="1" dirty="0"/>
              <a:t>no unique records </a:t>
            </a:r>
            <a:r>
              <a:rPr lang="en-US" sz="2600" dirty="0"/>
              <a:t>(i.e., every record has one or more additional records from which it cannot be distinguished, aside from its assigned identifier sequence), then it becomes impossible </a:t>
            </a:r>
            <a:r>
              <a:rPr lang="en-US" sz="2600"/>
              <a:t>to uncover </a:t>
            </a:r>
            <a:r>
              <a:rPr lang="en-US" sz="2600" dirty="0"/>
              <a:t>a de-identified record’s public name.</a:t>
            </a:r>
          </a:p>
          <a:p>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31</a:t>
            </a:fld>
            <a:endParaRPr lang="en-US"/>
          </a:p>
        </p:txBody>
      </p:sp>
      <p:sp>
        <p:nvSpPr>
          <p:cNvPr id="5" name="Rectangle 4">
            <a:extLst>
              <a:ext uri="{FF2B5EF4-FFF2-40B4-BE49-F238E27FC236}">
                <a16:creationId xmlns:a16="http://schemas.microsoft.com/office/drawing/2014/main" id="{FB4DD5BF-2073-1E49-B878-DE5E7E229271}"/>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
        <p:nvSpPr>
          <p:cNvPr id="6" name="Rectangle 5">
            <a:extLst>
              <a:ext uri="{FF2B5EF4-FFF2-40B4-BE49-F238E27FC236}">
                <a16:creationId xmlns:a16="http://schemas.microsoft.com/office/drawing/2014/main" id="{B583970F-BBC8-9541-9D50-5D6E2A1F34A5}"/>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4237447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B83871-9718-4EFD-A879-97FA5C33D2E1}"/>
              </a:ext>
            </a:extLst>
          </p:cNvPr>
          <p:cNvSpPr>
            <a:spLocks noGrp="1"/>
          </p:cNvSpPr>
          <p:nvPr>
            <p:ph type="subTitle" idx="1"/>
          </p:nvPr>
        </p:nvSpPr>
        <p:spPr>
          <a:xfrm>
            <a:off x="1122904" y="2899193"/>
            <a:ext cx="6858000" cy="2281502"/>
          </a:xfrm>
        </p:spPr>
        <p:txBody>
          <a:bodyPr>
            <a:normAutofit/>
          </a:bodyPr>
          <a:lstStyle/>
          <a:p>
            <a:r>
              <a:rPr lang="en-US" sz="4800" dirty="0"/>
              <a:t>Ontologies and Semantics </a:t>
            </a:r>
          </a:p>
        </p:txBody>
      </p:sp>
      <p:sp>
        <p:nvSpPr>
          <p:cNvPr id="4" name="Slide Number Placeholder 3">
            <a:extLst>
              <a:ext uri="{FF2B5EF4-FFF2-40B4-BE49-F238E27FC236}">
                <a16:creationId xmlns:a16="http://schemas.microsoft.com/office/drawing/2014/main" id="{E12F9F55-F2E6-4FEF-8328-6821CBE056A0}"/>
              </a:ext>
            </a:extLst>
          </p:cNvPr>
          <p:cNvSpPr>
            <a:spLocks noGrp="1"/>
          </p:cNvSpPr>
          <p:nvPr>
            <p:ph type="sldNum" sz="quarter" idx="12"/>
          </p:nvPr>
        </p:nvSpPr>
        <p:spPr/>
        <p:txBody>
          <a:bodyPr/>
          <a:lstStyle/>
          <a:p>
            <a:fld id="{33085032-7C7B-4CFF-B143-12EB198668AE}" type="slidenum">
              <a:rPr lang="en-US" smtClean="0"/>
              <a:t>32</a:t>
            </a:fld>
            <a:endParaRPr lang="en-US"/>
          </a:p>
        </p:txBody>
      </p:sp>
    </p:spTree>
    <p:extLst>
      <p:ext uri="{BB962C8B-B14F-4D97-AF65-F5344CB8AC3E}">
        <p14:creationId xmlns:p14="http://schemas.microsoft.com/office/powerpoint/2010/main" val="2981786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6BC6-E365-7143-8A72-5429B0D067C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1141375-FD55-1C49-97AA-03D38581A5FC}"/>
              </a:ext>
            </a:extLst>
          </p:cNvPr>
          <p:cNvSpPr>
            <a:spLocks noGrp="1"/>
          </p:cNvSpPr>
          <p:nvPr>
            <p:ph idx="1"/>
          </p:nvPr>
        </p:nvSpPr>
        <p:spPr/>
        <p:txBody>
          <a:bodyPr/>
          <a:lstStyle/>
          <a:p>
            <a:r>
              <a:rPr lang="en-MY" dirty="0"/>
              <a:t>Classifications, The Simplest Of Ontologies</a:t>
            </a:r>
          </a:p>
          <a:p>
            <a:r>
              <a:rPr lang="en-US" dirty="0"/>
              <a:t>Ontologies, classes with multiple parents</a:t>
            </a:r>
          </a:p>
          <a:p>
            <a:r>
              <a:rPr lang="en-US" dirty="0"/>
              <a:t>Choosing a Class Model</a:t>
            </a:r>
          </a:p>
          <a:p>
            <a:r>
              <a:rPr lang="en-US" dirty="0"/>
              <a:t>Introduction to Resource Description Framework Schema</a:t>
            </a:r>
          </a:p>
          <a:p>
            <a:r>
              <a:rPr lang="en-US" dirty="0"/>
              <a:t>Common Pitfalls in Ontology Development</a:t>
            </a:r>
          </a:p>
        </p:txBody>
      </p:sp>
      <p:sp>
        <p:nvSpPr>
          <p:cNvPr id="4" name="Slide Number Placeholder 3">
            <a:extLst>
              <a:ext uri="{FF2B5EF4-FFF2-40B4-BE49-F238E27FC236}">
                <a16:creationId xmlns:a16="http://schemas.microsoft.com/office/drawing/2014/main" id="{F0DDDE65-D9FA-0948-816C-C9FA50E33ED3}"/>
              </a:ext>
            </a:extLst>
          </p:cNvPr>
          <p:cNvSpPr>
            <a:spLocks noGrp="1"/>
          </p:cNvSpPr>
          <p:nvPr>
            <p:ph type="sldNum" sz="quarter" idx="12"/>
          </p:nvPr>
        </p:nvSpPr>
        <p:spPr/>
        <p:txBody>
          <a:bodyPr/>
          <a:lstStyle/>
          <a:p>
            <a:fld id="{33085032-7C7B-4CFF-B143-12EB198668AE}" type="slidenum">
              <a:rPr lang="en-US" smtClean="0"/>
              <a:t>33</a:t>
            </a:fld>
            <a:endParaRPr lang="en-US"/>
          </a:p>
        </p:txBody>
      </p:sp>
      <p:sp>
        <p:nvSpPr>
          <p:cNvPr id="6" name="Rectangle 5">
            <a:extLst>
              <a:ext uri="{FF2B5EF4-FFF2-40B4-BE49-F238E27FC236}">
                <a16:creationId xmlns:a16="http://schemas.microsoft.com/office/drawing/2014/main" id="{5D52362B-66F1-F04C-8FF2-A8DE9182DF7C}"/>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421187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5C19-7772-4A9E-A1EF-E448837C7660}"/>
              </a:ext>
            </a:extLst>
          </p:cNvPr>
          <p:cNvSpPr>
            <a:spLocks noGrp="1"/>
          </p:cNvSpPr>
          <p:nvPr>
            <p:ph type="title"/>
          </p:nvPr>
        </p:nvSpPr>
        <p:spPr/>
        <p:txBody>
          <a:bodyPr/>
          <a:lstStyle/>
          <a:p>
            <a:r>
              <a:rPr lang="en-US" dirty="0"/>
              <a:t>Ontologies and Semantics</a:t>
            </a:r>
          </a:p>
        </p:txBody>
      </p:sp>
      <p:sp>
        <p:nvSpPr>
          <p:cNvPr id="3" name="Content Placeholder 2">
            <a:extLst>
              <a:ext uri="{FF2B5EF4-FFF2-40B4-BE49-F238E27FC236}">
                <a16:creationId xmlns:a16="http://schemas.microsoft.com/office/drawing/2014/main" id="{14A7DEA1-9568-462E-81D3-40CC9871E824}"/>
              </a:ext>
            </a:extLst>
          </p:cNvPr>
          <p:cNvSpPr>
            <a:spLocks noGrp="1"/>
          </p:cNvSpPr>
          <p:nvPr>
            <p:ph idx="1"/>
          </p:nvPr>
        </p:nvSpPr>
        <p:spPr/>
        <p:txBody>
          <a:bodyPr>
            <a:noAutofit/>
          </a:bodyPr>
          <a:lstStyle/>
          <a:p>
            <a:pPr algn="just"/>
            <a:r>
              <a:rPr lang="en-MY" dirty="0"/>
              <a:t>Information has </a:t>
            </a:r>
            <a:r>
              <a:rPr lang="en-MY" b="1" dirty="0"/>
              <a:t>limited value </a:t>
            </a:r>
            <a:r>
              <a:rPr lang="en-MY" dirty="0"/>
              <a:t>unless it can take its place within our </a:t>
            </a:r>
            <a:r>
              <a:rPr lang="en-MY" b="1" dirty="0"/>
              <a:t>general understanding</a:t>
            </a:r>
            <a:r>
              <a:rPr lang="en-MY" dirty="0"/>
              <a:t> of the world. </a:t>
            </a:r>
          </a:p>
          <a:p>
            <a:pPr lvl="1" algn="just"/>
            <a:r>
              <a:rPr lang="en-MY" sz="2000" dirty="0"/>
              <a:t>When a financial analyst learns that the </a:t>
            </a:r>
            <a:r>
              <a:rPr lang="en-MY" sz="2000" b="1" dirty="0"/>
              <a:t>price of a stock has suddenly dropped</a:t>
            </a:r>
            <a:r>
              <a:rPr lang="en-MY" sz="2000" dirty="0"/>
              <a:t>, he cannot help but wonder if the drop of a single stock reflects </a:t>
            </a:r>
            <a:r>
              <a:rPr lang="en-MY" sz="2000" b="1" dirty="0"/>
              <a:t>conditions in other stocks </a:t>
            </a:r>
            <a:r>
              <a:rPr lang="en-MY" sz="2000" dirty="0"/>
              <a:t>in the </a:t>
            </a:r>
            <a:r>
              <a:rPr lang="en-MY" sz="2000" b="1" dirty="0"/>
              <a:t>same</a:t>
            </a:r>
            <a:r>
              <a:rPr lang="en-MY" sz="2000" dirty="0"/>
              <a:t> industry. </a:t>
            </a:r>
          </a:p>
          <a:p>
            <a:pPr lvl="1" algn="just"/>
            <a:r>
              <a:rPr lang="en-MY" sz="2000" dirty="0"/>
              <a:t>If so, the analyst may check to ensure that </a:t>
            </a:r>
            <a:r>
              <a:rPr lang="en-MY" sz="2000" b="1" dirty="0"/>
              <a:t>other industries </a:t>
            </a:r>
            <a:r>
              <a:rPr lang="en-MY" sz="2000" dirty="0"/>
              <a:t>are following a downward trend. </a:t>
            </a:r>
          </a:p>
          <a:p>
            <a:pPr lvl="1" algn="just"/>
            <a:r>
              <a:rPr lang="en-MY" sz="2000" dirty="0"/>
              <a:t>He may wonder whether the downward trend represents </a:t>
            </a:r>
            <a:r>
              <a:rPr lang="en-MY" sz="2000" b="1" dirty="0"/>
              <a:t>a shift in the national or global economies</a:t>
            </a:r>
            <a:r>
              <a:rPr lang="en-MY" sz="2000" dirty="0"/>
              <a:t>. </a:t>
            </a:r>
          </a:p>
          <a:p>
            <a:pPr algn="just"/>
            <a:r>
              <a:rPr lang="en-MY" dirty="0"/>
              <a:t>In every case, the analyst is asking a </a:t>
            </a:r>
            <a:r>
              <a:rPr lang="en-MY" b="1" dirty="0"/>
              <a:t>variation</a:t>
            </a:r>
            <a:r>
              <a:rPr lang="en-MY" dirty="0"/>
              <a:t> on a single question: </a:t>
            </a:r>
            <a:r>
              <a:rPr lang="en-MY" b="1" dirty="0"/>
              <a:t>“How does this thing relate to that thing?”</a:t>
            </a:r>
          </a:p>
          <a:p>
            <a:pPr lvl="1" algn="just"/>
            <a:endParaRPr lang="en-MY" b="1" dirty="0"/>
          </a:p>
        </p:txBody>
      </p:sp>
      <p:sp>
        <p:nvSpPr>
          <p:cNvPr id="4" name="Slide Number Placeholder 3">
            <a:extLst>
              <a:ext uri="{FF2B5EF4-FFF2-40B4-BE49-F238E27FC236}">
                <a16:creationId xmlns:a16="http://schemas.microsoft.com/office/drawing/2014/main" id="{DECFB24C-1BBE-41A9-8295-7E37DCD7E496}"/>
              </a:ext>
            </a:extLst>
          </p:cNvPr>
          <p:cNvSpPr>
            <a:spLocks noGrp="1"/>
          </p:cNvSpPr>
          <p:nvPr>
            <p:ph type="sldNum" sz="quarter" idx="12"/>
          </p:nvPr>
        </p:nvSpPr>
        <p:spPr/>
        <p:txBody>
          <a:bodyPr/>
          <a:lstStyle/>
          <a:p>
            <a:fld id="{33085032-7C7B-4CFF-B143-12EB198668AE}" type="slidenum">
              <a:rPr lang="en-US" smtClean="0"/>
              <a:t>34</a:t>
            </a:fld>
            <a:endParaRPr lang="en-US"/>
          </a:p>
        </p:txBody>
      </p:sp>
      <p:sp>
        <p:nvSpPr>
          <p:cNvPr id="5" name="Rectangle 4">
            <a:extLst>
              <a:ext uri="{FF2B5EF4-FFF2-40B4-BE49-F238E27FC236}">
                <a16:creationId xmlns:a16="http://schemas.microsoft.com/office/drawing/2014/main" id="{B00615A0-42D8-481B-8552-0141A342430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1671024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5C19-7772-4A9E-A1EF-E448837C7660}"/>
              </a:ext>
            </a:extLst>
          </p:cNvPr>
          <p:cNvSpPr>
            <a:spLocks noGrp="1"/>
          </p:cNvSpPr>
          <p:nvPr>
            <p:ph type="title"/>
          </p:nvPr>
        </p:nvSpPr>
        <p:spPr/>
        <p:txBody>
          <a:bodyPr/>
          <a:lstStyle/>
          <a:p>
            <a:r>
              <a:rPr lang="en-US" dirty="0"/>
              <a:t>Ontologies and Semantics</a:t>
            </a:r>
          </a:p>
        </p:txBody>
      </p:sp>
      <p:sp>
        <p:nvSpPr>
          <p:cNvPr id="3" name="Content Placeholder 2">
            <a:extLst>
              <a:ext uri="{FF2B5EF4-FFF2-40B4-BE49-F238E27FC236}">
                <a16:creationId xmlns:a16="http://schemas.microsoft.com/office/drawing/2014/main" id="{14A7DEA1-9568-462E-81D3-40CC9871E824}"/>
              </a:ext>
            </a:extLst>
          </p:cNvPr>
          <p:cNvSpPr>
            <a:spLocks noGrp="1"/>
          </p:cNvSpPr>
          <p:nvPr>
            <p:ph idx="1"/>
          </p:nvPr>
        </p:nvSpPr>
        <p:spPr/>
        <p:txBody>
          <a:bodyPr>
            <a:normAutofit/>
          </a:bodyPr>
          <a:lstStyle/>
          <a:p>
            <a:pPr algn="just"/>
            <a:r>
              <a:rPr lang="en-MY" dirty="0"/>
              <a:t>Big data resources are </a:t>
            </a:r>
            <a:r>
              <a:rPr lang="en-MY" b="1" dirty="0"/>
              <a:t>complex</a:t>
            </a:r>
            <a:r>
              <a:rPr lang="en-MY" dirty="0"/>
              <a:t>. </a:t>
            </a:r>
          </a:p>
          <a:p>
            <a:pPr lvl="1" algn="just"/>
            <a:r>
              <a:rPr lang="en-MY" dirty="0"/>
              <a:t>When data is simply stored in a database, without any general principles of organization, it is impossible to discover the </a:t>
            </a:r>
            <a:r>
              <a:rPr lang="en-MY" b="1" dirty="0"/>
              <a:t>relationships</a:t>
            </a:r>
            <a:r>
              <a:rPr lang="en-MY" dirty="0"/>
              <a:t> among the data objects. </a:t>
            </a:r>
          </a:p>
          <a:p>
            <a:pPr lvl="1" algn="just"/>
            <a:r>
              <a:rPr lang="en-MY" dirty="0"/>
              <a:t>To be useful, the information in a big data resource must be </a:t>
            </a:r>
            <a:r>
              <a:rPr lang="en-MY" b="1" dirty="0"/>
              <a:t>divided into classes of data</a:t>
            </a:r>
            <a:r>
              <a:rPr lang="en-MY" dirty="0"/>
              <a:t>. Each data object within a class </a:t>
            </a:r>
            <a:r>
              <a:rPr lang="en-MY" b="1" dirty="0"/>
              <a:t>shares a set of properties </a:t>
            </a:r>
            <a:r>
              <a:rPr lang="en-MY" dirty="0"/>
              <a:t>chosen to enhance our ability to </a:t>
            </a:r>
            <a:r>
              <a:rPr lang="en-MY" b="1" dirty="0"/>
              <a:t>relate one piece of data with another</a:t>
            </a:r>
            <a:r>
              <a:rPr lang="en-MY" dirty="0"/>
              <a:t>.</a:t>
            </a:r>
          </a:p>
        </p:txBody>
      </p:sp>
      <p:sp>
        <p:nvSpPr>
          <p:cNvPr id="4" name="Slide Number Placeholder 3">
            <a:extLst>
              <a:ext uri="{FF2B5EF4-FFF2-40B4-BE49-F238E27FC236}">
                <a16:creationId xmlns:a16="http://schemas.microsoft.com/office/drawing/2014/main" id="{DECFB24C-1BBE-41A9-8295-7E37DCD7E496}"/>
              </a:ext>
            </a:extLst>
          </p:cNvPr>
          <p:cNvSpPr>
            <a:spLocks noGrp="1"/>
          </p:cNvSpPr>
          <p:nvPr>
            <p:ph type="sldNum" sz="quarter" idx="12"/>
          </p:nvPr>
        </p:nvSpPr>
        <p:spPr/>
        <p:txBody>
          <a:bodyPr/>
          <a:lstStyle/>
          <a:p>
            <a:fld id="{33085032-7C7B-4CFF-B143-12EB198668AE}" type="slidenum">
              <a:rPr lang="en-US" smtClean="0"/>
              <a:t>35</a:t>
            </a:fld>
            <a:endParaRPr lang="en-US"/>
          </a:p>
        </p:txBody>
      </p:sp>
      <p:sp>
        <p:nvSpPr>
          <p:cNvPr id="5" name="Rectangle 4">
            <a:extLst>
              <a:ext uri="{FF2B5EF4-FFF2-40B4-BE49-F238E27FC236}">
                <a16:creationId xmlns:a16="http://schemas.microsoft.com/office/drawing/2014/main" id="{B00615A0-42D8-481B-8552-0141A3424306}"/>
              </a:ext>
            </a:extLst>
          </p:cNvPr>
          <p:cNvSpPr/>
          <p:nvPr/>
        </p:nvSpPr>
        <p:spPr>
          <a:xfrm>
            <a:off x="5972658" y="0"/>
            <a:ext cx="3294684" cy="369332"/>
          </a:xfrm>
          <a:prstGeom prst="rect">
            <a:avLst/>
          </a:prstGeom>
        </p:spPr>
        <p:txBody>
          <a:bodyPr wrap="none">
            <a:spAutoFit/>
          </a:bodyPr>
          <a:lstStyle/>
          <a:p>
            <a:r>
              <a:rPr lang="en-US" dirty="0"/>
              <a:t>WQD7007 Big Data Management</a:t>
            </a:r>
          </a:p>
        </p:txBody>
      </p:sp>
      <p:pic>
        <p:nvPicPr>
          <p:cNvPr id="1026" name="Picture 2" descr="Image result for frames in knowledge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63" y="4643252"/>
            <a:ext cx="3733673" cy="221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983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D7A9-4F65-224E-8AEF-9EFB8320C8CC}"/>
              </a:ext>
            </a:extLst>
          </p:cNvPr>
          <p:cNvSpPr>
            <a:spLocks noGrp="1"/>
          </p:cNvSpPr>
          <p:nvPr>
            <p:ph type="title"/>
          </p:nvPr>
        </p:nvSpPr>
        <p:spPr/>
        <p:txBody>
          <a:bodyPr/>
          <a:lstStyle/>
          <a:p>
            <a:r>
              <a:rPr lang="en-US" dirty="0"/>
              <a:t>Ontologies</a:t>
            </a:r>
          </a:p>
        </p:txBody>
      </p:sp>
      <p:sp>
        <p:nvSpPr>
          <p:cNvPr id="3" name="Content Placeholder 2">
            <a:extLst>
              <a:ext uri="{FF2B5EF4-FFF2-40B4-BE49-F238E27FC236}">
                <a16:creationId xmlns:a16="http://schemas.microsoft.com/office/drawing/2014/main" id="{D37CB58F-D4E2-7F4E-B094-B13E189F7A5A}"/>
              </a:ext>
            </a:extLst>
          </p:cNvPr>
          <p:cNvSpPr>
            <a:spLocks noGrp="1"/>
          </p:cNvSpPr>
          <p:nvPr>
            <p:ph idx="1"/>
          </p:nvPr>
        </p:nvSpPr>
        <p:spPr/>
        <p:txBody>
          <a:bodyPr>
            <a:noAutofit/>
          </a:bodyPr>
          <a:lstStyle/>
          <a:p>
            <a:pPr algn="just"/>
            <a:r>
              <a:rPr lang="en-MY" b="1" dirty="0"/>
              <a:t>Ontologies</a:t>
            </a:r>
            <a:r>
              <a:rPr lang="en-MY" dirty="0"/>
              <a:t> are formal systems that </a:t>
            </a:r>
            <a:r>
              <a:rPr lang="en-MY" b="1" dirty="0"/>
              <a:t>assign data objects to classes </a:t>
            </a:r>
            <a:r>
              <a:rPr lang="en-MY" dirty="0"/>
              <a:t>and </a:t>
            </a:r>
            <a:r>
              <a:rPr lang="en-MY" b="1" dirty="0"/>
              <a:t>that relate classes to other classes.</a:t>
            </a:r>
            <a:r>
              <a:rPr lang="en-MY" dirty="0"/>
              <a:t> </a:t>
            </a:r>
          </a:p>
          <a:p>
            <a:pPr lvl="1" algn="just"/>
            <a:r>
              <a:rPr lang="en-MY" dirty="0"/>
              <a:t>When the data within a big data resource is classified </a:t>
            </a:r>
            <a:r>
              <a:rPr lang="en-MY" b="1" dirty="0"/>
              <a:t>within an ontology</a:t>
            </a:r>
            <a:r>
              <a:rPr lang="en-MY" dirty="0"/>
              <a:t>, data analysts can determine whether </a:t>
            </a:r>
            <a:r>
              <a:rPr lang="en-MY" b="1" dirty="0"/>
              <a:t>observations on a single object will apply to other objects in  the same class</a:t>
            </a:r>
            <a:r>
              <a:rPr lang="en-MY" dirty="0"/>
              <a:t>. </a:t>
            </a:r>
          </a:p>
          <a:p>
            <a:pPr lvl="1" algn="just"/>
            <a:r>
              <a:rPr lang="en-MY" dirty="0"/>
              <a:t>Similarly, data analysts can begin to ask whether observations that </a:t>
            </a:r>
            <a:r>
              <a:rPr lang="en-MY" b="1" dirty="0"/>
              <a:t>hold true for a class of objects </a:t>
            </a:r>
            <a:r>
              <a:rPr lang="en-MY" dirty="0"/>
              <a:t>will </a:t>
            </a:r>
            <a:r>
              <a:rPr lang="en-MY" b="1" dirty="0"/>
              <a:t>relate to other classes of objects</a:t>
            </a:r>
            <a:r>
              <a:rPr lang="en-MY" dirty="0"/>
              <a:t>. </a:t>
            </a:r>
          </a:p>
          <a:p>
            <a:pPr algn="just"/>
            <a:r>
              <a:rPr lang="en-MY" dirty="0"/>
              <a:t>Ontologies help to determine how things relate to other things. </a:t>
            </a:r>
            <a:endParaRPr lang="en-US" dirty="0"/>
          </a:p>
        </p:txBody>
      </p:sp>
      <p:sp>
        <p:nvSpPr>
          <p:cNvPr id="4" name="Slide Number Placeholder 3">
            <a:extLst>
              <a:ext uri="{FF2B5EF4-FFF2-40B4-BE49-F238E27FC236}">
                <a16:creationId xmlns:a16="http://schemas.microsoft.com/office/drawing/2014/main" id="{2BEC6C16-6941-4142-9A7E-BCBD2155B047}"/>
              </a:ext>
            </a:extLst>
          </p:cNvPr>
          <p:cNvSpPr>
            <a:spLocks noGrp="1"/>
          </p:cNvSpPr>
          <p:nvPr>
            <p:ph type="sldNum" sz="quarter" idx="12"/>
          </p:nvPr>
        </p:nvSpPr>
        <p:spPr/>
        <p:txBody>
          <a:bodyPr/>
          <a:lstStyle/>
          <a:p>
            <a:fld id="{33085032-7C7B-4CFF-B143-12EB198668AE}" type="slidenum">
              <a:rPr lang="en-US" smtClean="0"/>
              <a:t>36</a:t>
            </a:fld>
            <a:endParaRPr lang="en-US"/>
          </a:p>
        </p:txBody>
      </p:sp>
      <p:sp>
        <p:nvSpPr>
          <p:cNvPr id="5" name="Rectangle 4">
            <a:extLst>
              <a:ext uri="{FF2B5EF4-FFF2-40B4-BE49-F238E27FC236}">
                <a16:creationId xmlns:a16="http://schemas.microsoft.com/office/drawing/2014/main" id="{FF46DDBB-9D44-9D46-AA2D-F39F4EF8B607}"/>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693078EE-7A0D-0147-AC84-C0EC36014BA3}"/>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4092323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D7A9-4F65-224E-8AEF-9EFB8320C8CC}"/>
              </a:ext>
            </a:extLst>
          </p:cNvPr>
          <p:cNvSpPr>
            <a:spLocks noGrp="1"/>
          </p:cNvSpPr>
          <p:nvPr>
            <p:ph type="title"/>
          </p:nvPr>
        </p:nvSpPr>
        <p:spPr/>
        <p:txBody>
          <a:bodyPr/>
          <a:lstStyle/>
          <a:p>
            <a:r>
              <a:rPr lang="en-US" dirty="0"/>
              <a:t>Ontology example</a:t>
            </a:r>
          </a:p>
        </p:txBody>
      </p:sp>
      <p:sp>
        <p:nvSpPr>
          <p:cNvPr id="4" name="Slide Number Placeholder 3">
            <a:extLst>
              <a:ext uri="{FF2B5EF4-FFF2-40B4-BE49-F238E27FC236}">
                <a16:creationId xmlns:a16="http://schemas.microsoft.com/office/drawing/2014/main" id="{2BEC6C16-6941-4142-9A7E-BCBD2155B047}"/>
              </a:ext>
            </a:extLst>
          </p:cNvPr>
          <p:cNvSpPr>
            <a:spLocks noGrp="1"/>
          </p:cNvSpPr>
          <p:nvPr>
            <p:ph type="sldNum" sz="quarter" idx="12"/>
          </p:nvPr>
        </p:nvSpPr>
        <p:spPr/>
        <p:txBody>
          <a:bodyPr/>
          <a:lstStyle/>
          <a:p>
            <a:fld id="{33085032-7C7B-4CFF-B143-12EB198668AE}" type="slidenum">
              <a:rPr lang="en-US" smtClean="0"/>
              <a:t>37</a:t>
            </a:fld>
            <a:endParaRPr lang="en-US"/>
          </a:p>
        </p:txBody>
      </p:sp>
      <p:sp>
        <p:nvSpPr>
          <p:cNvPr id="5" name="Rectangle 4">
            <a:extLst>
              <a:ext uri="{FF2B5EF4-FFF2-40B4-BE49-F238E27FC236}">
                <a16:creationId xmlns:a16="http://schemas.microsoft.com/office/drawing/2014/main" id="{FF46DDBB-9D44-9D46-AA2D-F39F4EF8B607}"/>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693078EE-7A0D-0147-AC84-C0EC36014BA3}"/>
              </a:ext>
            </a:extLst>
          </p:cNvPr>
          <p:cNvSpPr/>
          <p:nvPr/>
        </p:nvSpPr>
        <p:spPr>
          <a:xfrm>
            <a:off x="0" y="-4206"/>
            <a:ext cx="2608343" cy="369332"/>
          </a:xfrm>
          <a:prstGeom prst="rect">
            <a:avLst/>
          </a:prstGeom>
        </p:spPr>
        <p:txBody>
          <a:bodyPr wrap="none">
            <a:spAutoFit/>
          </a:bodyPr>
          <a:lstStyle/>
          <a:p>
            <a:r>
              <a:rPr lang="en-US" dirty="0"/>
              <a:t>Ontologies and Semantics</a:t>
            </a:r>
          </a:p>
        </p:txBody>
      </p:sp>
      <p:pic>
        <p:nvPicPr>
          <p:cNvPr id="2050" name="Picture 2" descr="https://www.bioontology.org/sites/default/files/refon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36" y="1382722"/>
            <a:ext cx="6710301" cy="523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444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5C19-7772-4A9E-A1EF-E448837C7660}"/>
              </a:ext>
            </a:extLst>
          </p:cNvPr>
          <p:cNvSpPr>
            <a:spLocks noGrp="1"/>
          </p:cNvSpPr>
          <p:nvPr>
            <p:ph type="title"/>
          </p:nvPr>
        </p:nvSpPr>
        <p:spPr/>
        <p:txBody>
          <a:bodyPr/>
          <a:lstStyle/>
          <a:p>
            <a:r>
              <a:rPr lang="en-MY" dirty="0"/>
              <a:t>Classifications, The Simplest Of Ontologies</a:t>
            </a:r>
          </a:p>
        </p:txBody>
      </p:sp>
      <p:sp>
        <p:nvSpPr>
          <p:cNvPr id="3" name="Content Placeholder 2">
            <a:extLst>
              <a:ext uri="{FF2B5EF4-FFF2-40B4-BE49-F238E27FC236}">
                <a16:creationId xmlns:a16="http://schemas.microsoft.com/office/drawing/2014/main" id="{14A7DEA1-9568-462E-81D3-40CC9871E824}"/>
              </a:ext>
            </a:extLst>
          </p:cNvPr>
          <p:cNvSpPr>
            <a:spLocks noGrp="1"/>
          </p:cNvSpPr>
          <p:nvPr>
            <p:ph idx="1"/>
          </p:nvPr>
        </p:nvSpPr>
        <p:spPr/>
        <p:txBody>
          <a:bodyPr>
            <a:normAutofit/>
          </a:bodyPr>
          <a:lstStyle/>
          <a:p>
            <a:pPr algn="just"/>
            <a:r>
              <a:rPr lang="en-MY" dirty="0"/>
              <a:t>The human brain is </a:t>
            </a:r>
            <a:r>
              <a:rPr lang="en-MY" b="1" dirty="0"/>
              <a:t>constantly processing visual and other sensory information collected from the environment</a:t>
            </a:r>
            <a:r>
              <a:rPr lang="en-MY" dirty="0"/>
              <a:t>. </a:t>
            </a:r>
          </a:p>
          <a:p>
            <a:pPr lvl="1" algn="just"/>
            <a:r>
              <a:rPr lang="en-MY" sz="2800" dirty="0"/>
              <a:t>When we walk down the street, we see images of concrete and asphalt and millions of blades of grass, birds, dogs, other persons, and so on. </a:t>
            </a:r>
          </a:p>
          <a:p>
            <a:pPr lvl="1" algn="just"/>
            <a:r>
              <a:rPr lang="en-MY" sz="2800" dirty="0"/>
              <a:t>Every step we take conveys a new world of sensory input. </a:t>
            </a:r>
          </a:p>
          <a:p>
            <a:pPr algn="just"/>
            <a:r>
              <a:rPr lang="en-MY" sz="3200" b="1" dirty="0"/>
              <a:t>How can we process it all? </a:t>
            </a:r>
          </a:p>
          <a:p>
            <a:pPr lvl="1" algn="just"/>
            <a:endParaRPr lang="en-MY" sz="2800" dirty="0"/>
          </a:p>
        </p:txBody>
      </p:sp>
      <p:sp>
        <p:nvSpPr>
          <p:cNvPr id="4" name="Slide Number Placeholder 3">
            <a:extLst>
              <a:ext uri="{FF2B5EF4-FFF2-40B4-BE49-F238E27FC236}">
                <a16:creationId xmlns:a16="http://schemas.microsoft.com/office/drawing/2014/main" id="{DECFB24C-1BBE-41A9-8295-7E37DCD7E496}"/>
              </a:ext>
            </a:extLst>
          </p:cNvPr>
          <p:cNvSpPr>
            <a:spLocks noGrp="1"/>
          </p:cNvSpPr>
          <p:nvPr>
            <p:ph type="sldNum" sz="quarter" idx="12"/>
          </p:nvPr>
        </p:nvSpPr>
        <p:spPr/>
        <p:txBody>
          <a:bodyPr/>
          <a:lstStyle/>
          <a:p>
            <a:fld id="{33085032-7C7B-4CFF-B143-12EB198668AE}" type="slidenum">
              <a:rPr lang="en-US" smtClean="0"/>
              <a:t>38</a:t>
            </a:fld>
            <a:endParaRPr lang="en-US"/>
          </a:p>
        </p:txBody>
      </p:sp>
      <p:sp>
        <p:nvSpPr>
          <p:cNvPr id="5" name="Rectangle 4">
            <a:extLst>
              <a:ext uri="{FF2B5EF4-FFF2-40B4-BE49-F238E27FC236}">
                <a16:creationId xmlns:a16="http://schemas.microsoft.com/office/drawing/2014/main" id="{B00615A0-42D8-481B-8552-0141A3424306}"/>
              </a:ext>
            </a:extLst>
          </p:cNvPr>
          <p:cNvSpPr/>
          <p:nvPr/>
        </p:nvSpPr>
        <p:spPr>
          <a:xfrm>
            <a:off x="5972658" y="0"/>
            <a:ext cx="3389198"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E86ADB28-F7F4-4E9A-962A-C0D89647AFFD}"/>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360087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EEAA-E985-9542-B138-BDD2B186B219}"/>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AE485237-5759-6248-B524-1EE9B1E6455D}"/>
              </a:ext>
            </a:extLst>
          </p:cNvPr>
          <p:cNvSpPr>
            <a:spLocks noGrp="1"/>
          </p:cNvSpPr>
          <p:nvPr>
            <p:ph idx="1"/>
          </p:nvPr>
        </p:nvSpPr>
        <p:spPr/>
        <p:txBody>
          <a:bodyPr>
            <a:noAutofit/>
          </a:bodyPr>
          <a:lstStyle/>
          <a:p>
            <a:pPr algn="just"/>
            <a:r>
              <a:rPr lang="en-MY" dirty="0"/>
              <a:t>The mathematician and philosopher Karl Pearson (1857–1936) has likened the human mind to a “</a:t>
            </a:r>
            <a:r>
              <a:rPr lang="en-MY" b="1" dirty="0"/>
              <a:t>sorting machine</a:t>
            </a:r>
            <a:r>
              <a:rPr lang="en-MY" dirty="0"/>
              <a:t>.” </a:t>
            </a:r>
          </a:p>
          <a:p>
            <a:pPr lvl="1" algn="just"/>
            <a:r>
              <a:rPr lang="en-MY" dirty="0"/>
              <a:t>We take a stream of sensory information, </a:t>
            </a:r>
            <a:r>
              <a:rPr lang="en-MY" b="1" dirty="0"/>
              <a:t>sort it into a set of objects</a:t>
            </a:r>
            <a:r>
              <a:rPr lang="en-MY" dirty="0"/>
              <a:t>, and then assign the individual objects to </a:t>
            </a:r>
            <a:r>
              <a:rPr lang="en-MY" b="1" dirty="0"/>
              <a:t>general classes</a:t>
            </a:r>
            <a:r>
              <a:rPr lang="en-MY" dirty="0"/>
              <a:t>. </a:t>
            </a:r>
          </a:p>
          <a:p>
            <a:pPr lvl="1" algn="just"/>
            <a:r>
              <a:rPr lang="en-MY" dirty="0"/>
              <a:t>The green stuff on the ground is classified as “grass,” and the grass is sub-classified under some larger grouping, such as “plants.” </a:t>
            </a:r>
          </a:p>
          <a:p>
            <a:pPr lvl="1" algn="just"/>
            <a:r>
              <a:rPr lang="en-MY" dirty="0"/>
              <a:t>A flat stretch of asphalt and concrete may be classified as a “road,” and the road might be sub-classified under “man-made constructions.” </a:t>
            </a:r>
          </a:p>
        </p:txBody>
      </p:sp>
      <p:sp>
        <p:nvSpPr>
          <p:cNvPr id="4" name="Slide Number Placeholder 3">
            <a:extLst>
              <a:ext uri="{FF2B5EF4-FFF2-40B4-BE49-F238E27FC236}">
                <a16:creationId xmlns:a16="http://schemas.microsoft.com/office/drawing/2014/main" id="{173006F0-D74A-CC4B-AA33-9474DFE2AFAA}"/>
              </a:ext>
            </a:extLst>
          </p:cNvPr>
          <p:cNvSpPr>
            <a:spLocks noGrp="1"/>
          </p:cNvSpPr>
          <p:nvPr>
            <p:ph type="sldNum" sz="quarter" idx="12"/>
          </p:nvPr>
        </p:nvSpPr>
        <p:spPr/>
        <p:txBody>
          <a:bodyPr/>
          <a:lstStyle/>
          <a:p>
            <a:fld id="{33085032-7C7B-4CFF-B143-12EB198668AE}" type="slidenum">
              <a:rPr lang="en-US" smtClean="0"/>
              <a:t>39</a:t>
            </a:fld>
            <a:endParaRPr lang="en-US"/>
          </a:p>
        </p:txBody>
      </p:sp>
      <p:sp>
        <p:nvSpPr>
          <p:cNvPr id="5" name="Rectangle 4">
            <a:extLst>
              <a:ext uri="{FF2B5EF4-FFF2-40B4-BE49-F238E27FC236}">
                <a16:creationId xmlns:a16="http://schemas.microsoft.com/office/drawing/2014/main" id="{DFCDF5A6-21A2-2344-98A0-39A969B31BBD}"/>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516BEBE9-92A9-FB44-9212-C60499810874}"/>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24680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A775-7656-4B99-977E-BCBCBBED7392}"/>
              </a:ext>
            </a:extLst>
          </p:cNvPr>
          <p:cNvSpPr>
            <a:spLocks noGrp="1"/>
          </p:cNvSpPr>
          <p:nvPr>
            <p:ph type="title"/>
          </p:nvPr>
        </p:nvSpPr>
        <p:spPr/>
        <p:txBody>
          <a:bodyPr/>
          <a:lstStyle/>
          <a:p>
            <a:r>
              <a:rPr lang="en-US" dirty="0"/>
              <a:t>Identification, de-identification and re-identification</a:t>
            </a:r>
          </a:p>
        </p:txBody>
      </p:sp>
      <p:sp>
        <p:nvSpPr>
          <p:cNvPr id="3" name="Content Placeholder 2">
            <a:extLst>
              <a:ext uri="{FF2B5EF4-FFF2-40B4-BE49-F238E27FC236}">
                <a16:creationId xmlns:a16="http://schemas.microsoft.com/office/drawing/2014/main" id="{7FAA078B-F322-41EA-BA28-7A519E6539AB}"/>
              </a:ext>
            </a:extLst>
          </p:cNvPr>
          <p:cNvSpPr>
            <a:spLocks noGrp="1"/>
          </p:cNvSpPr>
          <p:nvPr>
            <p:ph idx="1"/>
          </p:nvPr>
        </p:nvSpPr>
        <p:spPr/>
        <p:txBody>
          <a:bodyPr>
            <a:noAutofit/>
          </a:bodyPr>
          <a:lstStyle/>
          <a:p>
            <a:pPr algn="just"/>
            <a:r>
              <a:rPr lang="en-US" dirty="0"/>
              <a:t>Properties of identified information, including</a:t>
            </a:r>
          </a:p>
          <a:p>
            <a:pPr lvl="1" algn="just"/>
            <a:r>
              <a:rPr lang="en-US" sz="2800" dirty="0"/>
              <a:t>uniqueness, exclusivity,  completeness, authenticity, and harmonization </a:t>
            </a:r>
          </a:p>
          <a:p>
            <a:pPr algn="just"/>
            <a:r>
              <a:rPr lang="en-US" dirty="0"/>
              <a:t>Once data objects have been properly identified, they can be </a:t>
            </a:r>
            <a:r>
              <a:rPr lang="en-US" b="1" dirty="0"/>
              <a:t>de-identified</a:t>
            </a:r>
            <a:r>
              <a:rPr lang="en-US" dirty="0"/>
              <a:t> and, under some circumstances, </a:t>
            </a:r>
            <a:r>
              <a:rPr lang="en-US" b="1" dirty="0"/>
              <a:t>re-identified</a:t>
            </a:r>
            <a:r>
              <a:rPr lang="en-US" dirty="0"/>
              <a:t> </a:t>
            </a:r>
          </a:p>
          <a:p>
            <a:pPr lvl="1" algn="just"/>
            <a:r>
              <a:rPr lang="en-US" dirty="0"/>
              <a:t>The ability to </a:t>
            </a:r>
            <a:r>
              <a:rPr lang="en-US" b="1" dirty="0"/>
              <a:t>de-identify</a:t>
            </a:r>
            <a:r>
              <a:rPr lang="en-US" dirty="0"/>
              <a:t> data objects confers enormous advantages when issues of </a:t>
            </a:r>
            <a:r>
              <a:rPr lang="en-US" b="1" dirty="0"/>
              <a:t>confidentiality, privacy, and intellectual property emerge</a:t>
            </a:r>
            <a:r>
              <a:rPr lang="en-US" dirty="0"/>
              <a:t>. </a:t>
            </a:r>
          </a:p>
          <a:p>
            <a:pPr lvl="1" algn="just"/>
            <a:r>
              <a:rPr lang="en-US" dirty="0"/>
              <a:t>The ability to </a:t>
            </a:r>
            <a:r>
              <a:rPr lang="en-US" b="1" dirty="0"/>
              <a:t>re-identify</a:t>
            </a:r>
            <a:r>
              <a:rPr lang="en-US" dirty="0"/>
              <a:t> deidentified data objects is required for </a:t>
            </a:r>
            <a:r>
              <a:rPr lang="en-US" b="1" dirty="0"/>
              <a:t>error detection, error correction, and data validation</a:t>
            </a:r>
            <a:r>
              <a:rPr lang="en-US" dirty="0"/>
              <a:t>. </a:t>
            </a:r>
            <a:endParaRPr lang="en-US" sz="2800" dirty="0"/>
          </a:p>
          <a:p>
            <a:pPr algn="just"/>
            <a:endParaRPr lang="en-US" dirty="0"/>
          </a:p>
        </p:txBody>
      </p:sp>
      <p:sp>
        <p:nvSpPr>
          <p:cNvPr id="4" name="Slide Number Placeholder 3">
            <a:extLst>
              <a:ext uri="{FF2B5EF4-FFF2-40B4-BE49-F238E27FC236}">
                <a16:creationId xmlns:a16="http://schemas.microsoft.com/office/drawing/2014/main" id="{7BC0C0E0-301F-4455-B575-A723F9B2606E}"/>
              </a:ext>
            </a:extLst>
          </p:cNvPr>
          <p:cNvSpPr>
            <a:spLocks noGrp="1"/>
          </p:cNvSpPr>
          <p:nvPr>
            <p:ph type="sldNum" sz="quarter" idx="12"/>
          </p:nvPr>
        </p:nvSpPr>
        <p:spPr/>
        <p:txBody>
          <a:bodyPr/>
          <a:lstStyle/>
          <a:p>
            <a:fld id="{33085032-7C7B-4CFF-B143-12EB198668AE}" type="slidenum">
              <a:rPr lang="en-US" smtClean="0"/>
              <a:t>4</a:t>
            </a:fld>
            <a:endParaRPr lang="en-US"/>
          </a:p>
        </p:txBody>
      </p:sp>
      <p:sp>
        <p:nvSpPr>
          <p:cNvPr id="5" name="Rectangle 4">
            <a:extLst>
              <a:ext uri="{FF2B5EF4-FFF2-40B4-BE49-F238E27FC236}">
                <a16:creationId xmlns:a16="http://schemas.microsoft.com/office/drawing/2014/main" id="{37C562D3-8F59-4C3D-B29A-ECB201F697F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4081550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EEAA-E985-9542-B138-BDD2B186B219}"/>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AE485237-5759-6248-B524-1EE9B1E6455D}"/>
              </a:ext>
            </a:extLst>
          </p:cNvPr>
          <p:cNvSpPr>
            <a:spLocks noGrp="1"/>
          </p:cNvSpPr>
          <p:nvPr>
            <p:ph idx="1"/>
          </p:nvPr>
        </p:nvSpPr>
        <p:spPr/>
        <p:txBody>
          <a:bodyPr>
            <a:noAutofit/>
          </a:bodyPr>
          <a:lstStyle/>
          <a:p>
            <a:pPr algn="just"/>
            <a:r>
              <a:rPr lang="en-MY" dirty="0"/>
              <a:t>If we lacked a culturally determined classification of objects for our world, we would be overwhelmed by sensory input, and we would have </a:t>
            </a:r>
            <a:r>
              <a:rPr lang="en-MY" b="1" dirty="0"/>
              <a:t>no way to remember what we see and no way to draw general inferences about anything</a:t>
            </a:r>
            <a:r>
              <a:rPr lang="en-MY" dirty="0"/>
              <a:t>. </a:t>
            </a:r>
          </a:p>
          <a:p>
            <a:pPr lvl="1" algn="just"/>
            <a:r>
              <a:rPr lang="en-MY" dirty="0"/>
              <a:t>Simply put, without our ability to classify, we would not be human.</a:t>
            </a:r>
          </a:p>
          <a:p>
            <a:pPr algn="just"/>
            <a:endParaRPr lang="en-US" dirty="0"/>
          </a:p>
        </p:txBody>
      </p:sp>
      <p:sp>
        <p:nvSpPr>
          <p:cNvPr id="4" name="Slide Number Placeholder 3">
            <a:extLst>
              <a:ext uri="{FF2B5EF4-FFF2-40B4-BE49-F238E27FC236}">
                <a16:creationId xmlns:a16="http://schemas.microsoft.com/office/drawing/2014/main" id="{173006F0-D74A-CC4B-AA33-9474DFE2AFAA}"/>
              </a:ext>
            </a:extLst>
          </p:cNvPr>
          <p:cNvSpPr>
            <a:spLocks noGrp="1"/>
          </p:cNvSpPr>
          <p:nvPr>
            <p:ph type="sldNum" sz="quarter" idx="12"/>
          </p:nvPr>
        </p:nvSpPr>
        <p:spPr/>
        <p:txBody>
          <a:bodyPr/>
          <a:lstStyle/>
          <a:p>
            <a:fld id="{33085032-7C7B-4CFF-B143-12EB198668AE}" type="slidenum">
              <a:rPr lang="en-US" smtClean="0"/>
              <a:t>40</a:t>
            </a:fld>
            <a:endParaRPr lang="en-US"/>
          </a:p>
        </p:txBody>
      </p:sp>
      <p:sp>
        <p:nvSpPr>
          <p:cNvPr id="5" name="Rectangle 4">
            <a:extLst>
              <a:ext uri="{FF2B5EF4-FFF2-40B4-BE49-F238E27FC236}">
                <a16:creationId xmlns:a16="http://schemas.microsoft.com/office/drawing/2014/main" id="{DFCDF5A6-21A2-2344-98A0-39A969B31BBD}"/>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516BEBE9-92A9-FB44-9212-C60499810874}"/>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3590876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CC0D-8C38-2946-8FB7-B5FEA0EF7912}"/>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C150F85C-4676-CF42-870F-FB82492F3CD6}"/>
              </a:ext>
            </a:extLst>
          </p:cNvPr>
          <p:cNvSpPr>
            <a:spLocks noGrp="1"/>
          </p:cNvSpPr>
          <p:nvPr>
            <p:ph idx="1"/>
          </p:nvPr>
        </p:nvSpPr>
        <p:spPr/>
        <p:txBody>
          <a:bodyPr>
            <a:noAutofit/>
          </a:bodyPr>
          <a:lstStyle/>
          <a:p>
            <a:pPr algn="just"/>
            <a:r>
              <a:rPr lang="en-MY" dirty="0"/>
              <a:t>Every culture has some particular way to impose a uniform way of perceiving the environment.</a:t>
            </a:r>
          </a:p>
          <a:p>
            <a:pPr lvl="1" algn="just"/>
            <a:r>
              <a:rPr lang="en-MY" dirty="0"/>
              <a:t>In English-speaking cultures, the term “</a:t>
            </a:r>
            <a:r>
              <a:rPr lang="en-MY" b="1" dirty="0"/>
              <a:t>hat</a:t>
            </a:r>
            <a:r>
              <a:rPr lang="en-MY" dirty="0"/>
              <a:t>” denotes a universally recognized object. Hats may be composed of many </a:t>
            </a:r>
            <a:r>
              <a:rPr lang="en-MY" b="1" dirty="0"/>
              <a:t>different types of materials </a:t>
            </a:r>
            <a:r>
              <a:rPr lang="en-MY" dirty="0"/>
              <a:t>and they may vary greatly in </a:t>
            </a:r>
            <a:r>
              <a:rPr lang="en-MY" b="1" dirty="0"/>
              <a:t>size, weight, and shape</a:t>
            </a:r>
            <a:r>
              <a:rPr lang="en-MY" dirty="0"/>
              <a:t>. </a:t>
            </a:r>
          </a:p>
          <a:p>
            <a:pPr lvl="1" algn="just"/>
            <a:r>
              <a:rPr lang="en-MY" dirty="0"/>
              <a:t>Nonetheless, we can almost always identify a hat when we see one, and we can distinguish a hat from all other types of objects. A hat is classified as a hat because it has a </a:t>
            </a:r>
            <a:r>
              <a:rPr lang="en-MY" b="1" dirty="0"/>
              <a:t>class relationship; all hats are items of clothing that fit over the head.</a:t>
            </a:r>
          </a:p>
          <a:p>
            <a:pPr algn="just"/>
            <a:r>
              <a:rPr lang="en-MY" dirty="0"/>
              <a:t>Likewise, all </a:t>
            </a:r>
            <a:r>
              <a:rPr lang="en-MY" b="1" dirty="0"/>
              <a:t>biological</a:t>
            </a:r>
            <a:r>
              <a:rPr lang="en-MY" dirty="0"/>
              <a:t> classifications are built </a:t>
            </a:r>
            <a:r>
              <a:rPr lang="en-MY" b="1" dirty="0"/>
              <a:t>by relationships, not by similarities</a:t>
            </a:r>
            <a:r>
              <a:rPr lang="en-MY" dirty="0"/>
              <a:t>.</a:t>
            </a:r>
          </a:p>
          <a:p>
            <a:pPr algn="just"/>
            <a:endParaRPr lang="en-US" dirty="0"/>
          </a:p>
        </p:txBody>
      </p:sp>
      <p:sp>
        <p:nvSpPr>
          <p:cNvPr id="4" name="Slide Number Placeholder 3">
            <a:extLst>
              <a:ext uri="{FF2B5EF4-FFF2-40B4-BE49-F238E27FC236}">
                <a16:creationId xmlns:a16="http://schemas.microsoft.com/office/drawing/2014/main" id="{C38639D5-DC88-7345-9AB2-728DBDFF1612}"/>
              </a:ext>
            </a:extLst>
          </p:cNvPr>
          <p:cNvSpPr>
            <a:spLocks noGrp="1"/>
          </p:cNvSpPr>
          <p:nvPr>
            <p:ph type="sldNum" sz="quarter" idx="12"/>
          </p:nvPr>
        </p:nvSpPr>
        <p:spPr/>
        <p:txBody>
          <a:bodyPr/>
          <a:lstStyle/>
          <a:p>
            <a:fld id="{33085032-7C7B-4CFF-B143-12EB198668AE}" type="slidenum">
              <a:rPr lang="en-US" smtClean="0"/>
              <a:t>41</a:t>
            </a:fld>
            <a:endParaRPr lang="en-US"/>
          </a:p>
        </p:txBody>
      </p:sp>
      <p:sp>
        <p:nvSpPr>
          <p:cNvPr id="5" name="Rectangle 4">
            <a:extLst>
              <a:ext uri="{FF2B5EF4-FFF2-40B4-BE49-F238E27FC236}">
                <a16:creationId xmlns:a16="http://schemas.microsoft.com/office/drawing/2014/main" id="{0E9AAC8D-88FF-314D-B27C-D5498DE54AE3}"/>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4B03AA3B-C8C3-2C4E-9A0E-39A26A680F42}"/>
              </a:ext>
            </a:extLst>
          </p:cNvPr>
          <p:cNvSpPr/>
          <p:nvPr/>
        </p:nvSpPr>
        <p:spPr>
          <a:xfrm>
            <a:off x="0" y="-4206"/>
            <a:ext cx="2608343" cy="369332"/>
          </a:xfrm>
          <a:prstGeom prst="rect">
            <a:avLst/>
          </a:prstGeom>
        </p:spPr>
        <p:txBody>
          <a:bodyPr wrap="none">
            <a:spAutoFit/>
          </a:bodyPr>
          <a:lstStyle/>
          <a:p>
            <a:r>
              <a:rPr lang="en-US" dirty="0"/>
              <a:t>Ontologies and Semantics</a:t>
            </a:r>
          </a:p>
        </p:txBody>
      </p:sp>
      <p:pic>
        <p:nvPicPr>
          <p:cNvPr id="3080" name="Picture 8" descr="https://mpb2cprod.azureedge.net/49813e/globalassets/product-images/large/8603303bk.jp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765509" y="975056"/>
            <a:ext cx="895021" cy="89502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www.bootbarn.com/dw/image/v2/BCCF_PRD/on/demandware.static/-/Sites-master-product-catalog-shp/default/dw7eaef6c3/images/648/2000232648_700_P1.JPG"/>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815990" y="975057"/>
            <a:ext cx="701091" cy="87636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www.haloheadbanduk.com/wpsystem/wp-content/uploads/Grey-Sport-Hat.jp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708167" y="975056"/>
            <a:ext cx="895021" cy="895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473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7A29-4CE9-AE4F-8E05-3672E1FEA356}"/>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E52C9DCE-716E-E64D-9858-EEE9BD9A9592}"/>
              </a:ext>
            </a:extLst>
          </p:cNvPr>
          <p:cNvSpPr>
            <a:spLocks noGrp="1"/>
          </p:cNvSpPr>
          <p:nvPr>
            <p:ph idx="1"/>
          </p:nvPr>
        </p:nvSpPr>
        <p:spPr>
          <a:xfrm>
            <a:off x="628650" y="1825624"/>
            <a:ext cx="7886700" cy="4760913"/>
          </a:xfrm>
        </p:spPr>
        <p:txBody>
          <a:bodyPr>
            <a:normAutofit/>
          </a:bodyPr>
          <a:lstStyle/>
          <a:p>
            <a:pPr algn="just"/>
            <a:r>
              <a:rPr lang="en-MY" dirty="0"/>
              <a:t>Aristotle was one of the first experts in classification. </a:t>
            </a:r>
            <a:r>
              <a:rPr lang="en-MY" b="1" dirty="0"/>
              <a:t>His greatest insight came when he correctly identified a dolphin as a mammal. </a:t>
            </a:r>
          </a:p>
          <a:p>
            <a:pPr lvl="1" algn="just"/>
            <a:r>
              <a:rPr lang="en-MY" dirty="0"/>
              <a:t>Through observation, he knew that a large group of animals was distinguished by a </a:t>
            </a:r>
            <a:r>
              <a:rPr lang="en-MY" b="1" dirty="0"/>
              <a:t>gestational period</a:t>
            </a:r>
            <a:r>
              <a:rPr lang="en-MY" dirty="0"/>
              <a:t> in which a developing embryo is nourished by a placenta, and the offspring are delivered into the world as formed but small versions of the adult animals (i.e., not as eggs or larvae), and the </a:t>
            </a:r>
            <a:r>
              <a:rPr lang="en-MY" dirty="0" err="1"/>
              <a:t>newborn</a:t>
            </a:r>
            <a:r>
              <a:rPr lang="en-MY" dirty="0"/>
              <a:t> animals feed from milk excreted from nipples, overlying specialized glandular organs (</a:t>
            </a:r>
            <a:r>
              <a:rPr lang="en-MY" dirty="0" err="1"/>
              <a:t>mammae</a:t>
            </a:r>
            <a:r>
              <a:rPr lang="en-MY" dirty="0"/>
              <a:t>). </a:t>
            </a:r>
          </a:p>
          <a:p>
            <a:pPr lvl="1" algn="just"/>
            <a:r>
              <a:rPr lang="en-MY" dirty="0"/>
              <a:t>Aristotle knew that </a:t>
            </a:r>
            <a:r>
              <a:rPr lang="en-MY" b="1" dirty="0"/>
              <a:t>these features, characteristic of mammals, were absent in all other types of animals.</a:t>
            </a:r>
          </a:p>
          <a:p>
            <a:pPr marL="457200" lvl="1" indent="0" algn="just">
              <a:buNone/>
            </a:pPr>
            <a:endParaRPr lang="en-MY" sz="2400" dirty="0"/>
          </a:p>
          <a:p>
            <a:pPr marL="0" lvl="0" indent="0">
              <a:lnSpc>
                <a:spcPct val="100000"/>
              </a:lnSpc>
              <a:spcBef>
                <a:spcPts val="0"/>
              </a:spcBef>
              <a:buNone/>
              <a:defRPr/>
            </a:pPr>
            <a:endParaRPr lang="en-MY" dirty="0"/>
          </a:p>
          <a:p>
            <a:endParaRPr lang="en-US" dirty="0"/>
          </a:p>
          <a:p>
            <a:pPr algn="just"/>
            <a:endParaRPr lang="en-US" dirty="0"/>
          </a:p>
        </p:txBody>
      </p:sp>
      <p:sp>
        <p:nvSpPr>
          <p:cNvPr id="4" name="Slide Number Placeholder 3">
            <a:extLst>
              <a:ext uri="{FF2B5EF4-FFF2-40B4-BE49-F238E27FC236}">
                <a16:creationId xmlns:a16="http://schemas.microsoft.com/office/drawing/2014/main" id="{76231D12-6A8E-E24E-AD77-340BF5424EEE}"/>
              </a:ext>
            </a:extLst>
          </p:cNvPr>
          <p:cNvSpPr>
            <a:spLocks noGrp="1"/>
          </p:cNvSpPr>
          <p:nvPr>
            <p:ph type="sldNum" sz="quarter" idx="12"/>
          </p:nvPr>
        </p:nvSpPr>
        <p:spPr/>
        <p:txBody>
          <a:bodyPr/>
          <a:lstStyle/>
          <a:p>
            <a:fld id="{33085032-7C7B-4CFF-B143-12EB198668AE}" type="slidenum">
              <a:rPr lang="en-US" smtClean="0"/>
              <a:t>42</a:t>
            </a:fld>
            <a:endParaRPr lang="en-US"/>
          </a:p>
        </p:txBody>
      </p:sp>
      <p:sp>
        <p:nvSpPr>
          <p:cNvPr id="5" name="Rectangle 4">
            <a:extLst>
              <a:ext uri="{FF2B5EF4-FFF2-40B4-BE49-F238E27FC236}">
                <a16:creationId xmlns:a16="http://schemas.microsoft.com/office/drawing/2014/main" id="{13971EA8-54FC-6A4B-9B99-89882832B25A}"/>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881869DA-4929-AF43-8C96-02ED8E746E2A}"/>
              </a:ext>
            </a:extLst>
          </p:cNvPr>
          <p:cNvSpPr/>
          <p:nvPr/>
        </p:nvSpPr>
        <p:spPr>
          <a:xfrm>
            <a:off x="0" y="-4206"/>
            <a:ext cx="2608343" cy="369332"/>
          </a:xfrm>
          <a:prstGeom prst="rect">
            <a:avLst/>
          </a:prstGeom>
        </p:spPr>
        <p:txBody>
          <a:bodyPr wrap="none">
            <a:spAutoFit/>
          </a:bodyPr>
          <a:lstStyle/>
          <a:p>
            <a:r>
              <a:rPr lang="en-US" dirty="0"/>
              <a:t>Ontologies and Semantics</a:t>
            </a:r>
          </a:p>
        </p:txBody>
      </p:sp>
      <p:pic>
        <p:nvPicPr>
          <p:cNvPr id="4098" name="Picture 2" descr="https://defenders.org/sites/default/files/styles/large/public/dolphin-kristian-sekulic-is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436" y="963534"/>
            <a:ext cx="1698914" cy="92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602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7A29-4CE9-AE4F-8E05-3672E1FEA356}"/>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E52C9DCE-716E-E64D-9858-EEE9BD9A9592}"/>
              </a:ext>
            </a:extLst>
          </p:cNvPr>
          <p:cNvSpPr>
            <a:spLocks noGrp="1"/>
          </p:cNvSpPr>
          <p:nvPr>
            <p:ph idx="1"/>
          </p:nvPr>
        </p:nvSpPr>
        <p:spPr>
          <a:xfrm>
            <a:off x="628650" y="1825624"/>
            <a:ext cx="7886700" cy="4760913"/>
          </a:xfrm>
        </p:spPr>
        <p:txBody>
          <a:bodyPr>
            <a:normAutofit/>
          </a:bodyPr>
          <a:lstStyle/>
          <a:p>
            <a:pPr lvl="1" algn="just"/>
            <a:r>
              <a:rPr lang="en-MY" dirty="0"/>
              <a:t>He also knew that </a:t>
            </a:r>
            <a:r>
              <a:rPr lang="en-MY" b="1" dirty="0"/>
              <a:t>dolphins had all these features; fish did not</a:t>
            </a:r>
            <a:r>
              <a:rPr lang="en-MY" dirty="0"/>
              <a:t>. He correctly reasoned that dolphins were a type of mammal, not a type of fish. </a:t>
            </a:r>
          </a:p>
          <a:p>
            <a:pPr algn="just"/>
            <a:r>
              <a:rPr lang="en-MY" dirty="0"/>
              <a:t>Aristotle was ridiculed by his contemporaries for whom it was obvious that dolphins were a type of fish. </a:t>
            </a:r>
          </a:p>
          <a:p>
            <a:pPr lvl="1" algn="just"/>
            <a:r>
              <a:rPr lang="en-MY" dirty="0"/>
              <a:t>Unlike Aristotle, they based their classification on </a:t>
            </a:r>
            <a:r>
              <a:rPr lang="en-MY" b="1" dirty="0"/>
              <a:t>similarities</a:t>
            </a:r>
            <a:r>
              <a:rPr lang="en-MY" dirty="0"/>
              <a:t>, not on </a:t>
            </a:r>
            <a:r>
              <a:rPr lang="en-MY" b="1" dirty="0"/>
              <a:t>relationships</a:t>
            </a:r>
            <a:r>
              <a:rPr lang="en-MY" dirty="0"/>
              <a:t>.</a:t>
            </a:r>
          </a:p>
          <a:p>
            <a:pPr algn="just"/>
            <a:endParaRPr lang="en-US" dirty="0"/>
          </a:p>
        </p:txBody>
      </p:sp>
      <p:sp>
        <p:nvSpPr>
          <p:cNvPr id="4" name="Slide Number Placeholder 3">
            <a:extLst>
              <a:ext uri="{FF2B5EF4-FFF2-40B4-BE49-F238E27FC236}">
                <a16:creationId xmlns:a16="http://schemas.microsoft.com/office/drawing/2014/main" id="{76231D12-6A8E-E24E-AD77-340BF5424EEE}"/>
              </a:ext>
            </a:extLst>
          </p:cNvPr>
          <p:cNvSpPr>
            <a:spLocks noGrp="1"/>
          </p:cNvSpPr>
          <p:nvPr>
            <p:ph type="sldNum" sz="quarter" idx="12"/>
          </p:nvPr>
        </p:nvSpPr>
        <p:spPr/>
        <p:txBody>
          <a:bodyPr/>
          <a:lstStyle/>
          <a:p>
            <a:fld id="{33085032-7C7B-4CFF-B143-12EB198668AE}" type="slidenum">
              <a:rPr lang="en-US" smtClean="0"/>
              <a:t>43</a:t>
            </a:fld>
            <a:endParaRPr lang="en-US"/>
          </a:p>
        </p:txBody>
      </p:sp>
      <p:sp>
        <p:nvSpPr>
          <p:cNvPr id="5" name="Rectangle 4">
            <a:extLst>
              <a:ext uri="{FF2B5EF4-FFF2-40B4-BE49-F238E27FC236}">
                <a16:creationId xmlns:a16="http://schemas.microsoft.com/office/drawing/2014/main" id="{13971EA8-54FC-6A4B-9B99-89882832B25A}"/>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881869DA-4929-AF43-8C96-02ED8E746E2A}"/>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2717503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36E8-999C-464A-A111-CD72DCB3B65A}"/>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EF1A22AC-87FC-DD4A-9D4B-63A363BA9A01}"/>
              </a:ext>
            </a:extLst>
          </p:cNvPr>
          <p:cNvSpPr>
            <a:spLocks noGrp="1"/>
          </p:cNvSpPr>
          <p:nvPr>
            <p:ph idx="1"/>
          </p:nvPr>
        </p:nvSpPr>
        <p:spPr/>
        <p:txBody>
          <a:bodyPr>
            <a:normAutofit/>
          </a:bodyPr>
          <a:lstStyle/>
          <a:p>
            <a:pPr algn="just"/>
            <a:r>
              <a:rPr lang="en-MY" dirty="0"/>
              <a:t>A classification is a very simple form of ontology, in which </a:t>
            </a:r>
            <a:r>
              <a:rPr lang="en-MY" b="1" dirty="0"/>
              <a:t>each class is limited to one parent class</a:t>
            </a:r>
            <a:r>
              <a:rPr lang="en-MY" dirty="0"/>
              <a:t>. </a:t>
            </a:r>
          </a:p>
          <a:p>
            <a:pPr algn="just"/>
            <a:r>
              <a:rPr lang="en-MY" dirty="0"/>
              <a:t>To build a classification, the </a:t>
            </a:r>
            <a:r>
              <a:rPr lang="en-MY" dirty="0" err="1"/>
              <a:t>ontologist</a:t>
            </a:r>
            <a:r>
              <a:rPr lang="en-MY" dirty="0"/>
              <a:t> must do the following: </a:t>
            </a:r>
          </a:p>
          <a:p>
            <a:pPr marL="914400" lvl="1" indent="-457200" algn="just">
              <a:buFont typeface="+mj-lt"/>
              <a:buAutoNum type="arabicPeriod"/>
            </a:pPr>
            <a:r>
              <a:rPr lang="en-MY" dirty="0"/>
              <a:t>define classes (i.e., </a:t>
            </a:r>
            <a:r>
              <a:rPr lang="en-MY" b="1" dirty="0"/>
              <a:t>find the properties that define a class </a:t>
            </a:r>
            <a:r>
              <a:rPr lang="en-MY" dirty="0"/>
              <a:t>and extend to the subclasses of the class), </a:t>
            </a:r>
          </a:p>
          <a:p>
            <a:pPr marL="914400" lvl="1" indent="-457200" algn="just">
              <a:buFont typeface="+mj-lt"/>
              <a:buAutoNum type="arabicPeriod"/>
            </a:pPr>
            <a:r>
              <a:rPr lang="en-MY" b="1" dirty="0"/>
              <a:t>assign instances </a:t>
            </a:r>
            <a:r>
              <a:rPr lang="en-MY" dirty="0"/>
              <a:t>to classes, </a:t>
            </a:r>
          </a:p>
          <a:p>
            <a:pPr marL="914400" lvl="1" indent="-457200" algn="just">
              <a:buFont typeface="+mj-lt"/>
              <a:buAutoNum type="arabicPeriod"/>
            </a:pPr>
            <a:r>
              <a:rPr lang="en-MY" dirty="0"/>
              <a:t>position classes within the </a:t>
            </a:r>
            <a:r>
              <a:rPr lang="en-MY" b="1" dirty="0"/>
              <a:t>hierarchy</a:t>
            </a:r>
            <a:r>
              <a:rPr lang="en-MY" dirty="0"/>
              <a:t>, and </a:t>
            </a:r>
          </a:p>
          <a:p>
            <a:pPr marL="914400" lvl="1" indent="-457200" algn="just">
              <a:buFont typeface="+mj-lt"/>
              <a:buAutoNum type="arabicPeriod"/>
            </a:pPr>
            <a:r>
              <a:rPr lang="en-MY" b="1" dirty="0"/>
              <a:t>test and validate </a:t>
            </a:r>
            <a:r>
              <a:rPr lang="en-MY" dirty="0"/>
              <a:t>all of the above.</a:t>
            </a:r>
          </a:p>
          <a:p>
            <a:pPr algn="just"/>
            <a:endParaRPr lang="en-US" dirty="0"/>
          </a:p>
        </p:txBody>
      </p:sp>
      <p:sp>
        <p:nvSpPr>
          <p:cNvPr id="4" name="Slide Number Placeholder 3">
            <a:extLst>
              <a:ext uri="{FF2B5EF4-FFF2-40B4-BE49-F238E27FC236}">
                <a16:creationId xmlns:a16="http://schemas.microsoft.com/office/drawing/2014/main" id="{61EC01D4-0976-9546-BA82-A408F3469BCE}"/>
              </a:ext>
            </a:extLst>
          </p:cNvPr>
          <p:cNvSpPr>
            <a:spLocks noGrp="1"/>
          </p:cNvSpPr>
          <p:nvPr>
            <p:ph type="sldNum" sz="quarter" idx="12"/>
          </p:nvPr>
        </p:nvSpPr>
        <p:spPr/>
        <p:txBody>
          <a:bodyPr/>
          <a:lstStyle/>
          <a:p>
            <a:fld id="{33085032-7C7B-4CFF-B143-12EB198668AE}" type="slidenum">
              <a:rPr lang="en-US" smtClean="0"/>
              <a:t>44</a:t>
            </a:fld>
            <a:endParaRPr lang="en-US"/>
          </a:p>
        </p:txBody>
      </p:sp>
      <p:sp>
        <p:nvSpPr>
          <p:cNvPr id="5" name="Rectangle 4">
            <a:extLst>
              <a:ext uri="{FF2B5EF4-FFF2-40B4-BE49-F238E27FC236}">
                <a16:creationId xmlns:a16="http://schemas.microsoft.com/office/drawing/2014/main" id="{1910D8A0-50D3-8A49-B9A0-80A416A172A0}"/>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679C85F4-11FD-FD4E-AB26-A220535D22ED}"/>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1874946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636D-00BD-4144-9936-CFF611D66366}"/>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65B3E697-7FAA-8C4B-84BA-204AB986F0C1}"/>
              </a:ext>
            </a:extLst>
          </p:cNvPr>
          <p:cNvSpPr>
            <a:spLocks noGrp="1"/>
          </p:cNvSpPr>
          <p:nvPr>
            <p:ph idx="1"/>
          </p:nvPr>
        </p:nvSpPr>
        <p:spPr/>
        <p:txBody>
          <a:bodyPr>
            <a:noAutofit/>
          </a:bodyPr>
          <a:lstStyle/>
          <a:p>
            <a:pPr marL="0" indent="0" algn="just">
              <a:buNone/>
            </a:pPr>
            <a:r>
              <a:rPr lang="en-MY" dirty="0"/>
              <a:t>The constructed classification becomes a </a:t>
            </a:r>
            <a:r>
              <a:rPr lang="en-MY" b="1" dirty="0"/>
              <a:t>hierarchy of data objects</a:t>
            </a:r>
            <a:r>
              <a:rPr lang="en-MY" dirty="0"/>
              <a:t> conforming to a set of principles:</a:t>
            </a:r>
          </a:p>
          <a:p>
            <a:pPr marL="971550" lvl="1" indent="-514350" algn="just">
              <a:buFont typeface="+mj-lt"/>
              <a:buAutoNum type="arabicPeriod"/>
            </a:pPr>
            <a:r>
              <a:rPr lang="en-MY" dirty="0"/>
              <a:t>The classes (groups with members) of the hierarchy have </a:t>
            </a:r>
            <a:r>
              <a:rPr lang="en-MY" b="1" dirty="0"/>
              <a:t>a set of properties or rules that extend to every member of the class and to all of the subclasses of the class</a:t>
            </a:r>
            <a:r>
              <a:rPr lang="en-MY" dirty="0"/>
              <a:t>, to the exclusion of unrelated classes. </a:t>
            </a:r>
          </a:p>
          <a:p>
            <a:pPr lvl="2" indent="-169863" algn="just"/>
            <a:r>
              <a:rPr lang="en-MY" dirty="0"/>
              <a:t>A subclass is itself a type of class wherein the members have the defining class properties of the parent class plus some additional property(</a:t>
            </a:r>
            <a:r>
              <a:rPr lang="en-MY" dirty="0" err="1"/>
              <a:t>ies</a:t>
            </a:r>
            <a:r>
              <a:rPr lang="en-MY" dirty="0"/>
              <a:t>) specific to the subclass.</a:t>
            </a:r>
          </a:p>
          <a:p>
            <a:pPr marL="971550" lvl="1" indent="-514350" algn="just">
              <a:buFont typeface="+mj-lt"/>
              <a:buAutoNum type="arabicPeriod"/>
            </a:pPr>
            <a:r>
              <a:rPr lang="en-MY" dirty="0"/>
              <a:t>In a </a:t>
            </a:r>
            <a:r>
              <a:rPr lang="en-MY" b="1" dirty="0"/>
              <a:t>hierarchical classification</a:t>
            </a:r>
            <a:r>
              <a:rPr lang="en-MY" dirty="0"/>
              <a:t>, </a:t>
            </a:r>
            <a:r>
              <a:rPr lang="en-MY" b="1" dirty="0"/>
              <a:t>each subclass may have no more than one parent class</a:t>
            </a:r>
            <a:r>
              <a:rPr lang="en-MY" dirty="0"/>
              <a:t>. The root (top) class has no parent class. </a:t>
            </a:r>
          </a:p>
          <a:p>
            <a:pPr lvl="2" indent="-169863" algn="just"/>
            <a:r>
              <a:rPr lang="en-MY" dirty="0"/>
              <a:t>The biological classification of living organisms is a hierarchical classification.</a:t>
            </a:r>
          </a:p>
          <a:p>
            <a:pPr algn="just"/>
            <a:endParaRPr lang="en-US" dirty="0"/>
          </a:p>
        </p:txBody>
      </p:sp>
      <p:sp>
        <p:nvSpPr>
          <p:cNvPr id="4" name="Slide Number Placeholder 3">
            <a:extLst>
              <a:ext uri="{FF2B5EF4-FFF2-40B4-BE49-F238E27FC236}">
                <a16:creationId xmlns:a16="http://schemas.microsoft.com/office/drawing/2014/main" id="{EF2FA27D-B3DA-5F46-A90B-7CB14B6AEC8B}"/>
              </a:ext>
            </a:extLst>
          </p:cNvPr>
          <p:cNvSpPr>
            <a:spLocks noGrp="1"/>
          </p:cNvSpPr>
          <p:nvPr>
            <p:ph type="sldNum" sz="quarter" idx="12"/>
          </p:nvPr>
        </p:nvSpPr>
        <p:spPr/>
        <p:txBody>
          <a:bodyPr/>
          <a:lstStyle/>
          <a:p>
            <a:fld id="{33085032-7C7B-4CFF-B143-12EB198668AE}" type="slidenum">
              <a:rPr lang="en-US" smtClean="0"/>
              <a:t>45</a:t>
            </a:fld>
            <a:endParaRPr lang="en-US"/>
          </a:p>
        </p:txBody>
      </p:sp>
      <p:sp>
        <p:nvSpPr>
          <p:cNvPr id="5" name="Rectangle 4">
            <a:extLst>
              <a:ext uri="{FF2B5EF4-FFF2-40B4-BE49-F238E27FC236}">
                <a16:creationId xmlns:a16="http://schemas.microsoft.com/office/drawing/2014/main" id="{460298AF-B5E1-DE4C-8D0B-E1AEC648982B}"/>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5949EF59-F3E6-0942-8FD1-2DD02015E5A7}"/>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1157229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E13C-430D-E046-8649-A8F6190A6709}"/>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A7901B17-E6C7-B849-A718-3235FB536AC9}"/>
              </a:ext>
            </a:extLst>
          </p:cNvPr>
          <p:cNvSpPr>
            <a:spLocks noGrp="1"/>
          </p:cNvSpPr>
          <p:nvPr>
            <p:ph idx="1"/>
          </p:nvPr>
        </p:nvSpPr>
        <p:spPr/>
        <p:txBody>
          <a:bodyPr>
            <a:normAutofit lnSpcReduction="10000"/>
          </a:bodyPr>
          <a:lstStyle/>
          <a:p>
            <a:pPr marL="971550" lvl="1" indent="-514350" algn="just">
              <a:buFont typeface="+mj-lt"/>
              <a:buAutoNum type="arabicPeriod" startAt="3"/>
            </a:pPr>
            <a:r>
              <a:rPr lang="en-MY" dirty="0"/>
              <a:t>At the </a:t>
            </a:r>
            <a:r>
              <a:rPr lang="en-MY" b="1" dirty="0"/>
              <a:t>bottom</a:t>
            </a:r>
            <a:r>
              <a:rPr lang="en-MY" dirty="0"/>
              <a:t> of the hierarchy is the </a:t>
            </a:r>
            <a:r>
              <a:rPr lang="en-MY" b="1" dirty="0"/>
              <a:t>class instance</a:t>
            </a:r>
            <a:r>
              <a:rPr lang="en-MY" dirty="0"/>
              <a:t>. </a:t>
            </a:r>
          </a:p>
          <a:p>
            <a:pPr lvl="2" indent="-169863" algn="just"/>
            <a:r>
              <a:rPr lang="en-MY" dirty="0"/>
              <a:t>For example, the book ”Principles of Big Data” is an instance of the class of </a:t>
            </a:r>
            <a:r>
              <a:rPr lang="en-MY" b="1" dirty="0"/>
              <a:t>objects</a:t>
            </a:r>
            <a:r>
              <a:rPr lang="en-MY" dirty="0"/>
              <a:t> known as “books.”</a:t>
            </a:r>
            <a:endParaRPr lang="en-MY" sz="2400" dirty="0"/>
          </a:p>
          <a:p>
            <a:pPr marL="971550" lvl="1" indent="-514350" algn="just">
              <a:buFont typeface="+mj-lt"/>
              <a:buAutoNum type="arabicPeriod" startAt="3"/>
            </a:pPr>
            <a:r>
              <a:rPr lang="en-MY" dirty="0"/>
              <a:t>Every </a:t>
            </a:r>
            <a:r>
              <a:rPr lang="en-MY" b="1" dirty="0"/>
              <a:t>instance</a:t>
            </a:r>
            <a:r>
              <a:rPr lang="en-MY" dirty="0"/>
              <a:t> belongs to </a:t>
            </a:r>
            <a:r>
              <a:rPr lang="en-MY" b="1" dirty="0"/>
              <a:t>exactly one class</a:t>
            </a:r>
            <a:r>
              <a:rPr lang="en-MY" dirty="0"/>
              <a:t>. </a:t>
            </a:r>
          </a:p>
          <a:p>
            <a:pPr marL="971550" lvl="1" indent="-514350" algn="just">
              <a:buFont typeface="+mj-lt"/>
              <a:buAutoNum type="arabicPeriod" startAt="3"/>
            </a:pPr>
            <a:r>
              <a:rPr lang="en-MY" dirty="0"/>
              <a:t>Instances and classes </a:t>
            </a:r>
            <a:r>
              <a:rPr lang="en-MY" b="1" dirty="0"/>
              <a:t>do not change their positions </a:t>
            </a:r>
            <a:r>
              <a:rPr lang="en-MY" dirty="0"/>
              <a:t>in the classification. </a:t>
            </a:r>
          </a:p>
          <a:p>
            <a:pPr lvl="2" indent="-169863" algn="just"/>
            <a:r>
              <a:rPr lang="en-MY" dirty="0"/>
              <a:t>For example, a horse never transforms into a sheep and a book never transforms into a harpsichord.</a:t>
            </a:r>
          </a:p>
          <a:p>
            <a:pPr marL="971550" lvl="1" indent="-514350" algn="just">
              <a:buFont typeface="+mj-lt"/>
              <a:buAutoNum type="arabicPeriod" startAt="3"/>
            </a:pPr>
            <a:r>
              <a:rPr lang="en-MY" dirty="0"/>
              <a:t>The </a:t>
            </a:r>
            <a:r>
              <a:rPr lang="en-MY" b="1" dirty="0"/>
              <a:t>members</a:t>
            </a:r>
            <a:r>
              <a:rPr lang="en-MY" dirty="0"/>
              <a:t> of classes </a:t>
            </a:r>
            <a:r>
              <a:rPr lang="en-MY" b="1" dirty="0"/>
              <a:t>may be highly similar </a:t>
            </a:r>
            <a:r>
              <a:rPr lang="en-MY" dirty="0"/>
              <a:t>to one another, but their similarities </a:t>
            </a:r>
            <a:r>
              <a:rPr lang="en-MY" b="1" dirty="0"/>
              <a:t>result from their membership</a:t>
            </a:r>
            <a:r>
              <a:rPr lang="en-MY" dirty="0"/>
              <a:t> in the same class (i.e., conforming to </a:t>
            </a:r>
            <a:r>
              <a:rPr lang="en-MY" b="1" dirty="0"/>
              <a:t>class properties</a:t>
            </a:r>
            <a:r>
              <a:rPr lang="en-MY" dirty="0"/>
              <a:t>), and not the other way around (i.e., </a:t>
            </a:r>
            <a:r>
              <a:rPr lang="en-MY" b="1" dirty="0"/>
              <a:t>similarity alone cannot define class inclusion</a:t>
            </a:r>
            <a:r>
              <a:rPr lang="en-MY" dirty="0"/>
              <a:t>).</a:t>
            </a:r>
          </a:p>
          <a:p>
            <a:endParaRPr lang="en-US" sz="2400" dirty="0"/>
          </a:p>
        </p:txBody>
      </p:sp>
      <p:sp>
        <p:nvSpPr>
          <p:cNvPr id="4" name="Slide Number Placeholder 3">
            <a:extLst>
              <a:ext uri="{FF2B5EF4-FFF2-40B4-BE49-F238E27FC236}">
                <a16:creationId xmlns:a16="http://schemas.microsoft.com/office/drawing/2014/main" id="{591A21F6-97D9-494C-A35A-8B83D5C9E33D}"/>
              </a:ext>
            </a:extLst>
          </p:cNvPr>
          <p:cNvSpPr>
            <a:spLocks noGrp="1"/>
          </p:cNvSpPr>
          <p:nvPr>
            <p:ph type="sldNum" sz="quarter" idx="12"/>
          </p:nvPr>
        </p:nvSpPr>
        <p:spPr/>
        <p:txBody>
          <a:bodyPr/>
          <a:lstStyle/>
          <a:p>
            <a:fld id="{33085032-7C7B-4CFF-B143-12EB198668AE}" type="slidenum">
              <a:rPr lang="en-US" smtClean="0"/>
              <a:t>46</a:t>
            </a:fld>
            <a:endParaRPr lang="en-US"/>
          </a:p>
        </p:txBody>
      </p:sp>
      <p:sp>
        <p:nvSpPr>
          <p:cNvPr id="5" name="Rectangle 4">
            <a:extLst>
              <a:ext uri="{FF2B5EF4-FFF2-40B4-BE49-F238E27FC236}">
                <a16:creationId xmlns:a16="http://schemas.microsoft.com/office/drawing/2014/main" id="{CAF9D486-8263-B349-820A-A52ADBDD803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1960069A-B707-EC48-A0E5-45E78DE93E87}"/>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1015789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A9F5-7D3C-934C-8B8F-A9837264377C}"/>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88913BBD-A165-644D-9240-7F308FD92472}"/>
              </a:ext>
            </a:extLst>
          </p:cNvPr>
          <p:cNvSpPr>
            <a:spLocks noGrp="1"/>
          </p:cNvSpPr>
          <p:nvPr>
            <p:ph idx="1"/>
          </p:nvPr>
        </p:nvSpPr>
        <p:spPr/>
        <p:txBody>
          <a:bodyPr>
            <a:noAutofit/>
          </a:bodyPr>
          <a:lstStyle/>
          <a:p>
            <a:pPr algn="just"/>
            <a:r>
              <a:rPr lang="en-MY" dirty="0"/>
              <a:t>A </a:t>
            </a:r>
            <a:r>
              <a:rPr lang="en-MY" b="1" dirty="0"/>
              <a:t>taxonomy</a:t>
            </a:r>
            <a:r>
              <a:rPr lang="en-MY" dirty="0"/>
              <a:t> is a classification with the instances “filled in”. </a:t>
            </a:r>
          </a:p>
          <a:p>
            <a:pPr lvl="1" algn="just"/>
            <a:r>
              <a:rPr lang="en-MY" dirty="0"/>
              <a:t>This means that for each class in a taxonomy, all the </a:t>
            </a:r>
            <a:r>
              <a:rPr lang="en-MY" b="1" dirty="0"/>
              <a:t>known instances </a:t>
            </a:r>
            <a:r>
              <a:rPr lang="en-MY" dirty="0"/>
              <a:t>(i.e., member objects) are </a:t>
            </a:r>
            <a:r>
              <a:rPr lang="en-MY" b="1" dirty="0"/>
              <a:t>explicitly listed</a:t>
            </a:r>
            <a:r>
              <a:rPr lang="en-MY" dirty="0"/>
              <a:t>. For the taxonomy of living organisms, the instances are named species. </a:t>
            </a:r>
          </a:p>
          <a:p>
            <a:pPr lvl="1" algn="just"/>
            <a:r>
              <a:rPr lang="en-MY" dirty="0"/>
              <a:t>Currently, there are several million named species of living organisms, and each of these several million species is listed under the name of some class included in the full classification.</a:t>
            </a:r>
          </a:p>
          <a:p>
            <a:pPr lvl="1" algn="just"/>
            <a:r>
              <a:rPr lang="en-MY" dirty="0"/>
              <a:t>Classifications drive down the complexity of their data domain because every instance in the domain is assigned to a single class and every class is related to the other classes through a </a:t>
            </a:r>
            <a:r>
              <a:rPr lang="en-MY" b="1" dirty="0"/>
              <a:t>simple hierarchy</a:t>
            </a:r>
            <a:r>
              <a:rPr lang="en-MY" dirty="0"/>
              <a:t>.</a:t>
            </a:r>
          </a:p>
          <a:p>
            <a:pPr algn="just"/>
            <a:endParaRPr lang="en-MY" dirty="0"/>
          </a:p>
          <a:p>
            <a:pPr algn="just"/>
            <a:endParaRPr lang="en-US" dirty="0"/>
          </a:p>
        </p:txBody>
      </p:sp>
      <p:sp>
        <p:nvSpPr>
          <p:cNvPr id="4" name="Slide Number Placeholder 3">
            <a:extLst>
              <a:ext uri="{FF2B5EF4-FFF2-40B4-BE49-F238E27FC236}">
                <a16:creationId xmlns:a16="http://schemas.microsoft.com/office/drawing/2014/main" id="{DA6218DB-C120-A84C-B50C-110D907C1BB4}"/>
              </a:ext>
            </a:extLst>
          </p:cNvPr>
          <p:cNvSpPr>
            <a:spLocks noGrp="1"/>
          </p:cNvSpPr>
          <p:nvPr>
            <p:ph type="sldNum" sz="quarter" idx="12"/>
          </p:nvPr>
        </p:nvSpPr>
        <p:spPr/>
        <p:txBody>
          <a:bodyPr/>
          <a:lstStyle/>
          <a:p>
            <a:fld id="{33085032-7C7B-4CFF-B143-12EB198668AE}" type="slidenum">
              <a:rPr lang="en-US" smtClean="0"/>
              <a:t>47</a:t>
            </a:fld>
            <a:endParaRPr lang="en-US"/>
          </a:p>
        </p:txBody>
      </p:sp>
      <p:sp>
        <p:nvSpPr>
          <p:cNvPr id="5" name="Rectangle 4">
            <a:extLst>
              <a:ext uri="{FF2B5EF4-FFF2-40B4-BE49-F238E27FC236}">
                <a16:creationId xmlns:a16="http://schemas.microsoft.com/office/drawing/2014/main" id="{41DCB73F-730D-2246-9951-A87A7C3FC4DA}"/>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0A30CD19-C784-F04E-800B-3F5766B43083}"/>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2118814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A9F5-7D3C-934C-8B8F-A9837264377C}"/>
              </a:ext>
            </a:extLst>
          </p:cNvPr>
          <p:cNvSpPr>
            <a:spLocks noGrp="1"/>
          </p:cNvSpPr>
          <p:nvPr>
            <p:ph type="title"/>
          </p:nvPr>
        </p:nvSpPr>
        <p:spPr/>
        <p:txBody>
          <a:bodyPr/>
          <a:lstStyle/>
          <a:p>
            <a:r>
              <a:rPr lang="en-MY" dirty="0"/>
              <a:t>Classifications, The Simplest Of Ontologies</a:t>
            </a:r>
            <a:endParaRPr lang="en-US" dirty="0"/>
          </a:p>
        </p:txBody>
      </p:sp>
      <p:sp>
        <p:nvSpPr>
          <p:cNvPr id="3" name="Content Placeholder 2">
            <a:extLst>
              <a:ext uri="{FF2B5EF4-FFF2-40B4-BE49-F238E27FC236}">
                <a16:creationId xmlns:a16="http://schemas.microsoft.com/office/drawing/2014/main" id="{88913BBD-A165-644D-9240-7F308FD92472}"/>
              </a:ext>
            </a:extLst>
          </p:cNvPr>
          <p:cNvSpPr>
            <a:spLocks noGrp="1"/>
          </p:cNvSpPr>
          <p:nvPr>
            <p:ph idx="1"/>
          </p:nvPr>
        </p:nvSpPr>
        <p:spPr/>
        <p:txBody>
          <a:bodyPr>
            <a:noAutofit/>
          </a:bodyPr>
          <a:lstStyle/>
          <a:p>
            <a:pPr algn="just"/>
            <a:endParaRPr lang="en-MY" dirty="0"/>
          </a:p>
          <a:p>
            <a:pPr algn="just"/>
            <a:endParaRPr lang="en-US" dirty="0"/>
          </a:p>
        </p:txBody>
      </p:sp>
      <p:sp>
        <p:nvSpPr>
          <p:cNvPr id="4" name="Slide Number Placeholder 3">
            <a:extLst>
              <a:ext uri="{FF2B5EF4-FFF2-40B4-BE49-F238E27FC236}">
                <a16:creationId xmlns:a16="http://schemas.microsoft.com/office/drawing/2014/main" id="{DA6218DB-C120-A84C-B50C-110D907C1BB4}"/>
              </a:ext>
            </a:extLst>
          </p:cNvPr>
          <p:cNvSpPr>
            <a:spLocks noGrp="1"/>
          </p:cNvSpPr>
          <p:nvPr>
            <p:ph type="sldNum" sz="quarter" idx="12"/>
          </p:nvPr>
        </p:nvSpPr>
        <p:spPr/>
        <p:txBody>
          <a:bodyPr/>
          <a:lstStyle/>
          <a:p>
            <a:fld id="{33085032-7C7B-4CFF-B143-12EB198668AE}" type="slidenum">
              <a:rPr lang="en-US" smtClean="0"/>
              <a:t>48</a:t>
            </a:fld>
            <a:endParaRPr lang="en-US" dirty="0"/>
          </a:p>
        </p:txBody>
      </p:sp>
      <p:sp>
        <p:nvSpPr>
          <p:cNvPr id="5" name="Rectangle 4">
            <a:extLst>
              <a:ext uri="{FF2B5EF4-FFF2-40B4-BE49-F238E27FC236}">
                <a16:creationId xmlns:a16="http://schemas.microsoft.com/office/drawing/2014/main" id="{41DCB73F-730D-2246-9951-A87A7C3FC4DA}"/>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0A30CD19-C784-F04E-800B-3F5766B43083}"/>
              </a:ext>
            </a:extLst>
          </p:cNvPr>
          <p:cNvSpPr/>
          <p:nvPr/>
        </p:nvSpPr>
        <p:spPr>
          <a:xfrm>
            <a:off x="0" y="-4206"/>
            <a:ext cx="2608343" cy="369332"/>
          </a:xfrm>
          <a:prstGeom prst="rect">
            <a:avLst/>
          </a:prstGeom>
        </p:spPr>
        <p:txBody>
          <a:bodyPr wrap="none">
            <a:spAutoFit/>
          </a:bodyPr>
          <a:lstStyle/>
          <a:p>
            <a:r>
              <a:rPr lang="en-US" dirty="0"/>
              <a:t>Ontologies and Semantics</a:t>
            </a:r>
          </a:p>
        </p:txBody>
      </p:sp>
      <p:pic>
        <p:nvPicPr>
          <p:cNvPr id="5122" name="Picture 2" descr="http://3.bp.blogspot.com/-8_iItXz44oQ/VdfRsK2-rPI/AAAAAAAAAHo/pgS7D3jTiIM/s1600/Classification%2Bof%2BLiving%2BThing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870077"/>
            <a:ext cx="75438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739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0BED-B6A2-F944-9ED3-497F12517E83}"/>
              </a:ext>
            </a:extLst>
          </p:cNvPr>
          <p:cNvSpPr>
            <a:spLocks noGrp="1"/>
          </p:cNvSpPr>
          <p:nvPr>
            <p:ph type="title"/>
          </p:nvPr>
        </p:nvSpPr>
        <p:spPr/>
        <p:txBody>
          <a:bodyPr>
            <a:normAutofit/>
          </a:bodyPr>
          <a:lstStyle/>
          <a:p>
            <a:r>
              <a:rPr lang="en-MY" dirty="0"/>
              <a:t>Classification system VS identification system?</a:t>
            </a:r>
            <a:endParaRPr lang="en-US" dirty="0"/>
          </a:p>
        </p:txBody>
      </p:sp>
      <p:sp>
        <p:nvSpPr>
          <p:cNvPr id="3" name="Content Placeholder 2">
            <a:extLst>
              <a:ext uri="{FF2B5EF4-FFF2-40B4-BE49-F238E27FC236}">
                <a16:creationId xmlns:a16="http://schemas.microsoft.com/office/drawing/2014/main" id="{833408E5-2389-A54E-8D0A-47AA2DF74737}"/>
              </a:ext>
            </a:extLst>
          </p:cNvPr>
          <p:cNvSpPr>
            <a:spLocks noGrp="1"/>
          </p:cNvSpPr>
          <p:nvPr>
            <p:ph idx="1"/>
          </p:nvPr>
        </p:nvSpPr>
        <p:spPr/>
        <p:txBody>
          <a:bodyPr>
            <a:noAutofit/>
          </a:bodyPr>
          <a:lstStyle/>
          <a:p>
            <a:pPr algn="just"/>
            <a:r>
              <a:rPr lang="en-MY" b="1" dirty="0"/>
              <a:t>An identification system puts a data object into its correct slot within the classification. </a:t>
            </a:r>
          </a:p>
          <a:p>
            <a:pPr lvl="1" algn="just"/>
            <a:r>
              <a:rPr lang="en-MY" dirty="0"/>
              <a:t>For example, a </a:t>
            </a:r>
            <a:r>
              <a:rPr lang="en-MY" b="1" dirty="0"/>
              <a:t>fingerprint-matching system </a:t>
            </a:r>
            <a:r>
              <a:rPr lang="en-MY" dirty="0"/>
              <a:t>may look for a set of features that puts a fingerprint into a special subclass of all fingerprints, but the primary goal of fingerprint matching is to establish the  identity of an instance (i.e., to show that two sets of fingerprints belong to the same person). </a:t>
            </a:r>
          </a:p>
          <a:p>
            <a:pPr lvl="1" algn="just"/>
            <a:r>
              <a:rPr lang="en-MY" dirty="0"/>
              <a:t>In the realm of medicine, when a doctor renders a </a:t>
            </a:r>
            <a:r>
              <a:rPr lang="en-MY" b="1" dirty="0"/>
              <a:t>diagnosis on a patient’s diseases</a:t>
            </a:r>
            <a:r>
              <a:rPr lang="en-MY" dirty="0"/>
              <a:t>, she is not classifying the disease—she is finding the correct slot within the pre-existing classification of diseases that holds her patient’s diagnosis.</a:t>
            </a:r>
          </a:p>
          <a:p>
            <a:pPr lvl="1" algn="just"/>
            <a:endParaRPr lang="en-MY" dirty="0"/>
          </a:p>
          <a:p>
            <a:pPr algn="just"/>
            <a:endParaRPr lang="en-US" dirty="0"/>
          </a:p>
        </p:txBody>
      </p:sp>
      <p:sp>
        <p:nvSpPr>
          <p:cNvPr id="4" name="Slide Number Placeholder 3">
            <a:extLst>
              <a:ext uri="{FF2B5EF4-FFF2-40B4-BE49-F238E27FC236}">
                <a16:creationId xmlns:a16="http://schemas.microsoft.com/office/drawing/2014/main" id="{165EF61E-6CD9-2E43-A06C-1955AB090277}"/>
              </a:ext>
            </a:extLst>
          </p:cNvPr>
          <p:cNvSpPr>
            <a:spLocks noGrp="1"/>
          </p:cNvSpPr>
          <p:nvPr>
            <p:ph type="sldNum" sz="quarter" idx="12"/>
          </p:nvPr>
        </p:nvSpPr>
        <p:spPr/>
        <p:txBody>
          <a:bodyPr/>
          <a:lstStyle/>
          <a:p>
            <a:fld id="{33085032-7C7B-4CFF-B143-12EB198668AE}" type="slidenum">
              <a:rPr lang="en-US" smtClean="0"/>
              <a:t>49</a:t>
            </a:fld>
            <a:endParaRPr lang="en-US"/>
          </a:p>
        </p:txBody>
      </p:sp>
      <p:sp>
        <p:nvSpPr>
          <p:cNvPr id="5" name="Rectangle 4">
            <a:extLst>
              <a:ext uri="{FF2B5EF4-FFF2-40B4-BE49-F238E27FC236}">
                <a16:creationId xmlns:a16="http://schemas.microsoft.com/office/drawing/2014/main" id="{D58C40A8-96F3-474E-9AAE-0AB664B46598}"/>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57B97018-A49F-E942-9D2F-7FA7ADB8A9D0}"/>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274613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4B3D-C22E-1443-A971-F4841196A024}"/>
              </a:ext>
            </a:extLst>
          </p:cNvPr>
          <p:cNvSpPr>
            <a:spLocks noGrp="1"/>
          </p:cNvSpPr>
          <p:nvPr>
            <p:ph type="title"/>
          </p:nvPr>
        </p:nvSpPr>
        <p:spPr/>
        <p:txBody>
          <a:bodyPr/>
          <a:lstStyle/>
          <a:p>
            <a:r>
              <a:rPr lang="en-US" dirty="0"/>
              <a:t>Identification, de-identification and re-identification</a:t>
            </a:r>
          </a:p>
        </p:txBody>
      </p:sp>
      <p:sp>
        <p:nvSpPr>
          <p:cNvPr id="3" name="Content Placeholder 2">
            <a:extLst>
              <a:ext uri="{FF2B5EF4-FFF2-40B4-BE49-F238E27FC236}">
                <a16:creationId xmlns:a16="http://schemas.microsoft.com/office/drawing/2014/main" id="{1F768328-04A1-4347-AD97-09A7C2674551}"/>
              </a:ext>
            </a:extLst>
          </p:cNvPr>
          <p:cNvSpPr>
            <a:spLocks noGrp="1"/>
          </p:cNvSpPr>
          <p:nvPr>
            <p:ph idx="1"/>
          </p:nvPr>
        </p:nvSpPr>
        <p:spPr/>
        <p:txBody>
          <a:bodyPr>
            <a:noAutofit/>
          </a:bodyPr>
          <a:lstStyle/>
          <a:p>
            <a:pPr algn="just"/>
            <a:r>
              <a:rPr lang="en-US" dirty="0"/>
              <a:t>A good information system is an identification system where:</a:t>
            </a:r>
          </a:p>
          <a:p>
            <a:pPr lvl="1" algn="just"/>
            <a:r>
              <a:rPr lang="en-US" dirty="0"/>
              <a:t>Provide a way of </a:t>
            </a:r>
            <a:r>
              <a:rPr lang="en-US" b="1" dirty="0"/>
              <a:t>naming data objects </a:t>
            </a:r>
            <a:r>
              <a:rPr lang="en-US" dirty="0"/>
              <a:t>so that they can be </a:t>
            </a:r>
            <a:r>
              <a:rPr lang="en-US" b="1" dirty="0"/>
              <a:t>retrieved by their name</a:t>
            </a:r>
            <a:endParaRPr lang="en-US" dirty="0"/>
          </a:p>
          <a:p>
            <a:pPr lvl="1" algn="just"/>
            <a:r>
              <a:rPr lang="en-US" dirty="0"/>
              <a:t>Provide a way of </a:t>
            </a:r>
            <a:r>
              <a:rPr lang="en-US" b="1" dirty="0"/>
              <a:t>distinguishing each object from every other object </a:t>
            </a:r>
            <a:r>
              <a:rPr lang="en-US" dirty="0"/>
              <a:t>in the system. </a:t>
            </a:r>
          </a:p>
          <a:p>
            <a:pPr algn="just"/>
            <a:r>
              <a:rPr lang="en-US" dirty="0"/>
              <a:t>If data managers </a:t>
            </a:r>
            <a:r>
              <a:rPr lang="en-US" b="1" dirty="0"/>
              <a:t>properly</a:t>
            </a:r>
            <a:r>
              <a:rPr lang="en-US" dirty="0"/>
              <a:t> identified their data, they would be producing a collection of data objects with more informational value than many existing big data resources. </a:t>
            </a:r>
          </a:p>
          <a:p>
            <a:pPr lvl="1" algn="just"/>
            <a:endParaRPr lang="en-US" sz="2800" dirty="0"/>
          </a:p>
        </p:txBody>
      </p:sp>
      <p:sp>
        <p:nvSpPr>
          <p:cNvPr id="4" name="Slide Number Placeholder 3">
            <a:extLst>
              <a:ext uri="{FF2B5EF4-FFF2-40B4-BE49-F238E27FC236}">
                <a16:creationId xmlns:a16="http://schemas.microsoft.com/office/drawing/2014/main" id="{5D14747C-E8DA-7340-A9A7-3420E7F03A14}"/>
              </a:ext>
            </a:extLst>
          </p:cNvPr>
          <p:cNvSpPr>
            <a:spLocks noGrp="1"/>
          </p:cNvSpPr>
          <p:nvPr>
            <p:ph type="sldNum" sz="quarter" idx="12"/>
          </p:nvPr>
        </p:nvSpPr>
        <p:spPr/>
        <p:txBody>
          <a:bodyPr/>
          <a:lstStyle/>
          <a:p>
            <a:fld id="{33085032-7C7B-4CFF-B143-12EB198668AE}" type="slidenum">
              <a:rPr lang="en-US" smtClean="0"/>
              <a:t>5</a:t>
            </a:fld>
            <a:endParaRPr lang="en-US"/>
          </a:p>
        </p:txBody>
      </p:sp>
      <p:sp>
        <p:nvSpPr>
          <p:cNvPr id="5" name="Rectangle 4">
            <a:extLst>
              <a:ext uri="{FF2B5EF4-FFF2-40B4-BE49-F238E27FC236}">
                <a16:creationId xmlns:a16="http://schemas.microsoft.com/office/drawing/2014/main" id="{58B8037C-B754-D542-A657-4FDFAE41FC05}"/>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903969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B1CB-1FB8-8245-9B37-B6FF1EDF9C95}"/>
              </a:ext>
            </a:extLst>
          </p:cNvPr>
          <p:cNvSpPr>
            <a:spLocks noGrp="1"/>
          </p:cNvSpPr>
          <p:nvPr>
            <p:ph type="title"/>
          </p:nvPr>
        </p:nvSpPr>
        <p:spPr/>
        <p:txBody>
          <a:bodyPr/>
          <a:lstStyle/>
          <a:p>
            <a:r>
              <a:rPr lang="en-US" dirty="0"/>
              <a:t>Ontologies, classes with multiple parents</a:t>
            </a:r>
          </a:p>
        </p:txBody>
      </p:sp>
      <p:sp>
        <p:nvSpPr>
          <p:cNvPr id="3" name="Content Placeholder 2">
            <a:extLst>
              <a:ext uri="{FF2B5EF4-FFF2-40B4-BE49-F238E27FC236}">
                <a16:creationId xmlns:a16="http://schemas.microsoft.com/office/drawing/2014/main" id="{3729417C-16E3-2F42-BF71-A10AA986910D}"/>
              </a:ext>
            </a:extLst>
          </p:cNvPr>
          <p:cNvSpPr>
            <a:spLocks noGrp="1"/>
          </p:cNvSpPr>
          <p:nvPr>
            <p:ph idx="1"/>
          </p:nvPr>
        </p:nvSpPr>
        <p:spPr/>
        <p:txBody>
          <a:bodyPr>
            <a:noAutofit/>
          </a:bodyPr>
          <a:lstStyle/>
          <a:p>
            <a:pPr algn="just"/>
            <a:r>
              <a:rPr lang="en-MY" dirty="0"/>
              <a:t>Ontologies are constructions that permit an object to be </a:t>
            </a:r>
            <a:r>
              <a:rPr lang="en-MY" b="1" dirty="0"/>
              <a:t>a direct subclass of more than one class</a:t>
            </a:r>
            <a:r>
              <a:rPr lang="en-MY" dirty="0"/>
              <a:t>. </a:t>
            </a:r>
          </a:p>
          <a:p>
            <a:pPr lvl="1" algn="just"/>
            <a:r>
              <a:rPr lang="en-MY" dirty="0"/>
              <a:t>In an ontology, the class “</a:t>
            </a:r>
            <a:r>
              <a:rPr lang="en-MY" b="1" dirty="0"/>
              <a:t>horse</a:t>
            </a:r>
            <a:r>
              <a:rPr lang="en-MY" dirty="0"/>
              <a:t>” might be a subclass of </a:t>
            </a:r>
            <a:r>
              <a:rPr lang="en-MY" dirty="0" err="1"/>
              <a:t>Equus</a:t>
            </a:r>
            <a:r>
              <a:rPr lang="en-MY" dirty="0"/>
              <a:t>, a </a:t>
            </a:r>
            <a:r>
              <a:rPr lang="en-MY" dirty="0" err="1"/>
              <a:t>zoologic</a:t>
            </a:r>
            <a:r>
              <a:rPr lang="en-MY" dirty="0"/>
              <a:t> term, as well as a subclass of “racing animals,” “farm animals,” and “four-legged animals.” </a:t>
            </a:r>
          </a:p>
          <a:p>
            <a:pPr lvl="1" algn="just"/>
            <a:r>
              <a:rPr lang="en-MY" dirty="0"/>
              <a:t>The class “</a:t>
            </a:r>
            <a:r>
              <a:rPr lang="en-MY" b="1" dirty="0"/>
              <a:t>book</a:t>
            </a:r>
            <a:r>
              <a:rPr lang="en-MY" dirty="0"/>
              <a:t>” might be a subclass of “works of literature,” as well as a subclass of “wood-pulp materials” and “inked products.” </a:t>
            </a:r>
          </a:p>
          <a:p>
            <a:pPr algn="just"/>
            <a:endParaRPr lang="en-MY" dirty="0"/>
          </a:p>
          <a:p>
            <a:pPr algn="just"/>
            <a:endParaRPr lang="en-US" dirty="0"/>
          </a:p>
        </p:txBody>
      </p:sp>
      <p:sp>
        <p:nvSpPr>
          <p:cNvPr id="4" name="Slide Number Placeholder 3">
            <a:extLst>
              <a:ext uri="{FF2B5EF4-FFF2-40B4-BE49-F238E27FC236}">
                <a16:creationId xmlns:a16="http://schemas.microsoft.com/office/drawing/2014/main" id="{AE22F2FF-795F-F84E-9E3F-E4C793CCF921}"/>
              </a:ext>
            </a:extLst>
          </p:cNvPr>
          <p:cNvSpPr>
            <a:spLocks noGrp="1"/>
          </p:cNvSpPr>
          <p:nvPr>
            <p:ph type="sldNum" sz="quarter" idx="12"/>
          </p:nvPr>
        </p:nvSpPr>
        <p:spPr/>
        <p:txBody>
          <a:bodyPr/>
          <a:lstStyle/>
          <a:p>
            <a:fld id="{33085032-7C7B-4CFF-B143-12EB198668AE}" type="slidenum">
              <a:rPr lang="en-US" smtClean="0"/>
              <a:t>50</a:t>
            </a:fld>
            <a:endParaRPr lang="en-US"/>
          </a:p>
        </p:txBody>
      </p:sp>
      <p:sp>
        <p:nvSpPr>
          <p:cNvPr id="5" name="Rectangle 4">
            <a:extLst>
              <a:ext uri="{FF2B5EF4-FFF2-40B4-BE49-F238E27FC236}">
                <a16:creationId xmlns:a16="http://schemas.microsoft.com/office/drawing/2014/main" id="{37B4190E-E033-6D42-B8D5-645D185D394C}"/>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B9C69C35-1062-2540-BFAA-BCCD5228AF18}"/>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1635777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B1CB-1FB8-8245-9B37-B6FF1EDF9C95}"/>
              </a:ext>
            </a:extLst>
          </p:cNvPr>
          <p:cNvSpPr>
            <a:spLocks noGrp="1"/>
          </p:cNvSpPr>
          <p:nvPr>
            <p:ph type="title"/>
          </p:nvPr>
        </p:nvSpPr>
        <p:spPr/>
        <p:txBody>
          <a:bodyPr/>
          <a:lstStyle/>
          <a:p>
            <a:r>
              <a:rPr lang="en-US" dirty="0"/>
              <a:t>Ontologies, classes with multiple parents</a:t>
            </a:r>
          </a:p>
        </p:txBody>
      </p:sp>
      <p:sp>
        <p:nvSpPr>
          <p:cNvPr id="3" name="Content Placeholder 2">
            <a:extLst>
              <a:ext uri="{FF2B5EF4-FFF2-40B4-BE49-F238E27FC236}">
                <a16:creationId xmlns:a16="http://schemas.microsoft.com/office/drawing/2014/main" id="{3729417C-16E3-2F42-BF71-A10AA986910D}"/>
              </a:ext>
            </a:extLst>
          </p:cNvPr>
          <p:cNvSpPr>
            <a:spLocks noGrp="1"/>
          </p:cNvSpPr>
          <p:nvPr>
            <p:ph idx="1"/>
          </p:nvPr>
        </p:nvSpPr>
        <p:spPr/>
        <p:txBody>
          <a:bodyPr>
            <a:noAutofit/>
          </a:bodyPr>
          <a:lstStyle/>
          <a:p>
            <a:pPr algn="just"/>
            <a:r>
              <a:rPr lang="en-MY" dirty="0"/>
              <a:t>Ontologies</a:t>
            </a:r>
            <a:r>
              <a:rPr lang="en-MY" sz="3200" dirty="0"/>
              <a:t> are unrestrained classifications.</a:t>
            </a:r>
          </a:p>
          <a:p>
            <a:pPr lvl="1" algn="just"/>
            <a:r>
              <a:rPr lang="en-MY" dirty="0"/>
              <a:t>Ontologies are predicated on the belief that a </a:t>
            </a:r>
            <a:r>
              <a:rPr lang="en-MY" b="1" dirty="0"/>
              <a:t>single object or class of objects might have multiple different fundamental identities </a:t>
            </a:r>
            <a:r>
              <a:rPr lang="en-MY" dirty="0"/>
              <a:t>and that these different identities will often place one class of objects directly under more than one superclass.</a:t>
            </a:r>
          </a:p>
          <a:p>
            <a:pPr algn="just"/>
            <a:endParaRPr lang="en-MY" sz="3200" dirty="0"/>
          </a:p>
          <a:p>
            <a:pPr algn="just"/>
            <a:endParaRPr lang="en-US" sz="3200" dirty="0"/>
          </a:p>
        </p:txBody>
      </p:sp>
      <p:sp>
        <p:nvSpPr>
          <p:cNvPr id="4" name="Slide Number Placeholder 3">
            <a:extLst>
              <a:ext uri="{FF2B5EF4-FFF2-40B4-BE49-F238E27FC236}">
                <a16:creationId xmlns:a16="http://schemas.microsoft.com/office/drawing/2014/main" id="{AE22F2FF-795F-F84E-9E3F-E4C793CCF921}"/>
              </a:ext>
            </a:extLst>
          </p:cNvPr>
          <p:cNvSpPr>
            <a:spLocks noGrp="1"/>
          </p:cNvSpPr>
          <p:nvPr>
            <p:ph type="sldNum" sz="quarter" idx="12"/>
          </p:nvPr>
        </p:nvSpPr>
        <p:spPr/>
        <p:txBody>
          <a:bodyPr/>
          <a:lstStyle/>
          <a:p>
            <a:fld id="{33085032-7C7B-4CFF-B143-12EB198668AE}" type="slidenum">
              <a:rPr lang="en-US" smtClean="0"/>
              <a:t>51</a:t>
            </a:fld>
            <a:endParaRPr lang="en-US"/>
          </a:p>
        </p:txBody>
      </p:sp>
      <p:sp>
        <p:nvSpPr>
          <p:cNvPr id="5" name="Rectangle 4">
            <a:extLst>
              <a:ext uri="{FF2B5EF4-FFF2-40B4-BE49-F238E27FC236}">
                <a16:creationId xmlns:a16="http://schemas.microsoft.com/office/drawing/2014/main" id="{37B4190E-E033-6D42-B8D5-645D185D394C}"/>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B9C69C35-1062-2540-BFAA-BCCD5228AF18}"/>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401831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9496-F110-8248-992B-CDF397738BFC}"/>
              </a:ext>
            </a:extLst>
          </p:cNvPr>
          <p:cNvSpPr>
            <a:spLocks noGrp="1"/>
          </p:cNvSpPr>
          <p:nvPr>
            <p:ph type="title"/>
          </p:nvPr>
        </p:nvSpPr>
        <p:spPr/>
        <p:txBody>
          <a:bodyPr/>
          <a:lstStyle/>
          <a:p>
            <a:r>
              <a:rPr lang="en-US" dirty="0"/>
              <a:t>Ontologies, classes with multiple parents</a:t>
            </a:r>
          </a:p>
        </p:txBody>
      </p:sp>
      <p:sp>
        <p:nvSpPr>
          <p:cNvPr id="3" name="Content Placeholder 2">
            <a:extLst>
              <a:ext uri="{FF2B5EF4-FFF2-40B4-BE49-F238E27FC236}">
                <a16:creationId xmlns:a16="http://schemas.microsoft.com/office/drawing/2014/main" id="{2EB90AF6-BFC0-0E40-83D4-0E412AB946B6}"/>
              </a:ext>
            </a:extLst>
          </p:cNvPr>
          <p:cNvSpPr>
            <a:spLocks noGrp="1"/>
          </p:cNvSpPr>
          <p:nvPr>
            <p:ph idx="1"/>
          </p:nvPr>
        </p:nvSpPr>
        <p:spPr>
          <a:xfrm>
            <a:off x="628650" y="1825625"/>
            <a:ext cx="7886700" cy="4530726"/>
          </a:xfrm>
        </p:spPr>
        <p:txBody>
          <a:bodyPr>
            <a:noAutofit/>
          </a:bodyPr>
          <a:lstStyle/>
          <a:p>
            <a:pPr algn="just"/>
            <a:r>
              <a:rPr lang="en-MY" dirty="0"/>
              <a:t>Data analysts sometimes </a:t>
            </a:r>
            <a:r>
              <a:rPr lang="en-MY" b="1" dirty="0"/>
              <a:t>prefer ontologies over classification</a:t>
            </a:r>
            <a:r>
              <a:rPr lang="en-MY" dirty="0"/>
              <a:t>s because they permit the analyst </a:t>
            </a:r>
            <a:r>
              <a:rPr lang="en-MY" b="1" dirty="0"/>
              <a:t>to find relationships</a:t>
            </a:r>
            <a:r>
              <a:rPr lang="en-MY" dirty="0"/>
              <a:t> among classes of objects that would have been </a:t>
            </a:r>
            <a:r>
              <a:rPr lang="en-MY" b="1" dirty="0"/>
              <a:t>impossible to find under a classification</a:t>
            </a:r>
            <a:r>
              <a:rPr lang="en-MY" dirty="0"/>
              <a:t>. </a:t>
            </a:r>
          </a:p>
          <a:p>
            <a:pPr lvl="1" algn="just"/>
            <a:r>
              <a:rPr lang="en-MY" dirty="0"/>
              <a:t>For example, a data analyst might be interested in determining the relationships among groups of flying animals, such as butterflies, birds, bats, and so on. </a:t>
            </a:r>
          </a:p>
          <a:p>
            <a:pPr lvl="2" algn="just"/>
            <a:r>
              <a:rPr lang="en-MY" dirty="0"/>
              <a:t>In the classification of living organisms, these animals occupy classes that are not closely related to one another—no two of the different types of flying animals share a single parent class. </a:t>
            </a:r>
            <a:r>
              <a:rPr lang="en-MY" b="1" dirty="0"/>
              <a:t>Because classifications follow relationships through a lineage</a:t>
            </a:r>
            <a:r>
              <a:rPr lang="en-MY" dirty="0"/>
              <a:t>, they cannot connect instances of classes that fall outside the line of descent.</a:t>
            </a:r>
          </a:p>
          <a:p>
            <a:pPr algn="just"/>
            <a:endParaRPr lang="en-US" dirty="0"/>
          </a:p>
        </p:txBody>
      </p:sp>
      <p:sp>
        <p:nvSpPr>
          <p:cNvPr id="4" name="Slide Number Placeholder 3">
            <a:extLst>
              <a:ext uri="{FF2B5EF4-FFF2-40B4-BE49-F238E27FC236}">
                <a16:creationId xmlns:a16="http://schemas.microsoft.com/office/drawing/2014/main" id="{FC75A3CC-094B-4744-B553-C49CDB62784B}"/>
              </a:ext>
            </a:extLst>
          </p:cNvPr>
          <p:cNvSpPr>
            <a:spLocks noGrp="1"/>
          </p:cNvSpPr>
          <p:nvPr>
            <p:ph type="sldNum" sz="quarter" idx="12"/>
          </p:nvPr>
        </p:nvSpPr>
        <p:spPr/>
        <p:txBody>
          <a:bodyPr/>
          <a:lstStyle/>
          <a:p>
            <a:fld id="{33085032-7C7B-4CFF-B143-12EB198668AE}" type="slidenum">
              <a:rPr lang="en-US" smtClean="0"/>
              <a:t>52</a:t>
            </a:fld>
            <a:endParaRPr lang="en-US"/>
          </a:p>
        </p:txBody>
      </p:sp>
      <p:sp>
        <p:nvSpPr>
          <p:cNvPr id="5" name="Rectangle 4">
            <a:extLst>
              <a:ext uri="{FF2B5EF4-FFF2-40B4-BE49-F238E27FC236}">
                <a16:creationId xmlns:a16="http://schemas.microsoft.com/office/drawing/2014/main" id="{1F3E1180-2E08-DB4C-8D0C-3713525FF83C}"/>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46BC59E1-6327-624A-920A-73F6D52CED7A}"/>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26546242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8B48-9A60-5844-987A-215737423194}"/>
              </a:ext>
            </a:extLst>
          </p:cNvPr>
          <p:cNvSpPr>
            <a:spLocks noGrp="1"/>
          </p:cNvSpPr>
          <p:nvPr>
            <p:ph type="title"/>
          </p:nvPr>
        </p:nvSpPr>
        <p:spPr/>
        <p:txBody>
          <a:bodyPr/>
          <a:lstStyle/>
          <a:p>
            <a:r>
              <a:rPr lang="en-US" dirty="0"/>
              <a:t>Ontologies, classes with multiple parents</a:t>
            </a:r>
          </a:p>
        </p:txBody>
      </p:sp>
      <p:sp>
        <p:nvSpPr>
          <p:cNvPr id="3" name="Content Placeholder 2">
            <a:extLst>
              <a:ext uri="{FF2B5EF4-FFF2-40B4-BE49-F238E27FC236}">
                <a16:creationId xmlns:a16="http://schemas.microsoft.com/office/drawing/2014/main" id="{6BAFCF39-A0F4-8C41-B2CA-4825639E305F}"/>
              </a:ext>
            </a:extLst>
          </p:cNvPr>
          <p:cNvSpPr>
            <a:spLocks noGrp="1"/>
          </p:cNvSpPr>
          <p:nvPr>
            <p:ph idx="1"/>
          </p:nvPr>
        </p:nvSpPr>
        <p:spPr/>
        <p:txBody>
          <a:bodyPr>
            <a:noAutofit/>
          </a:bodyPr>
          <a:lstStyle/>
          <a:p>
            <a:pPr algn="just"/>
            <a:r>
              <a:rPr lang="en-MY" dirty="0"/>
              <a:t>In an ontology, a data object can be an instance of </a:t>
            </a:r>
            <a:r>
              <a:rPr lang="en-MY" b="1" dirty="0"/>
              <a:t>many different kinds of classes</a:t>
            </a:r>
            <a:r>
              <a:rPr lang="en-MY" dirty="0"/>
              <a:t>; thus, </a:t>
            </a:r>
            <a:r>
              <a:rPr lang="en-MY" b="1" dirty="0"/>
              <a:t>the class does not define the essence of the object </a:t>
            </a:r>
            <a:r>
              <a:rPr lang="en-MY" dirty="0"/>
              <a:t>as it does in a classification. </a:t>
            </a:r>
          </a:p>
          <a:p>
            <a:pPr lvl="1" algn="just"/>
            <a:r>
              <a:rPr lang="en-MY" dirty="0"/>
              <a:t>the </a:t>
            </a:r>
            <a:r>
              <a:rPr lang="en-MY" b="1" dirty="0"/>
              <a:t>assignment</a:t>
            </a:r>
            <a:r>
              <a:rPr lang="en-MY" dirty="0"/>
              <a:t> of an object to a class and the </a:t>
            </a:r>
            <a:r>
              <a:rPr lang="en-MY" b="1" dirty="0" err="1"/>
              <a:t>behavior</a:t>
            </a:r>
            <a:r>
              <a:rPr lang="en-MY" dirty="0"/>
              <a:t> of the members of the objects of a class are determined by </a:t>
            </a:r>
            <a:r>
              <a:rPr lang="en-MY" b="1" dirty="0"/>
              <a:t>rules</a:t>
            </a:r>
            <a:r>
              <a:rPr lang="en-MY" dirty="0"/>
              <a:t>. </a:t>
            </a:r>
          </a:p>
          <a:p>
            <a:pPr lvl="2" algn="just"/>
            <a:r>
              <a:rPr lang="en-MY" dirty="0"/>
              <a:t>An object belongs to a class when it behaves like the other members of the class, according to a rule created by the </a:t>
            </a:r>
            <a:r>
              <a:rPr lang="en-MY" dirty="0" err="1"/>
              <a:t>ontologist</a:t>
            </a:r>
            <a:r>
              <a:rPr lang="en-MY" dirty="0"/>
              <a:t>. </a:t>
            </a:r>
          </a:p>
          <a:p>
            <a:pPr lvl="2" algn="just"/>
            <a:r>
              <a:rPr lang="en-MY" dirty="0"/>
              <a:t>Every class, subclass, and superclass is defined by rules, and rules can be programmed into software.</a:t>
            </a:r>
          </a:p>
          <a:p>
            <a:pPr algn="just"/>
            <a:endParaRPr lang="en-US" dirty="0"/>
          </a:p>
        </p:txBody>
      </p:sp>
      <p:sp>
        <p:nvSpPr>
          <p:cNvPr id="4" name="Slide Number Placeholder 3">
            <a:extLst>
              <a:ext uri="{FF2B5EF4-FFF2-40B4-BE49-F238E27FC236}">
                <a16:creationId xmlns:a16="http://schemas.microsoft.com/office/drawing/2014/main" id="{193C91BE-F740-CE4C-8439-14585E97FEF5}"/>
              </a:ext>
            </a:extLst>
          </p:cNvPr>
          <p:cNvSpPr>
            <a:spLocks noGrp="1"/>
          </p:cNvSpPr>
          <p:nvPr>
            <p:ph type="sldNum" sz="quarter" idx="12"/>
          </p:nvPr>
        </p:nvSpPr>
        <p:spPr/>
        <p:txBody>
          <a:bodyPr/>
          <a:lstStyle/>
          <a:p>
            <a:fld id="{33085032-7C7B-4CFF-B143-12EB198668AE}" type="slidenum">
              <a:rPr lang="en-US" smtClean="0"/>
              <a:t>53</a:t>
            </a:fld>
            <a:endParaRPr lang="en-US"/>
          </a:p>
        </p:txBody>
      </p:sp>
      <p:sp>
        <p:nvSpPr>
          <p:cNvPr id="5" name="Rectangle 4">
            <a:extLst>
              <a:ext uri="{FF2B5EF4-FFF2-40B4-BE49-F238E27FC236}">
                <a16:creationId xmlns:a16="http://schemas.microsoft.com/office/drawing/2014/main" id="{7D4442F2-C2D1-C84B-8429-DF18024F4A60}"/>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BC639C9A-878E-334B-AED2-3517F06DE1C4}"/>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2059450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A9FA-B224-9046-8A6F-27AAE39B927C}"/>
              </a:ext>
            </a:extLst>
          </p:cNvPr>
          <p:cNvSpPr>
            <a:spLocks noGrp="1"/>
          </p:cNvSpPr>
          <p:nvPr>
            <p:ph type="title"/>
          </p:nvPr>
        </p:nvSpPr>
        <p:spPr/>
        <p:txBody>
          <a:bodyPr/>
          <a:lstStyle/>
          <a:p>
            <a:r>
              <a:rPr lang="en-US" dirty="0"/>
              <a:t>Ontologies, classes with multiple parents</a:t>
            </a:r>
          </a:p>
        </p:txBody>
      </p:sp>
      <p:sp>
        <p:nvSpPr>
          <p:cNvPr id="3" name="Content Placeholder 2">
            <a:extLst>
              <a:ext uri="{FF2B5EF4-FFF2-40B4-BE49-F238E27FC236}">
                <a16:creationId xmlns:a16="http://schemas.microsoft.com/office/drawing/2014/main" id="{E8B3C47F-8F11-3644-937D-EAB4498E15E3}"/>
              </a:ext>
            </a:extLst>
          </p:cNvPr>
          <p:cNvSpPr>
            <a:spLocks noGrp="1"/>
          </p:cNvSpPr>
          <p:nvPr>
            <p:ph idx="1"/>
          </p:nvPr>
        </p:nvSpPr>
        <p:spPr/>
        <p:txBody>
          <a:bodyPr>
            <a:noAutofit/>
          </a:bodyPr>
          <a:lstStyle/>
          <a:p>
            <a:pPr algn="just"/>
            <a:r>
              <a:rPr lang="en-MY" dirty="0"/>
              <a:t>Classifications were created and implemented at a time when scientists </a:t>
            </a:r>
            <a:r>
              <a:rPr lang="en-MY" b="1" dirty="0"/>
              <a:t>did not have powerful computers </a:t>
            </a:r>
            <a:r>
              <a:rPr lang="en-MY" dirty="0"/>
              <a:t>that were capable of handling the complexities of ontologies. </a:t>
            </a:r>
          </a:p>
          <a:p>
            <a:pPr lvl="1" algn="just"/>
            <a:r>
              <a:rPr lang="en-MY" dirty="0"/>
              <a:t>For example, the classification of all living organisms on earth was created over a period of two millennia. Several million species have been assigned to the classification. It is currently estimated that we will need to add another 10 to 50 million species before we come close to completing the </a:t>
            </a:r>
            <a:r>
              <a:rPr lang="en-MY" b="1" dirty="0"/>
              <a:t>taxonomy</a:t>
            </a:r>
            <a:r>
              <a:rPr lang="en-MY" dirty="0"/>
              <a:t> of living organisms. </a:t>
            </a:r>
          </a:p>
          <a:p>
            <a:pPr lvl="1" algn="just"/>
            <a:r>
              <a:rPr lang="en-MY" dirty="0"/>
              <a:t>Prior generations of scientists could cope with a </a:t>
            </a:r>
            <a:r>
              <a:rPr lang="en-MY" b="1" dirty="0"/>
              <a:t>simple classification</a:t>
            </a:r>
            <a:r>
              <a:rPr lang="en-MY" dirty="0"/>
              <a:t>, wherein each class of organisms falls under a single superclass; they could not cope with a complex ontology of organisms.</a:t>
            </a:r>
          </a:p>
          <a:p>
            <a:pPr algn="just"/>
            <a:endParaRPr lang="en-US" dirty="0"/>
          </a:p>
        </p:txBody>
      </p:sp>
      <p:sp>
        <p:nvSpPr>
          <p:cNvPr id="4" name="Slide Number Placeholder 3">
            <a:extLst>
              <a:ext uri="{FF2B5EF4-FFF2-40B4-BE49-F238E27FC236}">
                <a16:creationId xmlns:a16="http://schemas.microsoft.com/office/drawing/2014/main" id="{887FF0D9-0D2E-D649-AB01-36220A283E6D}"/>
              </a:ext>
            </a:extLst>
          </p:cNvPr>
          <p:cNvSpPr>
            <a:spLocks noGrp="1"/>
          </p:cNvSpPr>
          <p:nvPr>
            <p:ph type="sldNum" sz="quarter" idx="12"/>
          </p:nvPr>
        </p:nvSpPr>
        <p:spPr/>
        <p:txBody>
          <a:bodyPr/>
          <a:lstStyle/>
          <a:p>
            <a:fld id="{33085032-7C7B-4CFF-B143-12EB198668AE}" type="slidenum">
              <a:rPr lang="en-US" smtClean="0"/>
              <a:t>54</a:t>
            </a:fld>
            <a:endParaRPr lang="en-US"/>
          </a:p>
        </p:txBody>
      </p:sp>
      <p:sp>
        <p:nvSpPr>
          <p:cNvPr id="5" name="Rectangle 4">
            <a:extLst>
              <a:ext uri="{FF2B5EF4-FFF2-40B4-BE49-F238E27FC236}">
                <a16:creationId xmlns:a16="http://schemas.microsoft.com/office/drawing/2014/main" id="{A998C1DE-BE36-5548-8545-CE0F5E809253}"/>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52E36ABB-80DD-9847-852A-42BF432B4DCB}"/>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1969608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DFC8-ABBC-6549-9752-A411B26D8206}"/>
              </a:ext>
            </a:extLst>
          </p:cNvPr>
          <p:cNvSpPr>
            <a:spLocks noGrp="1"/>
          </p:cNvSpPr>
          <p:nvPr>
            <p:ph type="title"/>
          </p:nvPr>
        </p:nvSpPr>
        <p:spPr/>
        <p:txBody>
          <a:bodyPr/>
          <a:lstStyle/>
          <a:p>
            <a:r>
              <a:rPr lang="en-US" dirty="0"/>
              <a:t>Ontologies, classes with multiple parents</a:t>
            </a:r>
          </a:p>
        </p:txBody>
      </p:sp>
      <p:sp>
        <p:nvSpPr>
          <p:cNvPr id="3" name="Content Placeholder 2">
            <a:extLst>
              <a:ext uri="{FF2B5EF4-FFF2-40B4-BE49-F238E27FC236}">
                <a16:creationId xmlns:a16="http://schemas.microsoft.com/office/drawing/2014/main" id="{6561FEBD-4E45-354B-B547-AA025E347080}"/>
              </a:ext>
            </a:extLst>
          </p:cNvPr>
          <p:cNvSpPr>
            <a:spLocks noGrp="1"/>
          </p:cNvSpPr>
          <p:nvPr>
            <p:ph idx="1"/>
          </p:nvPr>
        </p:nvSpPr>
        <p:spPr/>
        <p:txBody>
          <a:bodyPr>
            <a:normAutofit/>
          </a:bodyPr>
          <a:lstStyle/>
          <a:p>
            <a:pPr algn="just"/>
            <a:r>
              <a:rPr lang="en-MY" dirty="0"/>
              <a:t>The question that should confront every big data manager is </a:t>
            </a:r>
          </a:p>
          <a:p>
            <a:pPr marL="914400" lvl="1" indent="-457200" algn="just">
              <a:buFont typeface="+mj-lt"/>
              <a:buAutoNum type="arabicPeriod"/>
            </a:pPr>
            <a:r>
              <a:rPr lang="en-MY" dirty="0"/>
              <a:t>“Should I model my data as a </a:t>
            </a:r>
            <a:r>
              <a:rPr lang="en-MY" b="1" dirty="0"/>
              <a:t>classification</a:t>
            </a:r>
            <a:r>
              <a:rPr lang="en-MY" dirty="0"/>
              <a:t>, wherein every class has one direct parent class”, or</a:t>
            </a:r>
          </a:p>
          <a:p>
            <a:pPr marL="914400" lvl="1" indent="-457200" algn="just">
              <a:buFont typeface="+mj-lt"/>
              <a:buAutoNum type="arabicPeriod"/>
            </a:pPr>
            <a:r>
              <a:rPr lang="en-MY" dirty="0"/>
              <a:t>“should I model the resource as an </a:t>
            </a:r>
            <a:r>
              <a:rPr lang="en-MY" b="1" dirty="0"/>
              <a:t>ontology</a:t>
            </a:r>
            <a:r>
              <a:rPr lang="en-MY" dirty="0"/>
              <a:t>, wherein classes may have multi-parental inheritance?”</a:t>
            </a:r>
          </a:p>
          <a:p>
            <a:pPr algn="just"/>
            <a:endParaRPr lang="en-US" dirty="0"/>
          </a:p>
        </p:txBody>
      </p:sp>
      <p:sp>
        <p:nvSpPr>
          <p:cNvPr id="4" name="Slide Number Placeholder 3">
            <a:extLst>
              <a:ext uri="{FF2B5EF4-FFF2-40B4-BE49-F238E27FC236}">
                <a16:creationId xmlns:a16="http://schemas.microsoft.com/office/drawing/2014/main" id="{2114F8F5-32B4-B241-9737-A39130714CBA}"/>
              </a:ext>
            </a:extLst>
          </p:cNvPr>
          <p:cNvSpPr>
            <a:spLocks noGrp="1"/>
          </p:cNvSpPr>
          <p:nvPr>
            <p:ph type="sldNum" sz="quarter" idx="12"/>
          </p:nvPr>
        </p:nvSpPr>
        <p:spPr/>
        <p:txBody>
          <a:bodyPr/>
          <a:lstStyle/>
          <a:p>
            <a:fld id="{33085032-7C7B-4CFF-B143-12EB198668AE}" type="slidenum">
              <a:rPr lang="en-US" smtClean="0"/>
              <a:t>55</a:t>
            </a:fld>
            <a:endParaRPr lang="en-US"/>
          </a:p>
        </p:txBody>
      </p:sp>
      <p:sp>
        <p:nvSpPr>
          <p:cNvPr id="5" name="Rectangle 4">
            <a:extLst>
              <a:ext uri="{FF2B5EF4-FFF2-40B4-BE49-F238E27FC236}">
                <a16:creationId xmlns:a16="http://schemas.microsoft.com/office/drawing/2014/main" id="{5A84DAC2-758E-7645-AD38-F58E4CE73D9C}"/>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A44DC461-30BC-9C4D-9F1D-B0D6766F3F2E}"/>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1299844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46BD-0AB2-BE4F-998C-C7288EC7CDEE}"/>
              </a:ext>
            </a:extLst>
          </p:cNvPr>
          <p:cNvSpPr>
            <a:spLocks noGrp="1"/>
          </p:cNvSpPr>
          <p:nvPr>
            <p:ph type="title"/>
          </p:nvPr>
        </p:nvSpPr>
        <p:spPr/>
        <p:txBody>
          <a:bodyPr/>
          <a:lstStyle/>
          <a:p>
            <a:r>
              <a:rPr lang="en-US" dirty="0"/>
              <a:t>Choosing a Class Model</a:t>
            </a:r>
          </a:p>
        </p:txBody>
      </p:sp>
      <p:sp>
        <p:nvSpPr>
          <p:cNvPr id="3" name="Content Placeholder 2">
            <a:extLst>
              <a:ext uri="{FF2B5EF4-FFF2-40B4-BE49-F238E27FC236}">
                <a16:creationId xmlns:a16="http://schemas.microsoft.com/office/drawing/2014/main" id="{2F945228-73EB-B24A-8B76-78E62024B2C8}"/>
              </a:ext>
            </a:extLst>
          </p:cNvPr>
          <p:cNvSpPr>
            <a:spLocks noGrp="1"/>
          </p:cNvSpPr>
          <p:nvPr>
            <p:ph idx="1"/>
          </p:nvPr>
        </p:nvSpPr>
        <p:spPr/>
        <p:txBody>
          <a:bodyPr>
            <a:noAutofit/>
          </a:bodyPr>
          <a:lstStyle/>
          <a:p>
            <a:pPr algn="just"/>
            <a:r>
              <a:rPr lang="en-MY" dirty="0"/>
              <a:t>The simple and fundamental question “Can a class of objects have more than one parent class?” lies at the heart of several related fields: </a:t>
            </a:r>
            <a:r>
              <a:rPr lang="en-MY" b="1" dirty="0"/>
              <a:t>database management, computational informatics, object-oriented programming, semantics, and artificial intelligence</a:t>
            </a:r>
          </a:p>
          <a:p>
            <a:pPr algn="just"/>
            <a:endParaRPr lang="en-MY" dirty="0"/>
          </a:p>
          <a:p>
            <a:pPr algn="just"/>
            <a:endParaRPr lang="en-US" dirty="0"/>
          </a:p>
        </p:txBody>
      </p:sp>
      <p:sp>
        <p:nvSpPr>
          <p:cNvPr id="4" name="Slide Number Placeholder 3">
            <a:extLst>
              <a:ext uri="{FF2B5EF4-FFF2-40B4-BE49-F238E27FC236}">
                <a16:creationId xmlns:a16="http://schemas.microsoft.com/office/drawing/2014/main" id="{6ACF9E88-B532-A643-AA10-5660314E33F6}"/>
              </a:ext>
            </a:extLst>
          </p:cNvPr>
          <p:cNvSpPr>
            <a:spLocks noGrp="1"/>
          </p:cNvSpPr>
          <p:nvPr>
            <p:ph type="sldNum" sz="quarter" idx="12"/>
          </p:nvPr>
        </p:nvSpPr>
        <p:spPr/>
        <p:txBody>
          <a:bodyPr/>
          <a:lstStyle/>
          <a:p>
            <a:fld id="{33085032-7C7B-4CFF-B143-12EB198668AE}" type="slidenum">
              <a:rPr lang="en-US" smtClean="0"/>
              <a:t>56</a:t>
            </a:fld>
            <a:endParaRPr lang="en-US"/>
          </a:p>
        </p:txBody>
      </p:sp>
      <p:sp>
        <p:nvSpPr>
          <p:cNvPr id="5" name="Rectangle 4">
            <a:extLst>
              <a:ext uri="{FF2B5EF4-FFF2-40B4-BE49-F238E27FC236}">
                <a16:creationId xmlns:a16="http://schemas.microsoft.com/office/drawing/2014/main" id="{802A4667-3F6F-6B42-B05B-9AFC49C9E6FC}"/>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EA6EE1DD-1C8D-0B4A-85D3-40C3753F56CE}"/>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465071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46BD-0AB2-BE4F-998C-C7288EC7CDEE}"/>
              </a:ext>
            </a:extLst>
          </p:cNvPr>
          <p:cNvSpPr>
            <a:spLocks noGrp="1"/>
          </p:cNvSpPr>
          <p:nvPr>
            <p:ph type="title"/>
          </p:nvPr>
        </p:nvSpPr>
        <p:spPr/>
        <p:txBody>
          <a:bodyPr/>
          <a:lstStyle/>
          <a:p>
            <a:r>
              <a:rPr lang="en-US" dirty="0"/>
              <a:t>Choosing a Class Model</a:t>
            </a:r>
          </a:p>
        </p:txBody>
      </p:sp>
      <p:sp>
        <p:nvSpPr>
          <p:cNvPr id="3" name="Content Placeholder 2">
            <a:extLst>
              <a:ext uri="{FF2B5EF4-FFF2-40B4-BE49-F238E27FC236}">
                <a16:creationId xmlns:a16="http://schemas.microsoft.com/office/drawing/2014/main" id="{2F945228-73EB-B24A-8B76-78E62024B2C8}"/>
              </a:ext>
            </a:extLst>
          </p:cNvPr>
          <p:cNvSpPr>
            <a:spLocks noGrp="1"/>
          </p:cNvSpPr>
          <p:nvPr>
            <p:ph idx="1"/>
          </p:nvPr>
        </p:nvSpPr>
        <p:spPr/>
        <p:txBody>
          <a:bodyPr>
            <a:noAutofit/>
          </a:bodyPr>
          <a:lstStyle/>
          <a:p>
            <a:pPr algn="just"/>
            <a:r>
              <a:rPr lang="en-MY" dirty="0"/>
              <a:t>Computer scientists are choosing sides, often without acknowledging the problem or fully understanding the stakes.</a:t>
            </a:r>
          </a:p>
          <a:p>
            <a:pPr lvl="1" algn="just"/>
            <a:r>
              <a:rPr lang="en-MY" dirty="0"/>
              <a:t>For example, when a programmer builds object libraries in the Python or the Perl programming languages, he is choosing to program in a permissive environment that supports multiclass object inheritance</a:t>
            </a:r>
            <a:endParaRPr lang="en-MY" b="1" dirty="0"/>
          </a:p>
          <a:p>
            <a:pPr lvl="1" algn="just"/>
            <a:r>
              <a:rPr lang="en-MY" dirty="0"/>
              <a:t>In Python and Perl, any object can have as many parent classes as the programmer prefers.</a:t>
            </a:r>
          </a:p>
          <a:p>
            <a:pPr algn="just"/>
            <a:endParaRPr lang="en-MY" dirty="0"/>
          </a:p>
          <a:p>
            <a:pPr algn="just"/>
            <a:endParaRPr lang="en-US" dirty="0"/>
          </a:p>
        </p:txBody>
      </p:sp>
      <p:sp>
        <p:nvSpPr>
          <p:cNvPr id="4" name="Slide Number Placeholder 3">
            <a:extLst>
              <a:ext uri="{FF2B5EF4-FFF2-40B4-BE49-F238E27FC236}">
                <a16:creationId xmlns:a16="http://schemas.microsoft.com/office/drawing/2014/main" id="{6ACF9E88-B532-A643-AA10-5660314E33F6}"/>
              </a:ext>
            </a:extLst>
          </p:cNvPr>
          <p:cNvSpPr>
            <a:spLocks noGrp="1"/>
          </p:cNvSpPr>
          <p:nvPr>
            <p:ph type="sldNum" sz="quarter" idx="12"/>
          </p:nvPr>
        </p:nvSpPr>
        <p:spPr/>
        <p:txBody>
          <a:bodyPr/>
          <a:lstStyle/>
          <a:p>
            <a:fld id="{33085032-7C7B-4CFF-B143-12EB198668AE}" type="slidenum">
              <a:rPr lang="en-US" smtClean="0"/>
              <a:t>57</a:t>
            </a:fld>
            <a:endParaRPr lang="en-US"/>
          </a:p>
        </p:txBody>
      </p:sp>
      <p:sp>
        <p:nvSpPr>
          <p:cNvPr id="5" name="Rectangle 4">
            <a:extLst>
              <a:ext uri="{FF2B5EF4-FFF2-40B4-BE49-F238E27FC236}">
                <a16:creationId xmlns:a16="http://schemas.microsoft.com/office/drawing/2014/main" id="{802A4667-3F6F-6B42-B05B-9AFC49C9E6FC}"/>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EA6EE1DD-1C8D-0B4A-85D3-40C3753F56CE}"/>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1756865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46BD-0AB2-BE4F-998C-C7288EC7CDEE}"/>
              </a:ext>
            </a:extLst>
          </p:cNvPr>
          <p:cNvSpPr>
            <a:spLocks noGrp="1"/>
          </p:cNvSpPr>
          <p:nvPr>
            <p:ph type="title"/>
          </p:nvPr>
        </p:nvSpPr>
        <p:spPr/>
        <p:txBody>
          <a:bodyPr/>
          <a:lstStyle/>
          <a:p>
            <a:r>
              <a:rPr lang="en-US" dirty="0"/>
              <a:t>Choosing a Class Model</a:t>
            </a:r>
          </a:p>
        </p:txBody>
      </p:sp>
      <p:sp>
        <p:nvSpPr>
          <p:cNvPr id="3" name="Content Placeholder 2">
            <a:extLst>
              <a:ext uri="{FF2B5EF4-FFF2-40B4-BE49-F238E27FC236}">
                <a16:creationId xmlns:a16="http://schemas.microsoft.com/office/drawing/2014/main" id="{2F945228-73EB-B24A-8B76-78E62024B2C8}"/>
              </a:ext>
            </a:extLst>
          </p:cNvPr>
          <p:cNvSpPr>
            <a:spLocks noGrp="1"/>
          </p:cNvSpPr>
          <p:nvPr>
            <p:ph idx="1"/>
          </p:nvPr>
        </p:nvSpPr>
        <p:spPr/>
        <p:txBody>
          <a:bodyPr>
            <a:normAutofit/>
          </a:bodyPr>
          <a:lstStyle/>
          <a:p>
            <a:pPr algn="just"/>
            <a:r>
              <a:rPr lang="en-MY" dirty="0"/>
              <a:t>When a programmer chooses to program in the Ruby programming language, he shuts the door on </a:t>
            </a:r>
            <a:r>
              <a:rPr lang="en-MY" b="1" dirty="0"/>
              <a:t>multiclass inheritance.</a:t>
            </a:r>
          </a:p>
          <a:p>
            <a:pPr lvl="1" algn="just"/>
            <a:r>
              <a:rPr lang="en-MY" dirty="0"/>
              <a:t>A Ruby object can have only one direct parent class. Most programmers are totally unaware of the liberties and restrictions imposed by their choice of programming language until they start to construct their own object libraries or until they begin to use class libraries prepared by another programmer.</a:t>
            </a:r>
          </a:p>
        </p:txBody>
      </p:sp>
      <p:sp>
        <p:nvSpPr>
          <p:cNvPr id="4" name="Slide Number Placeholder 3">
            <a:extLst>
              <a:ext uri="{FF2B5EF4-FFF2-40B4-BE49-F238E27FC236}">
                <a16:creationId xmlns:a16="http://schemas.microsoft.com/office/drawing/2014/main" id="{6ACF9E88-B532-A643-AA10-5660314E33F6}"/>
              </a:ext>
            </a:extLst>
          </p:cNvPr>
          <p:cNvSpPr>
            <a:spLocks noGrp="1"/>
          </p:cNvSpPr>
          <p:nvPr>
            <p:ph type="sldNum" sz="quarter" idx="12"/>
          </p:nvPr>
        </p:nvSpPr>
        <p:spPr/>
        <p:txBody>
          <a:bodyPr/>
          <a:lstStyle/>
          <a:p>
            <a:fld id="{33085032-7C7B-4CFF-B143-12EB198668AE}" type="slidenum">
              <a:rPr lang="en-US" smtClean="0"/>
              <a:t>58</a:t>
            </a:fld>
            <a:endParaRPr lang="en-US"/>
          </a:p>
        </p:txBody>
      </p:sp>
      <p:sp>
        <p:nvSpPr>
          <p:cNvPr id="5" name="Rectangle 4">
            <a:extLst>
              <a:ext uri="{FF2B5EF4-FFF2-40B4-BE49-F238E27FC236}">
                <a16:creationId xmlns:a16="http://schemas.microsoft.com/office/drawing/2014/main" id="{802A4667-3F6F-6B42-B05B-9AFC49C9E6FC}"/>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EA6EE1DD-1C8D-0B4A-85D3-40C3753F56CE}"/>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11183560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A2E0-3149-DA46-833A-7677E7EF9378}"/>
              </a:ext>
            </a:extLst>
          </p:cNvPr>
          <p:cNvSpPr>
            <a:spLocks noGrp="1"/>
          </p:cNvSpPr>
          <p:nvPr>
            <p:ph type="title"/>
          </p:nvPr>
        </p:nvSpPr>
        <p:spPr/>
        <p:txBody>
          <a:bodyPr/>
          <a:lstStyle/>
          <a:p>
            <a:r>
              <a:rPr lang="en-US" dirty="0"/>
              <a:t>Choosing a Class Model</a:t>
            </a:r>
          </a:p>
        </p:txBody>
      </p:sp>
      <p:sp>
        <p:nvSpPr>
          <p:cNvPr id="3" name="Content Placeholder 2">
            <a:extLst>
              <a:ext uri="{FF2B5EF4-FFF2-40B4-BE49-F238E27FC236}">
                <a16:creationId xmlns:a16="http://schemas.microsoft.com/office/drawing/2014/main" id="{7609C472-0CC1-374B-B774-FD1B0934C9D1}"/>
              </a:ext>
            </a:extLst>
          </p:cNvPr>
          <p:cNvSpPr>
            <a:spLocks noGrp="1"/>
          </p:cNvSpPr>
          <p:nvPr>
            <p:ph idx="1"/>
          </p:nvPr>
        </p:nvSpPr>
        <p:spPr>
          <a:xfrm>
            <a:off x="628650" y="1825624"/>
            <a:ext cx="8172450" cy="5146676"/>
          </a:xfrm>
        </p:spPr>
        <p:txBody>
          <a:bodyPr>
            <a:normAutofit/>
          </a:bodyPr>
          <a:lstStyle/>
          <a:p>
            <a:pPr algn="just"/>
            <a:r>
              <a:rPr lang="en-MY" b="1" dirty="0"/>
              <a:t>Without stating a preference </a:t>
            </a:r>
            <a:r>
              <a:rPr lang="en-MY" dirty="0"/>
              <a:t>for single-class inheritance (classifications) or multiclass inheritance (ontologies), one should always strive to design a model that is </a:t>
            </a:r>
            <a:r>
              <a:rPr lang="en-MY" b="1" dirty="0"/>
              <a:t>as simple as possible</a:t>
            </a:r>
            <a:r>
              <a:rPr lang="en-MY" dirty="0"/>
              <a:t>. </a:t>
            </a:r>
          </a:p>
          <a:p>
            <a:pPr lvl="1" algn="just"/>
            <a:r>
              <a:rPr lang="en-MY" dirty="0"/>
              <a:t>The wise </a:t>
            </a:r>
            <a:r>
              <a:rPr lang="en-MY" dirty="0" err="1"/>
              <a:t>ontologist</a:t>
            </a:r>
            <a:r>
              <a:rPr lang="en-MY" dirty="0"/>
              <a:t> will settle for a </a:t>
            </a:r>
            <a:r>
              <a:rPr lang="en-MY" b="1" dirty="0"/>
              <a:t>simplified approximation of the truth</a:t>
            </a:r>
            <a:r>
              <a:rPr lang="en-MY" dirty="0"/>
              <a:t>. Regardless of your personal preference, you should learn to recognize when an ontology has become too complex. Here are the danger signs of an overly complex ontology:</a:t>
            </a:r>
          </a:p>
          <a:p>
            <a:pPr marL="514350" indent="-514350" algn="just">
              <a:buFont typeface="+mj-lt"/>
              <a:buAutoNum type="arabicPeriod"/>
            </a:pPr>
            <a:endParaRPr lang="en-MY" dirty="0"/>
          </a:p>
          <a:p>
            <a:pPr algn="just"/>
            <a:endParaRPr lang="en-US" dirty="0"/>
          </a:p>
        </p:txBody>
      </p:sp>
      <p:sp>
        <p:nvSpPr>
          <p:cNvPr id="4" name="Slide Number Placeholder 3">
            <a:extLst>
              <a:ext uri="{FF2B5EF4-FFF2-40B4-BE49-F238E27FC236}">
                <a16:creationId xmlns:a16="http://schemas.microsoft.com/office/drawing/2014/main" id="{FCE96E1F-9303-B442-8165-97D8D0F6295E}"/>
              </a:ext>
            </a:extLst>
          </p:cNvPr>
          <p:cNvSpPr>
            <a:spLocks noGrp="1"/>
          </p:cNvSpPr>
          <p:nvPr>
            <p:ph type="sldNum" sz="quarter" idx="12"/>
          </p:nvPr>
        </p:nvSpPr>
        <p:spPr/>
        <p:txBody>
          <a:bodyPr/>
          <a:lstStyle/>
          <a:p>
            <a:fld id="{33085032-7C7B-4CFF-B143-12EB198668AE}" type="slidenum">
              <a:rPr lang="en-US" smtClean="0"/>
              <a:t>59</a:t>
            </a:fld>
            <a:endParaRPr lang="en-US"/>
          </a:p>
        </p:txBody>
      </p:sp>
      <p:sp>
        <p:nvSpPr>
          <p:cNvPr id="5" name="Rectangle 4">
            <a:extLst>
              <a:ext uri="{FF2B5EF4-FFF2-40B4-BE49-F238E27FC236}">
                <a16:creationId xmlns:a16="http://schemas.microsoft.com/office/drawing/2014/main" id="{90BC4757-EF16-8C4A-822F-07658C25FF3D}"/>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F03BDD66-CBBF-A949-A210-7BF446C7AF85}"/>
              </a:ext>
            </a:extLst>
          </p:cNvPr>
          <p:cNvSpPr/>
          <p:nvPr/>
        </p:nvSpPr>
        <p:spPr>
          <a:xfrm>
            <a:off x="0" y="-4206"/>
            <a:ext cx="2608343" cy="369332"/>
          </a:xfrm>
          <a:prstGeom prst="rect">
            <a:avLst/>
          </a:prstGeom>
        </p:spPr>
        <p:txBody>
          <a:bodyPr wrap="none">
            <a:spAutoFit/>
          </a:bodyPr>
          <a:lstStyle/>
          <a:p>
            <a:r>
              <a:rPr lang="en-US" dirty="0"/>
              <a:t>Ontologies and Semantics</a:t>
            </a:r>
          </a:p>
        </p:txBody>
      </p:sp>
      <p:sp>
        <p:nvSpPr>
          <p:cNvPr id="7" name="TextBox 6">
            <a:extLst>
              <a:ext uri="{FF2B5EF4-FFF2-40B4-BE49-F238E27FC236}">
                <a16:creationId xmlns:a16="http://schemas.microsoft.com/office/drawing/2014/main" id="{D978AF39-0CEE-164C-A172-6EA1F23F5835}"/>
              </a:ext>
            </a:extLst>
          </p:cNvPr>
          <p:cNvSpPr txBox="1"/>
          <p:nvPr/>
        </p:nvSpPr>
        <p:spPr>
          <a:xfrm>
            <a:off x="-100013" y="6000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021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5C19-7772-4A9E-A1EF-E448837C7660}"/>
              </a:ext>
            </a:extLst>
          </p:cNvPr>
          <p:cNvSpPr>
            <a:spLocks noGrp="1"/>
          </p:cNvSpPr>
          <p:nvPr>
            <p:ph type="title"/>
          </p:nvPr>
        </p:nvSpPr>
        <p:spPr/>
        <p:txBody>
          <a:bodyPr/>
          <a:lstStyle/>
          <a:p>
            <a:r>
              <a:rPr lang="en-US" dirty="0"/>
              <a:t>Features of an identifier system</a:t>
            </a:r>
          </a:p>
        </p:txBody>
      </p:sp>
      <p:sp>
        <p:nvSpPr>
          <p:cNvPr id="3" name="Content Placeholder 2">
            <a:extLst>
              <a:ext uri="{FF2B5EF4-FFF2-40B4-BE49-F238E27FC236}">
                <a16:creationId xmlns:a16="http://schemas.microsoft.com/office/drawing/2014/main" id="{14A7DEA1-9568-462E-81D3-40CC9871E824}"/>
              </a:ext>
            </a:extLst>
          </p:cNvPr>
          <p:cNvSpPr>
            <a:spLocks noGrp="1"/>
          </p:cNvSpPr>
          <p:nvPr>
            <p:ph idx="1"/>
          </p:nvPr>
        </p:nvSpPr>
        <p:spPr/>
        <p:txBody>
          <a:bodyPr>
            <a:noAutofit/>
          </a:bodyPr>
          <a:lstStyle/>
          <a:p>
            <a:pPr algn="just"/>
            <a:r>
              <a:rPr lang="en-US" dirty="0"/>
              <a:t>An </a:t>
            </a:r>
            <a:r>
              <a:rPr lang="en-US" b="1" dirty="0"/>
              <a:t>object identifier </a:t>
            </a:r>
            <a:r>
              <a:rPr lang="en-US" dirty="0"/>
              <a:t>is an </a:t>
            </a:r>
            <a:r>
              <a:rPr lang="en-US" b="1" dirty="0"/>
              <a:t>alphanumeric string</a:t>
            </a:r>
            <a:r>
              <a:rPr lang="en-US" dirty="0"/>
              <a:t> associated with the </a:t>
            </a:r>
            <a:r>
              <a:rPr lang="en-US" b="1" dirty="0"/>
              <a:t>object</a:t>
            </a:r>
            <a:r>
              <a:rPr lang="en-US" dirty="0"/>
              <a:t>. </a:t>
            </a:r>
          </a:p>
          <a:p>
            <a:pPr algn="just"/>
            <a:r>
              <a:rPr lang="en-US" dirty="0"/>
              <a:t>For many big data resources, the objects that are of greatest concern to data managers are </a:t>
            </a:r>
            <a:r>
              <a:rPr lang="en-US" b="1" dirty="0"/>
              <a:t>human beings</a:t>
            </a:r>
            <a:r>
              <a:rPr lang="en-US" dirty="0"/>
              <a:t>. </a:t>
            </a:r>
          </a:p>
          <a:p>
            <a:pPr lvl="1" algn="just"/>
            <a:r>
              <a:rPr lang="en-US" dirty="0"/>
              <a:t>many Big Data resources are built to </a:t>
            </a:r>
            <a:r>
              <a:rPr lang="en-US" b="1" dirty="0"/>
              <a:t>store and retrieve </a:t>
            </a:r>
            <a:r>
              <a:rPr lang="en-US" dirty="0"/>
              <a:t>information about </a:t>
            </a:r>
            <a:r>
              <a:rPr lang="en-US" b="1" dirty="0"/>
              <a:t>individual humans</a:t>
            </a:r>
            <a:r>
              <a:rPr lang="en-US" dirty="0"/>
              <a:t>. </a:t>
            </a:r>
          </a:p>
          <a:p>
            <a:pPr lvl="1" algn="just"/>
            <a:r>
              <a:rPr lang="en-US" dirty="0"/>
              <a:t>the data manager’s pre-occupation with human identifiers relates to the paramount importance of establishing </a:t>
            </a:r>
            <a:r>
              <a:rPr lang="en-US" b="1" dirty="0"/>
              <a:t>human identity, with absolute certainty</a:t>
            </a:r>
            <a:r>
              <a:rPr lang="en-US" dirty="0"/>
              <a:t> (e.g., banking transactions, blood transfusions).</a:t>
            </a:r>
            <a:r>
              <a:rPr lang="en-US" sz="2800" dirty="0"/>
              <a:t> </a:t>
            </a:r>
          </a:p>
          <a:p>
            <a:pPr algn="just"/>
            <a:endParaRPr lang="en-US" dirty="0"/>
          </a:p>
        </p:txBody>
      </p:sp>
      <p:sp>
        <p:nvSpPr>
          <p:cNvPr id="4" name="Slide Number Placeholder 3">
            <a:extLst>
              <a:ext uri="{FF2B5EF4-FFF2-40B4-BE49-F238E27FC236}">
                <a16:creationId xmlns:a16="http://schemas.microsoft.com/office/drawing/2014/main" id="{DECFB24C-1BBE-41A9-8295-7E37DCD7E496}"/>
              </a:ext>
            </a:extLst>
          </p:cNvPr>
          <p:cNvSpPr>
            <a:spLocks noGrp="1"/>
          </p:cNvSpPr>
          <p:nvPr>
            <p:ph type="sldNum" sz="quarter" idx="12"/>
          </p:nvPr>
        </p:nvSpPr>
        <p:spPr/>
        <p:txBody>
          <a:bodyPr/>
          <a:lstStyle/>
          <a:p>
            <a:fld id="{33085032-7C7B-4CFF-B143-12EB198668AE}" type="slidenum">
              <a:rPr lang="en-US" smtClean="0"/>
              <a:t>6</a:t>
            </a:fld>
            <a:endParaRPr lang="en-US"/>
          </a:p>
        </p:txBody>
      </p:sp>
      <p:sp>
        <p:nvSpPr>
          <p:cNvPr id="5" name="Rectangle 4">
            <a:extLst>
              <a:ext uri="{FF2B5EF4-FFF2-40B4-BE49-F238E27FC236}">
                <a16:creationId xmlns:a16="http://schemas.microsoft.com/office/drawing/2014/main" id="{B00615A0-42D8-481B-8552-0141A342430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E86ADB28-F7F4-4E9A-962A-C0D89647AFFD}"/>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Tree>
    <p:extLst>
      <p:ext uri="{BB962C8B-B14F-4D97-AF65-F5344CB8AC3E}">
        <p14:creationId xmlns:p14="http://schemas.microsoft.com/office/powerpoint/2010/main" val="17345131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2100-5C90-3E43-A734-67A4D161920D}"/>
              </a:ext>
            </a:extLst>
          </p:cNvPr>
          <p:cNvSpPr>
            <a:spLocks noGrp="1"/>
          </p:cNvSpPr>
          <p:nvPr>
            <p:ph type="title"/>
          </p:nvPr>
        </p:nvSpPr>
        <p:spPr/>
        <p:txBody>
          <a:bodyPr/>
          <a:lstStyle/>
          <a:p>
            <a:r>
              <a:rPr lang="en-US" dirty="0"/>
              <a:t>Choosing a Class Model</a:t>
            </a:r>
          </a:p>
        </p:txBody>
      </p:sp>
      <p:sp>
        <p:nvSpPr>
          <p:cNvPr id="3" name="Content Placeholder 2">
            <a:extLst>
              <a:ext uri="{FF2B5EF4-FFF2-40B4-BE49-F238E27FC236}">
                <a16:creationId xmlns:a16="http://schemas.microsoft.com/office/drawing/2014/main" id="{FE33E40A-967B-664C-B694-26319FB519F9}"/>
              </a:ext>
            </a:extLst>
          </p:cNvPr>
          <p:cNvSpPr>
            <a:spLocks noGrp="1"/>
          </p:cNvSpPr>
          <p:nvPr>
            <p:ph idx="1"/>
          </p:nvPr>
        </p:nvSpPr>
        <p:spPr>
          <a:xfrm>
            <a:off x="628650" y="1825624"/>
            <a:ext cx="7886700" cy="5032375"/>
          </a:xfrm>
        </p:spPr>
        <p:txBody>
          <a:bodyPr>
            <a:normAutofit lnSpcReduction="10000"/>
          </a:bodyPr>
          <a:lstStyle/>
          <a:p>
            <a:pPr marL="971550" lvl="1" indent="-514350" algn="just">
              <a:buFont typeface="+mj-lt"/>
              <a:buAutoNum type="arabicPeriod"/>
            </a:pPr>
            <a:r>
              <a:rPr lang="en-MY" b="1" dirty="0"/>
              <a:t>Nobody</a:t>
            </a:r>
            <a:r>
              <a:rPr lang="en-MY" dirty="0"/>
              <a:t>, even the designers, </a:t>
            </a:r>
            <a:r>
              <a:rPr lang="en-MY" b="1" dirty="0"/>
              <a:t>fully understands </a:t>
            </a:r>
            <a:r>
              <a:rPr lang="en-MY" dirty="0"/>
              <a:t>the ontology model.</a:t>
            </a:r>
          </a:p>
          <a:p>
            <a:pPr marL="971550" lvl="1" indent="-514350" algn="just">
              <a:buFont typeface="+mj-lt"/>
              <a:buAutoNum type="arabicPeriod"/>
            </a:pPr>
            <a:r>
              <a:rPr lang="en-MY" dirty="0"/>
              <a:t>You realize that the ontology </a:t>
            </a:r>
            <a:r>
              <a:rPr lang="en-MY" b="1" dirty="0"/>
              <a:t>makes no sense</a:t>
            </a:r>
            <a:r>
              <a:rPr lang="en-MY" dirty="0"/>
              <a:t>. </a:t>
            </a:r>
          </a:p>
          <a:p>
            <a:pPr marL="971550" lvl="1" indent="-514350" algn="just">
              <a:buFont typeface="+mj-lt"/>
              <a:buAutoNum type="arabicPeriod"/>
            </a:pPr>
            <a:r>
              <a:rPr lang="en-MY" dirty="0"/>
              <a:t>For a given problem, </a:t>
            </a:r>
            <a:r>
              <a:rPr lang="en-MY" b="1" dirty="0"/>
              <a:t>no two data analysts seem able to formulate the query the same way, and no two query results are ever equivalent</a:t>
            </a:r>
            <a:r>
              <a:rPr lang="en-MY" dirty="0"/>
              <a:t>.</a:t>
            </a:r>
          </a:p>
          <a:p>
            <a:pPr marL="971550" lvl="1" indent="-514350" algn="just">
              <a:buFont typeface="+mj-lt"/>
              <a:buAutoNum type="arabicPeriod"/>
            </a:pPr>
            <a:r>
              <a:rPr lang="en-MY" dirty="0"/>
              <a:t>The </a:t>
            </a:r>
            <a:r>
              <a:rPr lang="en-MY" b="1" dirty="0"/>
              <a:t>time</a:t>
            </a:r>
            <a:r>
              <a:rPr lang="en-MY" dirty="0"/>
              <a:t> spent on </a:t>
            </a:r>
            <a:r>
              <a:rPr lang="en-MY" b="1" dirty="0"/>
              <a:t>ontology design </a:t>
            </a:r>
            <a:r>
              <a:rPr lang="en-MY" dirty="0"/>
              <a:t>and improvement </a:t>
            </a:r>
            <a:r>
              <a:rPr lang="en-MY" b="1" dirty="0"/>
              <a:t>exceeds</a:t>
            </a:r>
            <a:r>
              <a:rPr lang="en-MY" dirty="0"/>
              <a:t> the time spent on </a:t>
            </a:r>
            <a:r>
              <a:rPr lang="en-MY" b="1" dirty="0"/>
              <a:t>collecting the data </a:t>
            </a:r>
            <a:r>
              <a:rPr lang="en-MY" dirty="0"/>
              <a:t>that populates the ontology.</a:t>
            </a:r>
          </a:p>
          <a:p>
            <a:pPr marL="971550" lvl="1" indent="-514350" algn="just">
              <a:buFont typeface="+mj-lt"/>
              <a:buAutoNum type="arabicPeriod" startAt="5"/>
            </a:pPr>
            <a:r>
              <a:rPr lang="en-MY" dirty="0"/>
              <a:t>The ontology cannot be fitted into a </a:t>
            </a:r>
            <a:r>
              <a:rPr lang="en-MY" b="1" dirty="0"/>
              <a:t>higher</a:t>
            </a:r>
            <a:r>
              <a:rPr lang="en-MY" dirty="0"/>
              <a:t> level ontology or a </a:t>
            </a:r>
            <a:r>
              <a:rPr lang="en-MY" b="1" dirty="0"/>
              <a:t>lower</a:t>
            </a:r>
            <a:r>
              <a:rPr lang="en-MY" dirty="0"/>
              <a:t> level ontology.</a:t>
            </a:r>
          </a:p>
          <a:p>
            <a:pPr marL="971550" lvl="1" indent="-514350" algn="just">
              <a:buFont typeface="+mj-lt"/>
              <a:buAutoNum type="arabicPeriod" startAt="5"/>
            </a:pPr>
            <a:r>
              <a:rPr lang="en-MY" dirty="0"/>
              <a:t>The ontology </a:t>
            </a:r>
            <a:r>
              <a:rPr lang="en-MY" b="1" dirty="0"/>
              <a:t>cannot be debugged when errors are detected.</a:t>
            </a:r>
          </a:p>
          <a:p>
            <a:pPr marL="971550" lvl="1" indent="-514350" algn="just">
              <a:buFont typeface="+mj-lt"/>
              <a:buAutoNum type="arabicPeriod" startAt="5"/>
            </a:pPr>
            <a:r>
              <a:rPr lang="en-MY" dirty="0"/>
              <a:t>Errors occur </a:t>
            </a:r>
            <a:r>
              <a:rPr lang="en-MY" b="1" dirty="0"/>
              <a:t>without anyone knowing </a:t>
            </a:r>
            <a:r>
              <a:rPr lang="en-MY" dirty="0"/>
              <a:t>that the error has occurred.</a:t>
            </a:r>
          </a:p>
          <a:p>
            <a:pPr marL="971550" lvl="1" indent="-514350" algn="just">
              <a:buFont typeface="+mj-lt"/>
              <a:buAutoNum type="arabicPeriod"/>
            </a:pPr>
            <a:endParaRPr lang="en-MY" dirty="0"/>
          </a:p>
          <a:p>
            <a:pPr algn="just"/>
            <a:endParaRPr lang="en-US" dirty="0"/>
          </a:p>
        </p:txBody>
      </p:sp>
      <p:sp>
        <p:nvSpPr>
          <p:cNvPr id="4" name="Slide Number Placeholder 3">
            <a:extLst>
              <a:ext uri="{FF2B5EF4-FFF2-40B4-BE49-F238E27FC236}">
                <a16:creationId xmlns:a16="http://schemas.microsoft.com/office/drawing/2014/main" id="{D9D01C3F-B7D3-2540-939B-76811C104E20}"/>
              </a:ext>
            </a:extLst>
          </p:cNvPr>
          <p:cNvSpPr>
            <a:spLocks noGrp="1"/>
          </p:cNvSpPr>
          <p:nvPr>
            <p:ph type="sldNum" sz="quarter" idx="12"/>
          </p:nvPr>
        </p:nvSpPr>
        <p:spPr/>
        <p:txBody>
          <a:bodyPr/>
          <a:lstStyle/>
          <a:p>
            <a:fld id="{33085032-7C7B-4CFF-B143-12EB198668AE}" type="slidenum">
              <a:rPr lang="en-US" smtClean="0"/>
              <a:t>60</a:t>
            </a:fld>
            <a:endParaRPr lang="en-US"/>
          </a:p>
        </p:txBody>
      </p:sp>
      <p:sp>
        <p:nvSpPr>
          <p:cNvPr id="5" name="Rectangle 4">
            <a:extLst>
              <a:ext uri="{FF2B5EF4-FFF2-40B4-BE49-F238E27FC236}">
                <a16:creationId xmlns:a16="http://schemas.microsoft.com/office/drawing/2014/main" id="{EAB091C9-2FA4-AA47-B88A-807F3D5ED2F8}"/>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86BB60E9-C62B-BF4B-9BB2-E976B4A58FD8}"/>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2781372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1DA8-3809-1A49-B284-E3A622E09B87}"/>
              </a:ext>
            </a:extLst>
          </p:cNvPr>
          <p:cNvSpPr>
            <a:spLocks noGrp="1"/>
          </p:cNvSpPr>
          <p:nvPr>
            <p:ph type="title"/>
          </p:nvPr>
        </p:nvSpPr>
        <p:spPr/>
        <p:txBody>
          <a:bodyPr/>
          <a:lstStyle/>
          <a:p>
            <a:r>
              <a:rPr lang="en-US" dirty="0"/>
              <a:t>Choosing a Class Model</a:t>
            </a:r>
          </a:p>
        </p:txBody>
      </p:sp>
      <p:sp>
        <p:nvSpPr>
          <p:cNvPr id="3" name="Content Placeholder 2">
            <a:extLst>
              <a:ext uri="{FF2B5EF4-FFF2-40B4-BE49-F238E27FC236}">
                <a16:creationId xmlns:a16="http://schemas.microsoft.com/office/drawing/2014/main" id="{618673CD-736C-D840-9DB4-6BACDDDD8B47}"/>
              </a:ext>
            </a:extLst>
          </p:cNvPr>
          <p:cNvSpPr>
            <a:spLocks noGrp="1"/>
          </p:cNvSpPr>
          <p:nvPr>
            <p:ph idx="1"/>
          </p:nvPr>
        </p:nvSpPr>
        <p:spPr>
          <a:xfrm>
            <a:off x="628650" y="1825624"/>
            <a:ext cx="7886700" cy="4703763"/>
          </a:xfrm>
        </p:spPr>
        <p:txBody>
          <a:bodyPr>
            <a:normAutofit/>
          </a:bodyPr>
          <a:lstStyle/>
          <a:p>
            <a:pPr marL="0" indent="0" algn="just">
              <a:buNone/>
            </a:pPr>
            <a:r>
              <a:rPr lang="en-MY" dirty="0"/>
              <a:t>Simple classifications are not flawless. Here are a few danger signs of an overly simple classification:</a:t>
            </a:r>
          </a:p>
          <a:p>
            <a:pPr marL="971550" lvl="1" indent="-514350" algn="just">
              <a:buFont typeface="+mj-lt"/>
              <a:buAutoNum type="arabicPeriod"/>
            </a:pPr>
            <a:r>
              <a:rPr lang="en-MY" dirty="0"/>
              <a:t>The classification is </a:t>
            </a:r>
            <a:r>
              <a:rPr lang="en-MY" b="1" dirty="0"/>
              <a:t>too granular </a:t>
            </a:r>
            <a:r>
              <a:rPr lang="en-MY" dirty="0"/>
              <a:t>to be of much value in associating observations with particular instances within a class or with particular classes within the classification.</a:t>
            </a:r>
          </a:p>
          <a:p>
            <a:pPr marL="971550" lvl="1" indent="-514350" algn="just">
              <a:buFont typeface="+mj-lt"/>
              <a:buAutoNum type="arabicPeriod"/>
            </a:pPr>
            <a:r>
              <a:rPr lang="en-MY" dirty="0"/>
              <a:t>The classification </a:t>
            </a:r>
            <a:r>
              <a:rPr lang="en-MY" b="1" dirty="0"/>
              <a:t>excludes important relationships among data objects</a:t>
            </a:r>
            <a:r>
              <a:rPr lang="en-MY" dirty="0"/>
              <a:t>. </a:t>
            </a:r>
          </a:p>
          <a:p>
            <a:pPr marL="971550" lvl="1" indent="-514350" algn="just">
              <a:buFont typeface="+mj-lt"/>
              <a:buAutoNum type="arabicPeriod"/>
            </a:pPr>
            <a:r>
              <a:rPr lang="en-MY" dirty="0"/>
              <a:t>The classes in the classification lack </a:t>
            </a:r>
            <a:r>
              <a:rPr lang="en-MY" b="1" dirty="0"/>
              <a:t>inferential competence. </a:t>
            </a:r>
          </a:p>
          <a:p>
            <a:pPr marL="971550" lvl="1" indent="-514350" algn="just">
              <a:buFont typeface="+mj-lt"/>
              <a:buAutoNum type="arabicPeriod"/>
            </a:pPr>
            <a:r>
              <a:rPr lang="en-MY" dirty="0"/>
              <a:t>The classification </a:t>
            </a:r>
            <a:r>
              <a:rPr lang="en-MY" b="1" dirty="0"/>
              <a:t>contains a “miscellaneous” class. </a:t>
            </a:r>
          </a:p>
          <a:p>
            <a:pPr marL="971550" lvl="1" indent="-514350" algn="just">
              <a:buFont typeface="+mj-lt"/>
              <a:buAutoNum type="arabicPeriod"/>
            </a:pPr>
            <a:r>
              <a:rPr lang="en-MY" dirty="0"/>
              <a:t>The classification may be </a:t>
            </a:r>
            <a:r>
              <a:rPr lang="en-MY" b="1" dirty="0"/>
              <a:t>unstable</a:t>
            </a:r>
            <a:r>
              <a:rPr lang="en-MY" dirty="0"/>
              <a:t>.</a:t>
            </a:r>
            <a:endParaRPr lang="en-MY" b="1" dirty="0"/>
          </a:p>
          <a:p>
            <a:pPr marL="514350" indent="-514350">
              <a:buFont typeface="+mj-lt"/>
              <a:buAutoNum type="arabicPeriod"/>
            </a:pPr>
            <a:endParaRPr lang="en-MY" sz="2400" b="1" dirty="0"/>
          </a:p>
          <a:p>
            <a:pPr marL="514350" indent="-514350">
              <a:buFont typeface="+mj-lt"/>
              <a:buAutoNum type="arabicPeriod"/>
            </a:pPr>
            <a:endParaRPr lang="en-MY" sz="2400" dirty="0"/>
          </a:p>
          <a:p>
            <a:endParaRPr lang="en-US" sz="2400" dirty="0"/>
          </a:p>
        </p:txBody>
      </p:sp>
      <p:sp>
        <p:nvSpPr>
          <p:cNvPr id="4" name="Slide Number Placeholder 3">
            <a:extLst>
              <a:ext uri="{FF2B5EF4-FFF2-40B4-BE49-F238E27FC236}">
                <a16:creationId xmlns:a16="http://schemas.microsoft.com/office/drawing/2014/main" id="{A1BBCFE0-26BC-E943-9C67-9CA95C112198}"/>
              </a:ext>
            </a:extLst>
          </p:cNvPr>
          <p:cNvSpPr>
            <a:spLocks noGrp="1"/>
          </p:cNvSpPr>
          <p:nvPr>
            <p:ph type="sldNum" sz="quarter" idx="12"/>
          </p:nvPr>
        </p:nvSpPr>
        <p:spPr/>
        <p:txBody>
          <a:bodyPr/>
          <a:lstStyle/>
          <a:p>
            <a:fld id="{33085032-7C7B-4CFF-B143-12EB198668AE}" type="slidenum">
              <a:rPr lang="en-US" smtClean="0"/>
              <a:t>61</a:t>
            </a:fld>
            <a:endParaRPr lang="en-US"/>
          </a:p>
        </p:txBody>
      </p:sp>
      <p:sp>
        <p:nvSpPr>
          <p:cNvPr id="5" name="Rectangle 4">
            <a:extLst>
              <a:ext uri="{FF2B5EF4-FFF2-40B4-BE49-F238E27FC236}">
                <a16:creationId xmlns:a16="http://schemas.microsoft.com/office/drawing/2014/main" id="{368C46FD-E762-EF45-B50D-3CE907D7370C}"/>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463DC384-2C66-1343-9B68-4ADE172319A8}"/>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3011491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FE04-6E2F-4D4F-8C1F-38FA6ADC665E}"/>
              </a:ext>
            </a:extLst>
          </p:cNvPr>
          <p:cNvSpPr>
            <a:spLocks noGrp="1"/>
          </p:cNvSpPr>
          <p:nvPr>
            <p:ph type="title"/>
          </p:nvPr>
        </p:nvSpPr>
        <p:spPr/>
        <p:txBody>
          <a:bodyPr/>
          <a:lstStyle/>
          <a:p>
            <a:r>
              <a:rPr lang="en-US" dirty="0"/>
              <a:t>Choosing a Class Model</a:t>
            </a:r>
          </a:p>
        </p:txBody>
      </p:sp>
      <p:sp>
        <p:nvSpPr>
          <p:cNvPr id="3" name="Content Placeholder 2">
            <a:extLst>
              <a:ext uri="{FF2B5EF4-FFF2-40B4-BE49-F238E27FC236}">
                <a16:creationId xmlns:a16="http://schemas.microsoft.com/office/drawing/2014/main" id="{C25A3A24-38DA-5442-B0A6-0A9DDEFEC6F6}"/>
              </a:ext>
            </a:extLst>
          </p:cNvPr>
          <p:cNvSpPr>
            <a:spLocks noGrp="1"/>
          </p:cNvSpPr>
          <p:nvPr>
            <p:ph idx="1"/>
          </p:nvPr>
        </p:nvSpPr>
        <p:spPr/>
        <p:txBody>
          <a:bodyPr>
            <a:normAutofit/>
          </a:bodyPr>
          <a:lstStyle/>
          <a:p>
            <a:pPr algn="just"/>
            <a:r>
              <a:rPr lang="en-MY" dirty="0"/>
              <a:t>It seems obvious that in the case of big data, a computational approach to data classification is imperative, but </a:t>
            </a:r>
            <a:r>
              <a:rPr lang="en-MY" b="1" dirty="0"/>
              <a:t>a computational approach that consistently leads to failure is not beneficial</a:t>
            </a:r>
            <a:r>
              <a:rPr lang="en-MY" dirty="0"/>
              <a:t>. </a:t>
            </a:r>
          </a:p>
          <a:p>
            <a:pPr algn="just"/>
            <a:r>
              <a:rPr lang="en-MY" dirty="0"/>
              <a:t>Most of the ontologies that have been created for data collected in many of the fields of science have been ignored or abandoned by their intended beneficiaries. </a:t>
            </a:r>
          </a:p>
          <a:p>
            <a:pPr lvl="1" algn="just"/>
            <a:r>
              <a:rPr lang="en-MY" b="1" dirty="0"/>
              <a:t>They are simply too difficult to understand and too difficult to implement.</a:t>
            </a:r>
          </a:p>
          <a:p>
            <a:pPr marL="514350" indent="-514350" algn="just">
              <a:buFont typeface="+mj-lt"/>
              <a:buAutoNum type="arabicPeriod" startAt="5"/>
            </a:pPr>
            <a:endParaRPr lang="en-MY" dirty="0"/>
          </a:p>
          <a:p>
            <a:pPr marL="514350" indent="-514350" algn="just">
              <a:buFont typeface="+mj-lt"/>
              <a:buAutoNum type="arabicPeriod" startAt="4"/>
            </a:pPr>
            <a:endParaRPr lang="en-MY" dirty="0"/>
          </a:p>
          <a:p>
            <a:pPr algn="just"/>
            <a:endParaRPr lang="en-US" dirty="0"/>
          </a:p>
        </p:txBody>
      </p:sp>
      <p:sp>
        <p:nvSpPr>
          <p:cNvPr id="4" name="Slide Number Placeholder 3">
            <a:extLst>
              <a:ext uri="{FF2B5EF4-FFF2-40B4-BE49-F238E27FC236}">
                <a16:creationId xmlns:a16="http://schemas.microsoft.com/office/drawing/2014/main" id="{4DAC7D19-11F1-634B-8604-5C26F6F521A5}"/>
              </a:ext>
            </a:extLst>
          </p:cNvPr>
          <p:cNvSpPr>
            <a:spLocks noGrp="1"/>
          </p:cNvSpPr>
          <p:nvPr>
            <p:ph type="sldNum" sz="quarter" idx="12"/>
          </p:nvPr>
        </p:nvSpPr>
        <p:spPr/>
        <p:txBody>
          <a:bodyPr/>
          <a:lstStyle/>
          <a:p>
            <a:fld id="{33085032-7C7B-4CFF-B143-12EB198668AE}" type="slidenum">
              <a:rPr lang="en-US" smtClean="0"/>
              <a:t>62</a:t>
            </a:fld>
            <a:endParaRPr lang="en-US"/>
          </a:p>
        </p:txBody>
      </p:sp>
      <p:sp>
        <p:nvSpPr>
          <p:cNvPr id="5" name="Rectangle 4">
            <a:extLst>
              <a:ext uri="{FF2B5EF4-FFF2-40B4-BE49-F238E27FC236}">
                <a16:creationId xmlns:a16="http://schemas.microsoft.com/office/drawing/2014/main" id="{B67B36A8-57B7-F541-B754-1F0E16CC2CED}"/>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C5699F98-C3AF-814D-A520-C424132BBA71}"/>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21425592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48D2-D6A1-1E46-9F64-82363DEF03C2}"/>
              </a:ext>
            </a:extLst>
          </p:cNvPr>
          <p:cNvSpPr>
            <a:spLocks noGrp="1"/>
          </p:cNvSpPr>
          <p:nvPr>
            <p:ph type="title"/>
          </p:nvPr>
        </p:nvSpPr>
        <p:spPr/>
        <p:txBody>
          <a:bodyPr/>
          <a:lstStyle/>
          <a:p>
            <a:r>
              <a:rPr lang="en-US" dirty="0"/>
              <a:t>Common Pitfalls in Ontology Development</a:t>
            </a:r>
          </a:p>
        </p:txBody>
      </p:sp>
      <p:sp>
        <p:nvSpPr>
          <p:cNvPr id="3" name="Content Placeholder 2">
            <a:extLst>
              <a:ext uri="{FF2B5EF4-FFF2-40B4-BE49-F238E27FC236}">
                <a16:creationId xmlns:a16="http://schemas.microsoft.com/office/drawing/2014/main" id="{8DA5EB36-814F-3641-A759-0B4EE7C3FCE4}"/>
              </a:ext>
            </a:extLst>
          </p:cNvPr>
          <p:cNvSpPr>
            <a:spLocks noGrp="1"/>
          </p:cNvSpPr>
          <p:nvPr>
            <p:ph idx="1"/>
          </p:nvPr>
        </p:nvSpPr>
        <p:spPr>
          <a:xfrm>
            <a:off x="628650" y="1825624"/>
            <a:ext cx="7886700" cy="5032376"/>
          </a:xfrm>
        </p:spPr>
        <p:txBody>
          <a:bodyPr>
            <a:noAutofit/>
          </a:bodyPr>
          <a:lstStyle/>
          <a:p>
            <a:pPr algn="just"/>
            <a:r>
              <a:rPr lang="en-MY" dirty="0"/>
              <a:t>Do ontologies serve a </a:t>
            </a:r>
            <a:r>
              <a:rPr lang="en-MY" b="1" dirty="0"/>
              <a:t>necessary role </a:t>
            </a:r>
            <a:r>
              <a:rPr lang="en-MY" dirty="0"/>
              <a:t>in the design and development of big data resources?</a:t>
            </a:r>
          </a:p>
          <a:p>
            <a:pPr lvl="1" algn="just"/>
            <a:r>
              <a:rPr lang="en-MY" b="1" dirty="0"/>
              <a:t>Yes</a:t>
            </a:r>
            <a:r>
              <a:rPr lang="en-MY" dirty="0"/>
              <a:t>. Because every big data resource is composed of many different types of information, it becomes important to assign types of data into groups that have similar properties: </a:t>
            </a:r>
          </a:p>
          <a:p>
            <a:pPr lvl="2" algn="just"/>
            <a:r>
              <a:rPr lang="en-MY" dirty="0"/>
              <a:t>images, music, movies, documents, and so forth. </a:t>
            </a:r>
          </a:p>
          <a:p>
            <a:pPr algn="just"/>
            <a:endParaRPr lang="en-US" dirty="0"/>
          </a:p>
        </p:txBody>
      </p:sp>
      <p:sp>
        <p:nvSpPr>
          <p:cNvPr id="4" name="Slide Number Placeholder 3">
            <a:extLst>
              <a:ext uri="{FF2B5EF4-FFF2-40B4-BE49-F238E27FC236}">
                <a16:creationId xmlns:a16="http://schemas.microsoft.com/office/drawing/2014/main" id="{800DEB49-64A4-5645-B59E-5FD83457C16D}"/>
              </a:ext>
            </a:extLst>
          </p:cNvPr>
          <p:cNvSpPr>
            <a:spLocks noGrp="1"/>
          </p:cNvSpPr>
          <p:nvPr>
            <p:ph type="sldNum" sz="quarter" idx="12"/>
          </p:nvPr>
        </p:nvSpPr>
        <p:spPr/>
        <p:txBody>
          <a:bodyPr/>
          <a:lstStyle/>
          <a:p>
            <a:fld id="{33085032-7C7B-4CFF-B143-12EB198668AE}" type="slidenum">
              <a:rPr lang="en-US" smtClean="0"/>
              <a:t>63</a:t>
            </a:fld>
            <a:endParaRPr lang="en-US"/>
          </a:p>
        </p:txBody>
      </p:sp>
      <p:sp>
        <p:nvSpPr>
          <p:cNvPr id="5" name="Rectangle 4">
            <a:extLst>
              <a:ext uri="{FF2B5EF4-FFF2-40B4-BE49-F238E27FC236}">
                <a16:creationId xmlns:a16="http://schemas.microsoft.com/office/drawing/2014/main" id="{0FE07E8F-2295-184F-A242-D7551EE21851}"/>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BF721EEA-4F6F-3A41-8A4A-A30A61AF6DAD}"/>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17448108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48D2-D6A1-1E46-9F64-82363DEF03C2}"/>
              </a:ext>
            </a:extLst>
          </p:cNvPr>
          <p:cNvSpPr>
            <a:spLocks noGrp="1"/>
          </p:cNvSpPr>
          <p:nvPr>
            <p:ph type="title"/>
          </p:nvPr>
        </p:nvSpPr>
        <p:spPr/>
        <p:txBody>
          <a:bodyPr/>
          <a:lstStyle/>
          <a:p>
            <a:r>
              <a:rPr lang="en-US" dirty="0"/>
              <a:t>Common Pitfalls in Ontology Development</a:t>
            </a:r>
          </a:p>
        </p:txBody>
      </p:sp>
      <p:sp>
        <p:nvSpPr>
          <p:cNvPr id="3" name="Content Placeholder 2">
            <a:extLst>
              <a:ext uri="{FF2B5EF4-FFF2-40B4-BE49-F238E27FC236}">
                <a16:creationId xmlns:a16="http://schemas.microsoft.com/office/drawing/2014/main" id="{8DA5EB36-814F-3641-A759-0B4EE7C3FCE4}"/>
              </a:ext>
            </a:extLst>
          </p:cNvPr>
          <p:cNvSpPr>
            <a:spLocks noGrp="1"/>
          </p:cNvSpPr>
          <p:nvPr>
            <p:ph idx="1"/>
          </p:nvPr>
        </p:nvSpPr>
        <p:spPr>
          <a:xfrm>
            <a:off x="628650" y="1825624"/>
            <a:ext cx="7886700" cy="5032376"/>
          </a:xfrm>
        </p:spPr>
        <p:txBody>
          <a:bodyPr>
            <a:noAutofit/>
          </a:bodyPr>
          <a:lstStyle/>
          <a:p>
            <a:pPr algn="just"/>
            <a:r>
              <a:rPr lang="en-MY" dirty="0"/>
              <a:t>The data manager needs to </a:t>
            </a:r>
            <a:r>
              <a:rPr lang="en-MY" b="1" dirty="0"/>
              <a:t>distinguish one type of data object from another and must have a way of knowing the set of properties </a:t>
            </a:r>
            <a:r>
              <a:rPr lang="en-MY" dirty="0"/>
              <a:t>that apply to the members of each class. </a:t>
            </a:r>
          </a:p>
          <a:p>
            <a:pPr lvl="1" algn="just"/>
            <a:r>
              <a:rPr lang="en-MY" dirty="0"/>
              <a:t>When a query comes in asking for a list of songs written by a certain composer or performed by a particular musician, the data manager will need to have a software implementation wherein </a:t>
            </a:r>
            <a:r>
              <a:rPr lang="en-MY" b="1" dirty="0"/>
              <a:t>the features of the query are matched to the data objects for which those features apply</a:t>
            </a:r>
            <a:r>
              <a:rPr lang="en-MY" dirty="0"/>
              <a:t>. </a:t>
            </a:r>
          </a:p>
          <a:p>
            <a:pPr algn="just"/>
            <a:endParaRPr lang="en-US" dirty="0"/>
          </a:p>
        </p:txBody>
      </p:sp>
      <p:sp>
        <p:nvSpPr>
          <p:cNvPr id="4" name="Slide Number Placeholder 3">
            <a:extLst>
              <a:ext uri="{FF2B5EF4-FFF2-40B4-BE49-F238E27FC236}">
                <a16:creationId xmlns:a16="http://schemas.microsoft.com/office/drawing/2014/main" id="{800DEB49-64A4-5645-B59E-5FD83457C16D}"/>
              </a:ext>
            </a:extLst>
          </p:cNvPr>
          <p:cNvSpPr>
            <a:spLocks noGrp="1"/>
          </p:cNvSpPr>
          <p:nvPr>
            <p:ph type="sldNum" sz="quarter" idx="12"/>
          </p:nvPr>
        </p:nvSpPr>
        <p:spPr/>
        <p:txBody>
          <a:bodyPr/>
          <a:lstStyle/>
          <a:p>
            <a:fld id="{33085032-7C7B-4CFF-B143-12EB198668AE}" type="slidenum">
              <a:rPr lang="en-US" smtClean="0"/>
              <a:t>64</a:t>
            </a:fld>
            <a:endParaRPr lang="en-US"/>
          </a:p>
        </p:txBody>
      </p:sp>
      <p:sp>
        <p:nvSpPr>
          <p:cNvPr id="5" name="Rectangle 4">
            <a:extLst>
              <a:ext uri="{FF2B5EF4-FFF2-40B4-BE49-F238E27FC236}">
                <a16:creationId xmlns:a16="http://schemas.microsoft.com/office/drawing/2014/main" id="{0FE07E8F-2295-184F-A242-D7551EE21851}"/>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BF721EEA-4F6F-3A41-8A4A-A30A61AF6DAD}"/>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4139910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835D-A94C-9C40-99F1-71A91B674A0E}"/>
              </a:ext>
            </a:extLst>
          </p:cNvPr>
          <p:cNvSpPr>
            <a:spLocks noGrp="1"/>
          </p:cNvSpPr>
          <p:nvPr>
            <p:ph type="title"/>
          </p:nvPr>
        </p:nvSpPr>
        <p:spPr/>
        <p:txBody>
          <a:bodyPr/>
          <a:lstStyle/>
          <a:p>
            <a:r>
              <a:rPr lang="en-US" dirty="0"/>
              <a:t>Common Pitfalls in Ontology Development</a:t>
            </a:r>
          </a:p>
        </p:txBody>
      </p:sp>
      <p:sp>
        <p:nvSpPr>
          <p:cNvPr id="3" name="Content Placeholder 2">
            <a:extLst>
              <a:ext uri="{FF2B5EF4-FFF2-40B4-BE49-F238E27FC236}">
                <a16:creationId xmlns:a16="http://schemas.microsoft.com/office/drawing/2014/main" id="{738D06EA-4D23-534D-98B8-A0A9CDADAC8C}"/>
              </a:ext>
            </a:extLst>
          </p:cNvPr>
          <p:cNvSpPr>
            <a:spLocks noGrp="1"/>
          </p:cNvSpPr>
          <p:nvPr>
            <p:ph idx="1"/>
          </p:nvPr>
        </p:nvSpPr>
        <p:spPr/>
        <p:txBody>
          <a:bodyPr>
            <a:normAutofit/>
          </a:bodyPr>
          <a:lstStyle/>
          <a:p>
            <a:pPr marL="0" indent="0">
              <a:buNone/>
            </a:pPr>
            <a:r>
              <a:rPr lang="en-MY" dirty="0"/>
              <a:t>Common Pitfalls:</a:t>
            </a:r>
          </a:p>
          <a:p>
            <a:pPr marL="971550" lvl="1" indent="-514350" algn="just">
              <a:buFont typeface="+mj-lt"/>
              <a:buAutoNum type="arabicPeriod"/>
            </a:pPr>
            <a:r>
              <a:rPr lang="en-MY" dirty="0"/>
              <a:t>Don’t build </a:t>
            </a:r>
            <a:r>
              <a:rPr lang="en-MY" b="1" dirty="0"/>
              <a:t>transitive</a:t>
            </a:r>
            <a:r>
              <a:rPr lang="en-MY" dirty="0"/>
              <a:t> classes</a:t>
            </a:r>
          </a:p>
          <a:p>
            <a:pPr lvl="2" indent="-173038" algn="just"/>
            <a:r>
              <a:rPr lang="en-MY" dirty="0"/>
              <a:t>Puppy </a:t>
            </a:r>
            <a:r>
              <a:rPr lang="en-MY" dirty="0">
                <a:sym typeface="Wingdings" panose="05000000000000000000" pitchFamily="2" charset="2"/>
              </a:rPr>
              <a:t> dog?</a:t>
            </a:r>
            <a:endParaRPr lang="en-MY" dirty="0"/>
          </a:p>
          <a:p>
            <a:pPr marL="971550" lvl="1" indent="-514350" algn="just">
              <a:buFont typeface="+mj-lt"/>
              <a:buAutoNum type="arabicPeriod"/>
            </a:pPr>
            <a:r>
              <a:rPr lang="en-MY" dirty="0"/>
              <a:t>Don’t build </a:t>
            </a:r>
            <a:r>
              <a:rPr lang="en-MY" b="1" dirty="0"/>
              <a:t>miscellaneous</a:t>
            </a:r>
            <a:r>
              <a:rPr lang="en-MY" dirty="0"/>
              <a:t> classes.</a:t>
            </a:r>
          </a:p>
          <a:p>
            <a:pPr marL="971550" lvl="1" indent="-514350" algn="just">
              <a:buFont typeface="+mj-lt"/>
              <a:buAutoNum type="arabicPeriod"/>
            </a:pPr>
            <a:r>
              <a:rPr lang="en-MY" dirty="0"/>
              <a:t>Don’t </a:t>
            </a:r>
            <a:r>
              <a:rPr lang="en-MY" b="1" dirty="0"/>
              <a:t>invent</a:t>
            </a:r>
            <a:r>
              <a:rPr lang="en-MY" dirty="0"/>
              <a:t> classes and properties if they have already been invented.</a:t>
            </a:r>
          </a:p>
          <a:p>
            <a:pPr marL="971550" lvl="1" indent="-514350" algn="just">
              <a:buFont typeface="+mj-lt"/>
              <a:buAutoNum type="arabicPeriod"/>
            </a:pPr>
            <a:r>
              <a:rPr lang="en-MY" dirty="0"/>
              <a:t>Do not </a:t>
            </a:r>
            <a:r>
              <a:rPr lang="en-MY" b="1" dirty="0"/>
              <a:t>confuse</a:t>
            </a:r>
            <a:r>
              <a:rPr lang="en-MY" dirty="0"/>
              <a:t> </a:t>
            </a:r>
            <a:r>
              <a:rPr lang="en-MY" b="1" dirty="0"/>
              <a:t>properties</a:t>
            </a:r>
            <a:r>
              <a:rPr lang="en-MY" dirty="0"/>
              <a:t> with your </a:t>
            </a:r>
            <a:r>
              <a:rPr lang="en-MY" b="1" dirty="0"/>
              <a:t>classes</a:t>
            </a:r>
            <a:r>
              <a:rPr lang="en-MY" dirty="0"/>
              <a:t>.</a:t>
            </a:r>
          </a:p>
          <a:p>
            <a:pPr lvl="2" indent="-173038" algn="just"/>
            <a:r>
              <a:rPr lang="en-MY" dirty="0"/>
              <a:t>Is a leg a subclass of the human body?</a:t>
            </a:r>
          </a:p>
          <a:p>
            <a:pPr marL="514350" indent="-514350">
              <a:buFont typeface="+mj-lt"/>
              <a:buAutoNum type="arabicPeriod"/>
            </a:pPr>
            <a:endParaRPr lang="en-MY" sz="2400" dirty="0"/>
          </a:p>
          <a:p>
            <a:pPr marL="514350" indent="-514350">
              <a:buFont typeface="+mj-lt"/>
              <a:buAutoNum type="arabicPeriod"/>
            </a:pPr>
            <a:endParaRPr lang="en-MY" sz="2400" dirty="0"/>
          </a:p>
          <a:p>
            <a:pPr marL="514350" indent="-514350">
              <a:buFont typeface="+mj-lt"/>
              <a:buAutoNum type="arabicPeriod"/>
            </a:pPr>
            <a:endParaRPr lang="en-MY" sz="2400" dirty="0"/>
          </a:p>
          <a:p>
            <a:pPr marL="514350" indent="-514350">
              <a:buFont typeface="+mj-lt"/>
              <a:buAutoNum type="arabicPeriod"/>
            </a:pPr>
            <a:endParaRPr lang="en-MY" sz="2400" dirty="0"/>
          </a:p>
          <a:p>
            <a:pPr lvl="1"/>
            <a:endParaRPr lang="en-MY" sz="2000" dirty="0"/>
          </a:p>
          <a:p>
            <a:pPr lvl="1"/>
            <a:endParaRPr lang="en-MY" sz="2000" dirty="0"/>
          </a:p>
          <a:p>
            <a:endParaRPr lang="en-US" sz="2400" dirty="0"/>
          </a:p>
        </p:txBody>
      </p:sp>
      <p:sp>
        <p:nvSpPr>
          <p:cNvPr id="4" name="Slide Number Placeholder 3">
            <a:extLst>
              <a:ext uri="{FF2B5EF4-FFF2-40B4-BE49-F238E27FC236}">
                <a16:creationId xmlns:a16="http://schemas.microsoft.com/office/drawing/2014/main" id="{80105D85-7C9B-E446-835B-DA2439F899CC}"/>
              </a:ext>
            </a:extLst>
          </p:cNvPr>
          <p:cNvSpPr>
            <a:spLocks noGrp="1"/>
          </p:cNvSpPr>
          <p:nvPr>
            <p:ph type="sldNum" sz="quarter" idx="12"/>
          </p:nvPr>
        </p:nvSpPr>
        <p:spPr/>
        <p:txBody>
          <a:bodyPr/>
          <a:lstStyle/>
          <a:p>
            <a:fld id="{33085032-7C7B-4CFF-B143-12EB198668AE}" type="slidenum">
              <a:rPr lang="en-US" smtClean="0"/>
              <a:t>65</a:t>
            </a:fld>
            <a:endParaRPr lang="en-US"/>
          </a:p>
        </p:txBody>
      </p:sp>
      <p:sp>
        <p:nvSpPr>
          <p:cNvPr id="5" name="Rectangle 4">
            <a:extLst>
              <a:ext uri="{FF2B5EF4-FFF2-40B4-BE49-F238E27FC236}">
                <a16:creationId xmlns:a16="http://schemas.microsoft.com/office/drawing/2014/main" id="{6BFF32F7-7C96-074B-86B3-878591677EF1}"/>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6" name="Rectangle 5">
            <a:extLst>
              <a:ext uri="{FF2B5EF4-FFF2-40B4-BE49-F238E27FC236}">
                <a16:creationId xmlns:a16="http://schemas.microsoft.com/office/drawing/2014/main" id="{28E3A925-3E2E-AE46-A6C3-00336492D8E7}"/>
              </a:ext>
            </a:extLst>
          </p:cNvPr>
          <p:cNvSpPr/>
          <p:nvPr/>
        </p:nvSpPr>
        <p:spPr>
          <a:xfrm>
            <a:off x="0" y="-4206"/>
            <a:ext cx="2608343" cy="369332"/>
          </a:xfrm>
          <a:prstGeom prst="rect">
            <a:avLst/>
          </a:prstGeom>
        </p:spPr>
        <p:txBody>
          <a:bodyPr wrap="none">
            <a:spAutoFit/>
          </a:bodyPr>
          <a:lstStyle/>
          <a:p>
            <a:r>
              <a:rPr lang="en-US" dirty="0"/>
              <a:t>Ontologies and Semantics</a:t>
            </a:r>
          </a:p>
        </p:txBody>
      </p:sp>
    </p:spTree>
    <p:extLst>
      <p:ext uri="{BB962C8B-B14F-4D97-AF65-F5344CB8AC3E}">
        <p14:creationId xmlns:p14="http://schemas.microsoft.com/office/powerpoint/2010/main" val="211384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5C19-7772-4A9E-A1EF-E448837C7660}"/>
              </a:ext>
            </a:extLst>
          </p:cNvPr>
          <p:cNvSpPr>
            <a:spLocks noGrp="1"/>
          </p:cNvSpPr>
          <p:nvPr>
            <p:ph type="title"/>
          </p:nvPr>
        </p:nvSpPr>
        <p:spPr/>
        <p:txBody>
          <a:bodyPr/>
          <a:lstStyle/>
          <a:p>
            <a:r>
              <a:rPr lang="en-US" dirty="0"/>
              <a:t>Features of an identifier system</a:t>
            </a:r>
          </a:p>
        </p:txBody>
      </p:sp>
      <p:sp>
        <p:nvSpPr>
          <p:cNvPr id="3" name="Content Placeholder 2">
            <a:extLst>
              <a:ext uri="{FF2B5EF4-FFF2-40B4-BE49-F238E27FC236}">
                <a16:creationId xmlns:a16="http://schemas.microsoft.com/office/drawing/2014/main" id="{14A7DEA1-9568-462E-81D3-40CC9871E824}"/>
              </a:ext>
            </a:extLst>
          </p:cNvPr>
          <p:cNvSpPr>
            <a:spLocks noGrp="1"/>
          </p:cNvSpPr>
          <p:nvPr>
            <p:ph idx="1"/>
          </p:nvPr>
        </p:nvSpPr>
        <p:spPr/>
        <p:txBody>
          <a:bodyPr>
            <a:noAutofit/>
          </a:bodyPr>
          <a:lstStyle/>
          <a:p>
            <a:pPr marL="0" indent="0" algn="just">
              <a:buNone/>
            </a:pPr>
            <a:r>
              <a:rPr lang="en-US" dirty="0"/>
              <a:t>One of the most important tasks for data managers is the </a:t>
            </a:r>
            <a:r>
              <a:rPr lang="en-US" b="1" dirty="0"/>
              <a:t>creation of a dependable identifier system</a:t>
            </a:r>
            <a:r>
              <a:rPr lang="en-US" dirty="0"/>
              <a:t>. The properties of a good identifier system are the following: </a:t>
            </a:r>
          </a:p>
          <a:p>
            <a:pPr marL="457200" lvl="1" indent="-457200" algn="just">
              <a:buFont typeface="+mj-lt"/>
              <a:buAutoNum type="arabicPeriod"/>
            </a:pPr>
            <a:r>
              <a:rPr lang="en-US" b="1" dirty="0"/>
              <a:t>Completeness</a:t>
            </a:r>
            <a:r>
              <a:rPr lang="en-US" dirty="0"/>
              <a:t>. Every unique object in the Big Data resource </a:t>
            </a:r>
            <a:r>
              <a:rPr lang="en-US" b="1" dirty="0"/>
              <a:t>must be assigned an identifier</a:t>
            </a:r>
            <a:r>
              <a:rPr lang="en-US" dirty="0"/>
              <a:t>. </a:t>
            </a:r>
          </a:p>
          <a:p>
            <a:pPr marL="457200" lvl="1" indent="-457200" algn="just">
              <a:buFont typeface="+mj-lt"/>
              <a:buAutoNum type="arabicPeriod"/>
            </a:pPr>
            <a:r>
              <a:rPr lang="en-US" b="1" dirty="0"/>
              <a:t>Uniqueness</a:t>
            </a:r>
            <a:r>
              <a:rPr lang="en-US" dirty="0"/>
              <a:t>. Each identifier is a </a:t>
            </a:r>
            <a:r>
              <a:rPr lang="en-US" b="1" dirty="0"/>
              <a:t>unique sequence</a:t>
            </a:r>
            <a:r>
              <a:rPr lang="en-US" dirty="0"/>
              <a:t>.</a:t>
            </a:r>
          </a:p>
          <a:p>
            <a:pPr marL="457200" lvl="1" indent="-457200" algn="just">
              <a:buFont typeface="+mj-lt"/>
              <a:buAutoNum type="arabicPeriod"/>
            </a:pPr>
            <a:r>
              <a:rPr lang="en-US" b="1" dirty="0"/>
              <a:t>Exclusivity</a:t>
            </a:r>
            <a:r>
              <a:rPr lang="en-US" dirty="0"/>
              <a:t>. Each identifier is assigned to a unique object, </a:t>
            </a:r>
            <a:r>
              <a:rPr lang="en-US" b="1" dirty="0"/>
              <a:t>and to no other object</a:t>
            </a:r>
            <a:r>
              <a:rPr lang="en-US" dirty="0"/>
              <a:t>.</a:t>
            </a:r>
          </a:p>
          <a:p>
            <a:pPr marL="457200" lvl="1" indent="-457200" algn="just">
              <a:buFont typeface="+mj-lt"/>
              <a:buAutoNum type="arabicPeriod"/>
            </a:pPr>
            <a:r>
              <a:rPr lang="en-US" b="1" dirty="0"/>
              <a:t>Authenticity</a:t>
            </a:r>
            <a:r>
              <a:rPr lang="en-US" dirty="0"/>
              <a:t>. The objects that receive identification must be </a:t>
            </a:r>
            <a:r>
              <a:rPr lang="en-US" b="1" dirty="0"/>
              <a:t>verified</a:t>
            </a:r>
            <a:r>
              <a:rPr lang="en-US" dirty="0"/>
              <a:t> as the objects that they are intended to be. </a:t>
            </a:r>
          </a:p>
          <a:p>
            <a:pPr marL="800100" lvl="2" indent="-342900" algn="just"/>
            <a:r>
              <a:rPr lang="en-US" dirty="0"/>
              <a:t>For example, if a young man walks into a bank and claims to be Richie, </a:t>
            </a:r>
            <a:r>
              <a:rPr lang="en-MY" dirty="0"/>
              <a:t> then the bank must ensure that he is, in fact, who he says he is.</a:t>
            </a:r>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DECFB24C-1BBE-41A9-8295-7E37DCD7E496}"/>
              </a:ext>
            </a:extLst>
          </p:cNvPr>
          <p:cNvSpPr>
            <a:spLocks noGrp="1"/>
          </p:cNvSpPr>
          <p:nvPr>
            <p:ph type="sldNum" sz="quarter" idx="12"/>
          </p:nvPr>
        </p:nvSpPr>
        <p:spPr/>
        <p:txBody>
          <a:bodyPr/>
          <a:lstStyle/>
          <a:p>
            <a:fld id="{33085032-7C7B-4CFF-B143-12EB198668AE}" type="slidenum">
              <a:rPr lang="en-US" smtClean="0"/>
              <a:t>7</a:t>
            </a:fld>
            <a:endParaRPr lang="en-US"/>
          </a:p>
        </p:txBody>
      </p:sp>
      <p:sp>
        <p:nvSpPr>
          <p:cNvPr id="5" name="Rectangle 4">
            <a:extLst>
              <a:ext uri="{FF2B5EF4-FFF2-40B4-BE49-F238E27FC236}">
                <a16:creationId xmlns:a16="http://schemas.microsoft.com/office/drawing/2014/main" id="{B00615A0-42D8-481B-8552-0141A342430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7" name="Rectangle 6">
            <a:extLst>
              <a:ext uri="{FF2B5EF4-FFF2-40B4-BE49-F238E27FC236}">
                <a16:creationId xmlns:a16="http://schemas.microsoft.com/office/drawing/2014/main" id="{265B98C6-CEE7-4942-AF78-510912A8E628}"/>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Tree>
    <p:extLst>
      <p:ext uri="{BB962C8B-B14F-4D97-AF65-F5344CB8AC3E}">
        <p14:creationId xmlns:p14="http://schemas.microsoft.com/office/powerpoint/2010/main" val="52459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5C19-7772-4A9E-A1EF-E448837C7660}"/>
              </a:ext>
            </a:extLst>
          </p:cNvPr>
          <p:cNvSpPr>
            <a:spLocks noGrp="1"/>
          </p:cNvSpPr>
          <p:nvPr>
            <p:ph type="title"/>
          </p:nvPr>
        </p:nvSpPr>
        <p:spPr/>
        <p:txBody>
          <a:bodyPr/>
          <a:lstStyle/>
          <a:p>
            <a:r>
              <a:rPr lang="en-US" dirty="0"/>
              <a:t>Features of an Identifier System</a:t>
            </a:r>
          </a:p>
        </p:txBody>
      </p:sp>
      <p:sp>
        <p:nvSpPr>
          <p:cNvPr id="3" name="Content Placeholder 2">
            <a:extLst>
              <a:ext uri="{FF2B5EF4-FFF2-40B4-BE49-F238E27FC236}">
                <a16:creationId xmlns:a16="http://schemas.microsoft.com/office/drawing/2014/main" id="{14A7DEA1-9568-462E-81D3-40CC9871E824}"/>
              </a:ext>
            </a:extLst>
          </p:cNvPr>
          <p:cNvSpPr>
            <a:spLocks noGrp="1"/>
          </p:cNvSpPr>
          <p:nvPr>
            <p:ph idx="1"/>
          </p:nvPr>
        </p:nvSpPr>
        <p:spPr>
          <a:xfrm>
            <a:off x="628650" y="1825624"/>
            <a:ext cx="7886700" cy="4895851"/>
          </a:xfrm>
        </p:spPr>
        <p:txBody>
          <a:bodyPr>
            <a:noAutofit/>
          </a:bodyPr>
          <a:lstStyle/>
          <a:p>
            <a:pPr marL="457200" indent="-457200" algn="just">
              <a:buFont typeface="+mj-lt"/>
              <a:buAutoNum type="arabicPeriod" startAt="5"/>
            </a:pPr>
            <a:r>
              <a:rPr lang="en-US" sz="2400" b="1" dirty="0"/>
              <a:t>Aggregation</a:t>
            </a:r>
            <a:r>
              <a:rPr lang="en-US" sz="2400" dirty="0"/>
              <a:t>. The big data resource must have a mechanism to aggregate all of the data that is </a:t>
            </a:r>
            <a:r>
              <a:rPr lang="en-US" sz="2400" b="1" dirty="0"/>
              <a:t>properly associated with the identifier </a:t>
            </a:r>
          </a:p>
          <a:p>
            <a:pPr marL="457200" indent="-457200" algn="just">
              <a:buFont typeface="+mj-lt"/>
              <a:buAutoNum type="arabicPeriod" startAt="5"/>
            </a:pPr>
            <a:r>
              <a:rPr lang="en-US" sz="2400" b="1" dirty="0"/>
              <a:t>Permanence</a:t>
            </a:r>
            <a:r>
              <a:rPr lang="en-US" sz="2400" dirty="0"/>
              <a:t>. The identifiers and the associated data must be </a:t>
            </a:r>
            <a:r>
              <a:rPr lang="en-US" sz="2400" b="1" dirty="0"/>
              <a:t>permanent</a:t>
            </a:r>
            <a:r>
              <a:rPr lang="en-US" sz="2400" dirty="0"/>
              <a:t>. </a:t>
            </a:r>
          </a:p>
          <a:p>
            <a:pPr lvl="1" algn="just"/>
            <a:r>
              <a:rPr lang="en-US" sz="2000" dirty="0"/>
              <a:t>In the case of a hospital system, when the patient returns to the hospital after 30 years of absence,</a:t>
            </a:r>
            <a:r>
              <a:rPr lang="en-US" sz="2000" b="1" dirty="0"/>
              <a:t> the record system must be able to access his identifier and aggregate his data.</a:t>
            </a:r>
            <a:r>
              <a:rPr lang="en-US" sz="2000" dirty="0"/>
              <a:t> </a:t>
            </a:r>
          </a:p>
          <a:p>
            <a:pPr lvl="1" algn="just"/>
            <a:r>
              <a:rPr lang="en-US" sz="2000" dirty="0"/>
              <a:t>Even when a patient dies, the patient’s identifier must not perish.</a:t>
            </a:r>
          </a:p>
          <a:p>
            <a:pPr marL="457200" indent="-457200" algn="just">
              <a:buFont typeface="+mj-lt"/>
              <a:buAutoNum type="arabicPeriod" startAt="5"/>
            </a:pPr>
            <a:r>
              <a:rPr lang="en-US" sz="2400" b="1" dirty="0"/>
              <a:t>Reconciliation</a:t>
            </a:r>
            <a:r>
              <a:rPr lang="en-US" sz="2400" dirty="0"/>
              <a:t>. There should be a mechanism whereby the data associated with a unique, identified object in one big data resource </a:t>
            </a:r>
            <a:r>
              <a:rPr lang="en-US" sz="2400" b="1" dirty="0"/>
              <a:t>can be merged </a:t>
            </a:r>
            <a:r>
              <a:rPr lang="en-US" sz="2400" dirty="0"/>
              <a:t>with the data held in another resource, for the same unique object.</a:t>
            </a:r>
          </a:p>
          <a:p>
            <a:pPr marL="457200" indent="-457200" algn="just">
              <a:buFont typeface="+mj-lt"/>
              <a:buAutoNum type="arabicPeriod" startAt="5"/>
            </a:pPr>
            <a:endParaRPr lang="en-US" sz="2400" dirty="0"/>
          </a:p>
          <a:p>
            <a:pPr marL="457200" indent="-457200" algn="just">
              <a:buFont typeface="+mj-lt"/>
              <a:buAutoNum type="arabicPeriod" startAt="5"/>
            </a:pPr>
            <a:endParaRPr lang="en-US" sz="2400" dirty="0"/>
          </a:p>
          <a:p>
            <a:pPr algn="just"/>
            <a:endParaRPr lang="en-US" sz="2400" dirty="0"/>
          </a:p>
        </p:txBody>
      </p:sp>
      <p:sp>
        <p:nvSpPr>
          <p:cNvPr id="4" name="Slide Number Placeholder 3">
            <a:extLst>
              <a:ext uri="{FF2B5EF4-FFF2-40B4-BE49-F238E27FC236}">
                <a16:creationId xmlns:a16="http://schemas.microsoft.com/office/drawing/2014/main" id="{DECFB24C-1BBE-41A9-8295-7E37DCD7E496}"/>
              </a:ext>
            </a:extLst>
          </p:cNvPr>
          <p:cNvSpPr>
            <a:spLocks noGrp="1"/>
          </p:cNvSpPr>
          <p:nvPr>
            <p:ph type="sldNum" sz="quarter" idx="12"/>
          </p:nvPr>
        </p:nvSpPr>
        <p:spPr/>
        <p:txBody>
          <a:bodyPr/>
          <a:lstStyle/>
          <a:p>
            <a:fld id="{33085032-7C7B-4CFF-B143-12EB198668AE}" type="slidenum">
              <a:rPr lang="en-US" smtClean="0"/>
              <a:t>8</a:t>
            </a:fld>
            <a:endParaRPr lang="en-US"/>
          </a:p>
        </p:txBody>
      </p:sp>
      <p:sp>
        <p:nvSpPr>
          <p:cNvPr id="5" name="Rectangle 4">
            <a:extLst>
              <a:ext uri="{FF2B5EF4-FFF2-40B4-BE49-F238E27FC236}">
                <a16:creationId xmlns:a16="http://schemas.microsoft.com/office/drawing/2014/main" id="{B00615A0-42D8-481B-8552-0141A342430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7" name="Rectangle 6">
            <a:extLst>
              <a:ext uri="{FF2B5EF4-FFF2-40B4-BE49-F238E27FC236}">
                <a16:creationId xmlns:a16="http://schemas.microsoft.com/office/drawing/2014/main" id="{265B98C6-CEE7-4942-AF78-510912A8E628}"/>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Tree>
    <p:extLst>
      <p:ext uri="{BB962C8B-B14F-4D97-AF65-F5344CB8AC3E}">
        <p14:creationId xmlns:p14="http://schemas.microsoft.com/office/powerpoint/2010/main" val="59763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5C19-7772-4A9E-A1EF-E448837C7660}"/>
              </a:ext>
            </a:extLst>
          </p:cNvPr>
          <p:cNvSpPr>
            <a:spLocks noGrp="1"/>
          </p:cNvSpPr>
          <p:nvPr>
            <p:ph type="title"/>
          </p:nvPr>
        </p:nvSpPr>
        <p:spPr/>
        <p:txBody>
          <a:bodyPr/>
          <a:lstStyle/>
          <a:p>
            <a:r>
              <a:rPr lang="en-US" dirty="0"/>
              <a:t>Features of an Identifier System</a:t>
            </a:r>
          </a:p>
        </p:txBody>
      </p:sp>
      <p:sp>
        <p:nvSpPr>
          <p:cNvPr id="3" name="Content Placeholder 2">
            <a:extLst>
              <a:ext uri="{FF2B5EF4-FFF2-40B4-BE49-F238E27FC236}">
                <a16:creationId xmlns:a16="http://schemas.microsoft.com/office/drawing/2014/main" id="{14A7DEA1-9568-462E-81D3-40CC9871E824}"/>
              </a:ext>
            </a:extLst>
          </p:cNvPr>
          <p:cNvSpPr>
            <a:spLocks noGrp="1"/>
          </p:cNvSpPr>
          <p:nvPr>
            <p:ph idx="1"/>
          </p:nvPr>
        </p:nvSpPr>
        <p:spPr/>
        <p:txBody>
          <a:bodyPr>
            <a:noAutofit/>
          </a:bodyPr>
          <a:lstStyle/>
          <a:p>
            <a:pPr marL="457200" indent="-457200" algn="just">
              <a:buFont typeface="+mj-lt"/>
              <a:buAutoNum type="arabicPeriod" startAt="8"/>
            </a:pPr>
            <a:r>
              <a:rPr lang="en-US" sz="2400" b="1" dirty="0"/>
              <a:t>Immutability</a:t>
            </a:r>
            <a:r>
              <a:rPr lang="en-US" sz="2400" dirty="0"/>
              <a:t>. In addition to being permanent (i.e., never destroyed or lost), the identifier </a:t>
            </a:r>
            <a:r>
              <a:rPr lang="en-US" sz="2400" b="1" dirty="0"/>
              <a:t>must never change</a:t>
            </a:r>
            <a:r>
              <a:rPr lang="en-US" sz="2400" dirty="0"/>
              <a:t>. </a:t>
            </a:r>
          </a:p>
          <a:p>
            <a:pPr marL="457200" indent="-457200" algn="just">
              <a:buFont typeface="+mj-lt"/>
              <a:buAutoNum type="arabicPeriod" startAt="8"/>
            </a:pPr>
            <a:r>
              <a:rPr lang="en-US" sz="2400" b="1" dirty="0"/>
              <a:t>Security</a:t>
            </a:r>
            <a:r>
              <a:rPr lang="en-US" sz="2400" dirty="0"/>
              <a:t>. The identifier system is vulnerable to malicious attack. </a:t>
            </a:r>
          </a:p>
          <a:p>
            <a:pPr lvl="1" algn="just"/>
            <a:r>
              <a:rPr lang="en-US" sz="2000" dirty="0"/>
              <a:t>A Big Data resource with an identifier </a:t>
            </a:r>
            <a:r>
              <a:rPr lang="en-US" sz="2000" b="1" dirty="0"/>
              <a:t>system can be irreversibly corrupted </a:t>
            </a:r>
            <a:r>
              <a:rPr lang="en-US" sz="2000" dirty="0"/>
              <a:t>if the identifiers are modified. </a:t>
            </a:r>
          </a:p>
          <a:p>
            <a:pPr marL="457200" indent="-457200" algn="just">
              <a:buFont typeface="+mj-lt"/>
              <a:buAutoNum type="arabicPeriod" startAt="8"/>
            </a:pPr>
            <a:r>
              <a:rPr lang="en-US" sz="2400" b="1" dirty="0"/>
              <a:t>Documentation and quality assurance</a:t>
            </a:r>
            <a:r>
              <a:rPr lang="en-US" sz="2400" dirty="0"/>
              <a:t>. A system should be in place </a:t>
            </a:r>
            <a:r>
              <a:rPr lang="en-US" sz="2400" b="1" dirty="0"/>
              <a:t>to find and correct errors in the patient identifier system. </a:t>
            </a:r>
          </a:p>
          <a:p>
            <a:pPr lvl="1" algn="just"/>
            <a:r>
              <a:rPr lang="en-US" sz="2000" dirty="0"/>
              <a:t>Every problem and every corrective action taken must be documented and reviewed. </a:t>
            </a:r>
          </a:p>
          <a:p>
            <a:pPr lvl="1" algn="just"/>
            <a:endParaRPr lang="en-US" sz="2000" dirty="0"/>
          </a:p>
          <a:p>
            <a:pPr marL="914400" lvl="1" indent="-457200" algn="just">
              <a:buFont typeface="+mj-lt"/>
              <a:buAutoNum type="arabicPeriod" startAt="8"/>
            </a:pPr>
            <a:endParaRPr lang="en-US" sz="2000" b="1" dirty="0"/>
          </a:p>
        </p:txBody>
      </p:sp>
      <p:sp>
        <p:nvSpPr>
          <p:cNvPr id="4" name="Slide Number Placeholder 3">
            <a:extLst>
              <a:ext uri="{FF2B5EF4-FFF2-40B4-BE49-F238E27FC236}">
                <a16:creationId xmlns:a16="http://schemas.microsoft.com/office/drawing/2014/main" id="{DECFB24C-1BBE-41A9-8295-7E37DCD7E496}"/>
              </a:ext>
            </a:extLst>
          </p:cNvPr>
          <p:cNvSpPr>
            <a:spLocks noGrp="1"/>
          </p:cNvSpPr>
          <p:nvPr>
            <p:ph type="sldNum" sz="quarter" idx="12"/>
          </p:nvPr>
        </p:nvSpPr>
        <p:spPr/>
        <p:txBody>
          <a:bodyPr/>
          <a:lstStyle/>
          <a:p>
            <a:fld id="{33085032-7C7B-4CFF-B143-12EB198668AE}" type="slidenum">
              <a:rPr lang="en-US" smtClean="0"/>
              <a:t>9</a:t>
            </a:fld>
            <a:endParaRPr lang="en-US"/>
          </a:p>
        </p:txBody>
      </p:sp>
      <p:sp>
        <p:nvSpPr>
          <p:cNvPr id="5" name="Rectangle 4">
            <a:extLst>
              <a:ext uri="{FF2B5EF4-FFF2-40B4-BE49-F238E27FC236}">
                <a16:creationId xmlns:a16="http://schemas.microsoft.com/office/drawing/2014/main" id="{B00615A0-42D8-481B-8552-0141A342430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7" name="Rectangle 6">
            <a:extLst>
              <a:ext uri="{FF2B5EF4-FFF2-40B4-BE49-F238E27FC236}">
                <a16:creationId xmlns:a16="http://schemas.microsoft.com/office/drawing/2014/main" id="{265B98C6-CEE7-4942-AF78-510912A8E628}"/>
              </a:ext>
            </a:extLst>
          </p:cNvPr>
          <p:cNvSpPr/>
          <p:nvPr/>
        </p:nvSpPr>
        <p:spPr>
          <a:xfrm>
            <a:off x="0" y="-4206"/>
            <a:ext cx="5053948" cy="369332"/>
          </a:xfrm>
          <a:prstGeom prst="rect">
            <a:avLst/>
          </a:prstGeom>
        </p:spPr>
        <p:txBody>
          <a:bodyPr wrap="none">
            <a:spAutoFit/>
          </a:bodyPr>
          <a:lstStyle/>
          <a:p>
            <a:r>
              <a:rPr lang="en-US" dirty="0"/>
              <a:t>Identification, de-identification and re-identification</a:t>
            </a:r>
          </a:p>
        </p:txBody>
      </p:sp>
    </p:spTree>
    <p:extLst>
      <p:ext uri="{BB962C8B-B14F-4D97-AF65-F5344CB8AC3E}">
        <p14:creationId xmlns:p14="http://schemas.microsoft.com/office/powerpoint/2010/main" val="3830172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11686</TotalTime>
  <Words>10256</Words>
  <Application>Microsoft Macintosh PowerPoint</Application>
  <PresentationFormat>On-screen Show (4:3)</PresentationFormat>
  <Paragraphs>662</Paragraphs>
  <Slides>65</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Wingdings</vt:lpstr>
      <vt:lpstr>Office Theme</vt:lpstr>
      <vt:lpstr>WQD7007 Big Data Management</vt:lpstr>
      <vt:lpstr>PowerPoint Presentation</vt:lpstr>
      <vt:lpstr>Identification, de-identification and re-identification</vt:lpstr>
      <vt:lpstr>Identification, de-identification and re-identification</vt:lpstr>
      <vt:lpstr>Identification, de-identification and re-identification</vt:lpstr>
      <vt:lpstr>Features of an identifier system</vt:lpstr>
      <vt:lpstr>Features of an identifier system</vt:lpstr>
      <vt:lpstr>Features of an Identifier System</vt:lpstr>
      <vt:lpstr>Features of an Identifier System</vt:lpstr>
      <vt:lpstr>Object identifiers</vt:lpstr>
      <vt:lpstr>Object identifiers</vt:lpstr>
      <vt:lpstr>Object identifiers</vt:lpstr>
      <vt:lpstr>Object identifiers</vt:lpstr>
      <vt:lpstr>Registered queue object identifiers</vt:lpstr>
      <vt:lpstr>Really bad identifier methods</vt:lpstr>
      <vt:lpstr>Embedding Information in an Identifier: Not Recommended</vt:lpstr>
      <vt:lpstr>Embedding Information in an Identifier: Not Recommended</vt:lpstr>
      <vt:lpstr>One-way Hashes</vt:lpstr>
      <vt:lpstr>One-way Hashes</vt:lpstr>
      <vt:lpstr>One-way Hashes</vt:lpstr>
      <vt:lpstr>De-identification</vt:lpstr>
      <vt:lpstr>De-identification</vt:lpstr>
      <vt:lpstr>De-identification</vt:lpstr>
      <vt:lpstr>De-identification</vt:lpstr>
      <vt:lpstr>De-identification</vt:lpstr>
      <vt:lpstr>Re-identification</vt:lpstr>
      <vt:lpstr>Re-identification</vt:lpstr>
      <vt:lpstr>Re-identification</vt:lpstr>
      <vt:lpstr>Concluding remarks</vt:lpstr>
      <vt:lpstr>Concluding remarks</vt:lpstr>
      <vt:lpstr>Concluding remarks</vt:lpstr>
      <vt:lpstr>PowerPoint Presentation</vt:lpstr>
      <vt:lpstr>Agenda</vt:lpstr>
      <vt:lpstr>Ontologies and Semantics</vt:lpstr>
      <vt:lpstr>Ontologies and Semantics</vt:lpstr>
      <vt:lpstr>Ontologies</vt:lpstr>
      <vt:lpstr>Ontology example</vt:lpstr>
      <vt:lpstr>Classifications, The Simplest Of Ontologies</vt:lpstr>
      <vt:lpstr>Classifications, The Simplest Of Ontologies</vt:lpstr>
      <vt:lpstr>Classifications, The Simplest Of Ontologies</vt:lpstr>
      <vt:lpstr>Classifications, The Simplest Of Ontologies</vt:lpstr>
      <vt:lpstr>Classifications, The Simplest Of Ontologies</vt:lpstr>
      <vt:lpstr>Classifications, The Simplest Of Ontologies</vt:lpstr>
      <vt:lpstr>Classifications, The Simplest Of Ontologies</vt:lpstr>
      <vt:lpstr>Classifications, The Simplest Of Ontologies</vt:lpstr>
      <vt:lpstr>Classifications, The Simplest Of Ontologies</vt:lpstr>
      <vt:lpstr>Classifications, The Simplest Of Ontologies</vt:lpstr>
      <vt:lpstr>Classifications, The Simplest Of Ontologies</vt:lpstr>
      <vt:lpstr>Classification system VS identification system?</vt:lpstr>
      <vt:lpstr>Ontologies, classes with multiple parents</vt:lpstr>
      <vt:lpstr>Ontologies, classes with multiple parents</vt:lpstr>
      <vt:lpstr>Ontologies, classes with multiple parents</vt:lpstr>
      <vt:lpstr>Ontologies, classes with multiple parents</vt:lpstr>
      <vt:lpstr>Ontologies, classes with multiple parents</vt:lpstr>
      <vt:lpstr>Ontologies, classes with multiple parents</vt:lpstr>
      <vt:lpstr>Choosing a Class Model</vt:lpstr>
      <vt:lpstr>Choosing a Class Model</vt:lpstr>
      <vt:lpstr>Choosing a Class Model</vt:lpstr>
      <vt:lpstr>Choosing a Class Model</vt:lpstr>
      <vt:lpstr>Choosing a Class Model</vt:lpstr>
      <vt:lpstr>Choosing a Class Model</vt:lpstr>
      <vt:lpstr>Choosing a Class Model</vt:lpstr>
      <vt:lpstr>Common Pitfalls in Ontology Development</vt:lpstr>
      <vt:lpstr>Common Pitfalls in Ontology Development</vt:lpstr>
      <vt:lpstr>Common Pitfalls in Ontology Development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WQD7007 Big Data Management</dc:title>
  <dc:creator>hoo</dc:creator>
  <cp:lastModifiedBy>william hoo</cp:lastModifiedBy>
  <cp:revision>139</cp:revision>
  <cp:lastPrinted>2018-02-27T01:04:52Z</cp:lastPrinted>
  <dcterms:created xsi:type="dcterms:W3CDTF">2018-02-20T16:33:32Z</dcterms:created>
  <dcterms:modified xsi:type="dcterms:W3CDTF">2020-03-17T09:18:52Z</dcterms:modified>
</cp:coreProperties>
</file>