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8" r:id="rId18"/>
    <p:sldId id="297" r:id="rId19"/>
    <p:sldId id="299" r:id="rId20"/>
    <p:sldId id="300" r:id="rId21"/>
    <p:sldId id="301" r:id="rId22"/>
    <p:sldId id="302" r:id="rId23"/>
    <p:sldId id="303" r:id="rId24"/>
    <p:sldId id="304" r:id="rId25"/>
    <p:sldId id="305" r:id="rId26"/>
    <p:sldId id="308" r:id="rId27"/>
    <p:sldId id="30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7237"/>
  </p:normalViewPr>
  <p:slideViewPr>
    <p:cSldViewPr snapToGrid="0">
      <p:cViewPr varScale="1">
        <p:scale>
          <a:sx n="90" d="100"/>
          <a:sy n="90"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BD751-40FF-48F9-B0BF-D33832D65A68}" type="datetimeFigureOut">
              <a:rPr lang="en-US" smtClean="0"/>
              <a:t>3/26/2019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ABAA0-22E9-44EF-81BD-A891E9448254}" type="slidenum">
              <a:rPr lang="en-US" smtClean="0"/>
              <a:t>‹#›</a:t>
            </a:fld>
            <a:endParaRPr lang="en-US"/>
          </a:p>
        </p:txBody>
      </p:sp>
    </p:spTree>
    <p:extLst>
      <p:ext uri="{BB962C8B-B14F-4D97-AF65-F5344CB8AC3E}">
        <p14:creationId xmlns:p14="http://schemas.microsoft.com/office/powerpoint/2010/main" val="11673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ABAA0-22E9-44EF-81BD-A891E9448254}" type="slidenum">
              <a:rPr lang="en-US" smtClean="0"/>
              <a:t>1</a:t>
            </a:fld>
            <a:endParaRPr lang="en-US"/>
          </a:p>
        </p:txBody>
      </p:sp>
    </p:spTree>
    <p:extLst>
      <p:ext uri="{BB962C8B-B14F-4D97-AF65-F5344CB8AC3E}">
        <p14:creationId xmlns:p14="http://schemas.microsoft.com/office/powerpoint/2010/main" val="573125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ABAA0-22E9-44EF-81BD-A891E9448254}" type="slidenum">
              <a:rPr lang="en-US" smtClean="0"/>
              <a:t>2</a:t>
            </a:fld>
            <a:endParaRPr lang="en-US"/>
          </a:p>
        </p:txBody>
      </p:sp>
    </p:spTree>
    <p:extLst>
      <p:ext uri="{BB962C8B-B14F-4D97-AF65-F5344CB8AC3E}">
        <p14:creationId xmlns:p14="http://schemas.microsoft.com/office/powerpoint/2010/main" val="3915369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3</a:t>
            </a:fld>
            <a:endParaRPr lang="en-US"/>
          </a:p>
        </p:txBody>
      </p:sp>
    </p:spTree>
    <p:extLst>
      <p:ext uri="{BB962C8B-B14F-4D97-AF65-F5344CB8AC3E}">
        <p14:creationId xmlns:p14="http://schemas.microsoft.com/office/powerpoint/2010/main" val="3012040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Complexity </a:t>
            </a:r>
            <a:r>
              <a:rPr lang="en-US" dirty="0" smtClean="0"/>
              <a:t>-</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23</a:t>
            </a:fld>
            <a:endParaRPr lang="en-US"/>
          </a:p>
        </p:txBody>
      </p:sp>
    </p:spTree>
    <p:extLst>
      <p:ext uri="{BB962C8B-B14F-4D97-AF65-F5344CB8AC3E}">
        <p14:creationId xmlns:p14="http://schemas.microsoft.com/office/powerpoint/2010/main" val="242352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Access time - </a:t>
            </a:r>
            <a:r>
              <a:rPr lang="en-MY" dirty="0"/>
              <a:t>Faster data access time can increase the productivity of managers, analysts, accountants and other workers who use data on a regular basis.</a:t>
            </a:r>
          </a:p>
          <a:p>
            <a:r>
              <a:rPr lang="en-US" dirty="0"/>
              <a:t>-Editing and Communication</a:t>
            </a:r>
            <a:r>
              <a:rPr lang="en-MY" dirty="0"/>
              <a:t>To distribute data on paper files, users must mail, fax or scan the </a:t>
            </a:r>
            <a:r>
              <a:rPr lang="en-MY" dirty="0" err="1"/>
              <a:t>data.Databases</a:t>
            </a:r>
            <a:r>
              <a:rPr lang="en-MY" dirty="0"/>
              <a:t> allow users to edit information fields directly, and because information is stored digitally, it is already in a form -that can be easily transmitted.</a:t>
            </a:r>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-Electronic filing systems allow users to quickly check whether information already exists somewhere in the system, which helps avoid problems like redundant files and data loss</a:t>
            </a:r>
            <a:r>
              <a:rPr lang="en-MY"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smtClean="0"/>
              <a:t>Disadvantage of electronic file access:</a:t>
            </a:r>
          </a:p>
          <a:p>
            <a:pPr marL="457200" indent="-457200" algn="just">
              <a:spcBef>
                <a:spcPts val="0"/>
              </a:spcBef>
              <a:buAutoNum type="arabicPeriod"/>
            </a:pPr>
            <a:r>
              <a:rPr lang="en-US" sz="2000" dirty="0" smtClean="0"/>
              <a:t>Data Security</a:t>
            </a:r>
          </a:p>
          <a:p>
            <a:pPr marL="800100" lvl="1" indent="-342900" algn="just">
              <a:spcBef>
                <a:spcPts val="0"/>
              </a:spcBef>
              <a:buAutoNum type="arabicPeriod"/>
            </a:pPr>
            <a:r>
              <a:rPr lang="en-MY" sz="1800" dirty="0" smtClean="0"/>
              <a:t>Electronic files are usually accessible on a network, which means it's possible for an unauthorized person to gain access to electronic data over the Internet through hacking methods. Electronic data can also be damaged by software security problems like computer viruses.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p>
          <a:p>
            <a:endParaRPr lang="en-MY" dirty="0"/>
          </a:p>
        </p:txBody>
      </p:sp>
      <p:sp>
        <p:nvSpPr>
          <p:cNvPr id="4" name="Slide Number Placeholder 3"/>
          <p:cNvSpPr>
            <a:spLocks noGrp="1"/>
          </p:cNvSpPr>
          <p:nvPr>
            <p:ph type="sldNum" sz="quarter" idx="10"/>
          </p:nvPr>
        </p:nvSpPr>
        <p:spPr/>
        <p:txBody>
          <a:bodyPr/>
          <a:lstStyle/>
          <a:p>
            <a:fld id="{A89ABAA0-22E9-44EF-81BD-A891E9448254}" type="slidenum">
              <a:rPr lang="en-US" smtClean="0"/>
              <a:t>24</a:t>
            </a:fld>
            <a:endParaRPr lang="en-US"/>
          </a:p>
        </p:txBody>
      </p:sp>
    </p:spTree>
    <p:extLst>
      <p:ext uri="{BB962C8B-B14F-4D97-AF65-F5344CB8AC3E}">
        <p14:creationId xmlns:p14="http://schemas.microsoft.com/office/powerpoint/2010/main" val="170695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characteristics:</a:t>
            </a:r>
          </a:p>
          <a:p>
            <a:pPr marL="800100" lvl="1" indent="-342900" algn="just">
              <a:buFont typeface="Arial" panose="020B0604020202020204" pitchFamily="34" charset="0"/>
              <a:buChar char="•"/>
            </a:pPr>
            <a:r>
              <a:rPr lang="en-MY" sz="2000" dirty="0" smtClean="0"/>
              <a:t>The use of Structured Query Language (SQL) for managing and accessing the data.</a:t>
            </a:r>
          </a:p>
          <a:p>
            <a:pPr marL="800100" lvl="1" indent="-342900" algn="just">
              <a:buFont typeface="Arial" panose="020B0604020202020204" pitchFamily="34" charset="0"/>
              <a:buChar char="•"/>
            </a:pPr>
            <a:r>
              <a:rPr lang="en-MY" sz="2000" dirty="0" smtClean="0"/>
              <a:t>Relational and warehouse database systems that often read data in 8k or 16k block sizes. These block sizes load data into memory, and then the data are processed by applications. When processing large volumes of data, reading the data in these block sizes is extremely inefficient.</a:t>
            </a:r>
          </a:p>
          <a:p>
            <a:pPr marL="800100" lvl="1" indent="-342900" algn="just">
              <a:buFont typeface="Arial" panose="020B0604020202020204" pitchFamily="34" charset="0"/>
              <a:buChar char="•"/>
            </a:pPr>
            <a:r>
              <a:rPr lang="en-MY" sz="2000" dirty="0" smtClean="0"/>
              <a:t>Organizations today contain large volumes of information that is not actionable or being leveraged for the information it contains.</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25</a:t>
            </a:fld>
            <a:endParaRPr lang="en-US"/>
          </a:p>
        </p:txBody>
      </p:sp>
    </p:spTree>
    <p:extLst>
      <p:ext uri="{BB962C8B-B14F-4D97-AF65-F5344CB8AC3E}">
        <p14:creationId xmlns:p14="http://schemas.microsoft.com/office/powerpoint/2010/main" val="143486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1E6C3-8677-AB4F-8FBA-65982493ADDD}" type="datetime1">
              <a:rPr lang="en-MY" smtClean="0"/>
              <a:t>26/3/2019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62591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614ED-5B1C-1143-9EEF-D9EAE8DEAEE1}" type="datetime1">
              <a:rPr lang="en-MY" smtClean="0"/>
              <a:t>26/3/2019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2149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BF99F2-A3CE-3E42-BD3A-C0A60D4C9837}" type="datetime1">
              <a:rPr lang="en-MY" smtClean="0"/>
              <a:t>26/3/2019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1358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F9F8F-700D-EA4C-9766-9D84EA6B1FA4}" type="datetime1">
              <a:rPr lang="en-MY" smtClean="0"/>
              <a:t>26/3/2019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6762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E99CDF-0B34-0546-8BBC-D381D097F956}" type="datetime1">
              <a:rPr lang="en-MY" smtClean="0"/>
              <a:t>26/3/2019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54548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506BF-F235-B044-AE55-10B9C610E4C9}" type="datetime1">
              <a:rPr lang="en-MY" smtClean="0"/>
              <a:t>26/3/2019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3484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1BD4D-2E22-2D42-9391-3AABB0CAD6F9}" type="datetime1">
              <a:rPr lang="en-MY" smtClean="0"/>
              <a:t>26/3/2019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83598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0F0BE-ED20-2446-9CEC-0CA317726B9B}" type="datetime1">
              <a:rPr lang="en-MY" smtClean="0"/>
              <a:t>26/3/2019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102355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345B4-6B74-AA46-8747-DC04B6BACF5C}" type="datetime1">
              <a:rPr lang="en-MY" smtClean="0"/>
              <a:t>26/3/2019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7021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1980BF-E0A8-1041-A263-CF19D6C00F68}" type="datetime1">
              <a:rPr lang="en-MY" smtClean="0"/>
              <a:t>26/3/2019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5118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A8B462-F555-2247-A96A-D4ADED34F8FA}" type="datetime1">
              <a:rPr lang="en-MY" smtClean="0"/>
              <a:t>26/3/2019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26152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F02D4-9294-0146-A4B3-ED746460822E}" type="datetime1">
              <a:rPr lang="en-MY" smtClean="0"/>
              <a:t>26/3/2019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85032-7C7B-4CFF-B143-12EB198668AE}" type="slidenum">
              <a:rPr lang="en-US" smtClean="0"/>
              <a:t>‹#›</a:t>
            </a:fld>
            <a:endParaRPr lang="en-US"/>
          </a:p>
        </p:txBody>
      </p:sp>
    </p:spTree>
    <p:extLst>
      <p:ext uri="{BB962C8B-B14F-4D97-AF65-F5344CB8AC3E}">
        <p14:creationId xmlns:p14="http://schemas.microsoft.com/office/powerpoint/2010/main" val="3667598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odex.cs.yale.edu/avi/db-book/db6/slide-dir/index.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codex.cs.yale.edu/avi/db-book/db6/slide-dir/index.html" TargetMode="Externa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dex.cs.yale.edu/avi/db-book/db6/slide-dir/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dex.cs.yale.edu/avi/db-book/db6/slide-dir/index.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odex.cs.yale.edu/avi/db-book/db6/slide-dir/index.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odex.cs.yale.edu/avi/db-book/db6/slide-dir/index.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codex.cs.yale.edu/avi/db-book/db6/slide-dir/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51FC-F1E5-40BA-A047-F9D6C09738D7}"/>
              </a:ext>
            </a:extLst>
          </p:cNvPr>
          <p:cNvSpPr>
            <a:spLocks noGrp="1"/>
          </p:cNvSpPr>
          <p:nvPr>
            <p:ph type="ctrTitle"/>
          </p:nvPr>
        </p:nvSpPr>
        <p:spPr>
          <a:xfrm>
            <a:off x="685800" y="2636667"/>
            <a:ext cx="7772400" cy="873295"/>
          </a:xfrm>
        </p:spPr>
        <p:txBody>
          <a:bodyPr>
            <a:normAutofit/>
          </a:bodyPr>
          <a:lstStyle/>
          <a:p>
            <a:r>
              <a:rPr lang="en-US" sz="4400" dirty="0"/>
              <a:t>WQD7007 Big Data Management</a:t>
            </a:r>
          </a:p>
        </p:txBody>
      </p:sp>
      <p:sp>
        <p:nvSpPr>
          <p:cNvPr id="3" name="Subtitle 2">
            <a:extLst>
              <a:ext uri="{FF2B5EF4-FFF2-40B4-BE49-F238E27FC236}">
                <a16:creationId xmlns:a16="http://schemas.microsoft.com/office/drawing/2014/main" id="{CDB83871-9718-4EFD-A879-97FA5C33D2E1}"/>
              </a:ext>
            </a:extLst>
          </p:cNvPr>
          <p:cNvSpPr>
            <a:spLocks noGrp="1"/>
          </p:cNvSpPr>
          <p:nvPr>
            <p:ph type="subTitle" idx="1"/>
          </p:nvPr>
        </p:nvSpPr>
        <p:spPr>
          <a:xfrm>
            <a:off x="1143000" y="4074850"/>
            <a:ext cx="6858000" cy="1531866"/>
          </a:xfrm>
        </p:spPr>
        <p:txBody>
          <a:bodyPr>
            <a:normAutofit/>
          </a:bodyPr>
          <a:lstStyle/>
          <a:p>
            <a:r>
              <a:rPr lang="en-US" sz="4400" dirty="0"/>
              <a:t>Traditional Database</a:t>
            </a:r>
          </a:p>
        </p:txBody>
      </p:sp>
      <p:sp>
        <p:nvSpPr>
          <p:cNvPr id="4" name="Slide Number Placeholder 3">
            <a:extLst>
              <a:ext uri="{FF2B5EF4-FFF2-40B4-BE49-F238E27FC236}">
                <a16:creationId xmlns:a16="http://schemas.microsoft.com/office/drawing/2014/main" id="{E12F9F55-F2E6-4FEF-8328-6821CBE056A0}"/>
              </a:ext>
            </a:extLst>
          </p:cNvPr>
          <p:cNvSpPr>
            <a:spLocks noGrp="1"/>
          </p:cNvSpPr>
          <p:nvPr>
            <p:ph type="sldNum" sz="quarter" idx="12"/>
          </p:nvPr>
        </p:nvSpPr>
        <p:spPr/>
        <p:txBody>
          <a:bodyPr/>
          <a:lstStyle/>
          <a:p>
            <a:fld id="{33085032-7C7B-4CFF-B143-12EB198668AE}" type="slidenum">
              <a:rPr lang="en-US" smtClean="0"/>
              <a:t>1</a:t>
            </a:fld>
            <a:endParaRPr lang="en-US"/>
          </a:p>
        </p:txBody>
      </p:sp>
      <p:pic>
        <p:nvPicPr>
          <p:cNvPr id="5" name="Picture 2" descr="https://1120688276.rsc.cdn77.org/admin/uploads/images/490/logo/large/logo.png">
            <a:extLst>
              <a:ext uri="{FF2B5EF4-FFF2-40B4-BE49-F238E27FC236}">
                <a16:creationId xmlns:a16="http://schemas.microsoft.com/office/drawing/2014/main" id="{21F52E2C-208C-0748-A0FC-2239E772E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1000"/>
            <a:ext cx="334327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45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B880-A04F-0442-9410-97BEC9BD098B}"/>
              </a:ext>
            </a:extLst>
          </p:cNvPr>
          <p:cNvSpPr>
            <a:spLocks noGrp="1"/>
          </p:cNvSpPr>
          <p:nvPr>
            <p:ph type="title"/>
          </p:nvPr>
        </p:nvSpPr>
        <p:spPr/>
        <p:txBody>
          <a:bodyPr/>
          <a:lstStyle/>
          <a:p>
            <a:r>
              <a:rPr lang="en-US" dirty="0"/>
              <a:t>Schema Diagram for University Database</a:t>
            </a:r>
          </a:p>
        </p:txBody>
      </p:sp>
      <p:sp>
        <p:nvSpPr>
          <p:cNvPr id="3" name="Content Placeholder 2">
            <a:extLst>
              <a:ext uri="{FF2B5EF4-FFF2-40B4-BE49-F238E27FC236}">
                <a16:creationId xmlns:a16="http://schemas.microsoft.com/office/drawing/2014/main" id="{30BF0499-A918-CC4F-B2EB-0BD2BAD26E9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66FADF4-CC5B-814A-BC28-18EE4BE01183}"/>
              </a:ext>
            </a:extLst>
          </p:cNvPr>
          <p:cNvSpPr>
            <a:spLocks noGrp="1"/>
          </p:cNvSpPr>
          <p:nvPr>
            <p:ph type="sldNum" sz="quarter" idx="12"/>
          </p:nvPr>
        </p:nvSpPr>
        <p:spPr/>
        <p:txBody>
          <a:bodyPr/>
          <a:lstStyle/>
          <a:p>
            <a:fld id="{33085032-7C7B-4CFF-B143-12EB198668AE}" type="slidenum">
              <a:rPr lang="en-US" smtClean="0"/>
              <a:t>10</a:t>
            </a:fld>
            <a:endParaRPr lang="en-US"/>
          </a:p>
        </p:txBody>
      </p:sp>
      <p:pic>
        <p:nvPicPr>
          <p:cNvPr id="5" name="Picture 1">
            <a:extLst>
              <a:ext uri="{FF2B5EF4-FFF2-40B4-BE49-F238E27FC236}">
                <a16:creationId xmlns:a16="http://schemas.microsoft.com/office/drawing/2014/main" id="{4461531E-30A6-FE48-97C9-51326EA06F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568259"/>
            <a:ext cx="7886700" cy="478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040BAD1E-00DA-EA49-9BC0-704C8EAD4256}"/>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8" name="Rectangle 7">
            <a:extLst>
              <a:ext uri="{FF2B5EF4-FFF2-40B4-BE49-F238E27FC236}">
                <a16:creationId xmlns:a16="http://schemas.microsoft.com/office/drawing/2014/main" id="{01AC3618-54B0-714E-9B1B-D19696BA0B4A}"/>
              </a:ext>
            </a:extLst>
          </p:cNvPr>
          <p:cNvSpPr/>
          <p:nvPr/>
        </p:nvSpPr>
        <p:spPr>
          <a:xfrm>
            <a:off x="152400" y="66913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3"/>
              </a:rPr>
              <a:t>http://codex.cs.yale.edu/avi/db-book/db6/slide-dir/index.html</a:t>
            </a:r>
            <a:r>
              <a:rPr lang="en-MY" sz="1200" dirty="0"/>
              <a:t> </a:t>
            </a:r>
            <a:endParaRPr lang="en-US" sz="1200" dirty="0"/>
          </a:p>
        </p:txBody>
      </p:sp>
    </p:spTree>
    <p:extLst>
      <p:ext uri="{BB962C8B-B14F-4D97-AF65-F5344CB8AC3E}">
        <p14:creationId xmlns:p14="http://schemas.microsoft.com/office/powerpoint/2010/main" val="161265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6640-8673-814A-8E3F-C7E566674CB1}"/>
              </a:ext>
            </a:extLst>
          </p:cNvPr>
          <p:cNvSpPr>
            <a:spLocks noGrp="1"/>
          </p:cNvSpPr>
          <p:nvPr>
            <p:ph type="title"/>
          </p:nvPr>
        </p:nvSpPr>
        <p:spPr/>
        <p:txBody>
          <a:bodyPr/>
          <a:lstStyle/>
          <a:p>
            <a:r>
              <a:rPr lang="en-US" dirty="0"/>
              <a:t>SQL: Create Table Construct</a:t>
            </a:r>
          </a:p>
        </p:txBody>
      </p:sp>
      <p:sp>
        <p:nvSpPr>
          <p:cNvPr id="3" name="Content Placeholder 2">
            <a:extLst>
              <a:ext uri="{FF2B5EF4-FFF2-40B4-BE49-F238E27FC236}">
                <a16:creationId xmlns:a16="http://schemas.microsoft.com/office/drawing/2014/main" id="{6DEE4490-BC08-4B44-8189-7BB81A621A04}"/>
              </a:ext>
            </a:extLst>
          </p:cNvPr>
          <p:cNvSpPr>
            <a:spLocks noGrp="1"/>
          </p:cNvSpPr>
          <p:nvPr>
            <p:ph idx="1"/>
          </p:nvPr>
        </p:nvSpPr>
        <p:spPr/>
        <p:txBody>
          <a:bodyPr>
            <a:normAutofit fontScale="77500" lnSpcReduction="20000"/>
          </a:bodyPr>
          <a:lstStyle/>
          <a:p>
            <a:pPr>
              <a:tabLst>
                <a:tab pos="1489075" algn="l"/>
                <a:tab pos="1949450" algn="l"/>
                <a:tab pos="3036888" algn="l"/>
              </a:tabLst>
            </a:pPr>
            <a:r>
              <a:rPr lang="en-US" altLang="en-US" dirty="0"/>
              <a:t>An SQL relation is defined using the create table command:</a:t>
            </a:r>
          </a:p>
          <a:p>
            <a:pPr>
              <a:buFont typeface="Monotype Sorts" pitchFamily="2" charset="2"/>
              <a:buNone/>
              <a:tabLst>
                <a:tab pos="1489075" algn="l"/>
                <a:tab pos="1949450" algn="l"/>
                <a:tab pos="3036888" algn="l"/>
              </a:tabLst>
            </a:pPr>
            <a:r>
              <a:rPr lang="en-US" altLang="en-US" dirty="0"/>
              <a:t>		create table </a:t>
            </a:r>
            <a:r>
              <a:rPr lang="en-US" altLang="en-US" i="1" dirty="0"/>
              <a:t>r </a:t>
            </a:r>
            <a:r>
              <a:rPr lang="en-US" altLang="en-US" dirty="0"/>
              <a:t>(</a:t>
            </a:r>
            <a:r>
              <a:rPr lang="en-US" altLang="en-US" i="1" dirty="0"/>
              <a:t>A</a:t>
            </a:r>
            <a:r>
              <a:rPr lang="en-US" altLang="en-US" baseline="-25000" dirty="0"/>
              <a:t>1</a:t>
            </a:r>
            <a:r>
              <a:rPr lang="en-US" altLang="en-US" dirty="0"/>
              <a:t> </a:t>
            </a:r>
            <a:r>
              <a:rPr lang="en-US" altLang="en-US" i="1" dirty="0"/>
              <a:t>D</a:t>
            </a:r>
            <a:r>
              <a:rPr lang="en-US" altLang="en-US" baseline="-25000" dirty="0"/>
              <a:t>1</a:t>
            </a:r>
            <a:r>
              <a:rPr lang="en-US" altLang="en-US" dirty="0"/>
              <a:t>, </a:t>
            </a:r>
            <a:r>
              <a:rPr lang="en-US" altLang="en-US" i="1" dirty="0"/>
              <a:t>A</a:t>
            </a:r>
            <a:r>
              <a:rPr lang="en-US" altLang="en-US" baseline="-25000" dirty="0"/>
              <a:t>2</a:t>
            </a:r>
            <a:r>
              <a:rPr lang="en-US" altLang="en-US" dirty="0"/>
              <a:t> </a:t>
            </a:r>
            <a:r>
              <a:rPr lang="en-US" altLang="en-US" i="1" dirty="0"/>
              <a:t>D</a:t>
            </a:r>
            <a:r>
              <a:rPr lang="en-US" altLang="en-US" baseline="-25000" dirty="0"/>
              <a:t>2</a:t>
            </a:r>
            <a:r>
              <a:rPr lang="en-US" altLang="en-US" dirty="0"/>
              <a:t>, ..., </a:t>
            </a:r>
            <a:r>
              <a:rPr lang="en-US" altLang="en-US" i="1" dirty="0"/>
              <a:t>A</a:t>
            </a:r>
            <a:r>
              <a:rPr lang="en-US" altLang="en-US" i="1" baseline="-25000" dirty="0"/>
              <a:t>n</a:t>
            </a:r>
            <a:r>
              <a:rPr lang="en-US" altLang="en-US" i="1" dirty="0"/>
              <a:t> </a:t>
            </a:r>
            <a:r>
              <a:rPr lang="en-US" altLang="en-US" i="1" dirty="0" err="1"/>
              <a:t>D</a:t>
            </a:r>
            <a:r>
              <a:rPr lang="en-US" altLang="en-US" i="1" baseline="-25000" dirty="0" err="1"/>
              <a:t>n</a:t>
            </a:r>
            <a:r>
              <a:rPr lang="en-US" altLang="en-US" i="1" dirty="0"/>
              <a:t>,</a:t>
            </a:r>
            <a:br>
              <a:rPr lang="en-US" altLang="en-US" i="1" dirty="0"/>
            </a:br>
            <a:r>
              <a:rPr lang="en-US" altLang="en-US" i="1" dirty="0"/>
              <a:t>			</a:t>
            </a:r>
            <a:r>
              <a:rPr lang="en-US" altLang="en-US" dirty="0"/>
              <a:t>(integrity-constraint</a:t>
            </a:r>
            <a:r>
              <a:rPr lang="en-US" altLang="en-US" baseline="-25000" dirty="0"/>
              <a:t>1</a:t>
            </a:r>
            <a:r>
              <a:rPr lang="en-US" altLang="en-US" dirty="0"/>
              <a:t>),</a:t>
            </a:r>
            <a:br>
              <a:rPr lang="en-US" altLang="en-US" dirty="0"/>
            </a:br>
            <a:r>
              <a:rPr lang="en-US" altLang="en-US" dirty="0"/>
              <a:t>			...,</a:t>
            </a:r>
            <a:br>
              <a:rPr lang="en-US" altLang="en-US" dirty="0"/>
            </a:br>
            <a:r>
              <a:rPr lang="en-US" altLang="en-US" dirty="0"/>
              <a:t>			(integrity-</a:t>
            </a:r>
            <a:r>
              <a:rPr lang="en-US" altLang="en-US" dirty="0" err="1"/>
              <a:t>constraint</a:t>
            </a:r>
            <a:r>
              <a:rPr lang="en-US" altLang="en-US" baseline="-25000" dirty="0" err="1"/>
              <a:t>k</a:t>
            </a:r>
            <a:r>
              <a:rPr lang="en-US" altLang="en-US" dirty="0"/>
              <a:t>))</a:t>
            </a:r>
          </a:p>
          <a:p>
            <a:pPr lvl="1">
              <a:tabLst>
                <a:tab pos="1489075" algn="l"/>
                <a:tab pos="1949450" algn="l"/>
                <a:tab pos="3036888" algn="l"/>
              </a:tabLst>
            </a:pPr>
            <a:r>
              <a:rPr lang="en-US" altLang="en-US" i="1" dirty="0"/>
              <a:t>r</a:t>
            </a:r>
            <a:r>
              <a:rPr lang="en-US" altLang="en-US" dirty="0"/>
              <a:t> is the name of the relation</a:t>
            </a:r>
          </a:p>
          <a:p>
            <a:pPr lvl="1">
              <a:tabLst>
                <a:tab pos="1489075" algn="l"/>
                <a:tab pos="1949450" algn="l"/>
                <a:tab pos="3036888" algn="l"/>
              </a:tabLst>
            </a:pPr>
            <a:r>
              <a:rPr lang="en-US" altLang="en-US" dirty="0"/>
              <a:t>each </a:t>
            </a:r>
            <a:r>
              <a:rPr lang="en-US" altLang="en-US" i="1" dirty="0"/>
              <a:t>A</a:t>
            </a:r>
            <a:r>
              <a:rPr lang="en-US" altLang="en-US" i="1" baseline="-25000" dirty="0"/>
              <a:t>i</a:t>
            </a:r>
            <a:r>
              <a:rPr lang="en-US" altLang="en-US" dirty="0"/>
              <a:t> is an attribute name in the schema of relation </a:t>
            </a:r>
            <a:r>
              <a:rPr lang="en-US" altLang="en-US" i="1" dirty="0"/>
              <a:t>r</a:t>
            </a:r>
          </a:p>
          <a:p>
            <a:pPr lvl="1">
              <a:tabLst>
                <a:tab pos="1489075" algn="l"/>
                <a:tab pos="1949450" algn="l"/>
                <a:tab pos="3036888" algn="l"/>
              </a:tabLst>
            </a:pPr>
            <a:r>
              <a:rPr lang="en-US" altLang="en-US" i="1" dirty="0"/>
              <a:t>D</a:t>
            </a:r>
            <a:r>
              <a:rPr lang="en-US" altLang="en-US" i="1" baseline="-25000" dirty="0"/>
              <a:t>i</a:t>
            </a:r>
            <a:r>
              <a:rPr lang="en-US" altLang="en-US" dirty="0"/>
              <a:t> is the data type of values in the domain of attribute </a:t>
            </a:r>
            <a:r>
              <a:rPr lang="en-US" altLang="en-US" i="1" dirty="0"/>
              <a:t>A</a:t>
            </a:r>
            <a:r>
              <a:rPr lang="en-US" altLang="en-US" i="1" baseline="-25000" dirty="0"/>
              <a:t>i</a:t>
            </a:r>
          </a:p>
          <a:p>
            <a:pPr lvl="1">
              <a:buFont typeface="Monotype Sorts" pitchFamily="2" charset="2"/>
              <a:buNone/>
              <a:tabLst>
                <a:tab pos="1489075" algn="l"/>
                <a:tab pos="1949450" algn="l"/>
                <a:tab pos="3036888" algn="l"/>
              </a:tabLst>
            </a:pPr>
            <a:endParaRPr lang="en-US" altLang="en-US" dirty="0"/>
          </a:p>
          <a:p>
            <a:pPr>
              <a:tabLst>
                <a:tab pos="1489075" algn="l"/>
                <a:tab pos="1949450" algn="l"/>
                <a:tab pos="3036888" algn="l"/>
              </a:tabLst>
            </a:pPr>
            <a:r>
              <a:rPr lang="en-US" altLang="en-US" dirty="0"/>
              <a:t>Example:</a:t>
            </a:r>
          </a:p>
          <a:p>
            <a:pPr>
              <a:buFont typeface="Monotype Sorts" pitchFamily="2" charset="2"/>
              <a:buNone/>
              <a:tabLst>
                <a:tab pos="1489075" algn="l"/>
                <a:tab pos="1949450" algn="l"/>
                <a:tab pos="3036888" algn="l"/>
              </a:tabLst>
            </a:pPr>
            <a:r>
              <a:rPr lang="en-US" altLang="en-US" dirty="0"/>
              <a:t>		 create table </a:t>
            </a:r>
            <a:r>
              <a:rPr lang="en-US" altLang="en-US" i="1" dirty="0"/>
              <a:t>instructor</a:t>
            </a:r>
            <a:r>
              <a:rPr lang="en-US" altLang="en-US" dirty="0"/>
              <a:t> (</a:t>
            </a:r>
            <a:br>
              <a:rPr lang="en-US" altLang="en-US" dirty="0"/>
            </a:br>
            <a:r>
              <a:rPr lang="en-US" altLang="en-US" dirty="0"/>
              <a:t>                             </a:t>
            </a:r>
            <a:r>
              <a:rPr lang="en-US" altLang="en-US" i="1" dirty="0"/>
              <a:t>ID</a:t>
            </a:r>
            <a:r>
              <a:rPr lang="en-US" altLang="en-US" dirty="0"/>
              <a:t>                char(5),</a:t>
            </a:r>
            <a:br>
              <a:rPr lang="en-US" altLang="en-US" dirty="0"/>
            </a:br>
            <a:r>
              <a:rPr lang="en-US" altLang="en-US" dirty="0"/>
              <a:t>                             </a:t>
            </a:r>
            <a:r>
              <a:rPr lang="en-US" altLang="en-US" i="1" dirty="0"/>
              <a:t>name           </a:t>
            </a:r>
            <a:r>
              <a:rPr lang="en-US" altLang="en-US" dirty="0"/>
              <a:t>varchar(20),</a:t>
            </a:r>
            <a:r>
              <a:rPr lang="en-US" altLang="en-US" i="1" dirty="0"/>
              <a:t/>
            </a:r>
            <a:br>
              <a:rPr lang="en-US" altLang="en-US" i="1" dirty="0"/>
            </a:br>
            <a:r>
              <a:rPr lang="en-US" altLang="en-US" i="1" dirty="0"/>
              <a:t>                             </a:t>
            </a:r>
            <a:r>
              <a:rPr lang="en-US" altLang="en-US" i="1" dirty="0" err="1"/>
              <a:t>dept_name</a:t>
            </a:r>
            <a:r>
              <a:rPr lang="en-US" altLang="en-US" i="1" dirty="0"/>
              <a:t>  </a:t>
            </a:r>
            <a:r>
              <a:rPr lang="en-US" altLang="en-US" dirty="0"/>
              <a:t>varchar(20),</a:t>
            </a:r>
            <a:br>
              <a:rPr lang="en-US" altLang="en-US" dirty="0"/>
            </a:br>
            <a:r>
              <a:rPr lang="en-US" altLang="en-US" dirty="0"/>
              <a:t>                             </a:t>
            </a:r>
            <a:r>
              <a:rPr lang="en-US" altLang="en-US" i="1" dirty="0"/>
              <a:t>salary</a:t>
            </a:r>
            <a:r>
              <a:rPr lang="en-US" altLang="en-US" dirty="0"/>
              <a:t>           numeric(8,2))</a:t>
            </a:r>
          </a:p>
          <a:p>
            <a:pPr>
              <a:buFont typeface="Monotype Sorts" pitchFamily="2" charset="2"/>
              <a:buNone/>
              <a:tabLst>
                <a:tab pos="1489075" algn="l"/>
                <a:tab pos="1949450" algn="l"/>
                <a:tab pos="3036888" algn="l"/>
              </a:tabLst>
            </a:pPr>
            <a:endParaRPr lang="en-US" altLang="en-US" dirty="0"/>
          </a:p>
          <a:p>
            <a:endParaRPr lang="en-US" dirty="0"/>
          </a:p>
        </p:txBody>
      </p:sp>
      <p:sp>
        <p:nvSpPr>
          <p:cNvPr id="4" name="Slide Number Placeholder 3">
            <a:extLst>
              <a:ext uri="{FF2B5EF4-FFF2-40B4-BE49-F238E27FC236}">
                <a16:creationId xmlns:a16="http://schemas.microsoft.com/office/drawing/2014/main" id="{E576C46A-0BC8-BB47-A0A3-94F998D3DE7D}"/>
              </a:ext>
            </a:extLst>
          </p:cNvPr>
          <p:cNvSpPr>
            <a:spLocks noGrp="1"/>
          </p:cNvSpPr>
          <p:nvPr>
            <p:ph type="sldNum" sz="quarter" idx="12"/>
          </p:nvPr>
        </p:nvSpPr>
        <p:spPr/>
        <p:txBody>
          <a:bodyPr/>
          <a:lstStyle/>
          <a:p>
            <a:fld id="{33085032-7C7B-4CFF-B143-12EB198668AE}" type="slidenum">
              <a:rPr lang="en-US" smtClean="0"/>
              <a:t>11</a:t>
            </a:fld>
            <a:endParaRPr lang="en-US"/>
          </a:p>
        </p:txBody>
      </p:sp>
      <p:sp>
        <p:nvSpPr>
          <p:cNvPr id="5" name="Rectangle 4">
            <a:extLst>
              <a:ext uri="{FF2B5EF4-FFF2-40B4-BE49-F238E27FC236}">
                <a16:creationId xmlns:a16="http://schemas.microsoft.com/office/drawing/2014/main" id="{5D2A6499-9A53-A048-BA7C-1281A26584B0}"/>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AA8E5022-0CCA-1A49-BC2E-2FDF13229364}"/>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389092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64E7-9277-4E4E-A290-51C63EFDE8D7}"/>
              </a:ext>
            </a:extLst>
          </p:cNvPr>
          <p:cNvSpPr>
            <a:spLocks noGrp="1"/>
          </p:cNvSpPr>
          <p:nvPr>
            <p:ph type="title"/>
          </p:nvPr>
        </p:nvSpPr>
        <p:spPr/>
        <p:txBody>
          <a:bodyPr/>
          <a:lstStyle/>
          <a:p>
            <a:r>
              <a:rPr lang="en-US" dirty="0"/>
              <a:t>Updates to tables</a:t>
            </a:r>
          </a:p>
        </p:txBody>
      </p:sp>
      <p:sp>
        <p:nvSpPr>
          <p:cNvPr id="3" name="Content Placeholder 2">
            <a:extLst>
              <a:ext uri="{FF2B5EF4-FFF2-40B4-BE49-F238E27FC236}">
                <a16:creationId xmlns:a16="http://schemas.microsoft.com/office/drawing/2014/main" id="{EC33AAE5-1884-C448-8576-35B61EEE94AB}"/>
              </a:ext>
            </a:extLst>
          </p:cNvPr>
          <p:cNvSpPr>
            <a:spLocks noGrp="1"/>
          </p:cNvSpPr>
          <p:nvPr>
            <p:ph idx="1"/>
          </p:nvPr>
        </p:nvSpPr>
        <p:spPr/>
        <p:txBody>
          <a:bodyPr>
            <a:noAutofit/>
          </a:bodyPr>
          <a:lstStyle/>
          <a:p>
            <a:pPr algn="just">
              <a:spcBef>
                <a:spcPts val="0"/>
              </a:spcBef>
              <a:tabLst>
                <a:tab pos="2232025" algn="l"/>
              </a:tabLst>
            </a:pPr>
            <a:r>
              <a:rPr lang="en-US" altLang="en-US" sz="2400" dirty="0">
                <a:solidFill>
                  <a:srgbClr val="000099"/>
                </a:solidFill>
              </a:rPr>
              <a:t>Insert  </a:t>
            </a:r>
            <a:endParaRPr lang="en-US" altLang="en-US" sz="2400" dirty="0"/>
          </a:p>
          <a:p>
            <a:pPr lvl="1" algn="just">
              <a:spcBef>
                <a:spcPts val="0"/>
              </a:spcBef>
              <a:tabLst>
                <a:tab pos="2232025" algn="l"/>
              </a:tabLst>
            </a:pPr>
            <a:r>
              <a:rPr lang="en-US" altLang="en-US" sz="2000" dirty="0"/>
              <a:t>insert into </a:t>
            </a:r>
            <a:r>
              <a:rPr lang="en-US" altLang="en-US" sz="2000" i="1" dirty="0"/>
              <a:t>instructor </a:t>
            </a:r>
            <a:r>
              <a:rPr lang="en-US" altLang="en-US" sz="2000" dirty="0"/>
              <a:t>values (‘10211’, ’Smith’, ’Biology’, 66000);</a:t>
            </a:r>
          </a:p>
          <a:p>
            <a:pPr algn="just">
              <a:spcBef>
                <a:spcPts val="0"/>
              </a:spcBef>
              <a:tabLst>
                <a:tab pos="2232025" algn="l"/>
              </a:tabLst>
            </a:pPr>
            <a:r>
              <a:rPr lang="en-US" altLang="en-US" sz="2400" dirty="0">
                <a:solidFill>
                  <a:srgbClr val="000099"/>
                </a:solidFill>
              </a:rPr>
              <a:t>Delete </a:t>
            </a:r>
          </a:p>
          <a:p>
            <a:pPr lvl="1" algn="just">
              <a:spcBef>
                <a:spcPts val="0"/>
              </a:spcBef>
              <a:tabLst>
                <a:tab pos="2232025" algn="l"/>
              </a:tabLst>
            </a:pPr>
            <a:r>
              <a:rPr lang="en-US" altLang="en-US" dirty="0">
                <a:solidFill>
                  <a:srgbClr val="000099"/>
                </a:solidFill>
              </a:rPr>
              <a:t> </a:t>
            </a:r>
            <a:r>
              <a:rPr lang="en-US" altLang="en-US" sz="2000" dirty="0"/>
              <a:t>Remove all tuples from the </a:t>
            </a:r>
            <a:r>
              <a:rPr lang="en-US" altLang="en-US" sz="2000" i="1" dirty="0"/>
              <a:t>student</a:t>
            </a:r>
            <a:r>
              <a:rPr lang="en-US" altLang="en-US" sz="2000" dirty="0"/>
              <a:t> relation</a:t>
            </a:r>
          </a:p>
          <a:p>
            <a:pPr lvl="2" algn="just">
              <a:spcBef>
                <a:spcPts val="0"/>
              </a:spcBef>
              <a:tabLst>
                <a:tab pos="2232025" algn="l"/>
              </a:tabLst>
            </a:pPr>
            <a:r>
              <a:rPr lang="en-US" altLang="en-US" dirty="0"/>
              <a:t>delete from </a:t>
            </a:r>
            <a:r>
              <a:rPr lang="en-US" altLang="en-US" i="1" dirty="0"/>
              <a:t>student  </a:t>
            </a:r>
          </a:p>
          <a:p>
            <a:pPr algn="just">
              <a:spcBef>
                <a:spcPts val="0"/>
              </a:spcBef>
              <a:tabLst>
                <a:tab pos="2232025" algn="l"/>
              </a:tabLst>
            </a:pPr>
            <a:r>
              <a:rPr lang="en-US" altLang="en-US" sz="2400" dirty="0">
                <a:solidFill>
                  <a:srgbClr val="000099"/>
                </a:solidFill>
              </a:rPr>
              <a:t>Drop Table</a:t>
            </a:r>
          </a:p>
          <a:p>
            <a:pPr lvl="1" algn="just">
              <a:spcBef>
                <a:spcPts val="0"/>
              </a:spcBef>
              <a:tabLst>
                <a:tab pos="2232025" algn="l"/>
              </a:tabLst>
            </a:pPr>
            <a:r>
              <a:rPr lang="en-US" altLang="en-US" sz="2000" dirty="0"/>
              <a:t>drop table </a:t>
            </a:r>
            <a:r>
              <a:rPr lang="en-US" altLang="en-US" sz="2000" i="1" dirty="0"/>
              <a:t>r</a:t>
            </a:r>
          </a:p>
          <a:p>
            <a:pPr algn="just">
              <a:spcBef>
                <a:spcPts val="0"/>
              </a:spcBef>
              <a:tabLst>
                <a:tab pos="2232025" algn="l"/>
              </a:tabLst>
            </a:pPr>
            <a:r>
              <a:rPr lang="en-US" altLang="en-US" sz="2400" dirty="0">
                <a:solidFill>
                  <a:srgbClr val="000099"/>
                </a:solidFill>
              </a:rPr>
              <a:t>Alter </a:t>
            </a:r>
            <a:r>
              <a:rPr lang="en-US" altLang="en-US" sz="2400" dirty="0"/>
              <a:t> </a:t>
            </a:r>
          </a:p>
          <a:p>
            <a:pPr lvl="1" algn="just">
              <a:spcBef>
                <a:spcPts val="0"/>
              </a:spcBef>
              <a:tabLst>
                <a:tab pos="2232025" algn="l"/>
              </a:tabLst>
            </a:pPr>
            <a:r>
              <a:rPr lang="en-US" altLang="en-US" sz="2000" dirty="0"/>
              <a:t>alter table </a:t>
            </a:r>
            <a:r>
              <a:rPr lang="en-US" altLang="en-US" sz="2000" i="1" dirty="0"/>
              <a:t>r </a:t>
            </a:r>
            <a:r>
              <a:rPr lang="en-US" altLang="en-US" sz="2000" dirty="0"/>
              <a:t>add </a:t>
            </a:r>
            <a:r>
              <a:rPr lang="en-US" altLang="en-US" sz="2000" i="1" dirty="0"/>
              <a:t>A D</a:t>
            </a:r>
          </a:p>
          <a:p>
            <a:pPr lvl="2" algn="just">
              <a:spcBef>
                <a:spcPts val="0"/>
              </a:spcBef>
              <a:tabLst>
                <a:tab pos="2232025" algn="l"/>
              </a:tabLst>
            </a:pPr>
            <a:r>
              <a:rPr lang="en-US" altLang="en-US" i="1" dirty="0"/>
              <a:t> </a:t>
            </a:r>
            <a:r>
              <a:rPr lang="en-US" altLang="en-US" dirty="0"/>
              <a:t>where </a:t>
            </a:r>
            <a:r>
              <a:rPr lang="en-US" altLang="en-US" i="1" dirty="0"/>
              <a:t>A</a:t>
            </a:r>
            <a:r>
              <a:rPr lang="en-US" altLang="en-US" dirty="0"/>
              <a:t> is the name of the attribute to be added to relation </a:t>
            </a:r>
            <a:r>
              <a:rPr lang="en-US" altLang="en-US" i="1" dirty="0"/>
              <a:t>r </a:t>
            </a:r>
            <a:r>
              <a:rPr lang="en-US" altLang="en-US" dirty="0"/>
              <a:t> and </a:t>
            </a:r>
            <a:r>
              <a:rPr lang="en-US" altLang="en-US" i="1" dirty="0"/>
              <a:t>D</a:t>
            </a:r>
            <a:r>
              <a:rPr lang="en-US" altLang="en-US" dirty="0"/>
              <a:t> is the domain of </a:t>
            </a:r>
            <a:r>
              <a:rPr lang="en-US" altLang="en-US" i="1" dirty="0"/>
              <a:t>A.</a:t>
            </a:r>
            <a:endParaRPr lang="en-US" altLang="en-US" dirty="0"/>
          </a:p>
          <a:p>
            <a:pPr lvl="2" algn="just">
              <a:spcBef>
                <a:spcPts val="0"/>
              </a:spcBef>
              <a:tabLst>
                <a:tab pos="2232025" algn="l"/>
              </a:tabLst>
            </a:pPr>
            <a:r>
              <a:rPr lang="en-US" altLang="en-US" dirty="0"/>
              <a:t>All exiting tuples in the relation are assigned </a:t>
            </a:r>
            <a:r>
              <a:rPr lang="en-US" altLang="en-US" i="1" dirty="0"/>
              <a:t>null</a:t>
            </a:r>
            <a:r>
              <a:rPr lang="en-US" altLang="en-US" dirty="0"/>
              <a:t> as the value for the new attribute.  </a:t>
            </a:r>
          </a:p>
          <a:p>
            <a:pPr lvl="1" algn="just">
              <a:lnSpc>
                <a:spcPct val="110000"/>
              </a:lnSpc>
              <a:spcBef>
                <a:spcPts val="0"/>
              </a:spcBef>
              <a:tabLst>
                <a:tab pos="2232025" algn="l"/>
              </a:tabLst>
            </a:pPr>
            <a:r>
              <a:rPr lang="en-US" altLang="en-US" sz="2000" dirty="0"/>
              <a:t>alter table </a:t>
            </a:r>
            <a:r>
              <a:rPr lang="en-US" altLang="en-US" sz="2000" i="1" dirty="0"/>
              <a:t>r</a:t>
            </a:r>
            <a:r>
              <a:rPr lang="en-US" altLang="en-US" sz="2000" dirty="0"/>
              <a:t> drop</a:t>
            </a:r>
            <a:r>
              <a:rPr lang="en-US" altLang="en-US" sz="2000" i="1" dirty="0"/>
              <a:t> A     </a:t>
            </a:r>
          </a:p>
          <a:p>
            <a:pPr lvl="2" algn="just">
              <a:lnSpc>
                <a:spcPct val="110000"/>
              </a:lnSpc>
              <a:spcBef>
                <a:spcPts val="0"/>
              </a:spcBef>
              <a:tabLst>
                <a:tab pos="2232025" algn="l"/>
              </a:tabLst>
            </a:pPr>
            <a:r>
              <a:rPr lang="en-US" altLang="en-US" dirty="0"/>
              <a:t>where </a:t>
            </a:r>
            <a:r>
              <a:rPr lang="en-US" altLang="en-US" i="1" dirty="0"/>
              <a:t>A</a:t>
            </a:r>
            <a:r>
              <a:rPr lang="en-US" altLang="en-US" dirty="0"/>
              <a:t> is the name of an attribute of relation</a:t>
            </a:r>
            <a:r>
              <a:rPr lang="en-US" altLang="en-US" i="1" dirty="0"/>
              <a:t> r</a:t>
            </a:r>
          </a:p>
          <a:p>
            <a:pPr lvl="2" algn="just">
              <a:spcBef>
                <a:spcPts val="0"/>
              </a:spcBef>
              <a:tabLst>
                <a:tab pos="2232025" algn="l"/>
              </a:tabLst>
            </a:pPr>
            <a:r>
              <a:rPr lang="en-US" altLang="en-US" dirty="0"/>
              <a:t>Dropping of attributes not supported by many databases.</a:t>
            </a:r>
          </a:p>
          <a:p>
            <a:pPr algn="just">
              <a:spcBef>
                <a:spcPts val="0"/>
              </a:spcBef>
            </a:pPr>
            <a:endParaRPr lang="en-US" sz="2400" dirty="0"/>
          </a:p>
        </p:txBody>
      </p:sp>
      <p:sp>
        <p:nvSpPr>
          <p:cNvPr id="4" name="Slide Number Placeholder 3">
            <a:extLst>
              <a:ext uri="{FF2B5EF4-FFF2-40B4-BE49-F238E27FC236}">
                <a16:creationId xmlns:a16="http://schemas.microsoft.com/office/drawing/2014/main" id="{63C6FD6B-941B-9F48-89F8-776E9D081BA9}"/>
              </a:ext>
            </a:extLst>
          </p:cNvPr>
          <p:cNvSpPr>
            <a:spLocks noGrp="1"/>
          </p:cNvSpPr>
          <p:nvPr>
            <p:ph type="sldNum" sz="quarter" idx="12"/>
          </p:nvPr>
        </p:nvSpPr>
        <p:spPr/>
        <p:txBody>
          <a:bodyPr/>
          <a:lstStyle/>
          <a:p>
            <a:fld id="{33085032-7C7B-4CFF-B143-12EB198668AE}" type="slidenum">
              <a:rPr lang="en-US" smtClean="0"/>
              <a:t>12</a:t>
            </a:fld>
            <a:endParaRPr lang="en-US"/>
          </a:p>
        </p:txBody>
      </p:sp>
      <p:sp>
        <p:nvSpPr>
          <p:cNvPr id="5" name="Rectangle 4">
            <a:extLst>
              <a:ext uri="{FF2B5EF4-FFF2-40B4-BE49-F238E27FC236}">
                <a16:creationId xmlns:a16="http://schemas.microsoft.com/office/drawing/2014/main" id="{31FFA699-2420-D84F-B959-68A2B9387C56}"/>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3C674577-6A4E-934C-973E-5143EFD2EA69}"/>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4003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4165-DD5A-CE44-97B5-6A948B33FE0D}"/>
              </a:ext>
            </a:extLst>
          </p:cNvPr>
          <p:cNvSpPr>
            <a:spLocks noGrp="1"/>
          </p:cNvSpPr>
          <p:nvPr>
            <p:ph type="title"/>
          </p:nvPr>
        </p:nvSpPr>
        <p:spPr/>
        <p:txBody>
          <a:bodyPr/>
          <a:lstStyle/>
          <a:p>
            <a:r>
              <a:rPr lang="en-US" dirty="0"/>
              <a:t>Basic Query Structure</a:t>
            </a:r>
          </a:p>
        </p:txBody>
      </p:sp>
      <p:sp>
        <p:nvSpPr>
          <p:cNvPr id="3" name="Content Placeholder 2">
            <a:extLst>
              <a:ext uri="{FF2B5EF4-FFF2-40B4-BE49-F238E27FC236}">
                <a16:creationId xmlns:a16="http://schemas.microsoft.com/office/drawing/2014/main" id="{AD501692-831B-924D-B281-C626490BA4DB}"/>
              </a:ext>
            </a:extLst>
          </p:cNvPr>
          <p:cNvSpPr>
            <a:spLocks noGrp="1"/>
          </p:cNvSpPr>
          <p:nvPr>
            <p:ph idx="1"/>
          </p:nvPr>
        </p:nvSpPr>
        <p:spPr/>
        <p:txBody>
          <a:bodyPr>
            <a:normAutofit/>
          </a:bodyPr>
          <a:lstStyle/>
          <a:p>
            <a:pPr>
              <a:tabLst>
                <a:tab pos="2055813" algn="l"/>
              </a:tabLst>
            </a:pPr>
            <a:r>
              <a:rPr lang="en-US" altLang="en-US" sz="2400" dirty="0"/>
              <a:t>A typical SQL query has the form:</a:t>
            </a:r>
            <a:br>
              <a:rPr lang="en-US" altLang="en-US" sz="2400" dirty="0"/>
            </a:br>
            <a:r>
              <a:rPr lang="en-US" altLang="en-US" sz="2400" dirty="0"/>
              <a:t/>
            </a:r>
            <a:br>
              <a:rPr lang="en-US" altLang="en-US" sz="2400" dirty="0"/>
            </a:br>
            <a:r>
              <a:rPr lang="en-US" altLang="en-US" sz="2400" dirty="0"/>
              <a:t>	</a:t>
            </a:r>
            <a:r>
              <a:rPr lang="en-US" altLang="en-US" sz="2400" b="1" dirty="0"/>
              <a:t>select </a:t>
            </a:r>
            <a:r>
              <a:rPr lang="en-US" altLang="en-US" sz="2400" i="1" dirty="0"/>
              <a:t>A</a:t>
            </a:r>
            <a:r>
              <a:rPr lang="en-US" altLang="en-US" sz="2400" baseline="-25000" dirty="0"/>
              <a:t>1</a:t>
            </a:r>
            <a:r>
              <a:rPr lang="en-US" altLang="en-US" sz="2400" dirty="0"/>
              <a:t>, </a:t>
            </a:r>
            <a:r>
              <a:rPr lang="en-US" altLang="en-US" sz="2400" i="1" dirty="0"/>
              <a:t>A</a:t>
            </a:r>
            <a:r>
              <a:rPr lang="en-US" altLang="en-US" sz="2400" baseline="-25000" dirty="0"/>
              <a:t>2</a:t>
            </a:r>
            <a:r>
              <a:rPr lang="en-US" altLang="en-US" sz="2400" dirty="0"/>
              <a:t>, ..., </a:t>
            </a:r>
            <a:r>
              <a:rPr lang="en-US" altLang="en-US" sz="2400" i="1" dirty="0"/>
              <a:t>A</a:t>
            </a:r>
            <a:r>
              <a:rPr lang="en-US" altLang="en-US" sz="2400" i="1" baseline="-25000" dirty="0"/>
              <a:t>n</a:t>
            </a:r>
            <a:r>
              <a:rPr lang="en-US" altLang="en-US" sz="2400" dirty="0"/>
              <a:t/>
            </a:r>
            <a:br>
              <a:rPr lang="en-US" altLang="en-US" sz="2400" dirty="0"/>
            </a:br>
            <a:r>
              <a:rPr lang="en-US" altLang="en-US" sz="2400" dirty="0"/>
              <a:t>	</a:t>
            </a:r>
            <a:r>
              <a:rPr lang="en-US" altLang="en-US" sz="2400" b="1" dirty="0"/>
              <a:t>from</a:t>
            </a:r>
            <a:r>
              <a:rPr lang="en-US" altLang="en-US" sz="2400" dirty="0"/>
              <a:t> </a:t>
            </a:r>
            <a:r>
              <a:rPr lang="en-US" altLang="en-US" sz="2400" i="1" dirty="0"/>
              <a:t>r</a:t>
            </a:r>
            <a:r>
              <a:rPr lang="en-US" altLang="en-US" sz="2400" baseline="-25000" dirty="0"/>
              <a:t>1</a:t>
            </a:r>
            <a:r>
              <a:rPr lang="en-US" altLang="en-US" sz="2400" dirty="0"/>
              <a:t>, </a:t>
            </a:r>
            <a:r>
              <a:rPr lang="en-US" altLang="en-US" sz="2400" i="1" dirty="0"/>
              <a:t>r</a:t>
            </a:r>
            <a:r>
              <a:rPr lang="en-US" altLang="en-US" sz="2400" baseline="-25000" dirty="0"/>
              <a:t>2</a:t>
            </a:r>
            <a:r>
              <a:rPr lang="en-US" altLang="en-US" sz="2400" dirty="0"/>
              <a:t>, ..., </a:t>
            </a:r>
            <a:r>
              <a:rPr lang="en-US" altLang="en-US" sz="2400" i="1" dirty="0" err="1"/>
              <a:t>r</a:t>
            </a:r>
            <a:r>
              <a:rPr lang="en-US" altLang="en-US" sz="2400" i="1" baseline="-25000" dirty="0" err="1"/>
              <a:t>m</a:t>
            </a:r>
            <a:r>
              <a:rPr lang="en-US" altLang="en-US" sz="2400" dirty="0"/>
              <a:t/>
            </a:r>
            <a:br>
              <a:rPr lang="en-US" altLang="en-US" sz="2400" dirty="0"/>
            </a:br>
            <a:r>
              <a:rPr lang="en-US" altLang="en-US" sz="2400" dirty="0"/>
              <a:t>	</a:t>
            </a:r>
            <a:r>
              <a:rPr lang="en-US" altLang="en-US" sz="2400" b="1" dirty="0"/>
              <a:t>where </a:t>
            </a:r>
            <a:r>
              <a:rPr lang="en-US" altLang="en-US" sz="2400" i="1" dirty="0"/>
              <a:t>P</a:t>
            </a:r>
            <a:br>
              <a:rPr lang="en-US" altLang="en-US" sz="2400" i="1" dirty="0"/>
            </a:br>
            <a:endParaRPr lang="en-US" altLang="en-US" sz="2400" dirty="0"/>
          </a:p>
          <a:p>
            <a:pPr lvl="1">
              <a:tabLst>
                <a:tab pos="2055813" algn="l"/>
              </a:tabLst>
            </a:pPr>
            <a:r>
              <a:rPr lang="en-US" altLang="en-US" sz="2000" i="1" dirty="0"/>
              <a:t>A</a:t>
            </a:r>
            <a:r>
              <a:rPr lang="en-US" altLang="en-US" sz="2000" i="1" baseline="-25000" dirty="0"/>
              <a:t>i </a:t>
            </a:r>
            <a:r>
              <a:rPr lang="en-US" altLang="en-US" sz="2000" dirty="0"/>
              <a:t>represents an attribute</a:t>
            </a:r>
          </a:p>
          <a:p>
            <a:pPr lvl="1">
              <a:tabLst>
                <a:tab pos="2055813" algn="l"/>
              </a:tabLst>
            </a:pPr>
            <a:r>
              <a:rPr lang="en-US" altLang="en-US" sz="2000" i="1" dirty="0" err="1"/>
              <a:t>R</a:t>
            </a:r>
            <a:r>
              <a:rPr lang="en-US" altLang="en-US" sz="2000" i="1" baseline="-25000" dirty="0" err="1"/>
              <a:t>i</a:t>
            </a:r>
            <a:r>
              <a:rPr lang="en-US" altLang="en-US" sz="2000" i="1" baseline="-25000" dirty="0"/>
              <a:t> </a:t>
            </a:r>
            <a:r>
              <a:rPr lang="en-US" altLang="en-US" sz="2000" dirty="0"/>
              <a:t>represents a relation</a:t>
            </a:r>
          </a:p>
          <a:p>
            <a:pPr lvl="1">
              <a:tabLst>
                <a:tab pos="2055813" algn="l"/>
              </a:tabLst>
            </a:pPr>
            <a:r>
              <a:rPr lang="en-US" altLang="en-US" sz="2000" i="1" dirty="0"/>
              <a:t>P</a:t>
            </a:r>
            <a:r>
              <a:rPr lang="en-US" altLang="en-US" sz="2000" dirty="0"/>
              <a:t> is a predicate.</a:t>
            </a:r>
          </a:p>
          <a:p>
            <a:pPr>
              <a:tabLst>
                <a:tab pos="2055813" algn="l"/>
              </a:tabLst>
            </a:pPr>
            <a:r>
              <a:rPr lang="en-US" altLang="en-US" sz="2400" dirty="0"/>
              <a:t>The result of an SQL query is a relation.</a:t>
            </a:r>
          </a:p>
          <a:p>
            <a:endParaRPr lang="en-US" sz="2400" dirty="0"/>
          </a:p>
        </p:txBody>
      </p:sp>
      <p:sp>
        <p:nvSpPr>
          <p:cNvPr id="4" name="Slide Number Placeholder 3">
            <a:extLst>
              <a:ext uri="{FF2B5EF4-FFF2-40B4-BE49-F238E27FC236}">
                <a16:creationId xmlns:a16="http://schemas.microsoft.com/office/drawing/2014/main" id="{299275A4-5EED-F34A-927F-DE8ED5EB6904}"/>
              </a:ext>
            </a:extLst>
          </p:cNvPr>
          <p:cNvSpPr>
            <a:spLocks noGrp="1"/>
          </p:cNvSpPr>
          <p:nvPr>
            <p:ph type="sldNum" sz="quarter" idx="12"/>
          </p:nvPr>
        </p:nvSpPr>
        <p:spPr/>
        <p:txBody>
          <a:bodyPr/>
          <a:lstStyle/>
          <a:p>
            <a:fld id="{33085032-7C7B-4CFF-B143-12EB198668AE}" type="slidenum">
              <a:rPr lang="en-US" smtClean="0"/>
              <a:t>13</a:t>
            </a:fld>
            <a:endParaRPr lang="en-US"/>
          </a:p>
        </p:txBody>
      </p:sp>
      <p:sp>
        <p:nvSpPr>
          <p:cNvPr id="5" name="Rectangle 4">
            <a:extLst>
              <a:ext uri="{FF2B5EF4-FFF2-40B4-BE49-F238E27FC236}">
                <a16:creationId xmlns:a16="http://schemas.microsoft.com/office/drawing/2014/main" id="{3C19629F-A77C-0F40-BB4A-C10A6E87E794}"/>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ECCC203F-7D45-6C42-9A7C-6A3C6A5F11E2}"/>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438398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F9BF-A811-594F-89FB-5380725A6A2A}"/>
              </a:ext>
            </a:extLst>
          </p:cNvPr>
          <p:cNvSpPr>
            <a:spLocks noGrp="1"/>
          </p:cNvSpPr>
          <p:nvPr>
            <p:ph type="title"/>
          </p:nvPr>
        </p:nvSpPr>
        <p:spPr/>
        <p:txBody>
          <a:bodyPr/>
          <a:lstStyle/>
          <a:p>
            <a:r>
              <a:rPr lang="en-US" dirty="0"/>
              <a:t>The </a:t>
            </a:r>
            <a:r>
              <a:rPr lang="en-US" i="1" dirty="0"/>
              <a:t>select</a:t>
            </a:r>
            <a:r>
              <a:rPr lang="en-US" dirty="0"/>
              <a:t> clause</a:t>
            </a:r>
          </a:p>
        </p:txBody>
      </p:sp>
      <p:sp>
        <p:nvSpPr>
          <p:cNvPr id="3" name="Content Placeholder 2">
            <a:extLst>
              <a:ext uri="{FF2B5EF4-FFF2-40B4-BE49-F238E27FC236}">
                <a16:creationId xmlns:a16="http://schemas.microsoft.com/office/drawing/2014/main" id="{575EA903-6A48-B342-B6B8-FF3C5581AA78}"/>
              </a:ext>
            </a:extLst>
          </p:cNvPr>
          <p:cNvSpPr>
            <a:spLocks noGrp="1"/>
          </p:cNvSpPr>
          <p:nvPr>
            <p:ph idx="1"/>
          </p:nvPr>
        </p:nvSpPr>
        <p:spPr/>
        <p:txBody>
          <a:bodyPr>
            <a:normAutofit/>
          </a:bodyPr>
          <a:lstStyle/>
          <a:p>
            <a:pPr algn="just">
              <a:tabLst>
                <a:tab pos="2055813" algn="l"/>
              </a:tabLst>
            </a:pPr>
            <a:r>
              <a:rPr lang="en-US" altLang="en-US" sz="2400" dirty="0"/>
              <a:t>The select clause lists the attributes desired in the result of a query</a:t>
            </a:r>
          </a:p>
          <a:p>
            <a:pPr lvl="1" algn="just">
              <a:tabLst>
                <a:tab pos="2055813" algn="l"/>
              </a:tabLst>
            </a:pPr>
            <a:r>
              <a:rPr lang="en-US" altLang="en-US" sz="2000" dirty="0"/>
              <a:t>corresponds to the projection operation of the relational algebra</a:t>
            </a:r>
          </a:p>
          <a:p>
            <a:pPr>
              <a:lnSpc>
                <a:spcPct val="110000"/>
              </a:lnSpc>
              <a:tabLst>
                <a:tab pos="2055813" algn="l"/>
              </a:tabLst>
            </a:pPr>
            <a:r>
              <a:rPr lang="en-US" altLang="en-US" sz="2400" dirty="0"/>
              <a:t>Example: find the names of all instructors:</a:t>
            </a:r>
            <a:br>
              <a:rPr lang="en-US" altLang="en-US" sz="2400" dirty="0"/>
            </a:br>
            <a:r>
              <a:rPr lang="en-US" altLang="en-US" sz="2400" dirty="0"/>
              <a:t>		select </a:t>
            </a:r>
            <a:r>
              <a:rPr lang="en-US" altLang="en-US" sz="2400" i="1" dirty="0"/>
              <a:t>name</a:t>
            </a:r>
            <a:r>
              <a:rPr lang="en-US" altLang="en-US" sz="2400" dirty="0"/>
              <a:t/>
            </a:r>
            <a:br>
              <a:rPr lang="en-US" altLang="en-US" sz="2400" dirty="0"/>
            </a:br>
            <a:r>
              <a:rPr lang="en-US" altLang="en-US" sz="2400" dirty="0"/>
              <a:t>		from </a:t>
            </a:r>
            <a:r>
              <a:rPr lang="en-US" altLang="en-US" sz="2400" i="1" dirty="0"/>
              <a:t>instructor</a:t>
            </a:r>
          </a:p>
          <a:p>
            <a:pPr algn="just">
              <a:tabLst>
                <a:tab pos="2055813" algn="l"/>
              </a:tabLst>
            </a:pPr>
            <a:r>
              <a:rPr lang="en-US" altLang="en-US" sz="2400" dirty="0"/>
              <a:t>NOTE:  SQL names are case insensitive (i.e., you may use upper- or lower-case letters.)  </a:t>
            </a:r>
          </a:p>
          <a:p>
            <a:pPr lvl="1" algn="just">
              <a:tabLst>
                <a:tab pos="2055813" algn="l"/>
              </a:tabLst>
            </a:pPr>
            <a:r>
              <a:rPr lang="en-US" altLang="en-US" sz="2000" dirty="0"/>
              <a:t>E.g.,  </a:t>
            </a:r>
            <a:r>
              <a:rPr lang="en-US" altLang="en-US" sz="2000" i="1" dirty="0"/>
              <a:t>Name</a:t>
            </a:r>
            <a:r>
              <a:rPr lang="en-US" altLang="en-US" sz="2000" dirty="0"/>
              <a:t> ≡ </a:t>
            </a:r>
            <a:r>
              <a:rPr lang="en-US" altLang="en-US" sz="2000" i="1" dirty="0"/>
              <a:t>NAME</a:t>
            </a:r>
            <a:r>
              <a:rPr lang="en-US" altLang="en-US" sz="2000" dirty="0"/>
              <a:t> ≡ </a:t>
            </a:r>
            <a:r>
              <a:rPr lang="en-US" altLang="en-US" sz="2000" i="1" dirty="0"/>
              <a:t>name</a:t>
            </a:r>
          </a:p>
          <a:p>
            <a:pPr lvl="1" algn="just">
              <a:tabLst>
                <a:tab pos="2055813" algn="l"/>
              </a:tabLst>
            </a:pPr>
            <a:r>
              <a:rPr lang="en-US" altLang="en-US" sz="2000" dirty="0"/>
              <a:t>Some people use upper case wherever we use bold font.</a:t>
            </a:r>
          </a:p>
          <a:p>
            <a:endParaRPr lang="en-US" sz="2400" dirty="0"/>
          </a:p>
        </p:txBody>
      </p:sp>
      <p:sp>
        <p:nvSpPr>
          <p:cNvPr id="4" name="Slide Number Placeholder 3">
            <a:extLst>
              <a:ext uri="{FF2B5EF4-FFF2-40B4-BE49-F238E27FC236}">
                <a16:creationId xmlns:a16="http://schemas.microsoft.com/office/drawing/2014/main" id="{8149BB8E-3BA5-6444-B7F6-19FE5E3D74F9}"/>
              </a:ext>
            </a:extLst>
          </p:cNvPr>
          <p:cNvSpPr>
            <a:spLocks noGrp="1"/>
          </p:cNvSpPr>
          <p:nvPr>
            <p:ph type="sldNum" sz="quarter" idx="12"/>
          </p:nvPr>
        </p:nvSpPr>
        <p:spPr/>
        <p:txBody>
          <a:bodyPr/>
          <a:lstStyle/>
          <a:p>
            <a:fld id="{33085032-7C7B-4CFF-B143-12EB198668AE}" type="slidenum">
              <a:rPr lang="en-US" smtClean="0"/>
              <a:t>14</a:t>
            </a:fld>
            <a:endParaRPr lang="en-US"/>
          </a:p>
        </p:txBody>
      </p:sp>
      <p:sp>
        <p:nvSpPr>
          <p:cNvPr id="6" name="Rectangle 5">
            <a:extLst>
              <a:ext uri="{FF2B5EF4-FFF2-40B4-BE49-F238E27FC236}">
                <a16:creationId xmlns:a16="http://schemas.microsoft.com/office/drawing/2014/main" id="{BB1A7ED0-46AF-1643-9B4A-282B8D8191FD}"/>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7" name="Rectangle 6">
            <a:extLst>
              <a:ext uri="{FF2B5EF4-FFF2-40B4-BE49-F238E27FC236}">
                <a16:creationId xmlns:a16="http://schemas.microsoft.com/office/drawing/2014/main" id="{C609DA61-3B0E-7E49-B179-5F3C99EF9D22}"/>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29986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11D5-4E8C-0441-A593-7D35311234C4}"/>
              </a:ext>
            </a:extLst>
          </p:cNvPr>
          <p:cNvSpPr>
            <a:spLocks noGrp="1"/>
          </p:cNvSpPr>
          <p:nvPr>
            <p:ph type="title"/>
          </p:nvPr>
        </p:nvSpPr>
        <p:spPr/>
        <p:txBody>
          <a:bodyPr/>
          <a:lstStyle/>
          <a:p>
            <a:r>
              <a:rPr lang="en-US" dirty="0"/>
              <a:t>The </a:t>
            </a:r>
            <a:r>
              <a:rPr lang="en-US" i="1" dirty="0"/>
              <a:t>where</a:t>
            </a:r>
            <a:r>
              <a:rPr lang="en-US" dirty="0"/>
              <a:t> clause</a:t>
            </a:r>
          </a:p>
        </p:txBody>
      </p:sp>
      <p:sp>
        <p:nvSpPr>
          <p:cNvPr id="3" name="Content Placeholder 2">
            <a:extLst>
              <a:ext uri="{FF2B5EF4-FFF2-40B4-BE49-F238E27FC236}">
                <a16:creationId xmlns:a16="http://schemas.microsoft.com/office/drawing/2014/main" id="{26BA5A6B-4832-6548-B165-039879A49CB3}"/>
              </a:ext>
            </a:extLst>
          </p:cNvPr>
          <p:cNvSpPr>
            <a:spLocks noGrp="1"/>
          </p:cNvSpPr>
          <p:nvPr>
            <p:ph idx="1"/>
          </p:nvPr>
        </p:nvSpPr>
        <p:spPr/>
        <p:txBody>
          <a:bodyPr>
            <a:normAutofit fontScale="77500" lnSpcReduction="20000"/>
          </a:bodyPr>
          <a:lstStyle/>
          <a:p>
            <a:pPr algn="just">
              <a:tabLst>
                <a:tab pos="1311275" algn="l"/>
              </a:tabLst>
            </a:pPr>
            <a:r>
              <a:rPr lang="en-US" altLang="en-US" dirty="0"/>
              <a:t>The </a:t>
            </a:r>
            <a:r>
              <a:rPr lang="en-US" altLang="en-US" dirty="0">
                <a:solidFill>
                  <a:srgbClr val="000099"/>
                </a:solidFill>
              </a:rPr>
              <a:t>where</a:t>
            </a:r>
            <a:r>
              <a:rPr lang="en-US" altLang="en-US" dirty="0"/>
              <a:t> clause specifies conditions that the result must satisfy</a:t>
            </a:r>
          </a:p>
          <a:p>
            <a:pPr lvl="1" algn="just">
              <a:tabLst>
                <a:tab pos="1311275" algn="l"/>
              </a:tabLst>
            </a:pPr>
            <a:r>
              <a:rPr lang="en-US" altLang="en-US" dirty="0"/>
              <a:t>Corresponds to the selection predicate of the relational algebra.  </a:t>
            </a:r>
          </a:p>
          <a:p>
            <a:pPr>
              <a:tabLst>
                <a:tab pos="1311275" algn="l"/>
              </a:tabLst>
            </a:pPr>
            <a:r>
              <a:rPr lang="en-US" altLang="en-US" dirty="0"/>
              <a:t>To find all instructors in Comp. Sci. </a:t>
            </a:r>
            <a:r>
              <a:rPr lang="en-US" altLang="en-US" dirty="0" err="1"/>
              <a:t>dept</a:t>
            </a:r>
            <a:endParaRPr lang="en-US" altLang="en-US" dirty="0"/>
          </a:p>
          <a:p>
            <a:pPr>
              <a:buFont typeface="Monotype Sorts" pitchFamily="2" charset="2"/>
              <a:buNone/>
              <a:tabLst>
                <a:tab pos="1311275" algn="l"/>
              </a:tabLst>
            </a:pPr>
            <a:r>
              <a:rPr lang="en-US" altLang="en-US" dirty="0"/>
              <a:t>		select </a:t>
            </a:r>
            <a:r>
              <a:rPr lang="en-US" altLang="en-US" i="1" dirty="0"/>
              <a:t>name</a:t>
            </a:r>
            <a:br>
              <a:rPr lang="en-US" altLang="en-US" i="1" dirty="0"/>
            </a:br>
            <a:r>
              <a:rPr lang="en-US" altLang="en-US" i="1" dirty="0"/>
              <a:t>	</a:t>
            </a:r>
            <a:r>
              <a:rPr lang="en-US" altLang="en-US" dirty="0"/>
              <a:t>from </a:t>
            </a:r>
            <a:r>
              <a:rPr lang="en-US" altLang="en-US" i="1" dirty="0"/>
              <a:t>instructor</a:t>
            </a:r>
            <a:br>
              <a:rPr lang="en-US" altLang="en-US" i="1" dirty="0"/>
            </a:br>
            <a:r>
              <a:rPr lang="en-US" altLang="en-US" i="1" dirty="0"/>
              <a:t>	</a:t>
            </a:r>
            <a:r>
              <a:rPr lang="en-US" altLang="en-US" dirty="0"/>
              <a:t>where </a:t>
            </a:r>
            <a:r>
              <a:rPr lang="en-US" altLang="en-US" i="1" dirty="0" err="1"/>
              <a:t>dept_name</a:t>
            </a:r>
            <a:r>
              <a:rPr lang="en-US" altLang="en-US" i="1" dirty="0"/>
              <a:t> =</a:t>
            </a:r>
            <a:r>
              <a:rPr lang="en-US" altLang="en-US" dirty="0"/>
              <a:t> </a:t>
            </a:r>
            <a:r>
              <a:rPr lang="en-US" altLang="en-US" i="1" dirty="0"/>
              <a:t>‘</a:t>
            </a:r>
            <a:r>
              <a:rPr lang="en-US" altLang="en-US" dirty="0"/>
              <a:t>Comp. Sci.'</a:t>
            </a:r>
          </a:p>
          <a:p>
            <a:pPr>
              <a:tabLst>
                <a:tab pos="1311275" algn="l"/>
              </a:tabLst>
            </a:pPr>
            <a:r>
              <a:rPr lang="en-US" altLang="en-US" dirty="0"/>
              <a:t>Comparison results can be combined using the logical connectives and, or, and not </a:t>
            </a:r>
          </a:p>
          <a:p>
            <a:pPr lvl="1">
              <a:tabLst>
                <a:tab pos="1311275" algn="l"/>
              </a:tabLst>
            </a:pPr>
            <a:r>
              <a:rPr lang="en-US" altLang="en-US" dirty="0"/>
              <a:t>To find all instructors in Comp. Sci. </a:t>
            </a:r>
            <a:r>
              <a:rPr lang="en-US" altLang="en-US" dirty="0" err="1"/>
              <a:t>dept</a:t>
            </a:r>
            <a:r>
              <a:rPr lang="en-US" altLang="en-US" dirty="0"/>
              <a:t> with salary &gt; 80000</a:t>
            </a:r>
          </a:p>
          <a:p>
            <a:pPr lvl="1">
              <a:buFont typeface="Monotype Sorts" pitchFamily="2" charset="2"/>
              <a:buNone/>
              <a:tabLst>
                <a:tab pos="1311275" algn="l"/>
              </a:tabLst>
            </a:pPr>
            <a:r>
              <a:rPr lang="en-US" altLang="en-US" dirty="0"/>
              <a:t>		select </a:t>
            </a:r>
            <a:r>
              <a:rPr lang="en-US" altLang="en-US" i="1" dirty="0"/>
              <a:t>name</a:t>
            </a:r>
            <a:br>
              <a:rPr lang="en-US" altLang="en-US" i="1" dirty="0"/>
            </a:br>
            <a:r>
              <a:rPr lang="en-US" altLang="en-US" i="1" dirty="0"/>
              <a:t>	</a:t>
            </a:r>
            <a:r>
              <a:rPr lang="en-US" altLang="en-US" dirty="0"/>
              <a:t>from </a:t>
            </a:r>
            <a:r>
              <a:rPr lang="en-US" altLang="en-US" i="1" dirty="0"/>
              <a:t>instructor</a:t>
            </a:r>
            <a:br>
              <a:rPr lang="en-US" altLang="en-US" i="1" dirty="0"/>
            </a:br>
            <a:r>
              <a:rPr lang="en-US" altLang="en-US" i="1" dirty="0"/>
              <a:t>	</a:t>
            </a:r>
            <a:r>
              <a:rPr lang="en-US" altLang="en-US" dirty="0"/>
              <a:t>where </a:t>
            </a:r>
            <a:r>
              <a:rPr lang="en-US" altLang="en-US" i="1" dirty="0" err="1"/>
              <a:t>dept_name</a:t>
            </a:r>
            <a:r>
              <a:rPr lang="en-US" altLang="en-US" i="1" dirty="0"/>
              <a:t> =</a:t>
            </a:r>
            <a:r>
              <a:rPr lang="en-US" altLang="en-US" dirty="0"/>
              <a:t> </a:t>
            </a:r>
            <a:r>
              <a:rPr lang="en-US" altLang="en-US" i="1" dirty="0"/>
              <a:t>‘</a:t>
            </a:r>
            <a:r>
              <a:rPr lang="en-US" altLang="en-US" dirty="0"/>
              <a:t>Comp. Sci.'</a:t>
            </a:r>
            <a:r>
              <a:rPr lang="en-US" altLang="en-US" i="1" dirty="0"/>
              <a:t>  </a:t>
            </a:r>
            <a:r>
              <a:rPr lang="en-US" altLang="en-US" dirty="0"/>
              <a:t>and </a:t>
            </a:r>
            <a:r>
              <a:rPr lang="en-US" altLang="en-US" i="1" dirty="0"/>
              <a:t>salary </a:t>
            </a:r>
            <a:r>
              <a:rPr lang="en-US" altLang="en-US" dirty="0"/>
              <a:t>&gt; 80000</a:t>
            </a:r>
          </a:p>
          <a:p>
            <a:pPr>
              <a:buFont typeface="Monotype Sorts" pitchFamily="2" charset="2"/>
              <a:buNone/>
              <a:tabLst>
                <a:tab pos="1311275" algn="l"/>
              </a:tabLst>
            </a:pPr>
            <a:endParaRPr lang="en-US" altLang="en-US" dirty="0"/>
          </a:p>
          <a:p>
            <a:pPr>
              <a:tabLst>
                <a:tab pos="1311275" algn="l"/>
              </a:tabLst>
            </a:pPr>
            <a:r>
              <a:rPr lang="en-US" altLang="en-US" dirty="0"/>
              <a:t>Comparisons can be applied to results of arithmetic expressions.</a:t>
            </a:r>
          </a:p>
          <a:p>
            <a:endParaRPr lang="en-US" dirty="0"/>
          </a:p>
        </p:txBody>
      </p:sp>
      <p:sp>
        <p:nvSpPr>
          <p:cNvPr id="4" name="Slide Number Placeholder 3">
            <a:extLst>
              <a:ext uri="{FF2B5EF4-FFF2-40B4-BE49-F238E27FC236}">
                <a16:creationId xmlns:a16="http://schemas.microsoft.com/office/drawing/2014/main" id="{FE85C47A-2CD5-1645-88F1-B8691775D9E0}"/>
              </a:ext>
            </a:extLst>
          </p:cNvPr>
          <p:cNvSpPr>
            <a:spLocks noGrp="1"/>
          </p:cNvSpPr>
          <p:nvPr>
            <p:ph type="sldNum" sz="quarter" idx="12"/>
          </p:nvPr>
        </p:nvSpPr>
        <p:spPr/>
        <p:txBody>
          <a:bodyPr/>
          <a:lstStyle/>
          <a:p>
            <a:fld id="{33085032-7C7B-4CFF-B143-12EB198668AE}" type="slidenum">
              <a:rPr lang="en-US" smtClean="0"/>
              <a:t>15</a:t>
            </a:fld>
            <a:endParaRPr lang="en-US"/>
          </a:p>
        </p:txBody>
      </p:sp>
      <p:sp>
        <p:nvSpPr>
          <p:cNvPr id="5" name="Rectangle 4">
            <a:extLst>
              <a:ext uri="{FF2B5EF4-FFF2-40B4-BE49-F238E27FC236}">
                <a16:creationId xmlns:a16="http://schemas.microsoft.com/office/drawing/2014/main" id="{68ED3D0A-66E5-AE4F-A1C3-C4F79209ED4A}"/>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EBE68823-8752-6E44-9625-528A22514E88}"/>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36207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9431-22AF-AC47-AAC3-BCFBD9389DC8}"/>
              </a:ext>
            </a:extLst>
          </p:cNvPr>
          <p:cNvSpPr>
            <a:spLocks noGrp="1"/>
          </p:cNvSpPr>
          <p:nvPr>
            <p:ph type="title"/>
          </p:nvPr>
        </p:nvSpPr>
        <p:spPr/>
        <p:txBody>
          <a:bodyPr/>
          <a:lstStyle/>
          <a:p>
            <a:r>
              <a:rPr lang="en-US" dirty="0"/>
              <a:t>The from clause</a:t>
            </a:r>
          </a:p>
        </p:txBody>
      </p:sp>
      <p:sp>
        <p:nvSpPr>
          <p:cNvPr id="3" name="Content Placeholder 2">
            <a:extLst>
              <a:ext uri="{FF2B5EF4-FFF2-40B4-BE49-F238E27FC236}">
                <a16:creationId xmlns:a16="http://schemas.microsoft.com/office/drawing/2014/main" id="{BC682A17-7F9A-BF40-9445-2304716AB0CC}"/>
              </a:ext>
            </a:extLst>
          </p:cNvPr>
          <p:cNvSpPr>
            <a:spLocks noGrp="1"/>
          </p:cNvSpPr>
          <p:nvPr>
            <p:ph idx="1"/>
          </p:nvPr>
        </p:nvSpPr>
        <p:spPr/>
        <p:txBody>
          <a:bodyPr>
            <a:normAutofit fontScale="85000" lnSpcReduction="20000"/>
          </a:bodyPr>
          <a:lstStyle/>
          <a:p>
            <a:pPr>
              <a:tabLst>
                <a:tab pos="635000" algn="l"/>
                <a:tab pos="2403475" algn="l"/>
              </a:tabLst>
            </a:pPr>
            <a:r>
              <a:rPr lang="en-US" altLang="en-US" dirty="0"/>
              <a:t>The from clause lists the relations involved in the query</a:t>
            </a:r>
          </a:p>
          <a:p>
            <a:pPr lvl="1" algn="just">
              <a:tabLst>
                <a:tab pos="635000" algn="l"/>
                <a:tab pos="2403475" algn="l"/>
              </a:tabLst>
            </a:pPr>
            <a:r>
              <a:rPr lang="en-US" altLang="en-US" dirty="0"/>
              <a:t>Corresponds to the Cartesian product operation of the relational algebra.</a:t>
            </a:r>
          </a:p>
          <a:p>
            <a:pPr algn="just">
              <a:tabLst>
                <a:tab pos="635000" algn="l"/>
                <a:tab pos="2403475" algn="l"/>
              </a:tabLst>
            </a:pPr>
            <a:r>
              <a:rPr lang="en-US" altLang="en-US" dirty="0"/>
              <a:t>Find the Cartesian product </a:t>
            </a:r>
            <a:r>
              <a:rPr lang="en-US" altLang="en-US" i="1" dirty="0"/>
              <a:t>instructor X teaches</a:t>
            </a:r>
            <a:endParaRPr lang="en-US" altLang="en-US" dirty="0"/>
          </a:p>
          <a:p>
            <a:pPr>
              <a:buFont typeface="Monotype Sorts" pitchFamily="2" charset="2"/>
              <a:buNone/>
              <a:tabLst>
                <a:tab pos="635000" algn="l"/>
                <a:tab pos="2403475" algn="l"/>
              </a:tabLst>
            </a:pPr>
            <a:r>
              <a:rPr lang="en-US" altLang="en-US" dirty="0"/>
              <a:t>			select </a:t>
            </a:r>
            <a:r>
              <a:rPr lang="en-US" altLang="en-US" dirty="0">
                <a:latin typeface="Symbol" pitchFamily="2" charset="2"/>
              </a:rPr>
              <a:t></a:t>
            </a:r>
            <a:r>
              <a:rPr lang="en-US" altLang="en-US" dirty="0"/>
              <a:t/>
            </a:r>
            <a:br>
              <a:rPr lang="en-US" altLang="en-US" dirty="0"/>
            </a:br>
            <a:r>
              <a:rPr lang="en-US" altLang="en-US" dirty="0"/>
              <a:t>		from </a:t>
            </a:r>
            <a:r>
              <a:rPr lang="en-US" altLang="en-US" i="1" dirty="0"/>
              <a:t>instructor, teaches</a:t>
            </a:r>
          </a:p>
          <a:p>
            <a:pPr lvl="1" algn="just">
              <a:tabLst>
                <a:tab pos="635000" algn="l"/>
                <a:tab pos="2403475" algn="l"/>
              </a:tabLst>
            </a:pPr>
            <a:r>
              <a:rPr lang="en-US" altLang="en-US" dirty="0"/>
              <a:t>generates every possible instructor – teaches pair, with all attributes from both relations.</a:t>
            </a:r>
          </a:p>
          <a:p>
            <a:pPr lvl="1" algn="just">
              <a:tabLst>
                <a:tab pos="635000" algn="l"/>
                <a:tab pos="2403475" algn="l"/>
              </a:tabLst>
            </a:pPr>
            <a:r>
              <a:rPr lang="en-US" altLang="en-US" dirty="0"/>
              <a:t>For common attributes (e.g., </a:t>
            </a:r>
            <a:r>
              <a:rPr lang="en-US" altLang="en-US" i="1" dirty="0"/>
              <a:t>ID</a:t>
            </a:r>
            <a:r>
              <a:rPr lang="en-US" altLang="en-US" dirty="0"/>
              <a:t>), the attributes  in the resulting table are renamed using the  relation name (e.g., </a:t>
            </a:r>
            <a:r>
              <a:rPr lang="en-US" altLang="en-US" i="1" dirty="0" err="1"/>
              <a:t>instructor.ID</a:t>
            </a:r>
            <a:r>
              <a:rPr lang="en-US" altLang="en-US" dirty="0"/>
              <a:t>)</a:t>
            </a:r>
          </a:p>
          <a:p>
            <a:pPr algn="just">
              <a:tabLst>
                <a:tab pos="635000" algn="l"/>
                <a:tab pos="2403475" algn="l"/>
              </a:tabLst>
            </a:pPr>
            <a:r>
              <a:rPr lang="en-US" altLang="en-US" dirty="0"/>
              <a:t>Cartesian product not very useful directly, but useful combined with where-clause condition (selection operation in relational algebra).</a:t>
            </a:r>
          </a:p>
          <a:p>
            <a:pPr>
              <a:buFont typeface="Monotype Sorts" pitchFamily="2" charset="2"/>
              <a:buNone/>
              <a:tabLst>
                <a:tab pos="635000" algn="l"/>
                <a:tab pos="2403475" algn="l"/>
              </a:tabLst>
            </a:pPr>
            <a:r>
              <a:rPr lang="en-US" altLang="en-US" i="1" dirty="0"/>
              <a:t>	</a:t>
            </a:r>
          </a:p>
          <a:p>
            <a:endParaRPr lang="en-US" dirty="0"/>
          </a:p>
        </p:txBody>
      </p:sp>
      <p:sp>
        <p:nvSpPr>
          <p:cNvPr id="4" name="Slide Number Placeholder 3">
            <a:extLst>
              <a:ext uri="{FF2B5EF4-FFF2-40B4-BE49-F238E27FC236}">
                <a16:creationId xmlns:a16="http://schemas.microsoft.com/office/drawing/2014/main" id="{C7D356D5-7B1F-EB45-9F70-58426589A0BA}"/>
              </a:ext>
            </a:extLst>
          </p:cNvPr>
          <p:cNvSpPr>
            <a:spLocks noGrp="1"/>
          </p:cNvSpPr>
          <p:nvPr>
            <p:ph type="sldNum" sz="quarter" idx="12"/>
          </p:nvPr>
        </p:nvSpPr>
        <p:spPr/>
        <p:txBody>
          <a:bodyPr/>
          <a:lstStyle/>
          <a:p>
            <a:fld id="{33085032-7C7B-4CFF-B143-12EB198668AE}" type="slidenum">
              <a:rPr lang="en-US" smtClean="0"/>
              <a:t>16</a:t>
            </a:fld>
            <a:endParaRPr lang="en-US"/>
          </a:p>
        </p:txBody>
      </p:sp>
      <p:sp>
        <p:nvSpPr>
          <p:cNvPr id="5" name="Rectangle 4">
            <a:extLst>
              <a:ext uri="{FF2B5EF4-FFF2-40B4-BE49-F238E27FC236}">
                <a16:creationId xmlns:a16="http://schemas.microsoft.com/office/drawing/2014/main" id="{6A3E4688-1834-F740-8D95-838BF62AB728}"/>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6C0EC893-D0D5-244D-AD3B-C8924CFD3167}"/>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00900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9E4B-F446-F54D-825F-82D66BE2A74D}"/>
              </a:ext>
            </a:extLst>
          </p:cNvPr>
          <p:cNvSpPr>
            <a:spLocks noGrp="1"/>
          </p:cNvSpPr>
          <p:nvPr>
            <p:ph type="title"/>
          </p:nvPr>
        </p:nvSpPr>
        <p:spPr>
          <a:xfrm>
            <a:off x="628650" y="171450"/>
            <a:ext cx="7886700" cy="804863"/>
          </a:xfrm>
        </p:spPr>
        <p:txBody>
          <a:bodyPr>
            <a:normAutofit/>
          </a:bodyPr>
          <a:lstStyle/>
          <a:p>
            <a:r>
              <a:rPr lang="en-US" dirty="0"/>
              <a:t>Example Table: Cartesian Product </a:t>
            </a:r>
          </a:p>
        </p:txBody>
      </p:sp>
      <p:sp>
        <p:nvSpPr>
          <p:cNvPr id="3" name="Content Placeholder 2">
            <a:extLst>
              <a:ext uri="{FF2B5EF4-FFF2-40B4-BE49-F238E27FC236}">
                <a16:creationId xmlns:a16="http://schemas.microsoft.com/office/drawing/2014/main" id="{ED35AA52-0B26-EF40-9E08-B9B314A535F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50CB952-E0E5-B44F-900B-B950804D8794}"/>
              </a:ext>
            </a:extLst>
          </p:cNvPr>
          <p:cNvSpPr>
            <a:spLocks noGrp="1"/>
          </p:cNvSpPr>
          <p:nvPr>
            <p:ph type="sldNum" sz="quarter" idx="12"/>
          </p:nvPr>
        </p:nvSpPr>
        <p:spPr/>
        <p:txBody>
          <a:bodyPr/>
          <a:lstStyle/>
          <a:p>
            <a:fld id="{33085032-7C7B-4CFF-B143-12EB198668AE}" type="slidenum">
              <a:rPr lang="en-US" smtClean="0"/>
              <a:t>17</a:t>
            </a:fld>
            <a:endParaRPr lang="en-US"/>
          </a:p>
        </p:txBody>
      </p:sp>
      <p:pic>
        <p:nvPicPr>
          <p:cNvPr id="5" name="Picture 4" descr="2">
            <a:extLst>
              <a:ext uri="{FF2B5EF4-FFF2-40B4-BE49-F238E27FC236}">
                <a16:creationId xmlns:a16="http://schemas.microsoft.com/office/drawing/2014/main" id="{C5989764-7E46-D747-975B-7F1F5555E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6506"/>
          <a:stretch>
            <a:fillRect/>
          </a:stretch>
        </p:blipFill>
        <p:spPr bwMode="auto">
          <a:xfrm>
            <a:off x="4721225" y="1155700"/>
            <a:ext cx="389096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a:extLst>
              <a:ext uri="{FF2B5EF4-FFF2-40B4-BE49-F238E27FC236}">
                <a16:creationId xmlns:a16="http://schemas.microsoft.com/office/drawing/2014/main" id="{EB09224F-8CE2-1248-A3C3-827272A0B729}"/>
              </a:ext>
            </a:extLst>
          </p:cNvPr>
          <p:cNvSpPr txBox="1">
            <a:spLocks noChangeArrowheads="1"/>
          </p:cNvSpPr>
          <p:nvPr/>
        </p:nvSpPr>
        <p:spPr bwMode="auto">
          <a:xfrm>
            <a:off x="1776413" y="833438"/>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defRPr>
                <a:solidFill>
                  <a:schemeClr val="tx1"/>
                </a:solidFill>
                <a:latin typeface="Helvetica" pitchFamily="2" charset="0"/>
              </a:defRPr>
            </a:lvl6pPr>
            <a:lvl7pPr marL="2971800" indent="-228600" eaLnBrk="0" fontAlgn="base" hangingPunct="0">
              <a:spcBef>
                <a:spcPct val="0"/>
              </a:spcBef>
              <a:spcAft>
                <a:spcPct val="0"/>
              </a:spcAft>
              <a:defRPr>
                <a:solidFill>
                  <a:schemeClr val="tx1"/>
                </a:solidFill>
                <a:latin typeface="Helvetica" pitchFamily="2" charset="0"/>
              </a:defRPr>
            </a:lvl7pPr>
            <a:lvl8pPr marL="3429000" indent="-228600" eaLnBrk="0" fontAlgn="base" hangingPunct="0">
              <a:spcBef>
                <a:spcPct val="0"/>
              </a:spcBef>
              <a:spcAft>
                <a:spcPct val="0"/>
              </a:spcAft>
              <a:defRPr>
                <a:solidFill>
                  <a:schemeClr val="tx1"/>
                </a:solidFill>
                <a:latin typeface="Helvetica" pitchFamily="2" charset="0"/>
              </a:defRPr>
            </a:lvl8pPr>
            <a:lvl9pPr marL="3886200" indent="-228600" eaLnBrk="0" fontAlgn="base" hangingPunct="0">
              <a:spcBef>
                <a:spcPct val="0"/>
              </a:spcBef>
              <a:spcAft>
                <a:spcPct val="0"/>
              </a:spcAft>
              <a:defRPr>
                <a:solidFill>
                  <a:schemeClr val="tx1"/>
                </a:solidFill>
                <a:latin typeface="Helvetica" pitchFamily="2" charset="0"/>
              </a:defRPr>
            </a:lvl9pPr>
          </a:lstStyle>
          <a:p>
            <a:r>
              <a:rPr lang="en-US" altLang="en-US" sz="2000" i="1"/>
              <a:t>instructor</a:t>
            </a:r>
          </a:p>
        </p:txBody>
      </p:sp>
      <p:sp>
        <p:nvSpPr>
          <p:cNvPr id="7" name="Text Box 7">
            <a:extLst>
              <a:ext uri="{FF2B5EF4-FFF2-40B4-BE49-F238E27FC236}">
                <a16:creationId xmlns:a16="http://schemas.microsoft.com/office/drawing/2014/main" id="{57CECED5-EEF1-C344-89AD-EAD382DAEAC4}"/>
              </a:ext>
            </a:extLst>
          </p:cNvPr>
          <p:cNvSpPr txBox="1">
            <a:spLocks noChangeArrowheads="1"/>
          </p:cNvSpPr>
          <p:nvPr/>
        </p:nvSpPr>
        <p:spPr bwMode="auto">
          <a:xfrm>
            <a:off x="6135688" y="8001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defRPr>
                <a:solidFill>
                  <a:schemeClr val="tx1"/>
                </a:solidFill>
                <a:latin typeface="Helvetica" pitchFamily="2" charset="0"/>
              </a:defRPr>
            </a:lvl6pPr>
            <a:lvl7pPr marL="2971800" indent="-228600" eaLnBrk="0" fontAlgn="base" hangingPunct="0">
              <a:spcBef>
                <a:spcPct val="0"/>
              </a:spcBef>
              <a:spcAft>
                <a:spcPct val="0"/>
              </a:spcAft>
              <a:defRPr>
                <a:solidFill>
                  <a:schemeClr val="tx1"/>
                </a:solidFill>
                <a:latin typeface="Helvetica" pitchFamily="2" charset="0"/>
              </a:defRPr>
            </a:lvl7pPr>
            <a:lvl8pPr marL="3429000" indent="-228600" eaLnBrk="0" fontAlgn="base" hangingPunct="0">
              <a:spcBef>
                <a:spcPct val="0"/>
              </a:spcBef>
              <a:spcAft>
                <a:spcPct val="0"/>
              </a:spcAft>
              <a:defRPr>
                <a:solidFill>
                  <a:schemeClr val="tx1"/>
                </a:solidFill>
                <a:latin typeface="Helvetica" pitchFamily="2" charset="0"/>
              </a:defRPr>
            </a:lvl8pPr>
            <a:lvl9pPr marL="3886200" indent="-228600" eaLnBrk="0" fontAlgn="base" hangingPunct="0">
              <a:spcBef>
                <a:spcPct val="0"/>
              </a:spcBef>
              <a:spcAft>
                <a:spcPct val="0"/>
              </a:spcAft>
              <a:defRPr>
                <a:solidFill>
                  <a:schemeClr val="tx1"/>
                </a:solidFill>
                <a:latin typeface="Helvetica" pitchFamily="2" charset="0"/>
              </a:defRPr>
            </a:lvl9pPr>
          </a:lstStyle>
          <a:p>
            <a:r>
              <a:rPr lang="en-US" altLang="en-US" sz="2000" i="1"/>
              <a:t>teaches</a:t>
            </a:r>
          </a:p>
        </p:txBody>
      </p:sp>
      <p:pic>
        <p:nvPicPr>
          <p:cNvPr id="8" name="Picture 8" descr="2">
            <a:extLst>
              <a:ext uri="{FF2B5EF4-FFF2-40B4-BE49-F238E27FC236}">
                <a16:creationId xmlns:a16="http://schemas.microsoft.com/office/drawing/2014/main" id="{CECD02C9-F14F-DE46-BD80-D4276C1B3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0357"/>
          <a:stretch>
            <a:fillRect/>
          </a:stretch>
        </p:blipFill>
        <p:spPr bwMode="auto">
          <a:xfrm>
            <a:off x="514350" y="1230313"/>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3">
            <a:extLst>
              <a:ext uri="{FF2B5EF4-FFF2-40B4-BE49-F238E27FC236}">
                <a16:creationId xmlns:a16="http://schemas.microsoft.com/office/drawing/2014/main" id="{E391134D-456B-3146-849B-FA1468D92F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2709862"/>
            <a:ext cx="6629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A7EF0EAC-145E-6D49-8B7D-33821DE93D86}"/>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5"/>
              </a:rPr>
              <a:t>http://codex.cs.yale.edu/avi/db-book/db6/slide-dir/index.html</a:t>
            </a:r>
            <a:r>
              <a:rPr lang="en-MY" sz="1200" dirty="0"/>
              <a:t> </a:t>
            </a:r>
            <a:endParaRPr lang="en-US" sz="1200" dirty="0"/>
          </a:p>
        </p:txBody>
      </p:sp>
      <p:sp>
        <p:nvSpPr>
          <p:cNvPr id="11" name="Rectangle 10">
            <a:extLst>
              <a:ext uri="{FF2B5EF4-FFF2-40B4-BE49-F238E27FC236}">
                <a16:creationId xmlns:a16="http://schemas.microsoft.com/office/drawing/2014/main" id="{F610F759-AC62-BE43-8FF5-023AAB8E1BB4}"/>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66822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EC03-670F-7A48-BD5A-A99F1AF87314}"/>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68B4D1BB-4783-F142-BF5A-CB7C20538A61}"/>
              </a:ext>
            </a:extLst>
          </p:cNvPr>
          <p:cNvSpPr>
            <a:spLocks noGrp="1"/>
          </p:cNvSpPr>
          <p:nvPr>
            <p:ph idx="1"/>
          </p:nvPr>
        </p:nvSpPr>
        <p:spPr/>
        <p:txBody>
          <a:bodyPr>
            <a:normAutofit/>
          </a:bodyPr>
          <a:lstStyle/>
          <a:p>
            <a:pPr algn="just">
              <a:tabLst>
                <a:tab pos="2055813" algn="l"/>
              </a:tabLst>
            </a:pPr>
            <a:r>
              <a:rPr lang="en-US" altLang="en-US" sz="2400" dirty="0"/>
              <a:t>Find the names of all instructors who have taught some course and the </a:t>
            </a:r>
            <a:r>
              <a:rPr lang="en-US" altLang="en-US" sz="2400" dirty="0" err="1"/>
              <a:t>course_id</a:t>
            </a:r>
            <a:endParaRPr lang="en-US" altLang="en-US" sz="2400" dirty="0"/>
          </a:p>
          <a:p>
            <a:pPr lvl="1">
              <a:tabLst>
                <a:tab pos="2055813" algn="l"/>
              </a:tabLst>
            </a:pPr>
            <a:r>
              <a:rPr lang="en-US" altLang="en-US" sz="2000" b="1" dirty="0"/>
              <a:t>select </a:t>
            </a:r>
            <a:r>
              <a:rPr lang="en-US" altLang="en-US" sz="2000" i="1" dirty="0"/>
              <a:t>name, </a:t>
            </a:r>
            <a:r>
              <a:rPr lang="en-US" altLang="en-US" sz="2000" i="1" dirty="0" err="1"/>
              <a:t>course_id</a:t>
            </a:r>
            <a:r>
              <a:rPr lang="en-US" altLang="en-US" sz="2000" i="1" dirty="0"/>
              <a:t/>
            </a:r>
            <a:br>
              <a:rPr lang="en-US" altLang="en-US" sz="2000" i="1" dirty="0"/>
            </a:br>
            <a:r>
              <a:rPr lang="en-US" altLang="en-US" sz="2000" b="1" dirty="0"/>
              <a:t>from </a:t>
            </a:r>
            <a:r>
              <a:rPr lang="en-US" altLang="en-US" sz="2000" i="1" dirty="0"/>
              <a:t>instructor , teaches</a:t>
            </a:r>
            <a:br>
              <a:rPr lang="en-US" altLang="en-US" sz="2000" i="1" dirty="0"/>
            </a:br>
            <a:r>
              <a:rPr lang="en-US" altLang="en-US" sz="2000" b="1" dirty="0"/>
              <a:t>where </a:t>
            </a:r>
            <a:r>
              <a:rPr lang="en-US" altLang="en-US" sz="2000" i="1" dirty="0" err="1"/>
              <a:t>instructor.ID</a:t>
            </a:r>
            <a:r>
              <a:rPr lang="en-US" altLang="en-US" sz="2000" i="1" dirty="0"/>
              <a:t> = </a:t>
            </a:r>
            <a:r>
              <a:rPr lang="en-US" altLang="en-US" sz="2000" i="1" dirty="0" err="1"/>
              <a:t>teaches.ID</a:t>
            </a:r>
            <a:r>
              <a:rPr lang="en-US" altLang="en-US" sz="2000" i="1" dirty="0"/>
              <a:t> </a:t>
            </a:r>
          </a:p>
          <a:p>
            <a:pPr lvl="1">
              <a:buFont typeface="Monotype Sorts" pitchFamily="2" charset="2"/>
              <a:buNone/>
              <a:tabLst>
                <a:tab pos="2055813" algn="l"/>
              </a:tabLst>
            </a:pPr>
            <a:endParaRPr lang="en-US" altLang="en-US" sz="2000" dirty="0"/>
          </a:p>
          <a:p>
            <a:pPr algn="just">
              <a:tabLst>
                <a:tab pos="2055813" algn="l"/>
              </a:tabLst>
            </a:pPr>
            <a:r>
              <a:rPr lang="en-US" altLang="en-US" sz="2400" dirty="0"/>
              <a:t>Find the names of all instructors in the Art  department who have taught some course and the </a:t>
            </a:r>
            <a:r>
              <a:rPr lang="en-US" altLang="en-US" sz="2400" dirty="0" err="1"/>
              <a:t>course_id</a:t>
            </a:r>
            <a:endParaRPr lang="en-US" altLang="en-US" sz="2400" dirty="0"/>
          </a:p>
          <a:p>
            <a:pPr lvl="1">
              <a:tabLst>
                <a:tab pos="2055813" algn="l"/>
              </a:tabLst>
            </a:pPr>
            <a:r>
              <a:rPr lang="en-US" altLang="en-US" sz="2000" b="1" dirty="0"/>
              <a:t>select </a:t>
            </a:r>
            <a:r>
              <a:rPr lang="en-US" altLang="en-US" sz="2000" i="1" dirty="0"/>
              <a:t>name, </a:t>
            </a:r>
            <a:r>
              <a:rPr lang="en-US" altLang="en-US" sz="2000" i="1" dirty="0" err="1"/>
              <a:t>course_id</a:t>
            </a:r>
            <a:r>
              <a:rPr lang="en-US" altLang="en-US" sz="2000" i="1" dirty="0"/>
              <a:t/>
            </a:r>
            <a:br>
              <a:rPr lang="en-US" altLang="en-US" sz="2000" i="1" dirty="0"/>
            </a:br>
            <a:r>
              <a:rPr lang="en-US" altLang="en-US" sz="2000" b="1" dirty="0"/>
              <a:t>from </a:t>
            </a:r>
            <a:r>
              <a:rPr lang="en-US" altLang="en-US" sz="2000" i="1" dirty="0"/>
              <a:t>instructor , teaches</a:t>
            </a:r>
            <a:br>
              <a:rPr lang="en-US" altLang="en-US" sz="2000" i="1" dirty="0"/>
            </a:br>
            <a:r>
              <a:rPr lang="en-US" altLang="en-US" sz="2000" b="1" dirty="0"/>
              <a:t>where </a:t>
            </a:r>
            <a:r>
              <a:rPr lang="en-US" altLang="en-US" sz="2000" i="1" dirty="0" err="1"/>
              <a:t>instructor.ID</a:t>
            </a:r>
            <a:r>
              <a:rPr lang="en-US" altLang="en-US" sz="2000" i="1" dirty="0"/>
              <a:t> = </a:t>
            </a:r>
            <a:r>
              <a:rPr lang="en-US" altLang="en-US" sz="2000" i="1" dirty="0" err="1"/>
              <a:t>teaches.ID</a:t>
            </a:r>
            <a:r>
              <a:rPr lang="en-US" altLang="en-US" sz="2000" i="1" dirty="0"/>
              <a:t>  </a:t>
            </a:r>
            <a:r>
              <a:rPr lang="en-US" altLang="en-US" sz="2000" b="1" i="1" dirty="0"/>
              <a:t>and</a:t>
            </a:r>
            <a:r>
              <a:rPr lang="en-US" altLang="en-US" sz="2000" i="1" dirty="0"/>
              <a:t>  instructor. </a:t>
            </a:r>
            <a:r>
              <a:rPr lang="en-US" altLang="en-US" sz="2000" i="1" dirty="0" err="1"/>
              <a:t>dept_name</a:t>
            </a:r>
            <a:r>
              <a:rPr lang="en-US" altLang="en-US" sz="2000" i="1" dirty="0"/>
              <a:t> = </a:t>
            </a:r>
            <a:r>
              <a:rPr lang="en-US" altLang="en-US" sz="2000" dirty="0"/>
              <a:t>‘Art’</a:t>
            </a:r>
          </a:p>
          <a:p>
            <a:pPr lvl="1">
              <a:buFont typeface="Monotype Sorts" pitchFamily="2" charset="2"/>
              <a:buNone/>
              <a:tabLst>
                <a:tab pos="2055813" algn="l"/>
              </a:tabLst>
            </a:pPr>
            <a:endParaRPr lang="en-US" altLang="en-US" sz="2000" dirty="0"/>
          </a:p>
          <a:p>
            <a:endParaRPr lang="en-US" sz="2400" dirty="0"/>
          </a:p>
        </p:txBody>
      </p:sp>
      <p:sp>
        <p:nvSpPr>
          <p:cNvPr id="4" name="Slide Number Placeholder 3">
            <a:extLst>
              <a:ext uri="{FF2B5EF4-FFF2-40B4-BE49-F238E27FC236}">
                <a16:creationId xmlns:a16="http://schemas.microsoft.com/office/drawing/2014/main" id="{E52A4CFF-86B1-A746-AD7C-6E296D126197}"/>
              </a:ext>
            </a:extLst>
          </p:cNvPr>
          <p:cNvSpPr>
            <a:spLocks noGrp="1"/>
          </p:cNvSpPr>
          <p:nvPr>
            <p:ph type="sldNum" sz="quarter" idx="12"/>
          </p:nvPr>
        </p:nvSpPr>
        <p:spPr/>
        <p:txBody>
          <a:bodyPr/>
          <a:lstStyle/>
          <a:p>
            <a:fld id="{33085032-7C7B-4CFF-B143-12EB198668AE}" type="slidenum">
              <a:rPr lang="en-US" smtClean="0"/>
              <a:t>18</a:t>
            </a:fld>
            <a:endParaRPr lang="en-US"/>
          </a:p>
        </p:txBody>
      </p:sp>
      <p:sp>
        <p:nvSpPr>
          <p:cNvPr id="5" name="Rectangle 4">
            <a:extLst>
              <a:ext uri="{FF2B5EF4-FFF2-40B4-BE49-F238E27FC236}">
                <a16:creationId xmlns:a16="http://schemas.microsoft.com/office/drawing/2014/main" id="{3249A1F6-A0B6-B948-BFDF-DC9BB52794FF}"/>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A09CB929-1224-7E48-A7EF-8B5B205C21F1}"/>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220992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EF34-4ED9-B148-BE72-395868F6F3EE}"/>
              </a:ext>
            </a:extLst>
          </p:cNvPr>
          <p:cNvSpPr>
            <a:spLocks noGrp="1"/>
          </p:cNvSpPr>
          <p:nvPr>
            <p:ph type="title"/>
          </p:nvPr>
        </p:nvSpPr>
        <p:spPr/>
        <p:txBody>
          <a:bodyPr/>
          <a:lstStyle/>
          <a:p>
            <a:r>
              <a:rPr lang="en-US" dirty="0"/>
              <a:t>Modification in the database</a:t>
            </a:r>
          </a:p>
        </p:txBody>
      </p:sp>
      <p:sp>
        <p:nvSpPr>
          <p:cNvPr id="3" name="Content Placeholder 2">
            <a:extLst>
              <a:ext uri="{FF2B5EF4-FFF2-40B4-BE49-F238E27FC236}">
                <a16:creationId xmlns:a16="http://schemas.microsoft.com/office/drawing/2014/main" id="{1E41FD6E-8843-8646-A5E9-4F81915BF031}"/>
              </a:ext>
            </a:extLst>
          </p:cNvPr>
          <p:cNvSpPr>
            <a:spLocks noGrp="1"/>
          </p:cNvSpPr>
          <p:nvPr>
            <p:ph idx="1"/>
          </p:nvPr>
        </p:nvSpPr>
        <p:spPr/>
        <p:txBody>
          <a:bodyPr/>
          <a:lstStyle/>
          <a:p>
            <a:pPr algn="just">
              <a:tabLst>
                <a:tab pos="1652588" algn="l"/>
                <a:tab pos="2633663" algn="l"/>
              </a:tabLst>
            </a:pPr>
            <a:r>
              <a:rPr lang="en-US" altLang="en-US" b="1" dirty="0"/>
              <a:t>Deletion</a:t>
            </a:r>
            <a:r>
              <a:rPr lang="en-US" altLang="en-US" dirty="0"/>
              <a:t> of tuples from a given relation.</a:t>
            </a:r>
            <a:endParaRPr lang="en-US" altLang="en-US" dirty="0">
              <a:latin typeface="Century Gothic" panose="020B0502020202020204" pitchFamily="34" charset="0"/>
            </a:endParaRPr>
          </a:p>
          <a:p>
            <a:pPr algn="just">
              <a:tabLst>
                <a:tab pos="1652588" algn="l"/>
                <a:tab pos="2633663" algn="l"/>
              </a:tabLst>
            </a:pPr>
            <a:r>
              <a:rPr lang="en-US" altLang="en-US" b="1" dirty="0"/>
              <a:t>Insertion</a:t>
            </a:r>
            <a:r>
              <a:rPr lang="en-US" altLang="en-US" dirty="0"/>
              <a:t> of new tuples into a given relation</a:t>
            </a:r>
          </a:p>
          <a:p>
            <a:pPr algn="just">
              <a:tabLst>
                <a:tab pos="1652588" algn="l"/>
                <a:tab pos="2633663" algn="l"/>
              </a:tabLst>
            </a:pPr>
            <a:r>
              <a:rPr lang="en-US" altLang="en-US" b="1" dirty="0"/>
              <a:t>Updating</a:t>
            </a:r>
            <a:r>
              <a:rPr lang="en-US" altLang="en-US" dirty="0"/>
              <a:t> of values in some tuples in a given relation</a:t>
            </a:r>
          </a:p>
          <a:p>
            <a:pPr algn="just"/>
            <a:endParaRPr lang="en-US" dirty="0"/>
          </a:p>
        </p:txBody>
      </p:sp>
      <p:sp>
        <p:nvSpPr>
          <p:cNvPr id="4" name="Slide Number Placeholder 3">
            <a:extLst>
              <a:ext uri="{FF2B5EF4-FFF2-40B4-BE49-F238E27FC236}">
                <a16:creationId xmlns:a16="http://schemas.microsoft.com/office/drawing/2014/main" id="{9962FEC3-DA25-894A-9012-7B0ABCA23502}"/>
              </a:ext>
            </a:extLst>
          </p:cNvPr>
          <p:cNvSpPr>
            <a:spLocks noGrp="1"/>
          </p:cNvSpPr>
          <p:nvPr>
            <p:ph type="sldNum" sz="quarter" idx="12"/>
          </p:nvPr>
        </p:nvSpPr>
        <p:spPr/>
        <p:txBody>
          <a:bodyPr/>
          <a:lstStyle/>
          <a:p>
            <a:fld id="{33085032-7C7B-4CFF-B143-12EB198668AE}" type="slidenum">
              <a:rPr lang="en-US" smtClean="0"/>
              <a:t>19</a:t>
            </a:fld>
            <a:endParaRPr lang="en-US"/>
          </a:p>
        </p:txBody>
      </p:sp>
      <p:sp>
        <p:nvSpPr>
          <p:cNvPr id="5" name="Rectangle 4">
            <a:extLst>
              <a:ext uri="{FF2B5EF4-FFF2-40B4-BE49-F238E27FC236}">
                <a16:creationId xmlns:a16="http://schemas.microsoft.com/office/drawing/2014/main" id="{385A6A67-33AE-1246-A1E9-5AECE9E45F5E}"/>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3A540823-5269-3147-875E-14A95789A3A7}"/>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63760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B5D1-168F-F04C-B25A-A01728A29108}"/>
              </a:ext>
            </a:extLst>
          </p:cNvPr>
          <p:cNvSpPr>
            <a:spLocks noGrp="1"/>
          </p:cNvSpPr>
          <p:nvPr>
            <p:ph type="title"/>
          </p:nvPr>
        </p:nvSpPr>
        <p:spPr/>
        <p:txBody>
          <a:bodyPr/>
          <a:lstStyle/>
          <a:p>
            <a:r>
              <a:rPr lang="en-US" dirty="0"/>
              <a:t>Database Management System (DBMS)</a:t>
            </a:r>
          </a:p>
        </p:txBody>
      </p:sp>
      <p:sp>
        <p:nvSpPr>
          <p:cNvPr id="3" name="Content Placeholder 2">
            <a:extLst>
              <a:ext uri="{FF2B5EF4-FFF2-40B4-BE49-F238E27FC236}">
                <a16:creationId xmlns:a16="http://schemas.microsoft.com/office/drawing/2014/main" id="{628BCB5E-B9A7-DD40-B1EB-3C19F3F4DAF8}"/>
              </a:ext>
            </a:extLst>
          </p:cNvPr>
          <p:cNvSpPr>
            <a:spLocks noGrp="1"/>
          </p:cNvSpPr>
          <p:nvPr>
            <p:ph idx="1"/>
          </p:nvPr>
        </p:nvSpPr>
        <p:spPr/>
        <p:txBody>
          <a:bodyPr>
            <a:noAutofit/>
          </a:bodyPr>
          <a:lstStyle/>
          <a:p>
            <a:pPr algn="just"/>
            <a:r>
              <a:rPr lang="en-US" altLang="en-US" sz="2400" dirty="0">
                <a:ea typeface="ＭＳ Ｐゴシック" panose="020B0600070205080204" pitchFamily="34" charset="-128"/>
              </a:rPr>
              <a:t>DBMS contains information about a particular enterprise</a:t>
            </a:r>
          </a:p>
          <a:p>
            <a:pPr lvl="1" algn="just"/>
            <a:r>
              <a:rPr lang="en-US" altLang="en-US" sz="2000" dirty="0">
                <a:ea typeface="ＭＳ Ｐゴシック" panose="020B0600070205080204" pitchFamily="34" charset="-128"/>
              </a:rPr>
              <a:t>Collection of interrelated data</a:t>
            </a:r>
          </a:p>
          <a:p>
            <a:pPr lvl="1" algn="just"/>
            <a:r>
              <a:rPr lang="en-US" altLang="en-US" sz="2000" dirty="0">
                <a:ea typeface="ＭＳ Ｐゴシック" panose="020B0600070205080204" pitchFamily="34" charset="-128"/>
              </a:rPr>
              <a:t>Set of programs to access the data </a:t>
            </a:r>
          </a:p>
          <a:p>
            <a:pPr lvl="1" algn="just"/>
            <a:r>
              <a:rPr lang="en-US" altLang="en-US" sz="2000" dirty="0">
                <a:ea typeface="ＭＳ Ｐゴシック" panose="020B0600070205080204" pitchFamily="34" charset="-128"/>
              </a:rPr>
              <a:t>An environment that is both </a:t>
            </a:r>
            <a:r>
              <a:rPr lang="en-US" altLang="en-US" sz="2000" i="1" dirty="0">
                <a:ea typeface="ＭＳ Ｐゴシック" panose="020B0600070205080204" pitchFamily="34" charset="-128"/>
              </a:rPr>
              <a:t>convenient</a:t>
            </a:r>
            <a:r>
              <a:rPr lang="en-US" altLang="en-US" sz="2000" dirty="0">
                <a:ea typeface="ＭＳ Ｐゴシック" panose="020B0600070205080204" pitchFamily="34" charset="-128"/>
              </a:rPr>
              <a:t> and </a:t>
            </a:r>
            <a:r>
              <a:rPr lang="en-US" altLang="en-US" sz="2000" i="1" dirty="0">
                <a:ea typeface="ＭＳ Ｐゴシック" panose="020B0600070205080204" pitchFamily="34" charset="-128"/>
              </a:rPr>
              <a:t>efficient</a:t>
            </a:r>
            <a:r>
              <a:rPr lang="en-US" altLang="en-US" sz="2000" dirty="0">
                <a:ea typeface="ＭＳ Ｐゴシック" panose="020B0600070205080204" pitchFamily="34" charset="-128"/>
              </a:rPr>
              <a:t> to use</a:t>
            </a:r>
          </a:p>
          <a:p>
            <a:pPr algn="just"/>
            <a:r>
              <a:rPr lang="en-US" altLang="en-US" sz="2400" dirty="0">
                <a:ea typeface="ＭＳ Ｐゴシック" panose="020B0600070205080204" pitchFamily="34" charset="-128"/>
              </a:rPr>
              <a:t>Database Applications:</a:t>
            </a:r>
          </a:p>
          <a:p>
            <a:pPr lvl="1" algn="just"/>
            <a:r>
              <a:rPr lang="en-US" altLang="en-US" sz="2000" dirty="0">
                <a:ea typeface="ＭＳ Ｐゴシック" panose="020B0600070205080204" pitchFamily="34" charset="-128"/>
              </a:rPr>
              <a:t>Banking: transactions</a:t>
            </a:r>
          </a:p>
          <a:p>
            <a:pPr lvl="1" algn="just"/>
            <a:r>
              <a:rPr lang="en-US" altLang="en-US" sz="2000" dirty="0">
                <a:ea typeface="ＭＳ Ｐゴシック" panose="020B0600070205080204" pitchFamily="34" charset="-128"/>
              </a:rPr>
              <a:t>Airlines: reservations, schedules</a:t>
            </a:r>
          </a:p>
          <a:p>
            <a:pPr lvl="1" algn="just"/>
            <a:r>
              <a:rPr lang="en-US" altLang="en-US" sz="2000" dirty="0">
                <a:ea typeface="ＭＳ Ｐゴシック" panose="020B0600070205080204" pitchFamily="34" charset="-128"/>
              </a:rPr>
              <a:t>Universities:  registration, </a:t>
            </a:r>
            <a:r>
              <a:rPr lang="en-US" altLang="en-US" sz="2000" dirty="0" smtClean="0">
                <a:ea typeface="ＭＳ Ｐゴシック" panose="020B0600070205080204" pitchFamily="34" charset="-128"/>
              </a:rPr>
              <a:t>grades</a:t>
            </a:r>
          </a:p>
          <a:p>
            <a:pPr algn="just"/>
            <a:r>
              <a:rPr lang="en-US" altLang="en-US" sz="2400" dirty="0" smtClean="0">
                <a:ea typeface="ＭＳ Ｐゴシック" panose="020B0600070205080204" pitchFamily="34" charset="-128"/>
              </a:rPr>
              <a:t>Databases can be very large.</a:t>
            </a:r>
          </a:p>
          <a:p>
            <a:pPr algn="just"/>
            <a:r>
              <a:rPr lang="en-US" altLang="en-US" sz="2400" dirty="0" smtClean="0">
                <a:ea typeface="ＭＳ Ｐゴシック" panose="020B0600070205080204" pitchFamily="34" charset="-128"/>
              </a:rPr>
              <a:t>Databases touch all aspects of our lives</a:t>
            </a:r>
          </a:p>
          <a:p>
            <a:pPr lvl="1" algn="just"/>
            <a:endParaRPr lang="en-US" sz="1400" dirty="0"/>
          </a:p>
        </p:txBody>
      </p:sp>
      <p:sp>
        <p:nvSpPr>
          <p:cNvPr id="4" name="Slide Number Placeholder 3">
            <a:extLst>
              <a:ext uri="{FF2B5EF4-FFF2-40B4-BE49-F238E27FC236}">
                <a16:creationId xmlns:a16="http://schemas.microsoft.com/office/drawing/2014/main" id="{9F381BB8-8EBB-474B-90C9-BFC6860BA6CB}"/>
              </a:ext>
            </a:extLst>
          </p:cNvPr>
          <p:cNvSpPr>
            <a:spLocks noGrp="1"/>
          </p:cNvSpPr>
          <p:nvPr>
            <p:ph type="sldNum" sz="quarter" idx="12"/>
          </p:nvPr>
        </p:nvSpPr>
        <p:spPr/>
        <p:txBody>
          <a:bodyPr/>
          <a:lstStyle/>
          <a:p>
            <a:fld id="{33085032-7C7B-4CFF-B143-12EB198668AE}" type="slidenum">
              <a:rPr lang="en-US" smtClean="0"/>
              <a:t>2</a:t>
            </a:fld>
            <a:endParaRPr lang="en-US"/>
          </a:p>
        </p:txBody>
      </p:sp>
      <p:sp>
        <p:nvSpPr>
          <p:cNvPr id="8" name="Rectangle 7">
            <a:extLst>
              <a:ext uri="{FF2B5EF4-FFF2-40B4-BE49-F238E27FC236}">
                <a16:creationId xmlns:a16="http://schemas.microsoft.com/office/drawing/2014/main" id="{96BDAF49-5167-6041-ABE8-62BDB1D63B89}"/>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10" name="Rectangle 9">
            <a:extLst>
              <a:ext uri="{FF2B5EF4-FFF2-40B4-BE49-F238E27FC236}">
                <a16:creationId xmlns:a16="http://schemas.microsoft.com/office/drawing/2014/main" id="{92182447-CB7E-0C44-B054-79F72A6D2B72}"/>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3"/>
              </a:rPr>
              <a:t>http://codex.cs.yale.edu/avi/db-book/db6/slide-dir/index.html</a:t>
            </a:r>
            <a:r>
              <a:rPr lang="en-MY" sz="1200" dirty="0"/>
              <a:t> </a:t>
            </a:r>
            <a:endParaRPr lang="en-US" sz="1200" dirty="0"/>
          </a:p>
        </p:txBody>
      </p:sp>
    </p:spTree>
    <p:extLst>
      <p:ext uri="{BB962C8B-B14F-4D97-AF65-F5344CB8AC3E}">
        <p14:creationId xmlns:p14="http://schemas.microsoft.com/office/powerpoint/2010/main" val="2395673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465D-9DD7-7E4A-A555-F7324D3EE2D7}"/>
              </a:ext>
            </a:extLst>
          </p:cNvPr>
          <p:cNvSpPr>
            <a:spLocks noGrp="1"/>
          </p:cNvSpPr>
          <p:nvPr>
            <p:ph type="title"/>
          </p:nvPr>
        </p:nvSpPr>
        <p:spPr/>
        <p:txBody>
          <a:bodyPr/>
          <a:lstStyle/>
          <a:p>
            <a:r>
              <a:rPr lang="en-US" dirty="0"/>
              <a:t>Deletion</a:t>
            </a:r>
          </a:p>
        </p:txBody>
      </p:sp>
      <p:sp>
        <p:nvSpPr>
          <p:cNvPr id="3" name="Content Placeholder 2">
            <a:extLst>
              <a:ext uri="{FF2B5EF4-FFF2-40B4-BE49-F238E27FC236}">
                <a16:creationId xmlns:a16="http://schemas.microsoft.com/office/drawing/2014/main" id="{357A2C8C-B67A-9B43-A075-D3F81AD9DAFD}"/>
              </a:ext>
            </a:extLst>
          </p:cNvPr>
          <p:cNvSpPr>
            <a:spLocks noGrp="1"/>
          </p:cNvSpPr>
          <p:nvPr>
            <p:ph idx="1"/>
          </p:nvPr>
        </p:nvSpPr>
        <p:spPr/>
        <p:txBody>
          <a:bodyPr>
            <a:normAutofit fontScale="92500" lnSpcReduction="10000"/>
          </a:bodyPr>
          <a:lstStyle/>
          <a:p>
            <a:pPr>
              <a:tabLst>
                <a:tab pos="1652588" algn="l"/>
                <a:tab pos="2633663" algn="l"/>
              </a:tabLst>
            </a:pPr>
            <a:r>
              <a:rPr lang="en-US" altLang="en-US" sz="2400" dirty="0"/>
              <a:t>Delete all instructors</a:t>
            </a:r>
          </a:p>
          <a:p>
            <a:pPr>
              <a:buFont typeface="Monotype Sorts" pitchFamily="2" charset="2"/>
              <a:buNone/>
              <a:tabLst>
                <a:tab pos="1652588" algn="l"/>
                <a:tab pos="2633663" algn="l"/>
              </a:tabLst>
            </a:pPr>
            <a:r>
              <a:rPr lang="en-US" altLang="en-US" sz="2400" dirty="0"/>
              <a:t>		</a:t>
            </a:r>
            <a:r>
              <a:rPr lang="en-US" altLang="en-US" sz="2400" b="1" dirty="0"/>
              <a:t>delete from </a:t>
            </a:r>
            <a:r>
              <a:rPr lang="en-US" altLang="en-US" sz="2400" i="1" dirty="0"/>
              <a:t>instructor</a:t>
            </a:r>
            <a:r>
              <a:rPr lang="en-US" altLang="en-US" sz="2400" dirty="0">
                <a:latin typeface="Century Gothic" panose="020B0502020202020204" pitchFamily="34" charset="0"/>
              </a:rPr>
              <a:t> </a:t>
            </a:r>
          </a:p>
          <a:p>
            <a:pPr>
              <a:buFont typeface="Monotype Sorts" pitchFamily="2" charset="2"/>
              <a:buNone/>
              <a:tabLst>
                <a:tab pos="1652588" algn="l"/>
                <a:tab pos="2633663" algn="l"/>
              </a:tabLst>
            </a:pPr>
            <a:endParaRPr lang="en-US" altLang="en-US" sz="2400" dirty="0">
              <a:latin typeface="Century Gothic" panose="020B0502020202020204" pitchFamily="34" charset="0"/>
            </a:endParaRPr>
          </a:p>
          <a:p>
            <a:pPr>
              <a:tabLst>
                <a:tab pos="1652588" algn="l"/>
                <a:tab pos="2633663" algn="l"/>
              </a:tabLst>
            </a:pPr>
            <a:r>
              <a:rPr lang="en-US" altLang="en-US" sz="2400" dirty="0"/>
              <a:t>Delete all instructors from the Finance department</a:t>
            </a:r>
            <a:br>
              <a:rPr lang="en-US" altLang="en-US" sz="2400" dirty="0"/>
            </a:br>
            <a:r>
              <a:rPr lang="en-US" altLang="en-US" sz="2400" dirty="0"/>
              <a:t>                     </a:t>
            </a:r>
            <a:r>
              <a:rPr lang="en-US" altLang="en-US" sz="2400" b="1" dirty="0"/>
              <a:t>delete from </a:t>
            </a:r>
            <a:r>
              <a:rPr lang="en-US" altLang="en-US" sz="2400" i="1" dirty="0"/>
              <a:t>instructor</a:t>
            </a:r>
            <a:br>
              <a:rPr lang="en-US" altLang="en-US" sz="2400" i="1" dirty="0"/>
            </a:br>
            <a:r>
              <a:rPr lang="en-US" altLang="en-US" sz="2400" i="1" dirty="0"/>
              <a:t>                     </a:t>
            </a:r>
            <a:r>
              <a:rPr lang="en-US" altLang="en-US" sz="2400" b="1" dirty="0"/>
              <a:t>where </a:t>
            </a:r>
            <a:r>
              <a:rPr lang="en-US" altLang="en-US" sz="2400" i="1" dirty="0" err="1"/>
              <a:t>dept_name</a:t>
            </a:r>
            <a:r>
              <a:rPr lang="en-US" altLang="en-US" sz="2400" dirty="0"/>
              <a:t>= ’Finance’;</a:t>
            </a:r>
          </a:p>
          <a:p>
            <a:pPr>
              <a:buFont typeface="Monotype Sorts" pitchFamily="2" charset="2"/>
              <a:buNone/>
              <a:tabLst>
                <a:tab pos="1652588" algn="l"/>
                <a:tab pos="2633663" algn="l"/>
              </a:tabLst>
            </a:pPr>
            <a:endParaRPr lang="en-US" altLang="en-US" sz="2400" dirty="0"/>
          </a:p>
          <a:p>
            <a:pPr algn="just">
              <a:tabLst>
                <a:tab pos="1652588" algn="l"/>
                <a:tab pos="2633663" algn="l"/>
              </a:tabLst>
            </a:pPr>
            <a:r>
              <a:rPr lang="en-US" altLang="en-US" sz="2400" dirty="0"/>
              <a:t>Delete all tuples in the </a:t>
            </a:r>
            <a:r>
              <a:rPr lang="en-US" altLang="en-US" sz="2400" i="1" dirty="0"/>
              <a:t>instructor </a:t>
            </a:r>
            <a:r>
              <a:rPr lang="en-US" altLang="en-US" sz="2400" dirty="0"/>
              <a:t>relation for those instructors associated with a department located in the Watson building.</a:t>
            </a:r>
          </a:p>
          <a:p>
            <a:pPr>
              <a:buFont typeface="Monotype Sorts" pitchFamily="2" charset="2"/>
              <a:buNone/>
              <a:tabLst>
                <a:tab pos="1652588" algn="l"/>
                <a:tab pos="2633663" algn="l"/>
              </a:tabLst>
            </a:pPr>
            <a:r>
              <a:rPr lang="en-US" altLang="en-US" sz="2400" b="1" dirty="0"/>
              <a:t>		delete from </a:t>
            </a:r>
            <a:r>
              <a:rPr lang="en-US" altLang="en-US" sz="2400" i="1" dirty="0"/>
              <a:t>instructor</a:t>
            </a:r>
            <a:br>
              <a:rPr lang="en-US" altLang="en-US" sz="2400" i="1" dirty="0"/>
            </a:br>
            <a:r>
              <a:rPr lang="en-US" altLang="en-US" sz="2400" i="1" dirty="0"/>
              <a:t>                     </a:t>
            </a:r>
            <a:r>
              <a:rPr lang="en-US" altLang="en-US" sz="2400" b="1" dirty="0"/>
              <a:t>where </a:t>
            </a:r>
            <a:r>
              <a:rPr lang="en-US" altLang="en-US" sz="2400" i="1" dirty="0" err="1"/>
              <a:t>dept</a:t>
            </a:r>
            <a:r>
              <a:rPr lang="en-US" altLang="en-US" sz="2400" i="1" dirty="0"/>
              <a:t> name </a:t>
            </a:r>
            <a:r>
              <a:rPr lang="en-US" altLang="en-US" sz="2400" b="1" dirty="0"/>
              <a:t>in </a:t>
            </a:r>
            <a:r>
              <a:rPr lang="en-US" altLang="en-US" sz="2400" dirty="0"/>
              <a:t>(</a:t>
            </a:r>
            <a:r>
              <a:rPr lang="en-US" altLang="en-US" sz="2400" b="1" dirty="0"/>
              <a:t>select </a:t>
            </a:r>
            <a:r>
              <a:rPr lang="en-US" altLang="en-US" sz="2400" i="1" dirty="0" err="1"/>
              <a:t>dept</a:t>
            </a:r>
            <a:r>
              <a:rPr lang="en-US" altLang="en-US" sz="2400" i="1" dirty="0"/>
              <a:t> name</a:t>
            </a:r>
            <a:br>
              <a:rPr lang="en-US" altLang="en-US" sz="2400" i="1" dirty="0"/>
            </a:br>
            <a:r>
              <a:rPr lang="en-US" altLang="en-US" sz="2400" i="1" dirty="0"/>
              <a:t>                                                        </a:t>
            </a:r>
            <a:r>
              <a:rPr lang="en-US" altLang="en-US" sz="2400" b="1" dirty="0"/>
              <a:t>from </a:t>
            </a:r>
            <a:r>
              <a:rPr lang="en-US" altLang="en-US" sz="2400" i="1" dirty="0"/>
              <a:t>department</a:t>
            </a:r>
            <a:br>
              <a:rPr lang="en-US" altLang="en-US" sz="2400" i="1" dirty="0"/>
            </a:br>
            <a:r>
              <a:rPr lang="en-US" altLang="en-US" sz="2400" i="1" dirty="0"/>
              <a:t>                                                        </a:t>
            </a:r>
            <a:r>
              <a:rPr lang="en-US" altLang="en-US" sz="2400" b="1" dirty="0"/>
              <a:t>where </a:t>
            </a:r>
            <a:r>
              <a:rPr lang="en-US" altLang="en-US" sz="2400" i="1" dirty="0"/>
              <a:t>building </a:t>
            </a:r>
            <a:r>
              <a:rPr lang="en-US" altLang="en-US" sz="2400" dirty="0"/>
              <a:t>= ’Watson’);</a:t>
            </a:r>
          </a:p>
          <a:p>
            <a:pPr>
              <a:tabLst>
                <a:tab pos="1652588" algn="l"/>
                <a:tab pos="2633663" algn="l"/>
              </a:tabLst>
            </a:pPr>
            <a:endParaRPr lang="en-US" altLang="en-US" sz="2400" dirty="0"/>
          </a:p>
        </p:txBody>
      </p:sp>
      <p:sp>
        <p:nvSpPr>
          <p:cNvPr id="4" name="Slide Number Placeholder 3">
            <a:extLst>
              <a:ext uri="{FF2B5EF4-FFF2-40B4-BE49-F238E27FC236}">
                <a16:creationId xmlns:a16="http://schemas.microsoft.com/office/drawing/2014/main" id="{266CB903-DE04-D04F-871C-A64A29387533}"/>
              </a:ext>
            </a:extLst>
          </p:cNvPr>
          <p:cNvSpPr>
            <a:spLocks noGrp="1"/>
          </p:cNvSpPr>
          <p:nvPr>
            <p:ph type="sldNum" sz="quarter" idx="12"/>
          </p:nvPr>
        </p:nvSpPr>
        <p:spPr/>
        <p:txBody>
          <a:bodyPr/>
          <a:lstStyle/>
          <a:p>
            <a:fld id="{33085032-7C7B-4CFF-B143-12EB198668AE}" type="slidenum">
              <a:rPr lang="en-US" smtClean="0"/>
              <a:t>20</a:t>
            </a:fld>
            <a:endParaRPr lang="en-US"/>
          </a:p>
        </p:txBody>
      </p:sp>
      <p:sp>
        <p:nvSpPr>
          <p:cNvPr id="5" name="Rectangle 4">
            <a:extLst>
              <a:ext uri="{FF2B5EF4-FFF2-40B4-BE49-F238E27FC236}">
                <a16:creationId xmlns:a16="http://schemas.microsoft.com/office/drawing/2014/main" id="{8DD5AC10-E980-2B4A-A83E-C1FE97FA0C53}"/>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6C43ABC2-2464-9847-94BC-6785DE4BD8D4}"/>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763701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6C7E-03E9-2845-9004-331D59EB731E}"/>
              </a:ext>
            </a:extLst>
          </p:cNvPr>
          <p:cNvSpPr>
            <a:spLocks noGrp="1"/>
          </p:cNvSpPr>
          <p:nvPr>
            <p:ph type="title"/>
          </p:nvPr>
        </p:nvSpPr>
        <p:spPr/>
        <p:txBody>
          <a:bodyPr/>
          <a:lstStyle/>
          <a:p>
            <a:r>
              <a:rPr lang="en-US" dirty="0"/>
              <a:t>Insertion</a:t>
            </a:r>
          </a:p>
        </p:txBody>
      </p:sp>
      <p:sp>
        <p:nvSpPr>
          <p:cNvPr id="3" name="Content Placeholder 2">
            <a:extLst>
              <a:ext uri="{FF2B5EF4-FFF2-40B4-BE49-F238E27FC236}">
                <a16:creationId xmlns:a16="http://schemas.microsoft.com/office/drawing/2014/main" id="{AEDC0962-9A06-9D41-A07E-CAA1A61BF1C4}"/>
              </a:ext>
            </a:extLst>
          </p:cNvPr>
          <p:cNvSpPr>
            <a:spLocks noGrp="1"/>
          </p:cNvSpPr>
          <p:nvPr>
            <p:ph idx="1"/>
          </p:nvPr>
        </p:nvSpPr>
        <p:spPr/>
        <p:txBody>
          <a:bodyPr>
            <a:normAutofit fontScale="85000" lnSpcReduction="10000"/>
          </a:bodyPr>
          <a:lstStyle/>
          <a:p>
            <a:pPr>
              <a:tabLst>
                <a:tab pos="1204913" algn="l"/>
                <a:tab pos="1890713" algn="l"/>
              </a:tabLst>
            </a:pPr>
            <a:r>
              <a:rPr lang="en-US" altLang="en-US" dirty="0"/>
              <a:t>Add a new tuple to </a:t>
            </a:r>
            <a:r>
              <a:rPr lang="en-US" altLang="en-US" i="1" dirty="0"/>
              <a:t>course</a:t>
            </a:r>
          </a:p>
          <a:p>
            <a:pPr>
              <a:buFont typeface="Monotype Sorts" pitchFamily="2" charset="2"/>
              <a:buNone/>
              <a:tabLst>
                <a:tab pos="1204913" algn="l"/>
                <a:tab pos="1890713" algn="l"/>
              </a:tabLst>
            </a:pPr>
            <a:r>
              <a:rPr lang="en-US" altLang="en-US" b="1" dirty="0"/>
              <a:t>	      insert into </a:t>
            </a:r>
            <a:r>
              <a:rPr lang="en-US" altLang="en-US" i="1" dirty="0"/>
              <a:t>course</a:t>
            </a:r>
            <a:br>
              <a:rPr lang="en-US" altLang="en-US" i="1" dirty="0"/>
            </a:br>
            <a:r>
              <a:rPr lang="en-US" altLang="en-US" i="1" dirty="0"/>
              <a:t>             </a:t>
            </a:r>
            <a:r>
              <a:rPr lang="en-US" altLang="en-US" b="1" dirty="0"/>
              <a:t>values </a:t>
            </a:r>
            <a:r>
              <a:rPr lang="en-US" altLang="en-US" dirty="0"/>
              <a:t>(’CS-437’, ’Database Systems’, ’Comp. Sci.’, 4);</a:t>
            </a:r>
          </a:p>
          <a:p>
            <a:pPr>
              <a:buFont typeface="Monotype Sorts" pitchFamily="2" charset="2"/>
              <a:buNone/>
              <a:tabLst>
                <a:tab pos="1204913" algn="l"/>
                <a:tab pos="1890713" algn="l"/>
              </a:tabLst>
            </a:pPr>
            <a:endParaRPr lang="en-US" altLang="en-US" dirty="0"/>
          </a:p>
          <a:p>
            <a:pPr>
              <a:tabLst>
                <a:tab pos="1204913" algn="l"/>
                <a:tab pos="1890713" algn="l"/>
              </a:tabLst>
            </a:pPr>
            <a:r>
              <a:rPr lang="en-US" altLang="en-US" dirty="0"/>
              <a:t>or equivalently</a:t>
            </a:r>
            <a:br>
              <a:rPr lang="en-US" altLang="en-US" dirty="0"/>
            </a:br>
            <a:endParaRPr lang="en-US" altLang="en-US" sz="700" dirty="0"/>
          </a:p>
          <a:p>
            <a:pPr>
              <a:buFont typeface="Monotype Sorts" pitchFamily="2" charset="2"/>
              <a:buNone/>
              <a:tabLst>
                <a:tab pos="1204913" algn="l"/>
                <a:tab pos="1890713" algn="l"/>
              </a:tabLst>
            </a:pPr>
            <a:r>
              <a:rPr lang="en-US" altLang="en-US" dirty="0"/>
              <a:t>           </a:t>
            </a:r>
            <a:r>
              <a:rPr lang="en-US" altLang="en-US" b="1" dirty="0"/>
              <a:t>insert into </a:t>
            </a:r>
            <a:r>
              <a:rPr lang="en-US" altLang="en-US" i="1" dirty="0"/>
              <a:t>course </a:t>
            </a:r>
            <a:r>
              <a:rPr lang="en-US" altLang="en-US" dirty="0"/>
              <a:t>(</a:t>
            </a:r>
            <a:r>
              <a:rPr lang="en-US" altLang="en-US" i="1" dirty="0" err="1"/>
              <a:t>course_id</a:t>
            </a:r>
            <a:r>
              <a:rPr lang="en-US" altLang="en-US" dirty="0"/>
              <a:t>, </a:t>
            </a:r>
            <a:r>
              <a:rPr lang="en-US" altLang="en-US" i="1" dirty="0"/>
              <a:t>title</a:t>
            </a:r>
            <a:r>
              <a:rPr lang="en-US" altLang="en-US" dirty="0"/>
              <a:t>, </a:t>
            </a:r>
            <a:r>
              <a:rPr lang="en-US" altLang="en-US" i="1" dirty="0" err="1"/>
              <a:t>dept_name</a:t>
            </a:r>
            <a:r>
              <a:rPr lang="en-US" altLang="en-US" dirty="0"/>
              <a:t>, </a:t>
            </a:r>
            <a:r>
              <a:rPr lang="en-US" altLang="en-US" i="1" dirty="0"/>
              <a:t>credits</a:t>
            </a:r>
            <a:r>
              <a:rPr lang="en-US" altLang="en-US" dirty="0"/>
              <a:t>)</a:t>
            </a:r>
            <a:br>
              <a:rPr lang="en-US" altLang="en-US" dirty="0"/>
            </a:br>
            <a:r>
              <a:rPr lang="en-US" altLang="en-US" dirty="0"/>
              <a:t>             </a:t>
            </a:r>
            <a:r>
              <a:rPr lang="en-US" altLang="en-US" b="1" dirty="0"/>
              <a:t>values </a:t>
            </a:r>
            <a:r>
              <a:rPr lang="en-US" altLang="en-US" dirty="0"/>
              <a:t>(’CS-437’, ’Database Systems’, ’Comp. Sci.’, 4);</a:t>
            </a:r>
          </a:p>
          <a:p>
            <a:pPr>
              <a:buFont typeface="Monotype Sorts" pitchFamily="2" charset="2"/>
              <a:buNone/>
              <a:tabLst>
                <a:tab pos="1204913" algn="l"/>
                <a:tab pos="1890713" algn="l"/>
              </a:tabLst>
            </a:pPr>
            <a:endParaRPr lang="en-US" altLang="en-US" dirty="0"/>
          </a:p>
          <a:p>
            <a:pPr>
              <a:tabLst>
                <a:tab pos="1204913" algn="l"/>
                <a:tab pos="1890713" algn="l"/>
              </a:tabLst>
            </a:pPr>
            <a:r>
              <a:rPr lang="en-US" altLang="en-US" dirty="0"/>
              <a:t>Add a new tuple to </a:t>
            </a:r>
            <a:r>
              <a:rPr lang="en-US" altLang="en-US" i="1" dirty="0"/>
              <a:t>student  </a:t>
            </a:r>
            <a:r>
              <a:rPr lang="en-US" altLang="en-US" dirty="0"/>
              <a:t>with </a:t>
            </a:r>
            <a:r>
              <a:rPr lang="en-US" altLang="en-US" i="1" dirty="0" err="1"/>
              <a:t>tot_creds</a:t>
            </a:r>
            <a:r>
              <a:rPr lang="en-US" altLang="en-US" i="1" dirty="0"/>
              <a:t> </a:t>
            </a:r>
            <a:r>
              <a:rPr lang="en-US" altLang="en-US" dirty="0"/>
              <a:t>set to null</a:t>
            </a:r>
          </a:p>
          <a:p>
            <a:pPr>
              <a:buFont typeface="Monotype Sorts" pitchFamily="2" charset="2"/>
              <a:buNone/>
              <a:tabLst>
                <a:tab pos="1204913" algn="l"/>
                <a:tab pos="1890713" algn="l"/>
              </a:tabLst>
            </a:pPr>
            <a:r>
              <a:rPr lang="en-US" altLang="en-US" b="1" dirty="0"/>
              <a:t>	      insert into </a:t>
            </a:r>
            <a:r>
              <a:rPr lang="en-US" altLang="en-US" i="1" dirty="0"/>
              <a:t>student</a:t>
            </a:r>
            <a:br>
              <a:rPr lang="en-US" altLang="en-US" i="1" dirty="0"/>
            </a:br>
            <a:r>
              <a:rPr lang="en-US" altLang="en-US" i="1" dirty="0"/>
              <a:t>             </a:t>
            </a:r>
            <a:r>
              <a:rPr lang="en-US" altLang="en-US" b="1" dirty="0"/>
              <a:t>values </a:t>
            </a:r>
            <a:r>
              <a:rPr lang="en-US" altLang="en-US" dirty="0"/>
              <a:t>(’3003’, ’Green’, ’Finance’, </a:t>
            </a:r>
            <a:r>
              <a:rPr lang="en-US" altLang="en-US" i="1" dirty="0"/>
              <a:t>null</a:t>
            </a:r>
            <a:r>
              <a:rPr lang="en-US" altLang="en-US" dirty="0"/>
              <a:t>);</a:t>
            </a:r>
          </a:p>
          <a:p>
            <a:pPr>
              <a:buFont typeface="Monotype Sorts" pitchFamily="2" charset="2"/>
              <a:buNone/>
              <a:tabLst>
                <a:tab pos="1204913" algn="l"/>
                <a:tab pos="1890713" algn="l"/>
              </a:tabLst>
            </a:pPr>
            <a:endParaRPr lang="en-US" altLang="en-US" dirty="0"/>
          </a:p>
          <a:p>
            <a:endParaRPr lang="en-US" dirty="0"/>
          </a:p>
        </p:txBody>
      </p:sp>
      <p:sp>
        <p:nvSpPr>
          <p:cNvPr id="4" name="Slide Number Placeholder 3">
            <a:extLst>
              <a:ext uri="{FF2B5EF4-FFF2-40B4-BE49-F238E27FC236}">
                <a16:creationId xmlns:a16="http://schemas.microsoft.com/office/drawing/2014/main" id="{88130EC1-6EAD-6D47-BC37-77A1BEAC0D72}"/>
              </a:ext>
            </a:extLst>
          </p:cNvPr>
          <p:cNvSpPr>
            <a:spLocks noGrp="1"/>
          </p:cNvSpPr>
          <p:nvPr>
            <p:ph type="sldNum" sz="quarter" idx="12"/>
          </p:nvPr>
        </p:nvSpPr>
        <p:spPr/>
        <p:txBody>
          <a:bodyPr/>
          <a:lstStyle/>
          <a:p>
            <a:fld id="{33085032-7C7B-4CFF-B143-12EB198668AE}" type="slidenum">
              <a:rPr lang="en-US" smtClean="0"/>
              <a:t>21</a:t>
            </a:fld>
            <a:endParaRPr lang="en-US"/>
          </a:p>
        </p:txBody>
      </p:sp>
      <p:sp>
        <p:nvSpPr>
          <p:cNvPr id="5" name="Rectangle 4">
            <a:extLst>
              <a:ext uri="{FF2B5EF4-FFF2-40B4-BE49-F238E27FC236}">
                <a16:creationId xmlns:a16="http://schemas.microsoft.com/office/drawing/2014/main" id="{41F11954-F73C-2B47-BB7C-2CADA078B890}"/>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8270DC5C-1438-2749-BEEE-9E4BA30AB003}"/>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3449232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43A3-CDE0-4348-B23F-A27CBCEBBBC1}"/>
              </a:ext>
            </a:extLst>
          </p:cNvPr>
          <p:cNvSpPr>
            <a:spLocks noGrp="1"/>
          </p:cNvSpPr>
          <p:nvPr>
            <p:ph type="title"/>
          </p:nvPr>
        </p:nvSpPr>
        <p:spPr/>
        <p:txBody>
          <a:bodyPr/>
          <a:lstStyle/>
          <a:p>
            <a:r>
              <a:rPr lang="en-US" dirty="0"/>
              <a:t>Update</a:t>
            </a:r>
          </a:p>
        </p:txBody>
      </p:sp>
      <p:sp>
        <p:nvSpPr>
          <p:cNvPr id="3" name="Content Placeholder 2">
            <a:extLst>
              <a:ext uri="{FF2B5EF4-FFF2-40B4-BE49-F238E27FC236}">
                <a16:creationId xmlns:a16="http://schemas.microsoft.com/office/drawing/2014/main" id="{EC420F25-0911-3A44-85FC-912E688E7CC3}"/>
              </a:ext>
            </a:extLst>
          </p:cNvPr>
          <p:cNvSpPr>
            <a:spLocks noGrp="1"/>
          </p:cNvSpPr>
          <p:nvPr>
            <p:ph idx="1"/>
          </p:nvPr>
        </p:nvSpPr>
        <p:spPr/>
        <p:txBody>
          <a:bodyPr/>
          <a:lstStyle/>
          <a:p>
            <a:pPr algn="just">
              <a:tabLst>
                <a:tab pos="2336800" algn="l"/>
              </a:tabLst>
            </a:pPr>
            <a:r>
              <a:rPr lang="en-US" altLang="en-US" dirty="0"/>
              <a:t>Increase salaries of instructors whose salary is over $100,000 by 3%, and all others by a 5% </a:t>
            </a:r>
          </a:p>
          <a:p>
            <a:pPr lvl="1">
              <a:tabLst>
                <a:tab pos="2336800" algn="l"/>
              </a:tabLst>
            </a:pPr>
            <a:r>
              <a:rPr lang="en-US" altLang="en-US" dirty="0"/>
              <a:t>Write two </a:t>
            </a:r>
            <a:r>
              <a:rPr lang="en-US" altLang="en-US" b="1" dirty="0"/>
              <a:t>update </a:t>
            </a:r>
            <a:r>
              <a:rPr lang="en-US" altLang="en-US" dirty="0"/>
              <a:t>statements:</a:t>
            </a:r>
          </a:p>
          <a:p>
            <a:pPr lvl="1">
              <a:buFont typeface="Monotype Sorts" pitchFamily="2" charset="2"/>
              <a:buNone/>
              <a:tabLst>
                <a:tab pos="2336800" algn="l"/>
              </a:tabLst>
            </a:pPr>
            <a:r>
              <a:rPr lang="en-US" altLang="en-US" dirty="0"/>
              <a:t>	           </a:t>
            </a:r>
            <a:r>
              <a:rPr lang="en-US" altLang="en-US" b="1" dirty="0">
                <a:sym typeface="Symbol" pitchFamily="2" charset="2"/>
              </a:rPr>
              <a:t>update </a:t>
            </a:r>
            <a:r>
              <a:rPr lang="en-US" altLang="en-US" i="1" dirty="0">
                <a:sym typeface="Symbol" pitchFamily="2" charset="2"/>
              </a:rPr>
              <a:t>instructor</a:t>
            </a:r>
            <a:br>
              <a:rPr lang="en-US" altLang="en-US" i="1" dirty="0">
                <a:sym typeface="Symbol" pitchFamily="2" charset="2"/>
              </a:rPr>
            </a:br>
            <a:r>
              <a:rPr lang="en-US" altLang="en-US" i="1" dirty="0">
                <a:sym typeface="Symbol" pitchFamily="2" charset="2"/>
              </a:rPr>
              <a:t>               </a:t>
            </a:r>
            <a:r>
              <a:rPr lang="en-US" altLang="en-US" b="1" dirty="0">
                <a:sym typeface="Symbol" pitchFamily="2" charset="2"/>
              </a:rPr>
              <a:t>set </a:t>
            </a:r>
            <a:r>
              <a:rPr lang="en-US" altLang="en-US" i="1" dirty="0">
                <a:sym typeface="Symbol" pitchFamily="2" charset="2"/>
              </a:rPr>
              <a:t>salary </a:t>
            </a:r>
            <a:r>
              <a:rPr lang="en-US" altLang="en-US" dirty="0">
                <a:sym typeface="Symbol" pitchFamily="2" charset="2"/>
              </a:rPr>
              <a:t>= </a:t>
            </a:r>
            <a:r>
              <a:rPr lang="en-US" altLang="en-US" i="1" dirty="0">
                <a:sym typeface="Symbol" pitchFamily="2" charset="2"/>
              </a:rPr>
              <a:t>salary </a:t>
            </a:r>
            <a:r>
              <a:rPr lang="en-US" altLang="en-US" dirty="0">
                <a:sym typeface="Symbol" pitchFamily="2" charset="2"/>
              </a:rPr>
              <a:t>* 1.03</a:t>
            </a:r>
            <a:br>
              <a:rPr lang="en-US" altLang="en-US" dirty="0">
                <a:sym typeface="Symbol" pitchFamily="2" charset="2"/>
              </a:rPr>
            </a:br>
            <a:r>
              <a:rPr lang="en-US" altLang="en-US" dirty="0">
                <a:sym typeface="Symbol" pitchFamily="2" charset="2"/>
              </a:rPr>
              <a:t>               </a:t>
            </a:r>
            <a:r>
              <a:rPr lang="en-US" altLang="en-US" b="1" dirty="0">
                <a:sym typeface="Symbol" pitchFamily="2" charset="2"/>
              </a:rPr>
              <a:t>where </a:t>
            </a:r>
            <a:r>
              <a:rPr lang="en-US" altLang="en-US" i="1" dirty="0">
                <a:sym typeface="Symbol" pitchFamily="2" charset="2"/>
              </a:rPr>
              <a:t>salary </a:t>
            </a:r>
            <a:r>
              <a:rPr lang="en-US" altLang="en-US" dirty="0">
                <a:sym typeface="Symbol" pitchFamily="2" charset="2"/>
              </a:rPr>
              <a:t>&gt; 100000;</a:t>
            </a:r>
            <a:br>
              <a:rPr lang="en-US" altLang="en-US" dirty="0">
                <a:sym typeface="Symbol" pitchFamily="2" charset="2"/>
              </a:rPr>
            </a:br>
            <a:r>
              <a:rPr lang="en-US" altLang="en-US" dirty="0">
                <a:sym typeface="Symbol" pitchFamily="2" charset="2"/>
              </a:rPr>
              <a:t>           </a:t>
            </a:r>
            <a:r>
              <a:rPr lang="en-US" altLang="en-US" b="1" dirty="0">
                <a:sym typeface="Symbol" pitchFamily="2" charset="2"/>
              </a:rPr>
              <a:t>update </a:t>
            </a:r>
            <a:r>
              <a:rPr lang="en-US" altLang="en-US" i="1" dirty="0">
                <a:sym typeface="Symbol" pitchFamily="2" charset="2"/>
              </a:rPr>
              <a:t>instructor</a:t>
            </a:r>
            <a:br>
              <a:rPr lang="en-US" altLang="en-US" i="1" dirty="0">
                <a:sym typeface="Symbol" pitchFamily="2" charset="2"/>
              </a:rPr>
            </a:br>
            <a:r>
              <a:rPr lang="en-US" altLang="en-US" i="1" dirty="0">
                <a:sym typeface="Symbol" pitchFamily="2" charset="2"/>
              </a:rPr>
              <a:t>                </a:t>
            </a:r>
            <a:r>
              <a:rPr lang="en-US" altLang="en-US" b="1" dirty="0">
                <a:sym typeface="Symbol" pitchFamily="2" charset="2"/>
              </a:rPr>
              <a:t>set </a:t>
            </a:r>
            <a:r>
              <a:rPr lang="en-US" altLang="en-US" i="1" dirty="0">
                <a:sym typeface="Symbol" pitchFamily="2" charset="2"/>
              </a:rPr>
              <a:t>salary </a:t>
            </a:r>
            <a:r>
              <a:rPr lang="en-US" altLang="en-US" dirty="0">
                <a:sym typeface="Symbol" pitchFamily="2" charset="2"/>
              </a:rPr>
              <a:t>= </a:t>
            </a:r>
            <a:r>
              <a:rPr lang="en-US" altLang="en-US" i="1" dirty="0">
                <a:sym typeface="Symbol" pitchFamily="2" charset="2"/>
              </a:rPr>
              <a:t>salary </a:t>
            </a:r>
            <a:r>
              <a:rPr lang="en-US" altLang="en-US" dirty="0">
                <a:sym typeface="Symbol" pitchFamily="2" charset="2"/>
              </a:rPr>
              <a:t>* 1.05</a:t>
            </a:r>
            <a:br>
              <a:rPr lang="en-US" altLang="en-US" dirty="0">
                <a:sym typeface="Symbol" pitchFamily="2" charset="2"/>
              </a:rPr>
            </a:br>
            <a:r>
              <a:rPr lang="en-US" altLang="en-US" dirty="0">
                <a:sym typeface="Symbol" pitchFamily="2" charset="2"/>
              </a:rPr>
              <a:t>                </a:t>
            </a:r>
            <a:r>
              <a:rPr lang="en-US" altLang="en-US" b="1" dirty="0">
                <a:sym typeface="Symbol" pitchFamily="2" charset="2"/>
              </a:rPr>
              <a:t>where </a:t>
            </a:r>
            <a:r>
              <a:rPr lang="en-US" altLang="en-US" i="1" dirty="0">
                <a:sym typeface="Symbol" pitchFamily="2" charset="2"/>
              </a:rPr>
              <a:t>salary </a:t>
            </a:r>
            <a:r>
              <a:rPr lang="en-US" altLang="en-US" dirty="0">
                <a:sym typeface="Symbol" pitchFamily="2" charset="2"/>
              </a:rPr>
              <a:t>&lt;= 100000;</a:t>
            </a:r>
          </a:p>
          <a:p>
            <a:pPr lvl="1">
              <a:tabLst>
                <a:tab pos="2336800" algn="l"/>
              </a:tabLst>
            </a:pPr>
            <a:r>
              <a:rPr lang="en-US" altLang="en-US" dirty="0">
                <a:sym typeface="Symbol" pitchFamily="2" charset="2"/>
              </a:rPr>
              <a:t>The order is important</a:t>
            </a:r>
          </a:p>
          <a:p>
            <a:endParaRPr lang="en-US" dirty="0"/>
          </a:p>
        </p:txBody>
      </p:sp>
      <p:sp>
        <p:nvSpPr>
          <p:cNvPr id="4" name="Slide Number Placeholder 3">
            <a:extLst>
              <a:ext uri="{FF2B5EF4-FFF2-40B4-BE49-F238E27FC236}">
                <a16:creationId xmlns:a16="http://schemas.microsoft.com/office/drawing/2014/main" id="{9AE64A61-D166-D742-826E-31935A3B7B68}"/>
              </a:ext>
            </a:extLst>
          </p:cNvPr>
          <p:cNvSpPr>
            <a:spLocks noGrp="1"/>
          </p:cNvSpPr>
          <p:nvPr>
            <p:ph type="sldNum" sz="quarter" idx="12"/>
          </p:nvPr>
        </p:nvSpPr>
        <p:spPr/>
        <p:txBody>
          <a:bodyPr/>
          <a:lstStyle/>
          <a:p>
            <a:fld id="{33085032-7C7B-4CFF-B143-12EB198668AE}" type="slidenum">
              <a:rPr lang="en-US" smtClean="0"/>
              <a:t>22</a:t>
            </a:fld>
            <a:endParaRPr lang="en-US"/>
          </a:p>
        </p:txBody>
      </p:sp>
      <p:sp>
        <p:nvSpPr>
          <p:cNvPr id="5" name="Rectangle 4">
            <a:extLst>
              <a:ext uri="{FF2B5EF4-FFF2-40B4-BE49-F238E27FC236}">
                <a16:creationId xmlns:a16="http://schemas.microsoft.com/office/drawing/2014/main" id="{1B973E1D-B356-B540-90C0-84626CAF7186}"/>
              </a:ext>
            </a:extLst>
          </p:cNvPr>
          <p:cNvSpPr/>
          <p:nvPr/>
        </p:nvSpPr>
        <p:spPr>
          <a:xfrm>
            <a:off x="0" y="6596065"/>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55262BD7-2D54-3141-A9E4-480759D81B00}"/>
              </a:ext>
            </a:extLst>
          </p:cNvPr>
          <p:cNvSpPr/>
          <p:nvPr/>
        </p:nvSpPr>
        <p:spPr>
          <a:xfrm>
            <a:off x="5972658" y="57152"/>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3063755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808C-0C3A-CB46-81E1-C22DD00220F4}"/>
              </a:ext>
            </a:extLst>
          </p:cNvPr>
          <p:cNvSpPr>
            <a:spLocks noGrp="1"/>
          </p:cNvSpPr>
          <p:nvPr>
            <p:ph type="title"/>
          </p:nvPr>
        </p:nvSpPr>
        <p:spPr/>
        <p:txBody>
          <a:bodyPr/>
          <a:lstStyle/>
          <a:p>
            <a:r>
              <a:rPr lang="en-US" dirty="0"/>
              <a:t>Advantages of Traditional File Access</a:t>
            </a:r>
          </a:p>
        </p:txBody>
      </p:sp>
      <p:sp>
        <p:nvSpPr>
          <p:cNvPr id="3" name="Content Placeholder 2">
            <a:extLst>
              <a:ext uri="{FF2B5EF4-FFF2-40B4-BE49-F238E27FC236}">
                <a16:creationId xmlns:a16="http://schemas.microsoft.com/office/drawing/2014/main" id="{D0933559-0B06-5746-88B6-01343C0851E6}"/>
              </a:ext>
            </a:extLst>
          </p:cNvPr>
          <p:cNvSpPr>
            <a:spLocks noGrp="1"/>
          </p:cNvSpPr>
          <p:nvPr>
            <p:ph idx="1"/>
          </p:nvPr>
        </p:nvSpPr>
        <p:spPr/>
        <p:txBody>
          <a:bodyPr>
            <a:normAutofit/>
          </a:bodyPr>
          <a:lstStyle/>
          <a:p>
            <a:pPr algn="just"/>
            <a:r>
              <a:rPr lang="en-US" sz="2400" dirty="0"/>
              <a:t>Data Security</a:t>
            </a:r>
          </a:p>
          <a:p>
            <a:pPr lvl="1" algn="just"/>
            <a:r>
              <a:rPr lang="en-MY" sz="2000" dirty="0"/>
              <a:t>Safely kept and </a:t>
            </a:r>
            <a:r>
              <a:rPr lang="en-MY" sz="2000" b="1" dirty="0"/>
              <a:t>not easy to access </a:t>
            </a:r>
            <a:r>
              <a:rPr lang="en-MY" sz="2000" dirty="0"/>
              <a:t>by unauthorized personnel.</a:t>
            </a:r>
          </a:p>
          <a:p>
            <a:pPr algn="just"/>
            <a:r>
              <a:rPr lang="en-MY" sz="2400" dirty="0"/>
              <a:t>Complexity</a:t>
            </a:r>
          </a:p>
          <a:p>
            <a:pPr lvl="1" algn="just"/>
            <a:r>
              <a:rPr lang="en-MY" sz="2000" dirty="0"/>
              <a:t>Traditional filing systems are </a:t>
            </a:r>
            <a:r>
              <a:rPr lang="en-MY" sz="2000" b="1" dirty="0"/>
              <a:t>less complex </a:t>
            </a:r>
            <a:r>
              <a:rPr lang="en-MY" sz="2000" dirty="0"/>
              <a:t>than electronic systems, which can make it easier for untrained people to access and manipulate data. </a:t>
            </a:r>
            <a:endParaRPr lang="en-MY" sz="2000" dirty="0" smtClean="0"/>
          </a:p>
          <a:p>
            <a:pPr lvl="2" algn="just"/>
            <a:r>
              <a:rPr lang="en-MY" sz="1600" dirty="0"/>
              <a:t>Anyone can look through alphabetized filing cabinets to find a file. Locating and manipulating an electronic database information may require technical training, and user error can result in unintended alterations or data loss.</a:t>
            </a:r>
            <a:endParaRPr lang="en-US" sz="1600" dirty="0"/>
          </a:p>
          <a:p>
            <a:pPr lvl="2" algn="just"/>
            <a:endParaRPr lang="en-US" sz="1600" dirty="0"/>
          </a:p>
        </p:txBody>
      </p:sp>
      <p:sp>
        <p:nvSpPr>
          <p:cNvPr id="4" name="Slide Number Placeholder 3">
            <a:extLst>
              <a:ext uri="{FF2B5EF4-FFF2-40B4-BE49-F238E27FC236}">
                <a16:creationId xmlns:a16="http://schemas.microsoft.com/office/drawing/2014/main" id="{609AAB13-DA25-6849-A88E-3A24CE8CCE20}"/>
              </a:ext>
            </a:extLst>
          </p:cNvPr>
          <p:cNvSpPr>
            <a:spLocks noGrp="1"/>
          </p:cNvSpPr>
          <p:nvPr>
            <p:ph type="sldNum" sz="quarter" idx="12"/>
          </p:nvPr>
        </p:nvSpPr>
        <p:spPr/>
        <p:txBody>
          <a:bodyPr/>
          <a:lstStyle/>
          <a:p>
            <a:fld id="{33085032-7C7B-4CFF-B143-12EB198668AE}" type="slidenum">
              <a:rPr lang="en-US" smtClean="0"/>
              <a:t>23</a:t>
            </a:fld>
            <a:endParaRPr lang="en-US"/>
          </a:p>
        </p:txBody>
      </p:sp>
      <p:sp>
        <p:nvSpPr>
          <p:cNvPr id="6" name="Rectangle 5">
            <a:extLst>
              <a:ext uri="{FF2B5EF4-FFF2-40B4-BE49-F238E27FC236}">
                <a16:creationId xmlns:a16="http://schemas.microsoft.com/office/drawing/2014/main" id="{68B19F21-666D-4649-A628-D2E03C134094}"/>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7" name="Rectangle 6">
            <a:extLst>
              <a:ext uri="{FF2B5EF4-FFF2-40B4-BE49-F238E27FC236}">
                <a16:creationId xmlns:a16="http://schemas.microsoft.com/office/drawing/2014/main" id="{934EB1ED-6FE1-DB4F-AA50-0C89B04D371B}"/>
              </a:ext>
            </a:extLst>
          </p:cNvPr>
          <p:cNvSpPr/>
          <p:nvPr/>
        </p:nvSpPr>
        <p:spPr>
          <a:xfrm>
            <a:off x="0" y="6567096"/>
            <a:ext cx="6600825" cy="261610"/>
          </a:xfrm>
          <a:prstGeom prst="rect">
            <a:avLst/>
          </a:prstGeom>
        </p:spPr>
        <p:txBody>
          <a:bodyPr wrap="square">
            <a:spAutoFit/>
          </a:bodyPr>
          <a:lstStyle/>
          <a:p>
            <a:r>
              <a:rPr lang="en-US" sz="1100" dirty="0"/>
              <a:t>Source: http://</a:t>
            </a:r>
            <a:r>
              <a:rPr lang="en-US" sz="1100" dirty="0" err="1"/>
              <a:t>smallbusiness.chron.com</a:t>
            </a:r>
            <a:r>
              <a:rPr lang="en-US" sz="1100" dirty="0"/>
              <a:t>/advantages-disadvantages-traditional-file-organization-41400.html</a:t>
            </a:r>
          </a:p>
        </p:txBody>
      </p:sp>
    </p:spTree>
    <p:extLst>
      <p:ext uri="{BB962C8B-B14F-4D97-AF65-F5344CB8AC3E}">
        <p14:creationId xmlns:p14="http://schemas.microsoft.com/office/powerpoint/2010/main" val="3617773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808C-0C3A-CB46-81E1-C22DD00220F4}"/>
              </a:ext>
            </a:extLst>
          </p:cNvPr>
          <p:cNvSpPr>
            <a:spLocks noGrp="1"/>
          </p:cNvSpPr>
          <p:nvPr>
            <p:ph type="title"/>
          </p:nvPr>
        </p:nvSpPr>
        <p:spPr/>
        <p:txBody>
          <a:bodyPr/>
          <a:lstStyle/>
          <a:p>
            <a:r>
              <a:rPr lang="en-US" dirty="0"/>
              <a:t>Disadvantages of Traditional File Access</a:t>
            </a:r>
          </a:p>
        </p:txBody>
      </p:sp>
      <p:sp>
        <p:nvSpPr>
          <p:cNvPr id="3" name="Content Placeholder 2">
            <a:extLst>
              <a:ext uri="{FF2B5EF4-FFF2-40B4-BE49-F238E27FC236}">
                <a16:creationId xmlns:a16="http://schemas.microsoft.com/office/drawing/2014/main" id="{D0933559-0B06-5746-88B6-01343C0851E6}"/>
              </a:ext>
            </a:extLst>
          </p:cNvPr>
          <p:cNvSpPr>
            <a:spLocks noGrp="1"/>
          </p:cNvSpPr>
          <p:nvPr>
            <p:ph idx="1"/>
          </p:nvPr>
        </p:nvSpPr>
        <p:spPr/>
        <p:txBody>
          <a:bodyPr>
            <a:noAutofit/>
          </a:bodyPr>
          <a:lstStyle/>
          <a:p>
            <a:pPr algn="just">
              <a:spcBef>
                <a:spcPts val="0"/>
              </a:spcBef>
            </a:pPr>
            <a:r>
              <a:rPr lang="en-MY" sz="2400" dirty="0" smtClean="0"/>
              <a:t>Access </a:t>
            </a:r>
            <a:r>
              <a:rPr lang="en-MY" sz="2400" dirty="0"/>
              <a:t>Time</a:t>
            </a:r>
          </a:p>
          <a:p>
            <a:pPr lvl="1" algn="just">
              <a:spcBef>
                <a:spcPts val="0"/>
              </a:spcBef>
            </a:pPr>
            <a:r>
              <a:rPr lang="en-MY" sz="2000" dirty="0"/>
              <a:t>It can </a:t>
            </a:r>
            <a:r>
              <a:rPr lang="en-MY" sz="2000" b="1" dirty="0"/>
              <a:t>take minutes if not hours to locate a few files </a:t>
            </a:r>
            <a:r>
              <a:rPr lang="en-MY" sz="2000" dirty="0"/>
              <a:t>in a large paper filing </a:t>
            </a:r>
            <a:r>
              <a:rPr lang="en-MY" sz="2000" dirty="0" smtClean="0"/>
              <a:t>system. </a:t>
            </a:r>
          </a:p>
          <a:p>
            <a:pPr lvl="2" algn="just">
              <a:spcBef>
                <a:spcPts val="0"/>
              </a:spcBef>
            </a:pPr>
            <a:r>
              <a:rPr lang="en-MY" sz="1600" dirty="0" smtClean="0"/>
              <a:t>Electronic </a:t>
            </a:r>
            <a:r>
              <a:rPr lang="en-MY" sz="1600" dirty="0"/>
              <a:t>databases allow for almost instantaneous access to information. </a:t>
            </a:r>
          </a:p>
          <a:p>
            <a:pPr algn="just">
              <a:spcBef>
                <a:spcPts val="0"/>
              </a:spcBef>
            </a:pPr>
            <a:r>
              <a:rPr lang="en-MY" sz="2400" dirty="0"/>
              <a:t>Editing and Communication</a:t>
            </a:r>
          </a:p>
          <a:p>
            <a:pPr lvl="1" algn="just" fontAlgn="base">
              <a:spcBef>
                <a:spcPts val="0"/>
              </a:spcBef>
            </a:pPr>
            <a:r>
              <a:rPr lang="en-MY" sz="2000" dirty="0"/>
              <a:t>Traditional file systems are cumbersome in that they </a:t>
            </a:r>
            <a:r>
              <a:rPr lang="en-MY" sz="2000" b="1" dirty="0"/>
              <a:t>do not allow users to easily edit files</a:t>
            </a:r>
            <a:r>
              <a:rPr lang="en-MY" sz="2000" dirty="0"/>
              <a:t> or send information to others. </a:t>
            </a:r>
            <a:endParaRPr lang="en-MY" sz="2000" dirty="0" smtClean="0"/>
          </a:p>
          <a:p>
            <a:pPr lvl="2" algn="just" fontAlgn="base">
              <a:spcBef>
                <a:spcPts val="0"/>
              </a:spcBef>
            </a:pPr>
            <a:r>
              <a:rPr lang="en-MY" sz="1600" dirty="0" smtClean="0"/>
              <a:t>Paper </a:t>
            </a:r>
            <a:r>
              <a:rPr lang="en-MY" sz="1600" dirty="0"/>
              <a:t>files often cannot be edited directly, forcing users to make new copies to update old files. </a:t>
            </a:r>
            <a:endParaRPr lang="en-MY" dirty="0"/>
          </a:p>
          <a:p>
            <a:pPr algn="just" fontAlgn="base">
              <a:spcBef>
                <a:spcPts val="0"/>
              </a:spcBef>
            </a:pPr>
            <a:r>
              <a:rPr lang="en-MY" sz="2400" dirty="0"/>
              <a:t>Order of Data</a:t>
            </a:r>
          </a:p>
          <a:p>
            <a:pPr lvl="1" algn="just" fontAlgn="base">
              <a:spcBef>
                <a:spcPts val="0"/>
              </a:spcBef>
            </a:pPr>
            <a:r>
              <a:rPr lang="en-MY" sz="2000" dirty="0"/>
              <a:t>Data can </a:t>
            </a:r>
            <a:r>
              <a:rPr lang="en-MY" sz="2000" b="1" dirty="0"/>
              <a:t>get out of order </a:t>
            </a:r>
            <a:r>
              <a:rPr lang="en-MY" sz="2000" dirty="0"/>
              <a:t>in traditional filing systems. </a:t>
            </a:r>
            <a:endParaRPr lang="en-MY" sz="2000" dirty="0" smtClean="0"/>
          </a:p>
          <a:p>
            <a:pPr lvl="2" algn="just" fontAlgn="base">
              <a:spcBef>
                <a:spcPts val="0"/>
              </a:spcBef>
            </a:pPr>
            <a:r>
              <a:rPr lang="en-MY" sz="1600" dirty="0" smtClean="0"/>
              <a:t>If </a:t>
            </a:r>
            <a:r>
              <a:rPr lang="en-MY" sz="1600" dirty="0"/>
              <a:t>someone </a:t>
            </a:r>
            <a:r>
              <a:rPr lang="en-MY" sz="1600" b="1" dirty="0"/>
              <a:t>accidentally puts a file in the wrong place</a:t>
            </a:r>
            <a:r>
              <a:rPr lang="en-MY" sz="1600" dirty="0"/>
              <a:t>, or takes a file out of a cabinet and forgets to put it back, it can lead to lost data or the creation of additional copies of files. </a:t>
            </a:r>
          </a:p>
          <a:p>
            <a:pPr lvl="1" algn="just">
              <a:spcBef>
                <a:spcPts val="0"/>
              </a:spcBef>
            </a:pPr>
            <a:endParaRPr lang="en-US" sz="2000" dirty="0"/>
          </a:p>
        </p:txBody>
      </p:sp>
      <p:sp>
        <p:nvSpPr>
          <p:cNvPr id="4" name="Slide Number Placeholder 3">
            <a:extLst>
              <a:ext uri="{FF2B5EF4-FFF2-40B4-BE49-F238E27FC236}">
                <a16:creationId xmlns:a16="http://schemas.microsoft.com/office/drawing/2014/main" id="{609AAB13-DA25-6849-A88E-3A24CE8CCE20}"/>
              </a:ext>
            </a:extLst>
          </p:cNvPr>
          <p:cNvSpPr>
            <a:spLocks noGrp="1"/>
          </p:cNvSpPr>
          <p:nvPr>
            <p:ph type="sldNum" sz="quarter" idx="12"/>
          </p:nvPr>
        </p:nvSpPr>
        <p:spPr/>
        <p:txBody>
          <a:bodyPr/>
          <a:lstStyle/>
          <a:p>
            <a:fld id="{33085032-7C7B-4CFF-B143-12EB198668AE}" type="slidenum">
              <a:rPr lang="en-US" smtClean="0"/>
              <a:t>24</a:t>
            </a:fld>
            <a:endParaRPr lang="en-US"/>
          </a:p>
        </p:txBody>
      </p:sp>
      <p:sp>
        <p:nvSpPr>
          <p:cNvPr id="6" name="Rectangle 5">
            <a:extLst>
              <a:ext uri="{FF2B5EF4-FFF2-40B4-BE49-F238E27FC236}">
                <a16:creationId xmlns:a16="http://schemas.microsoft.com/office/drawing/2014/main" id="{68B19F21-666D-4649-A628-D2E03C134094}"/>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7" name="Rectangle 6">
            <a:extLst>
              <a:ext uri="{FF2B5EF4-FFF2-40B4-BE49-F238E27FC236}">
                <a16:creationId xmlns:a16="http://schemas.microsoft.com/office/drawing/2014/main" id="{934EB1ED-6FE1-DB4F-AA50-0C89B04D371B}"/>
              </a:ext>
            </a:extLst>
          </p:cNvPr>
          <p:cNvSpPr/>
          <p:nvPr/>
        </p:nvSpPr>
        <p:spPr>
          <a:xfrm>
            <a:off x="0" y="6565796"/>
            <a:ext cx="6600825" cy="261610"/>
          </a:xfrm>
          <a:prstGeom prst="rect">
            <a:avLst/>
          </a:prstGeom>
        </p:spPr>
        <p:txBody>
          <a:bodyPr wrap="square">
            <a:spAutoFit/>
          </a:bodyPr>
          <a:lstStyle/>
          <a:p>
            <a:r>
              <a:rPr lang="en-US" sz="1100" dirty="0"/>
              <a:t>Source: http://</a:t>
            </a:r>
            <a:r>
              <a:rPr lang="en-US" sz="1100" dirty="0" err="1"/>
              <a:t>smallbusiness.chron.com</a:t>
            </a:r>
            <a:r>
              <a:rPr lang="en-US" sz="1100" dirty="0"/>
              <a:t>/advantages-disadvantages-traditional-file-organization-41400.html</a:t>
            </a:r>
          </a:p>
        </p:txBody>
      </p:sp>
    </p:spTree>
    <p:extLst>
      <p:ext uri="{BB962C8B-B14F-4D97-AF65-F5344CB8AC3E}">
        <p14:creationId xmlns:p14="http://schemas.microsoft.com/office/powerpoint/2010/main" val="3446035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9D40-2DBF-7648-80C2-A624249D9E9C}"/>
              </a:ext>
            </a:extLst>
          </p:cNvPr>
          <p:cNvSpPr>
            <a:spLocks noGrp="1"/>
          </p:cNvSpPr>
          <p:nvPr>
            <p:ph type="title"/>
          </p:nvPr>
        </p:nvSpPr>
        <p:spPr/>
        <p:txBody>
          <a:bodyPr/>
          <a:lstStyle/>
          <a:p>
            <a:r>
              <a:rPr lang="en-US" dirty="0"/>
              <a:t>Characteristics of existing electronic database</a:t>
            </a:r>
          </a:p>
        </p:txBody>
      </p:sp>
      <p:sp>
        <p:nvSpPr>
          <p:cNvPr id="3" name="Content Placeholder 2">
            <a:extLst>
              <a:ext uri="{FF2B5EF4-FFF2-40B4-BE49-F238E27FC236}">
                <a16:creationId xmlns:a16="http://schemas.microsoft.com/office/drawing/2014/main" id="{74499F0F-8F9C-954E-9155-D57327DD1766}"/>
              </a:ext>
            </a:extLst>
          </p:cNvPr>
          <p:cNvSpPr>
            <a:spLocks noGrp="1"/>
          </p:cNvSpPr>
          <p:nvPr>
            <p:ph idx="1"/>
          </p:nvPr>
        </p:nvSpPr>
        <p:spPr/>
        <p:txBody>
          <a:bodyPr>
            <a:noAutofit/>
          </a:bodyPr>
          <a:lstStyle/>
          <a:p>
            <a:pPr algn="just"/>
            <a:r>
              <a:rPr lang="en-MY" sz="2400" dirty="0"/>
              <a:t>Clearly defined fields organized in records. Records are usually stored in </a:t>
            </a:r>
            <a:r>
              <a:rPr lang="en-MY" sz="2400" b="1" dirty="0"/>
              <a:t>tables</a:t>
            </a:r>
            <a:r>
              <a:rPr lang="en-MY" sz="2400" dirty="0"/>
              <a:t>. </a:t>
            </a:r>
            <a:r>
              <a:rPr lang="en-MY" sz="2400" b="1" dirty="0"/>
              <a:t>Fields</a:t>
            </a:r>
            <a:r>
              <a:rPr lang="en-MY" sz="2400" dirty="0"/>
              <a:t> have names, and relationships are defined between different fields.</a:t>
            </a:r>
          </a:p>
          <a:p>
            <a:pPr lvl="1" algn="just"/>
            <a:r>
              <a:rPr lang="en-MY" sz="2000" dirty="0"/>
              <a:t>Schema-on-write that requires data be validated against a schema before it can be written to disk. </a:t>
            </a:r>
            <a:endParaRPr lang="en-MY" sz="2000" dirty="0" smtClean="0"/>
          </a:p>
          <a:p>
            <a:pPr lvl="2" algn="just"/>
            <a:r>
              <a:rPr lang="en-MY" sz="1600" dirty="0" smtClean="0"/>
              <a:t>A </a:t>
            </a:r>
            <a:r>
              <a:rPr lang="en-MY" sz="1600" dirty="0"/>
              <a:t>significant amount of requirements analysis, design, and effort up front can be involved in putting the data in clearly defined structured formats. </a:t>
            </a:r>
            <a:endParaRPr lang="en-MY" sz="1600" dirty="0" smtClean="0"/>
          </a:p>
          <a:p>
            <a:pPr lvl="2" algn="just"/>
            <a:r>
              <a:rPr lang="en-MY" sz="1600" b="1" dirty="0" smtClean="0"/>
              <a:t>This </a:t>
            </a:r>
            <a:r>
              <a:rPr lang="en-MY" sz="1600" b="1" dirty="0"/>
              <a:t>can increase the time before business value can be realized from the data</a:t>
            </a:r>
            <a:r>
              <a:rPr lang="en-MY" sz="1600" dirty="0"/>
              <a:t>.</a:t>
            </a:r>
          </a:p>
          <a:p>
            <a:pPr lvl="1" algn="just"/>
            <a:r>
              <a:rPr lang="en-MY" sz="2000" dirty="0"/>
              <a:t>A design to get data from the disk and load the data into memory to be processed by applications. </a:t>
            </a:r>
            <a:endParaRPr lang="en-MY" sz="2000" dirty="0" smtClean="0"/>
          </a:p>
          <a:p>
            <a:pPr lvl="2" algn="just"/>
            <a:r>
              <a:rPr lang="en-MY" sz="1600" dirty="0" smtClean="0"/>
              <a:t>This </a:t>
            </a:r>
            <a:r>
              <a:rPr lang="en-MY" sz="1600" dirty="0"/>
              <a:t>is an </a:t>
            </a:r>
            <a:r>
              <a:rPr lang="en-MY" sz="1600" b="1" dirty="0"/>
              <a:t>extremely inefficient architecture when processing large volumes of data</a:t>
            </a:r>
            <a:r>
              <a:rPr lang="en-MY" sz="1600" dirty="0"/>
              <a:t> this way. </a:t>
            </a:r>
            <a:endParaRPr lang="en-MY" sz="1600" dirty="0" smtClean="0"/>
          </a:p>
          <a:p>
            <a:pPr lvl="2" algn="just"/>
            <a:r>
              <a:rPr lang="en-MY" sz="1600" dirty="0" smtClean="0"/>
              <a:t>The </a:t>
            </a:r>
            <a:r>
              <a:rPr lang="en-MY" sz="1600" dirty="0"/>
              <a:t>data is extremely large and the programs are small. The big component must move to the small component for processing.</a:t>
            </a:r>
          </a:p>
        </p:txBody>
      </p:sp>
      <p:sp>
        <p:nvSpPr>
          <p:cNvPr id="4" name="Slide Number Placeholder 3">
            <a:extLst>
              <a:ext uri="{FF2B5EF4-FFF2-40B4-BE49-F238E27FC236}">
                <a16:creationId xmlns:a16="http://schemas.microsoft.com/office/drawing/2014/main" id="{A9B523D5-0203-4C47-B1EF-0A623235F6BB}"/>
              </a:ext>
            </a:extLst>
          </p:cNvPr>
          <p:cNvSpPr>
            <a:spLocks noGrp="1"/>
          </p:cNvSpPr>
          <p:nvPr>
            <p:ph type="sldNum" sz="quarter" idx="12"/>
          </p:nvPr>
        </p:nvSpPr>
        <p:spPr/>
        <p:txBody>
          <a:bodyPr/>
          <a:lstStyle/>
          <a:p>
            <a:fld id="{33085032-7C7B-4CFF-B143-12EB198668AE}" type="slidenum">
              <a:rPr lang="en-US" smtClean="0"/>
              <a:t>25</a:t>
            </a:fld>
            <a:endParaRPr lang="en-US"/>
          </a:p>
        </p:txBody>
      </p:sp>
      <p:sp>
        <p:nvSpPr>
          <p:cNvPr id="5" name="Rectangle 4">
            <a:extLst>
              <a:ext uri="{FF2B5EF4-FFF2-40B4-BE49-F238E27FC236}">
                <a16:creationId xmlns:a16="http://schemas.microsoft.com/office/drawing/2014/main" id="{3C37B54C-319D-3A40-9B08-845C94CFCCC0}"/>
              </a:ext>
            </a:extLst>
          </p:cNvPr>
          <p:cNvSpPr/>
          <p:nvPr/>
        </p:nvSpPr>
        <p:spPr>
          <a:xfrm>
            <a:off x="-1" y="6534834"/>
            <a:ext cx="7287491" cy="276999"/>
          </a:xfrm>
          <a:prstGeom prst="rect">
            <a:avLst/>
          </a:prstGeom>
        </p:spPr>
        <p:txBody>
          <a:bodyPr wrap="square">
            <a:spAutoFit/>
          </a:bodyPr>
          <a:lstStyle/>
          <a:p>
            <a:r>
              <a:rPr lang="en-US" sz="1200" dirty="0"/>
              <a:t>Source: http://</a:t>
            </a:r>
            <a:r>
              <a:rPr lang="en-US" sz="1200" dirty="0" err="1"/>
              <a:t>www.pearsonitcertification.com</a:t>
            </a:r>
            <a:r>
              <a:rPr lang="en-US" sz="1200" dirty="0"/>
              <a:t>/articles/</a:t>
            </a:r>
            <a:r>
              <a:rPr lang="en-US" sz="1200" dirty="0" err="1"/>
              <a:t>article.aspx?p</a:t>
            </a:r>
            <a:r>
              <a:rPr lang="en-US" sz="1200" dirty="0"/>
              <a:t>=2427073&amp;seqNum=2</a:t>
            </a:r>
          </a:p>
        </p:txBody>
      </p:sp>
      <p:sp>
        <p:nvSpPr>
          <p:cNvPr id="6" name="Rectangle 5">
            <a:extLst>
              <a:ext uri="{FF2B5EF4-FFF2-40B4-BE49-F238E27FC236}">
                <a16:creationId xmlns:a16="http://schemas.microsoft.com/office/drawing/2014/main" id="{8C9CE557-C084-1D4E-8549-EC1D085F4C4E}"/>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402811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D6FC-8515-2147-BFEC-80124E2DD756}"/>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37D33881-BE1A-A544-AFA7-00D0BAA331FD}"/>
              </a:ext>
            </a:extLst>
          </p:cNvPr>
          <p:cNvSpPr>
            <a:spLocks noGrp="1"/>
          </p:cNvSpPr>
          <p:nvPr>
            <p:ph idx="1"/>
          </p:nvPr>
        </p:nvSpPr>
        <p:spPr/>
        <p:txBody>
          <a:bodyPr/>
          <a:lstStyle/>
          <a:p>
            <a:pPr algn="just"/>
            <a:r>
              <a:rPr lang="en-US" dirty="0"/>
              <a:t>What is the major difference between traditional electronic database system (e.g. RDBMS) and Big Data database system (e.g. HDFS in Hadoop)?</a:t>
            </a:r>
          </a:p>
        </p:txBody>
      </p:sp>
      <p:sp>
        <p:nvSpPr>
          <p:cNvPr id="4" name="Slide Number Placeholder 3">
            <a:extLst>
              <a:ext uri="{FF2B5EF4-FFF2-40B4-BE49-F238E27FC236}">
                <a16:creationId xmlns:a16="http://schemas.microsoft.com/office/drawing/2014/main" id="{F2B9E064-8D8B-CA45-AE29-9FD90BBD72AE}"/>
              </a:ext>
            </a:extLst>
          </p:cNvPr>
          <p:cNvSpPr>
            <a:spLocks noGrp="1"/>
          </p:cNvSpPr>
          <p:nvPr>
            <p:ph type="sldNum" sz="quarter" idx="12"/>
          </p:nvPr>
        </p:nvSpPr>
        <p:spPr/>
        <p:txBody>
          <a:bodyPr/>
          <a:lstStyle/>
          <a:p>
            <a:fld id="{33085032-7C7B-4CFF-B143-12EB198668AE}" type="slidenum">
              <a:rPr lang="en-US" smtClean="0"/>
              <a:t>26</a:t>
            </a:fld>
            <a:endParaRPr lang="en-US"/>
          </a:p>
        </p:txBody>
      </p:sp>
      <p:sp>
        <p:nvSpPr>
          <p:cNvPr id="5" name="Rectangle 4">
            <a:extLst>
              <a:ext uri="{FF2B5EF4-FFF2-40B4-BE49-F238E27FC236}">
                <a16:creationId xmlns:a16="http://schemas.microsoft.com/office/drawing/2014/main" id="{455824C6-DA7D-7342-B1BF-346B7E40F512}"/>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960827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24B9-CAA9-3C4A-9CFA-B238522C6326}"/>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0773A00D-475E-EB4D-81B5-6DBF752011BD}"/>
              </a:ext>
            </a:extLst>
          </p:cNvPr>
          <p:cNvSpPr>
            <a:spLocks noGrp="1"/>
          </p:cNvSpPr>
          <p:nvPr>
            <p:ph idx="1"/>
          </p:nvPr>
        </p:nvSpPr>
        <p:spPr/>
        <p:txBody>
          <a:bodyPr/>
          <a:lstStyle/>
          <a:p>
            <a:pPr algn="just"/>
            <a:r>
              <a:rPr lang="en-US" dirty="0"/>
              <a:t>This lecture is to give a feel how traditional database looks like, and how to retrieve and update information inside a traditional electronic database, using SQL language.</a:t>
            </a:r>
          </a:p>
          <a:p>
            <a:pPr algn="just"/>
            <a:r>
              <a:rPr lang="en-US" dirty="0"/>
              <a:t>Comparison between traditional and modern (electronic) data access, and between traditional electronic database and big data database </a:t>
            </a:r>
            <a:r>
              <a:rPr lang="en-US" dirty="0" smtClean="0"/>
              <a:t>is discussed</a:t>
            </a:r>
            <a:r>
              <a:rPr lang="en-US" dirty="0"/>
              <a:t>.</a:t>
            </a:r>
          </a:p>
        </p:txBody>
      </p:sp>
      <p:sp>
        <p:nvSpPr>
          <p:cNvPr id="4" name="Slide Number Placeholder 3">
            <a:extLst>
              <a:ext uri="{FF2B5EF4-FFF2-40B4-BE49-F238E27FC236}">
                <a16:creationId xmlns:a16="http://schemas.microsoft.com/office/drawing/2014/main" id="{1DF15BDB-1FCE-AC41-AA37-1D08DF0BDB9E}"/>
              </a:ext>
            </a:extLst>
          </p:cNvPr>
          <p:cNvSpPr>
            <a:spLocks noGrp="1"/>
          </p:cNvSpPr>
          <p:nvPr>
            <p:ph type="sldNum" sz="quarter" idx="12"/>
          </p:nvPr>
        </p:nvSpPr>
        <p:spPr/>
        <p:txBody>
          <a:bodyPr/>
          <a:lstStyle/>
          <a:p>
            <a:fld id="{33085032-7C7B-4CFF-B143-12EB198668AE}" type="slidenum">
              <a:rPr lang="en-US" smtClean="0"/>
              <a:t>27</a:t>
            </a:fld>
            <a:endParaRPr lang="en-US"/>
          </a:p>
        </p:txBody>
      </p:sp>
      <p:sp>
        <p:nvSpPr>
          <p:cNvPr id="5" name="Rectangle 4">
            <a:extLst>
              <a:ext uri="{FF2B5EF4-FFF2-40B4-BE49-F238E27FC236}">
                <a16:creationId xmlns:a16="http://schemas.microsoft.com/office/drawing/2014/main" id="{2E456FC3-77F2-244C-98AB-8654F15A2B74}"/>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425095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D1A1-6D85-E945-B2D9-35E2883CC62A}"/>
              </a:ext>
            </a:extLst>
          </p:cNvPr>
          <p:cNvSpPr>
            <a:spLocks noGrp="1"/>
          </p:cNvSpPr>
          <p:nvPr>
            <p:ph type="title"/>
          </p:nvPr>
        </p:nvSpPr>
        <p:spPr/>
        <p:txBody>
          <a:bodyPr/>
          <a:lstStyle/>
          <a:p>
            <a:r>
              <a:rPr lang="en-US" dirty="0"/>
              <a:t>University Database Example</a:t>
            </a:r>
          </a:p>
        </p:txBody>
      </p:sp>
      <p:sp>
        <p:nvSpPr>
          <p:cNvPr id="3" name="Content Placeholder 2">
            <a:extLst>
              <a:ext uri="{FF2B5EF4-FFF2-40B4-BE49-F238E27FC236}">
                <a16:creationId xmlns:a16="http://schemas.microsoft.com/office/drawing/2014/main" id="{826D86EF-1626-414D-B718-9FE5717063DE}"/>
              </a:ext>
            </a:extLst>
          </p:cNvPr>
          <p:cNvSpPr>
            <a:spLocks noGrp="1"/>
          </p:cNvSpPr>
          <p:nvPr>
            <p:ph idx="1"/>
          </p:nvPr>
        </p:nvSpPr>
        <p:spPr/>
        <p:txBody>
          <a:bodyPr>
            <a:normAutofit/>
          </a:bodyPr>
          <a:lstStyle/>
          <a:p>
            <a:pPr algn="just"/>
            <a:r>
              <a:rPr lang="en-US" altLang="en-US" sz="2400" dirty="0">
                <a:ea typeface="ＭＳ Ｐゴシック" panose="020B0600070205080204" pitchFamily="34" charset="-128"/>
              </a:rPr>
              <a:t>Application program examples</a:t>
            </a:r>
          </a:p>
          <a:p>
            <a:pPr lvl="1" algn="just"/>
            <a:r>
              <a:rPr lang="en-US" altLang="en-US" sz="2000" dirty="0">
                <a:ea typeface="ＭＳ Ｐゴシック" panose="020B0600070205080204" pitchFamily="34" charset="-128"/>
              </a:rPr>
              <a:t>Add new students, instructors, and courses</a:t>
            </a:r>
          </a:p>
          <a:p>
            <a:pPr lvl="1" algn="just"/>
            <a:r>
              <a:rPr lang="en-US" altLang="en-US" sz="2000" dirty="0">
                <a:ea typeface="ＭＳ Ｐゴシック" panose="020B0600070205080204" pitchFamily="34" charset="-128"/>
              </a:rPr>
              <a:t>Register students for courses, and generate class rosters</a:t>
            </a:r>
          </a:p>
          <a:p>
            <a:pPr lvl="1" algn="just"/>
            <a:r>
              <a:rPr lang="en-US" altLang="en-US" sz="2000" dirty="0">
                <a:ea typeface="ＭＳ Ｐゴシック" panose="020B0600070205080204" pitchFamily="34" charset="-128"/>
              </a:rPr>
              <a:t>Assign grades to students, compute grade point averages (GPA) and generate transcripts</a:t>
            </a:r>
          </a:p>
          <a:p>
            <a:pPr algn="just"/>
            <a:r>
              <a:rPr lang="en-US" altLang="en-US" sz="2400" dirty="0">
                <a:ea typeface="ＭＳ Ｐゴシック" panose="020B0600070205080204" pitchFamily="34" charset="-128"/>
              </a:rPr>
              <a:t>In the early days, database applications were built directly on top of file systems</a:t>
            </a:r>
          </a:p>
          <a:p>
            <a:pPr algn="just"/>
            <a:endParaRPr lang="en-US" sz="2400" dirty="0"/>
          </a:p>
        </p:txBody>
      </p:sp>
      <p:sp>
        <p:nvSpPr>
          <p:cNvPr id="4" name="Slide Number Placeholder 3">
            <a:extLst>
              <a:ext uri="{FF2B5EF4-FFF2-40B4-BE49-F238E27FC236}">
                <a16:creationId xmlns:a16="http://schemas.microsoft.com/office/drawing/2014/main" id="{F3C62179-2499-4F42-9822-C1CA03C016D9}"/>
              </a:ext>
            </a:extLst>
          </p:cNvPr>
          <p:cNvSpPr>
            <a:spLocks noGrp="1"/>
          </p:cNvSpPr>
          <p:nvPr>
            <p:ph type="sldNum" sz="quarter" idx="12"/>
          </p:nvPr>
        </p:nvSpPr>
        <p:spPr/>
        <p:txBody>
          <a:bodyPr/>
          <a:lstStyle/>
          <a:p>
            <a:fld id="{33085032-7C7B-4CFF-B143-12EB198668AE}" type="slidenum">
              <a:rPr lang="en-US" smtClean="0"/>
              <a:t>3</a:t>
            </a:fld>
            <a:endParaRPr lang="en-US"/>
          </a:p>
        </p:txBody>
      </p:sp>
      <p:sp>
        <p:nvSpPr>
          <p:cNvPr id="5" name="Rectangle 4">
            <a:extLst>
              <a:ext uri="{FF2B5EF4-FFF2-40B4-BE49-F238E27FC236}">
                <a16:creationId xmlns:a16="http://schemas.microsoft.com/office/drawing/2014/main" id="{AB4491F6-CCD3-EE45-AF91-0563F610B64D}"/>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6" name="Rectangle 5">
            <a:extLst>
              <a:ext uri="{FF2B5EF4-FFF2-40B4-BE49-F238E27FC236}">
                <a16:creationId xmlns:a16="http://schemas.microsoft.com/office/drawing/2014/main" id="{436C824A-2E23-5E4F-B881-98FD6909BA91}"/>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3"/>
              </a:rPr>
              <a:t>http://codex.cs.yale.edu/avi/db-book/db6/slide-dir/index.html</a:t>
            </a:r>
            <a:r>
              <a:rPr lang="en-MY" sz="1200" dirty="0"/>
              <a:t> </a:t>
            </a:r>
            <a:endParaRPr lang="en-US" sz="1200" dirty="0"/>
          </a:p>
        </p:txBody>
      </p:sp>
      <p:sp>
        <p:nvSpPr>
          <p:cNvPr id="7" name="Rectangle 6">
            <a:extLst>
              <a:ext uri="{FF2B5EF4-FFF2-40B4-BE49-F238E27FC236}">
                <a16:creationId xmlns:a16="http://schemas.microsoft.com/office/drawing/2014/main" id="{30341D09-3C4C-574F-AAC3-0148FF55CAF0}"/>
              </a:ext>
            </a:extLst>
          </p:cNvPr>
          <p:cNvSpPr/>
          <p:nvPr/>
        </p:nvSpPr>
        <p:spPr>
          <a:xfrm>
            <a:off x="6125058" y="15240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2877661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9EAB-6BF6-EE4C-9337-91F970A53EC9}"/>
              </a:ext>
            </a:extLst>
          </p:cNvPr>
          <p:cNvSpPr>
            <a:spLocks noGrp="1"/>
          </p:cNvSpPr>
          <p:nvPr>
            <p:ph type="title"/>
          </p:nvPr>
        </p:nvSpPr>
        <p:spPr/>
        <p:txBody>
          <a:bodyPr/>
          <a:lstStyle/>
          <a:p>
            <a:r>
              <a:rPr lang="en-US" altLang="en-US" dirty="0">
                <a:ea typeface="ＭＳ Ｐゴシック" panose="020B0600070205080204" pitchFamily="34" charset="-128"/>
              </a:rPr>
              <a:t>Drawbacks of using file systems to store data</a:t>
            </a:r>
            <a:endParaRPr lang="en-US" dirty="0"/>
          </a:p>
        </p:txBody>
      </p:sp>
      <p:sp>
        <p:nvSpPr>
          <p:cNvPr id="3" name="Content Placeholder 2">
            <a:extLst>
              <a:ext uri="{FF2B5EF4-FFF2-40B4-BE49-F238E27FC236}">
                <a16:creationId xmlns:a16="http://schemas.microsoft.com/office/drawing/2014/main" id="{D9334A18-4D89-B54D-826E-C499F1AD305B}"/>
              </a:ext>
            </a:extLst>
          </p:cNvPr>
          <p:cNvSpPr>
            <a:spLocks noGrp="1"/>
          </p:cNvSpPr>
          <p:nvPr>
            <p:ph idx="1"/>
          </p:nvPr>
        </p:nvSpPr>
        <p:spPr/>
        <p:txBody>
          <a:bodyPr>
            <a:normAutofit fontScale="92500"/>
          </a:bodyPr>
          <a:lstStyle/>
          <a:p>
            <a:pPr algn="just"/>
            <a:r>
              <a:rPr lang="en-US" altLang="en-US" dirty="0">
                <a:ea typeface="ＭＳ Ｐゴシック" panose="020B0600070205080204" pitchFamily="34" charset="-128"/>
              </a:rPr>
              <a:t>Data redundancy and inconsistency</a:t>
            </a:r>
          </a:p>
          <a:p>
            <a:pPr lvl="1" algn="just"/>
            <a:r>
              <a:rPr lang="en-US" altLang="en-US" dirty="0">
                <a:ea typeface="ＭＳ Ｐゴシック" panose="020B0600070205080204" pitchFamily="34" charset="-128"/>
              </a:rPr>
              <a:t>Multiple file formats, duplication of information in different files</a:t>
            </a:r>
          </a:p>
          <a:p>
            <a:pPr algn="just"/>
            <a:r>
              <a:rPr lang="en-US" altLang="en-US" dirty="0">
                <a:ea typeface="ＭＳ Ｐゴシック" panose="020B0600070205080204" pitchFamily="34" charset="-128"/>
              </a:rPr>
              <a:t>Difficulty in accessing data </a:t>
            </a:r>
          </a:p>
          <a:p>
            <a:pPr lvl="1" algn="just"/>
            <a:r>
              <a:rPr lang="en-US" altLang="en-US" dirty="0">
                <a:ea typeface="ＭＳ Ｐゴシック" panose="020B0600070205080204" pitchFamily="34" charset="-128"/>
              </a:rPr>
              <a:t>Need to write a new program to carry out each new task</a:t>
            </a:r>
          </a:p>
          <a:p>
            <a:pPr algn="just"/>
            <a:r>
              <a:rPr lang="en-US" altLang="en-US" dirty="0">
                <a:ea typeface="ＭＳ Ｐゴシック" panose="020B0600070205080204" pitchFamily="34" charset="-128"/>
              </a:rPr>
              <a:t>Data isolation </a:t>
            </a:r>
          </a:p>
          <a:p>
            <a:pPr lvl="1" algn="just"/>
            <a:r>
              <a:rPr lang="en-US" altLang="en-US" dirty="0">
                <a:ea typeface="ＭＳ Ｐゴシック" panose="020B0600070205080204" pitchFamily="34" charset="-128"/>
              </a:rPr>
              <a:t>Multiple files and formats</a:t>
            </a:r>
          </a:p>
          <a:p>
            <a:pPr algn="just"/>
            <a:r>
              <a:rPr lang="en-US" altLang="en-US" dirty="0">
                <a:ea typeface="ＭＳ Ｐゴシック" panose="020B0600070205080204" pitchFamily="34" charset="-128"/>
              </a:rPr>
              <a:t>Integrity problems</a:t>
            </a:r>
          </a:p>
          <a:p>
            <a:pPr lvl="1" algn="just"/>
            <a:r>
              <a:rPr lang="en-US" altLang="en-US" dirty="0">
                <a:ea typeface="ＭＳ Ｐゴシック" panose="020B0600070205080204" pitchFamily="34" charset="-128"/>
              </a:rPr>
              <a:t>Integrity constraints  (e.g., account balance &gt; 0) become “buried” in program code rather than being stated explicitly</a:t>
            </a:r>
          </a:p>
          <a:p>
            <a:pPr lvl="1" algn="just"/>
            <a:r>
              <a:rPr lang="en-US" altLang="en-US" dirty="0">
                <a:ea typeface="ＭＳ Ｐゴシック" panose="020B0600070205080204" pitchFamily="34" charset="-128"/>
              </a:rPr>
              <a:t>Hard to add new constraints or change existing ones</a:t>
            </a:r>
          </a:p>
          <a:p>
            <a:pPr algn="just"/>
            <a:endParaRPr lang="en-US" dirty="0"/>
          </a:p>
        </p:txBody>
      </p:sp>
      <p:sp>
        <p:nvSpPr>
          <p:cNvPr id="4" name="Slide Number Placeholder 3">
            <a:extLst>
              <a:ext uri="{FF2B5EF4-FFF2-40B4-BE49-F238E27FC236}">
                <a16:creationId xmlns:a16="http://schemas.microsoft.com/office/drawing/2014/main" id="{D9C68DA8-4760-1247-94BD-68D377F39DA8}"/>
              </a:ext>
            </a:extLst>
          </p:cNvPr>
          <p:cNvSpPr>
            <a:spLocks noGrp="1"/>
          </p:cNvSpPr>
          <p:nvPr>
            <p:ph type="sldNum" sz="quarter" idx="12"/>
          </p:nvPr>
        </p:nvSpPr>
        <p:spPr/>
        <p:txBody>
          <a:bodyPr/>
          <a:lstStyle/>
          <a:p>
            <a:fld id="{33085032-7C7B-4CFF-B143-12EB198668AE}" type="slidenum">
              <a:rPr lang="en-US" smtClean="0"/>
              <a:t>4</a:t>
            </a:fld>
            <a:endParaRPr lang="en-US"/>
          </a:p>
        </p:txBody>
      </p:sp>
      <p:sp>
        <p:nvSpPr>
          <p:cNvPr id="5" name="Rectangle 4">
            <a:extLst>
              <a:ext uri="{FF2B5EF4-FFF2-40B4-BE49-F238E27FC236}">
                <a16:creationId xmlns:a16="http://schemas.microsoft.com/office/drawing/2014/main" id="{6CC02654-B696-2940-B158-904442210242}"/>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6" name="Rectangle 5">
            <a:extLst>
              <a:ext uri="{FF2B5EF4-FFF2-40B4-BE49-F238E27FC236}">
                <a16:creationId xmlns:a16="http://schemas.microsoft.com/office/drawing/2014/main" id="{D6C3DF39-EAD1-5049-9B61-BC08267F87BC}"/>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7" name="Rectangle 6">
            <a:extLst>
              <a:ext uri="{FF2B5EF4-FFF2-40B4-BE49-F238E27FC236}">
                <a16:creationId xmlns:a16="http://schemas.microsoft.com/office/drawing/2014/main" id="{50C43EF3-60B1-E342-B184-32D67371DC4F}"/>
              </a:ext>
            </a:extLst>
          </p:cNvPr>
          <p:cNvSpPr/>
          <p:nvPr/>
        </p:nvSpPr>
        <p:spPr>
          <a:xfrm>
            <a:off x="6125058" y="15240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31492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DD95-104A-E24A-825E-6F32872C86F1}"/>
              </a:ext>
            </a:extLst>
          </p:cNvPr>
          <p:cNvSpPr>
            <a:spLocks noGrp="1"/>
          </p:cNvSpPr>
          <p:nvPr>
            <p:ph type="title"/>
          </p:nvPr>
        </p:nvSpPr>
        <p:spPr/>
        <p:txBody>
          <a:bodyPr/>
          <a:lstStyle/>
          <a:p>
            <a:r>
              <a:rPr lang="en-US" altLang="en-US" dirty="0">
                <a:ea typeface="ＭＳ Ｐゴシック" panose="020B0600070205080204" pitchFamily="34" charset="-128"/>
              </a:rPr>
              <a:t>Drawbacks of using file systems to store data</a:t>
            </a:r>
            <a:endParaRPr lang="en-US" dirty="0"/>
          </a:p>
        </p:txBody>
      </p:sp>
      <p:sp>
        <p:nvSpPr>
          <p:cNvPr id="3" name="Content Placeholder 2">
            <a:extLst>
              <a:ext uri="{FF2B5EF4-FFF2-40B4-BE49-F238E27FC236}">
                <a16:creationId xmlns:a16="http://schemas.microsoft.com/office/drawing/2014/main" id="{1A2DA9EF-D769-494F-97DD-3AA6948BA57C}"/>
              </a:ext>
            </a:extLst>
          </p:cNvPr>
          <p:cNvSpPr>
            <a:spLocks noGrp="1"/>
          </p:cNvSpPr>
          <p:nvPr>
            <p:ph idx="1"/>
          </p:nvPr>
        </p:nvSpPr>
        <p:spPr/>
        <p:txBody>
          <a:bodyPr>
            <a:normAutofit fontScale="92500" lnSpcReduction="10000"/>
          </a:bodyPr>
          <a:lstStyle/>
          <a:p>
            <a:pPr algn="just"/>
            <a:r>
              <a:rPr lang="en-US" altLang="en-US" dirty="0">
                <a:ea typeface="ＭＳ Ｐゴシック" panose="020B0600070205080204" pitchFamily="34" charset="-128"/>
              </a:rPr>
              <a:t>Atomicity of updates</a:t>
            </a:r>
          </a:p>
          <a:p>
            <a:pPr lvl="1" algn="just"/>
            <a:r>
              <a:rPr lang="en-US" altLang="en-US" dirty="0">
                <a:ea typeface="ＭＳ Ｐゴシック" panose="020B0600070205080204" pitchFamily="34" charset="-128"/>
              </a:rPr>
              <a:t>Failures may leave database in an inconsistent state with partial updates carried out</a:t>
            </a:r>
          </a:p>
          <a:p>
            <a:pPr lvl="1" algn="just"/>
            <a:r>
              <a:rPr lang="en-US" altLang="en-US" dirty="0">
                <a:ea typeface="ＭＳ Ｐゴシック" panose="020B0600070205080204" pitchFamily="34" charset="-128"/>
              </a:rPr>
              <a:t>Example: Transfer of funds from one account to another should either complete or not happen at all</a:t>
            </a:r>
          </a:p>
          <a:p>
            <a:pPr algn="just"/>
            <a:r>
              <a:rPr lang="en-US" altLang="en-US" dirty="0">
                <a:ea typeface="ＭＳ Ｐゴシック" panose="020B0600070205080204" pitchFamily="34" charset="-128"/>
              </a:rPr>
              <a:t>Concurrent access by multiple users</a:t>
            </a:r>
          </a:p>
          <a:p>
            <a:pPr lvl="1" algn="just"/>
            <a:r>
              <a:rPr lang="en-US" altLang="en-US" dirty="0">
                <a:ea typeface="ＭＳ Ｐゴシック" panose="020B0600070205080204" pitchFamily="34" charset="-128"/>
              </a:rPr>
              <a:t>Concurrent access needed for performance</a:t>
            </a:r>
          </a:p>
          <a:p>
            <a:pPr lvl="1" algn="just"/>
            <a:r>
              <a:rPr lang="en-US" altLang="en-US" dirty="0">
                <a:ea typeface="ＭＳ Ｐゴシック" panose="020B0600070205080204" pitchFamily="34" charset="-128"/>
              </a:rPr>
              <a:t>Uncontrolled concurrent accesses can lead to inconsistencies</a:t>
            </a:r>
          </a:p>
          <a:p>
            <a:pPr lvl="2" algn="just"/>
            <a:r>
              <a:rPr lang="en-US" altLang="en-US" dirty="0">
                <a:ea typeface="ＭＳ Ｐゴシック" panose="020B0600070205080204" pitchFamily="34" charset="-128"/>
              </a:rPr>
              <a:t>Example: Two people reading a balance (say 100) and updating it by withdrawing money (say 50 each) at the same time</a:t>
            </a:r>
          </a:p>
          <a:p>
            <a:pPr algn="just"/>
            <a:r>
              <a:rPr lang="en-US" altLang="en-US" dirty="0">
                <a:ea typeface="ＭＳ Ｐゴシック" panose="020B0600070205080204" pitchFamily="34" charset="-128"/>
              </a:rPr>
              <a:t>Security problems</a:t>
            </a:r>
          </a:p>
          <a:p>
            <a:pPr lvl="1" algn="just"/>
            <a:r>
              <a:rPr lang="en-US" altLang="en-US" dirty="0">
                <a:ea typeface="ＭＳ Ｐゴシック" panose="020B0600070205080204" pitchFamily="34" charset="-128"/>
              </a:rPr>
              <a:t>Hard to provide user access to some, but not all, data</a:t>
            </a:r>
          </a:p>
          <a:p>
            <a:pPr algn="just">
              <a:buFont typeface="Monotype Sorts" pitchFamily="2" charset="2"/>
              <a:buNone/>
            </a:pPr>
            <a:endParaRPr lang="en-US" altLang="en-US" sz="1600" dirty="0">
              <a:ea typeface="ＭＳ Ｐゴシック" panose="020B0600070205080204" pitchFamily="34" charset="-128"/>
            </a:endParaRPr>
          </a:p>
          <a:p>
            <a:pPr algn="just"/>
            <a:endParaRPr lang="en-US" dirty="0"/>
          </a:p>
        </p:txBody>
      </p:sp>
      <p:sp>
        <p:nvSpPr>
          <p:cNvPr id="4" name="Slide Number Placeholder 3">
            <a:extLst>
              <a:ext uri="{FF2B5EF4-FFF2-40B4-BE49-F238E27FC236}">
                <a16:creationId xmlns:a16="http://schemas.microsoft.com/office/drawing/2014/main" id="{98AB3B02-39FF-2D43-80B1-96320AC8C7A4}"/>
              </a:ext>
            </a:extLst>
          </p:cNvPr>
          <p:cNvSpPr>
            <a:spLocks noGrp="1"/>
          </p:cNvSpPr>
          <p:nvPr>
            <p:ph type="sldNum" sz="quarter" idx="12"/>
          </p:nvPr>
        </p:nvSpPr>
        <p:spPr/>
        <p:txBody>
          <a:bodyPr/>
          <a:lstStyle/>
          <a:p>
            <a:fld id="{33085032-7C7B-4CFF-B143-12EB198668AE}" type="slidenum">
              <a:rPr lang="en-US" smtClean="0"/>
              <a:t>5</a:t>
            </a:fld>
            <a:endParaRPr lang="en-US"/>
          </a:p>
        </p:txBody>
      </p:sp>
      <p:sp>
        <p:nvSpPr>
          <p:cNvPr id="5" name="Rectangle 4">
            <a:extLst>
              <a:ext uri="{FF2B5EF4-FFF2-40B4-BE49-F238E27FC236}">
                <a16:creationId xmlns:a16="http://schemas.microsoft.com/office/drawing/2014/main" id="{23742BC5-22EB-EA44-A6A5-90AA2C82D952}"/>
              </a:ext>
            </a:extLst>
          </p:cNvPr>
          <p:cNvSpPr/>
          <p:nvPr/>
        </p:nvSpPr>
        <p:spPr>
          <a:xfrm>
            <a:off x="628650" y="6081991"/>
            <a:ext cx="7718331" cy="461665"/>
          </a:xfrm>
          <a:prstGeom prst="rect">
            <a:avLst/>
          </a:prstGeom>
        </p:spPr>
        <p:txBody>
          <a:bodyPr wrap="none">
            <a:spAutoFit/>
          </a:bodyPr>
          <a:lstStyle/>
          <a:p>
            <a:pPr>
              <a:buFont typeface="Monotype Sorts" pitchFamily="2" charset="2"/>
              <a:buNone/>
            </a:pPr>
            <a:r>
              <a:rPr lang="en-US" altLang="en-US" sz="2400" b="1" dirty="0">
                <a:solidFill>
                  <a:srgbClr val="FF0000"/>
                </a:solidFill>
                <a:ea typeface="ＭＳ Ｐゴシック" panose="020B0600070205080204" pitchFamily="34" charset="-128"/>
              </a:rPr>
              <a:t>Database systems offer solutions to all the above problems</a:t>
            </a:r>
          </a:p>
        </p:txBody>
      </p:sp>
      <p:sp>
        <p:nvSpPr>
          <p:cNvPr id="6" name="Rectangle 5">
            <a:extLst>
              <a:ext uri="{FF2B5EF4-FFF2-40B4-BE49-F238E27FC236}">
                <a16:creationId xmlns:a16="http://schemas.microsoft.com/office/drawing/2014/main" id="{9CC64CD6-50F9-BC42-8DEF-435163C5E46A}"/>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7" name="Rectangle 6">
            <a:extLst>
              <a:ext uri="{FF2B5EF4-FFF2-40B4-BE49-F238E27FC236}">
                <a16:creationId xmlns:a16="http://schemas.microsoft.com/office/drawing/2014/main" id="{450819C4-153B-5A4D-9B9B-7F48067C6650}"/>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91129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C06A-8E58-894C-8A35-C14DCAAEA762}"/>
              </a:ext>
            </a:extLst>
          </p:cNvPr>
          <p:cNvSpPr>
            <a:spLocks noGrp="1"/>
          </p:cNvSpPr>
          <p:nvPr>
            <p:ph type="title"/>
          </p:nvPr>
        </p:nvSpPr>
        <p:spPr/>
        <p:txBody>
          <a:bodyPr/>
          <a:lstStyle/>
          <a:p>
            <a:r>
              <a:rPr lang="en-US" altLang="en-US" dirty="0">
                <a:ea typeface="ＭＳ Ｐゴシック" panose="020B0600070205080204" pitchFamily="34" charset="-128"/>
              </a:rPr>
              <a:t>Data Models</a:t>
            </a:r>
            <a:endParaRPr lang="en-US" dirty="0"/>
          </a:p>
        </p:txBody>
      </p:sp>
      <p:sp>
        <p:nvSpPr>
          <p:cNvPr id="3" name="Content Placeholder 2">
            <a:extLst>
              <a:ext uri="{FF2B5EF4-FFF2-40B4-BE49-F238E27FC236}">
                <a16:creationId xmlns:a16="http://schemas.microsoft.com/office/drawing/2014/main" id="{4D86936B-71B8-D747-B8AF-35A2D61BDD66}"/>
              </a:ext>
            </a:extLst>
          </p:cNvPr>
          <p:cNvSpPr>
            <a:spLocks noGrp="1"/>
          </p:cNvSpPr>
          <p:nvPr>
            <p:ph idx="1"/>
          </p:nvPr>
        </p:nvSpPr>
        <p:spPr/>
        <p:txBody>
          <a:bodyPr>
            <a:normAutofit fontScale="85000" lnSpcReduction="10000"/>
          </a:bodyPr>
          <a:lstStyle/>
          <a:p>
            <a:r>
              <a:rPr lang="en-US" altLang="en-US" dirty="0">
                <a:ea typeface="ＭＳ Ｐゴシック" panose="020B0600070205080204" pitchFamily="34" charset="-128"/>
              </a:rPr>
              <a:t>A collection of tools for describing </a:t>
            </a:r>
          </a:p>
          <a:p>
            <a:pPr lvl="1">
              <a:lnSpc>
                <a:spcPct val="80000"/>
              </a:lnSpc>
            </a:pPr>
            <a:r>
              <a:rPr lang="en-US" altLang="en-US" dirty="0">
                <a:ea typeface="ＭＳ Ｐゴシック" panose="020B0600070205080204" pitchFamily="34" charset="-128"/>
              </a:rPr>
              <a:t>Data </a:t>
            </a:r>
          </a:p>
          <a:p>
            <a:pPr lvl="1">
              <a:lnSpc>
                <a:spcPct val="80000"/>
              </a:lnSpc>
            </a:pPr>
            <a:r>
              <a:rPr lang="en-US" altLang="en-US" dirty="0">
                <a:ea typeface="ＭＳ Ｐゴシック" panose="020B0600070205080204" pitchFamily="34" charset="-128"/>
              </a:rPr>
              <a:t>Data relationships</a:t>
            </a:r>
          </a:p>
          <a:p>
            <a:pPr lvl="1">
              <a:lnSpc>
                <a:spcPct val="80000"/>
              </a:lnSpc>
            </a:pPr>
            <a:r>
              <a:rPr lang="en-US" altLang="en-US" dirty="0">
                <a:ea typeface="ＭＳ Ｐゴシック" panose="020B0600070205080204" pitchFamily="34" charset="-128"/>
              </a:rPr>
              <a:t>Data semantics</a:t>
            </a:r>
          </a:p>
          <a:p>
            <a:pPr lvl="1">
              <a:lnSpc>
                <a:spcPct val="80000"/>
              </a:lnSpc>
            </a:pPr>
            <a:r>
              <a:rPr lang="en-US" altLang="en-US" dirty="0">
                <a:ea typeface="ＭＳ Ｐゴシック" panose="020B0600070205080204" pitchFamily="34" charset="-128"/>
              </a:rPr>
              <a:t>Data constraints</a:t>
            </a:r>
          </a:p>
          <a:p>
            <a:r>
              <a:rPr lang="en-US" altLang="en-US" dirty="0">
                <a:ea typeface="ＭＳ Ｐゴシック" panose="020B0600070205080204" pitchFamily="34" charset="-128"/>
              </a:rPr>
              <a:t>Relational model</a:t>
            </a:r>
          </a:p>
          <a:p>
            <a:r>
              <a:rPr lang="en-US" altLang="en-US" dirty="0">
                <a:ea typeface="ＭＳ Ｐゴシック" panose="020B0600070205080204" pitchFamily="34" charset="-128"/>
              </a:rPr>
              <a:t>Entity-Relationship data model (mainly for database design) </a:t>
            </a:r>
          </a:p>
          <a:p>
            <a:r>
              <a:rPr lang="en-US" altLang="en-US" dirty="0">
                <a:ea typeface="ＭＳ Ｐゴシック" panose="020B0600070205080204" pitchFamily="34" charset="-128"/>
              </a:rPr>
              <a:t>Object-based data models (Object-oriented and Object-relational)</a:t>
            </a:r>
          </a:p>
          <a:p>
            <a:r>
              <a:rPr lang="en-US" altLang="en-US" dirty="0" err="1">
                <a:ea typeface="ＭＳ Ｐゴシック" panose="020B0600070205080204" pitchFamily="34" charset="-128"/>
              </a:rPr>
              <a:t>Semistructured</a:t>
            </a:r>
            <a:r>
              <a:rPr lang="en-US" altLang="en-US" dirty="0">
                <a:ea typeface="ＭＳ Ｐゴシック" panose="020B0600070205080204" pitchFamily="34" charset="-128"/>
              </a:rPr>
              <a:t> data model  (XML)</a:t>
            </a:r>
          </a:p>
          <a:p>
            <a:r>
              <a:rPr lang="en-US" altLang="en-US" dirty="0">
                <a:ea typeface="ＭＳ Ｐゴシック" panose="020B0600070205080204" pitchFamily="34" charset="-128"/>
              </a:rPr>
              <a:t>Other older models:</a:t>
            </a:r>
          </a:p>
          <a:p>
            <a:pPr lvl="1">
              <a:lnSpc>
                <a:spcPct val="60000"/>
              </a:lnSpc>
            </a:pPr>
            <a:r>
              <a:rPr lang="en-US" altLang="en-US" dirty="0">
                <a:ea typeface="ＭＳ Ｐゴシック" panose="020B0600070205080204" pitchFamily="34" charset="-128"/>
              </a:rPr>
              <a:t>Network model  </a:t>
            </a:r>
          </a:p>
          <a:p>
            <a:pPr lvl="1">
              <a:lnSpc>
                <a:spcPct val="60000"/>
              </a:lnSpc>
            </a:pPr>
            <a:r>
              <a:rPr lang="en-US" altLang="en-US" dirty="0">
                <a:ea typeface="ＭＳ Ｐゴシック" panose="020B0600070205080204" pitchFamily="34" charset="-128"/>
              </a:rPr>
              <a:t>Hierarchical model</a:t>
            </a:r>
          </a:p>
          <a:p>
            <a:endParaRPr lang="en-US" dirty="0"/>
          </a:p>
        </p:txBody>
      </p:sp>
      <p:sp>
        <p:nvSpPr>
          <p:cNvPr id="4" name="Slide Number Placeholder 3">
            <a:extLst>
              <a:ext uri="{FF2B5EF4-FFF2-40B4-BE49-F238E27FC236}">
                <a16:creationId xmlns:a16="http://schemas.microsoft.com/office/drawing/2014/main" id="{8AEA4C4B-748C-9545-AE78-13EDD2BC16FF}"/>
              </a:ext>
            </a:extLst>
          </p:cNvPr>
          <p:cNvSpPr>
            <a:spLocks noGrp="1"/>
          </p:cNvSpPr>
          <p:nvPr>
            <p:ph type="sldNum" sz="quarter" idx="12"/>
          </p:nvPr>
        </p:nvSpPr>
        <p:spPr/>
        <p:txBody>
          <a:bodyPr/>
          <a:lstStyle/>
          <a:p>
            <a:fld id="{33085032-7C7B-4CFF-B143-12EB198668AE}" type="slidenum">
              <a:rPr lang="en-US" smtClean="0"/>
              <a:t>6</a:t>
            </a:fld>
            <a:endParaRPr lang="en-US"/>
          </a:p>
        </p:txBody>
      </p:sp>
      <p:sp>
        <p:nvSpPr>
          <p:cNvPr id="5" name="Rectangle 4">
            <a:extLst>
              <a:ext uri="{FF2B5EF4-FFF2-40B4-BE49-F238E27FC236}">
                <a16:creationId xmlns:a16="http://schemas.microsoft.com/office/drawing/2014/main" id="{94FCD9C4-8AD0-4644-8A45-504FA6401678}"/>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14C9529F-8266-6A4B-AED9-636C5433570B}"/>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409110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10E2-5B52-0E42-BE8C-9D37A41F9DC2}"/>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B3982F34-3A71-AC41-A7C5-0927AE50BE25}"/>
              </a:ext>
            </a:extLst>
          </p:cNvPr>
          <p:cNvSpPr>
            <a:spLocks noGrp="1"/>
          </p:cNvSpPr>
          <p:nvPr>
            <p:ph idx="1"/>
          </p:nvPr>
        </p:nvSpPr>
        <p:spPr/>
        <p:txBody>
          <a:bodyPr/>
          <a:lstStyle/>
          <a:p>
            <a:r>
              <a:rPr lang="en-US" altLang="en-US" dirty="0">
                <a:ea typeface="ＭＳ Ｐゴシック" panose="020B0600070205080204" pitchFamily="34" charset="-128"/>
              </a:rPr>
              <a:t>All the data is stored in various tables.</a:t>
            </a:r>
          </a:p>
          <a:p>
            <a:r>
              <a:rPr lang="en-US" altLang="en-US" dirty="0">
                <a:ea typeface="ＭＳ Ｐゴシック" panose="020B0600070205080204" pitchFamily="34" charset="-128"/>
              </a:rPr>
              <a:t>Example of tabular data in the relational model</a:t>
            </a:r>
          </a:p>
          <a:p>
            <a:endParaRPr lang="en-US" dirty="0"/>
          </a:p>
        </p:txBody>
      </p:sp>
      <p:sp>
        <p:nvSpPr>
          <p:cNvPr id="4" name="Slide Number Placeholder 3">
            <a:extLst>
              <a:ext uri="{FF2B5EF4-FFF2-40B4-BE49-F238E27FC236}">
                <a16:creationId xmlns:a16="http://schemas.microsoft.com/office/drawing/2014/main" id="{9C301672-7482-5641-B5AE-7880D428EC6C}"/>
              </a:ext>
            </a:extLst>
          </p:cNvPr>
          <p:cNvSpPr>
            <a:spLocks noGrp="1"/>
          </p:cNvSpPr>
          <p:nvPr>
            <p:ph type="sldNum" sz="quarter" idx="12"/>
          </p:nvPr>
        </p:nvSpPr>
        <p:spPr/>
        <p:txBody>
          <a:bodyPr/>
          <a:lstStyle/>
          <a:p>
            <a:fld id="{33085032-7C7B-4CFF-B143-12EB198668AE}" type="slidenum">
              <a:rPr lang="en-US" smtClean="0"/>
              <a:t>7</a:t>
            </a:fld>
            <a:endParaRPr lang="en-US"/>
          </a:p>
        </p:txBody>
      </p:sp>
      <p:sp>
        <p:nvSpPr>
          <p:cNvPr id="5" name="Line 31">
            <a:extLst>
              <a:ext uri="{FF2B5EF4-FFF2-40B4-BE49-F238E27FC236}">
                <a16:creationId xmlns:a16="http://schemas.microsoft.com/office/drawing/2014/main" id="{3E9FB89D-97C3-314B-B2B4-3B9FA076E8B4}"/>
              </a:ext>
            </a:extLst>
          </p:cNvPr>
          <p:cNvSpPr>
            <a:spLocks noChangeShapeType="1"/>
          </p:cNvSpPr>
          <p:nvPr/>
        </p:nvSpPr>
        <p:spPr bwMode="auto">
          <a:xfrm flipH="1">
            <a:off x="6456363" y="2195523"/>
            <a:ext cx="857250" cy="638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 name="Text Box 32">
            <a:extLst>
              <a:ext uri="{FF2B5EF4-FFF2-40B4-BE49-F238E27FC236}">
                <a16:creationId xmlns:a16="http://schemas.microsoft.com/office/drawing/2014/main" id="{FC97C3B8-DAFC-E341-9F15-67A536EDBAE2}"/>
              </a:ext>
            </a:extLst>
          </p:cNvPr>
          <p:cNvSpPr txBox="1">
            <a:spLocks noChangeArrowheads="1"/>
          </p:cNvSpPr>
          <p:nvPr/>
        </p:nvSpPr>
        <p:spPr bwMode="auto">
          <a:xfrm>
            <a:off x="6858000" y="1908186"/>
            <a:ext cx="20553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2" charset="0"/>
                <a:ea typeface="ＭＳ Ｐゴシック" panose="020B0600070205080204" pitchFamily="34" charset="-128"/>
              </a:defRPr>
            </a:lvl1pPr>
            <a:lvl2pPr marL="742950" indent="-285750">
              <a:defRPr sz="1600">
                <a:solidFill>
                  <a:schemeClr val="tx1"/>
                </a:solidFill>
                <a:latin typeface="Helvetica" pitchFamily="2" charset="0"/>
                <a:ea typeface="ＭＳ Ｐゴシック" panose="020B0600070205080204" pitchFamily="34" charset="-128"/>
              </a:defRPr>
            </a:lvl2pPr>
            <a:lvl3pPr marL="1143000" indent="-228600">
              <a:defRPr sz="1600">
                <a:solidFill>
                  <a:schemeClr val="tx1"/>
                </a:solidFill>
                <a:latin typeface="Helvetica" pitchFamily="2" charset="0"/>
                <a:ea typeface="ＭＳ Ｐゴシック" panose="020B0600070205080204" pitchFamily="34" charset="-128"/>
              </a:defRPr>
            </a:lvl3pPr>
            <a:lvl4pPr marL="1600200" indent="-228600">
              <a:defRPr sz="1600">
                <a:solidFill>
                  <a:schemeClr val="tx1"/>
                </a:solidFill>
                <a:latin typeface="Helvetica" pitchFamily="2" charset="0"/>
                <a:ea typeface="ＭＳ Ｐゴシック" panose="020B0600070205080204" pitchFamily="34" charset="-128"/>
              </a:defRPr>
            </a:lvl4pPr>
            <a:lvl5pPr marL="2057400" indent="-228600">
              <a:defRPr sz="16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2" charset="0"/>
                <a:ea typeface="ＭＳ Ｐゴシック" panose="020B0600070205080204" pitchFamily="34" charset="-128"/>
              </a:defRPr>
            </a:lvl9pPr>
          </a:lstStyle>
          <a:p>
            <a:r>
              <a:rPr lang="en-US" altLang="en-US" dirty="0"/>
              <a:t>Attributes (Columns)</a:t>
            </a:r>
          </a:p>
        </p:txBody>
      </p:sp>
      <p:sp>
        <p:nvSpPr>
          <p:cNvPr id="7" name="Line 33">
            <a:extLst>
              <a:ext uri="{FF2B5EF4-FFF2-40B4-BE49-F238E27FC236}">
                <a16:creationId xmlns:a16="http://schemas.microsoft.com/office/drawing/2014/main" id="{BDE4C41E-C4B3-9140-B0CE-F5BA349BBC79}"/>
              </a:ext>
            </a:extLst>
          </p:cNvPr>
          <p:cNvSpPr>
            <a:spLocks noChangeShapeType="1"/>
          </p:cNvSpPr>
          <p:nvPr/>
        </p:nvSpPr>
        <p:spPr bwMode="auto">
          <a:xfrm flipH="1">
            <a:off x="5572125" y="2224098"/>
            <a:ext cx="1509713" cy="623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pic>
        <p:nvPicPr>
          <p:cNvPr id="8" name="Picture 37" descr="1">
            <a:extLst>
              <a:ext uri="{FF2B5EF4-FFF2-40B4-BE49-F238E27FC236}">
                <a16:creationId xmlns:a16="http://schemas.microsoft.com/office/drawing/2014/main" id="{CF9B8A9F-C072-0745-B424-DF59D7106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3330"/>
          <a:stretch>
            <a:fillRect/>
          </a:stretch>
        </p:blipFill>
        <p:spPr bwMode="auto">
          <a:xfrm>
            <a:off x="1614488" y="2844811"/>
            <a:ext cx="552608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8">
            <a:extLst>
              <a:ext uri="{FF2B5EF4-FFF2-40B4-BE49-F238E27FC236}">
                <a16:creationId xmlns:a16="http://schemas.microsoft.com/office/drawing/2014/main" id="{BF5AD9DB-C865-5C41-AF7F-C10FAE730CCF}"/>
              </a:ext>
            </a:extLst>
          </p:cNvPr>
          <p:cNvSpPr txBox="1">
            <a:spLocks noChangeArrowheads="1"/>
          </p:cNvSpPr>
          <p:nvPr/>
        </p:nvSpPr>
        <p:spPr bwMode="auto">
          <a:xfrm>
            <a:off x="7696200" y="3176598"/>
            <a:ext cx="14980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2" charset="0"/>
                <a:ea typeface="ＭＳ Ｐゴシック" panose="020B0600070205080204" pitchFamily="34" charset="-128"/>
              </a:defRPr>
            </a:lvl1pPr>
            <a:lvl2pPr marL="742950" indent="-285750">
              <a:defRPr sz="1600">
                <a:solidFill>
                  <a:schemeClr val="tx1"/>
                </a:solidFill>
                <a:latin typeface="Helvetica" pitchFamily="2" charset="0"/>
                <a:ea typeface="ＭＳ Ｐゴシック" panose="020B0600070205080204" pitchFamily="34" charset="-128"/>
              </a:defRPr>
            </a:lvl2pPr>
            <a:lvl3pPr marL="1143000" indent="-228600">
              <a:defRPr sz="1600">
                <a:solidFill>
                  <a:schemeClr val="tx1"/>
                </a:solidFill>
                <a:latin typeface="Helvetica" pitchFamily="2" charset="0"/>
                <a:ea typeface="ＭＳ Ｐゴシック" panose="020B0600070205080204" pitchFamily="34" charset="-128"/>
              </a:defRPr>
            </a:lvl3pPr>
            <a:lvl4pPr marL="1600200" indent="-228600">
              <a:defRPr sz="1600">
                <a:solidFill>
                  <a:schemeClr val="tx1"/>
                </a:solidFill>
                <a:latin typeface="Helvetica" pitchFamily="2" charset="0"/>
                <a:ea typeface="ＭＳ Ｐゴシック" panose="020B0600070205080204" pitchFamily="34" charset="-128"/>
              </a:defRPr>
            </a:lvl4pPr>
            <a:lvl5pPr marL="2057400" indent="-228600">
              <a:defRPr sz="16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2" charset="0"/>
                <a:ea typeface="ＭＳ Ｐゴシック" panose="020B0600070205080204" pitchFamily="34" charset="-128"/>
              </a:defRPr>
            </a:lvl9pPr>
          </a:lstStyle>
          <a:p>
            <a:r>
              <a:rPr lang="en-US" altLang="en-US" dirty="0"/>
              <a:t>Tuples (Rows)</a:t>
            </a:r>
          </a:p>
        </p:txBody>
      </p:sp>
      <p:sp>
        <p:nvSpPr>
          <p:cNvPr id="10" name="Line 39">
            <a:extLst>
              <a:ext uri="{FF2B5EF4-FFF2-40B4-BE49-F238E27FC236}">
                <a16:creationId xmlns:a16="http://schemas.microsoft.com/office/drawing/2014/main" id="{E0BBB88F-B9E3-5745-A292-50322CDC521F}"/>
              </a:ext>
            </a:extLst>
          </p:cNvPr>
          <p:cNvSpPr>
            <a:spLocks noChangeShapeType="1"/>
          </p:cNvSpPr>
          <p:nvPr/>
        </p:nvSpPr>
        <p:spPr bwMode="auto">
          <a:xfrm flipH="1">
            <a:off x="7167563" y="3351223"/>
            <a:ext cx="527050" cy="28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40">
            <a:extLst>
              <a:ext uri="{FF2B5EF4-FFF2-40B4-BE49-F238E27FC236}">
                <a16:creationId xmlns:a16="http://schemas.microsoft.com/office/drawing/2014/main" id="{09532661-8C72-0140-A871-66914E2720F8}"/>
              </a:ext>
            </a:extLst>
          </p:cNvPr>
          <p:cNvSpPr>
            <a:spLocks noChangeShapeType="1"/>
          </p:cNvSpPr>
          <p:nvPr/>
        </p:nvSpPr>
        <p:spPr bwMode="auto">
          <a:xfrm flipH="1">
            <a:off x="7180263" y="3427423"/>
            <a:ext cx="527050" cy="2416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Rectangle 11">
            <a:extLst>
              <a:ext uri="{FF2B5EF4-FFF2-40B4-BE49-F238E27FC236}">
                <a16:creationId xmlns:a16="http://schemas.microsoft.com/office/drawing/2014/main" id="{EE5E7E5D-B40B-4841-BAD9-F21496BEE9EB}"/>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3"/>
              </a:rPr>
              <a:t>http://codex.cs.yale.edu/avi/db-book/db6/slide-dir/index.html</a:t>
            </a:r>
            <a:r>
              <a:rPr lang="en-MY" sz="1200" dirty="0"/>
              <a:t> </a:t>
            </a:r>
            <a:endParaRPr lang="en-US" sz="1200" dirty="0"/>
          </a:p>
        </p:txBody>
      </p:sp>
      <p:sp>
        <p:nvSpPr>
          <p:cNvPr id="13" name="Rectangle 12">
            <a:extLst>
              <a:ext uri="{FF2B5EF4-FFF2-40B4-BE49-F238E27FC236}">
                <a16:creationId xmlns:a16="http://schemas.microsoft.com/office/drawing/2014/main" id="{5AB92DDE-FDBA-F044-BD0F-FF218888797D}"/>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88468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B10A-696A-7549-9D9E-98B04D7B136B}"/>
              </a:ext>
            </a:extLst>
          </p:cNvPr>
          <p:cNvSpPr>
            <a:spLocks noGrp="1"/>
          </p:cNvSpPr>
          <p:nvPr>
            <p:ph type="title"/>
          </p:nvPr>
        </p:nvSpPr>
        <p:spPr/>
        <p:txBody>
          <a:bodyPr/>
          <a:lstStyle/>
          <a:p>
            <a:r>
              <a:rPr lang="en-US" altLang="en-US" dirty="0">
                <a:ea typeface="ＭＳ Ｐゴシック" panose="020B0600070205080204" pitchFamily="34" charset="-128"/>
              </a:rPr>
              <a:t>A Sample Relational Database</a:t>
            </a:r>
            <a:endParaRPr lang="en-US" dirty="0"/>
          </a:p>
        </p:txBody>
      </p:sp>
      <p:sp>
        <p:nvSpPr>
          <p:cNvPr id="4" name="Slide Number Placeholder 3">
            <a:extLst>
              <a:ext uri="{FF2B5EF4-FFF2-40B4-BE49-F238E27FC236}">
                <a16:creationId xmlns:a16="http://schemas.microsoft.com/office/drawing/2014/main" id="{9CC92344-9C81-7B41-B4FB-B2FB39C9CFE3}"/>
              </a:ext>
            </a:extLst>
          </p:cNvPr>
          <p:cNvSpPr>
            <a:spLocks noGrp="1"/>
          </p:cNvSpPr>
          <p:nvPr>
            <p:ph type="sldNum" sz="quarter" idx="12"/>
          </p:nvPr>
        </p:nvSpPr>
        <p:spPr/>
        <p:txBody>
          <a:bodyPr/>
          <a:lstStyle/>
          <a:p>
            <a:fld id="{33085032-7C7B-4CFF-B143-12EB198668AE}" type="slidenum">
              <a:rPr lang="en-US" smtClean="0"/>
              <a:t>8</a:t>
            </a:fld>
            <a:endParaRPr lang="en-US"/>
          </a:p>
        </p:txBody>
      </p:sp>
      <p:pic>
        <p:nvPicPr>
          <p:cNvPr id="5" name="Picture 3" descr="1">
            <a:extLst>
              <a:ext uri="{FF2B5EF4-FFF2-40B4-BE49-F238E27FC236}">
                <a16:creationId xmlns:a16="http://schemas.microsoft.com/office/drawing/2014/main" id="{0787265C-7CA9-A64B-AC5B-9C2F948EF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7" y="1371601"/>
            <a:ext cx="4170363"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30E616C-CB98-2C4F-8D47-90F392E335D0}"/>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3"/>
              </a:rPr>
              <a:t>http://codex.cs.yale.edu/avi/db-book/db6/slide-dir/index.html</a:t>
            </a:r>
            <a:r>
              <a:rPr lang="en-MY" sz="1200" dirty="0"/>
              <a:t> </a:t>
            </a:r>
            <a:endParaRPr lang="en-US" sz="1200" dirty="0"/>
          </a:p>
        </p:txBody>
      </p:sp>
      <p:sp>
        <p:nvSpPr>
          <p:cNvPr id="7" name="Rectangle 6">
            <a:extLst>
              <a:ext uri="{FF2B5EF4-FFF2-40B4-BE49-F238E27FC236}">
                <a16:creationId xmlns:a16="http://schemas.microsoft.com/office/drawing/2014/main" id="{3A02D76C-6931-5D4A-90D4-97BCBDDE6697}"/>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62526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F2C9-03D3-3449-A681-19AC5F1BFA30}"/>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97AF26CF-5B66-D644-9E1A-80CB0E5A5E02}"/>
              </a:ext>
            </a:extLst>
          </p:cNvPr>
          <p:cNvSpPr>
            <a:spLocks noGrp="1"/>
          </p:cNvSpPr>
          <p:nvPr>
            <p:ph idx="1"/>
          </p:nvPr>
        </p:nvSpPr>
        <p:spPr>
          <a:xfrm>
            <a:off x="628650" y="1756570"/>
            <a:ext cx="7886700" cy="4351338"/>
          </a:xfrm>
        </p:spPr>
        <p:txBody>
          <a:bodyPr>
            <a:noAutofit/>
          </a:bodyPr>
          <a:lstStyle/>
          <a:p>
            <a:pPr algn="just">
              <a:spcBef>
                <a:spcPts val="0"/>
              </a:spcBef>
            </a:pPr>
            <a:r>
              <a:rPr lang="en-US" altLang="en-US" sz="2400" dirty="0">
                <a:ea typeface="ＭＳ Ｐゴシック" panose="020B0600070205080204" pitchFamily="34" charset="-128"/>
              </a:rPr>
              <a:t>Let K </a:t>
            </a:r>
            <a:r>
              <a:rPr lang="en-US" altLang="en-US" sz="2400" dirty="0">
                <a:ea typeface="ＭＳ Ｐゴシック" panose="020B0600070205080204" pitchFamily="34" charset="-128"/>
                <a:sym typeface="Symbol" pitchFamily="2" charset="2"/>
              </a:rPr>
              <a:t> R</a:t>
            </a:r>
          </a:p>
          <a:p>
            <a:pPr algn="just">
              <a:spcBef>
                <a:spcPts val="0"/>
              </a:spcBef>
            </a:pPr>
            <a:r>
              <a:rPr lang="en-US" altLang="en-US" sz="2400" i="1" dirty="0">
                <a:ea typeface="ＭＳ Ｐゴシック" panose="020B0600070205080204" pitchFamily="34" charset="-128"/>
                <a:sym typeface="Symbol" pitchFamily="2" charset="2"/>
              </a:rPr>
              <a:t>K </a:t>
            </a:r>
            <a:r>
              <a:rPr lang="en-US" altLang="en-US" sz="2400" dirty="0">
                <a:ea typeface="ＭＳ Ｐゴシック" panose="020B0600070205080204" pitchFamily="34" charset="-128"/>
                <a:sym typeface="Symbol" pitchFamily="2" charset="2"/>
              </a:rPr>
              <a:t>is a </a:t>
            </a:r>
            <a:r>
              <a:rPr lang="en-US" altLang="en-US" sz="2400" dirty="0" err="1">
                <a:ea typeface="ＭＳ Ｐゴシック" panose="020B0600070205080204" pitchFamily="34" charset="-128"/>
                <a:sym typeface="Symbol" pitchFamily="2" charset="2"/>
              </a:rPr>
              <a:t>superkey</a:t>
            </a:r>
            <a:r>
              <a:rPr lang="en-US" altLang="en-US" sz="2400" dirty="0">
                <a:ea typeface="ＭＳ Ｐゴシック" panose="020B0600070205080204" pitchFamily="34" charset="-128"/>
                <a:sym typeface="Symbol" pitchFamily="2" charset="2"/>
              </a:rPr>
              <a:t> of </a:t>
            </a:r>
            <a:r>
              <a:rPr lang="en-US" altLang="en-US" sz="2400" i="1" dirty="0">
                <a:ea typeface="ＭＳ Ｐゴシック" panose="020B0600070205080204" pitchFamily="34" charset="-128"/>
                <a:sym typeface="Symbol" pitchFamily="2" charset="2"/>
              </a:rPr>
              <a:t>R</a:t>
            </a:r>
            <a:r>
              <a:rPr lang="en-US" altLang="en-US" sz="2400" dirty="0">
                <a:ea typeface="ＭＳ Ｐゴシック" panose="020B0600070205080204" pitchFamily="34" charset="-128"/>
                <a:sym typeface="Symbol" pitchFamily="2" charset="2"/>
              </a:rPr>
              <a:t> if values for </a:t>
            </a:r>
            <a:r>
              <a:rPr lang="en-US" altLang="en-US" sz="2400" i="1" dirty="0">
                <a:ea typeface="ＭＳ Ｐゴシック" panose="020B0600070205080204" pitchFamily="34" charset="-128"/>
                <a:sym typeface="Symbol" pitchFamily="2" charset="2"/>
              </a:rPr>
              <a:t>K</a:t>
            </a:r>
            <a:r>
              <a:rPr lang="en-US" altLang="en-US" sz="2400" dirty="0">
                <a:ea typeface="ＭＳ Ｐゴシック" panose="020B0600070205080204" pitchFamily="34" charset="-128"/>
                <a:sym typeface="Symbol" pitchFamily="2" charset="2"/>
              </a:rPr>
              <a:t> are sufficient to identify a unique tuple of each possible relation </a:t>
            </a:r>
            <a:r>
              <a:rPr lang="en-US" altLang="en-US" sz="2400" i="1" dirty="0">
                <a:ea typeface="ＭＳ Ｐゴシック" panose="020B0600070205080204" pitchFamily="34" charset="-128"/>
                <a:sym typeface="Symbol" pitchFamily="2" charset="2"/>
              </a:rPr>
              <a:t>r(R)</a:t>
            </a:r>
            <a:r>
              <a:rPr lang="en-US" altLang="en-US" sz="2400" dirty="0">
                <a:ea typeface="ＭＳ Ｐゴシック" panose="020B0600070205080204" pitchFamily="34" charset="-128"/>
                <a:sym typeface="Symbol" pitchFamily="2" charset="2"/>
              </a:rPr>
              <a:t> </a:t>
            </a:r>
          </a:p>
          <a:p>
            <a:pPr lvl="1" algn="just">
              <a:lnSpc>
                <a:spcPct val="130000"/>
              </a:lnSpc>
              <a:spcBef>
                <a:spcPts val="0"/>
              </a:spcBef>
            </a:pPr>
            <a:r>
              <a:rPr lang="en-US" altLang="en-US" sz="2000" dirty="0">
                <a:ea typeface="ＭＳ Ｐゴシック" panose="020B0600070205080204" pitchFamily="34" charset="-128"/>
                <a:sym typeface="Symbol" pitchFamily="2" charset="2"/>
              </a:rPr>
              <a:t>Example:  {</a:t>
            </a:r>
            <a:r>
              <a:rPr lang="en-US" altLang="en-US" sz="2000" i="1" dirty="0">
                <a:ea typeface="ＭＳ Ｐゴシック" panose="020B0600070205080204" pitchFamily="34" charset="-128"/>
                <a:sym typeface="Symbol" pitchFamily="2" charset="2"/>
              </a:rPr>
              <a:t>ID</a:t>
            </a:r>
            <a:r>
              <a:rPr lang="en-US" altLang="en-US" sz="2000" dirty="0">
                <a:ea typeface="ＭＳ Ｐゴシック" panose="020B0600070205080204" pitchFamily="34" charset="-128"/>
                <a:sym typeface="Symbol" pitchFamily="2" charset="2"/>
              </a:rPr>
              <a:t>} and {</a:t>
            </a:r>
            <a:r>
              <a:rPr lang="en-US" altLang="en-US" sz="2000" dirty="0" err="1">
                <a:ea typeface="ＭＳ Ｐゴシック" panose="020B0600070205080204" pitchFamily="34" charset="-128"/>
                <a:sym typeface="Symbol" pitchFamily="2" charset="2"/>
              </a:rPr>
              <a:t>ID,name</a:t>
            </a:r>
            <a:r>
              <a:rPr lang="en-US" altLang="en-US" sz="2000" dirty="0">
                <a:ea typeface="ＭＳ Ｐゴシック" panose="020B0600070205080204" pitchFamily="34" charset="-128"/>
                <a:sym typeface="Symbol" pitchFamily="2" charset="2"/>
              </a:rPr>
              <a:t>} are both </a:t>
            </a:r>
            <a:r>
              <a:rPr lang="en-US" altLang="en-US" sz="2000" dirty="0" err="1">
                <a:ea typeface="ＭＳ Ｐゴシック" panose="020B0600070205080204" pitchFamily="34" charset="-128"/>
                <a:sym typeface="Symbol" pitchFamily="2" charset="2"/>
              </a:rPr>
              <a:t>superkeys</a:t>
            </a:r>
            <a:r>
              <a:rPr lang="en-US" altLang="en-US" sz="2000" dirty="0">
                <a:ea typeface="ＭＳ Ｐゴシック" panose="020B0600070205080204" pitchFamily="34" charset="-128"/>
                <a:sym typeface="Symbol" pitchFamily="2" charset="2"/>
              </a:rPr>
              <a:t> of </a:t>
            </a:r>
            <a:r>
              <a:rPr lang="en-US" altLang="en-US" sz="2000" i="1" dirty="0">
                <a:ea typeface="ＭＳ Ｐゴシック" panose="020B0600070205080204" pitchFamily="34" charset="-128"/>
                <a:sym typeface="Symbol" pitchFamily="2" charset="2"/>
              </a:rPr>
              <a:t>instructor.</a:t>
            </a:r>
            <a:endParaRPr lang="en-US" altLang="en-US" sz="2000" dirty="0">
              <a:ea typeface="ＭＳ Ｐゴシック" panose="020B0600070205080204" pitchFamily="34" charset="-128"/>
              <a:sym typeface="Symbol" pitchFamily="2" charset="2"/>
            </a:endParaRPr>
          </a:p>
          <a:p>
            <a:pPr algn="just">
              <a:lnSpc>
                <a:spcPct val="120000"/>
              </a:lnSpc>
              <a:spcBef>
                <a:spcPts val="0"/>
              </a:spcBef>
            </a:pPr>
            <a:r>
              <a:rPr lang="en-US" altLang="en-US" sz="2400" dirty="0" err="1">
                <a:ea typeface="ＭＳ Ｐゴシック" panose="020B0600070205080204" pitchFamily="34" charset="-128"/>
                <a:sym typeface="Symbol" pitchFamily="2" charset="2"/>
              </a:rPr>
              <a:t>Superkey</a:t>
            </a:r>
            <a:r>
              <a:rPr lang="en-US" altLang="en-US" sz="2400" dirty="0">
                <a:ea typeface="ＭＳ Ｐゴシック" panose="020B0600070205080204" pitchFamily="34" charset="-128"/>
                <a:sym typeface="Symbol" pitchFamily="2" charset="2"/>
              </a:rPr>
              <a:t> </a:t>
            </a:r>
            <a:r>
              <a:rPr lang="en-US" altLang="en-US" sz="2400" i="1" dirty="0">
                <a:ea typeface="ＭＳ Ｐゴシック" panose="020B0600070205080204" pitchFamily="34" charset="-128"/>
                <a:sym typeface="Symbol" pitchFamily="2" charset="2"/>
              </a:rPr>
              <a:t>K</a:t>
            </a:r>
            <a:r>
              <a:rPr lang="en-US" altLang="en-US" sz="2400" dirty="0">
                <a:ea typeface="ＭＳ Ｐゴシック" panose="020B0600070205080204" pitchFamily="34" charset="-128"/>
                <a:sym typeface="Symbol" pitchFamily="2" charset="2"/>
              </a:rPr>
              <a:t> is a candidate key if </a:t>
            </a:r>
            <a:r>
              <a:rPr lang="en-US" altLang="en-US" sz="2400" i="1" dirty="0">
                <a:ea typeface="ＭＳ Ｐゴシック" panose="020B0600070205080204" pitchFamily="34" charset="-128"/>
                <a:sym typeface="Symbol" pitchFamily="2" charset="2"/>
              </a:rPr>
              <a:t>K</a:t>
            </a:r>
            <a:r>
              <a:rPr lang="en-US" altLang="en-US" sz="2400" dirty="0">
                <a:ea typeface="ＭＳ Ｐゴシック" panose="020B0600070205080204" pitchFamily="34" charset="-128"/>
                <a:sym typeface="Symbol" pitchFamily="2" charset="2"/>
              </a:rPr>
              <a:t> is </a:t>
            </a:r>
            <a:r>
              <a:rPr lang="en-US" altLang="en-US" sz="2400" dirty="0" smtClean="0">
                <a:ea typeface="ＭＳ Ｐゴシック" panose="020B0600070205080204" pitchFamily="34" charset="-128"/>
                <a:sym typeface="Symbol" pitchFamily="2" charset="2"/>
              </a:rPr>
              <a:t>minimal</a:t>
            </a:r>
          </a:p>
          <a:p>
            <a:pPr lvl="1" algn="just">
              <a:lnSpc>
                <a:spcPct val="120000"/>
              </a:lnSpc>
              <a:spcBef>
                <a:spcPts val="0"/>
              </a:spcBef>
            </a:pPr>
            <a:r>
              <a:rPr lang="en-US" altLang="en-US" sz="2000" dirty="0" smtClean="0">
                <a:ea typeface="ＭＳ Ｐゴシック" panose="020B0600070205080204" pitchFamily="34" charset="-128"/>
                <a:sym typeface="Symbol" pitchFamily="2" charset="2"/>
              </a:rPr>
              <a:t>Example</a:t>
            </a:r>
            <a:r>
              <a:rPr lang="en-US" altLang="en-US" sz="2000" dirty="0">
                <a:ea typeface="ＭＳ Ｐゴシック" panose="020B0600070205080204" pitchFamily="34" charset="-128"/>
                <a:sym typeface="Symbol" pitchFamily="2" charset="2"/>
              </a:rPr>
              <a:t>:  {</a:t>
            </a:r>
            <a:r>
              <a:rPr lang="en-US" altLang="en-US" sz="2000" i="1" dirty="0">
                <a:ea typeface="ＭＳ Ｐゴシック" panose="020B0600070205080204" pitchFamily="34" charset="-128"/>
                <a:sym typeface="Symbol" pitchFamily="2" charset="2"/>
              </a:rPr>
              <a:t>ID</a:t>
            </a:r>
            <a:r>
              <a:rPr lang="en-US" altLang="en-US" sz="2000" dirty="0">
                <a:ea typeface="ＭＳ Ｐゴシック" panose="020B0600070205080204" pitchFamily="34" charset="-128"/>
                <a:sym typeface="Symbol" pitchFamily="2" charset="2"/>
              </a:rPr>
              <a:t>} is a candidate key for </a:t>
            </a:r>
            <a:r>
              <a:rPr lang="en-US" altLang="en-US" sz="2000" i="1" dirty="0">
                <a:ea typeface="ＭＳ Ｐゴシック" panose="020B0600070205080204" pitchFamily="34" charset="-128"/>
                <a:sym typeface="Symbol" pitchFamily="2" charset="2"/>
              </a:rPr>
              <a:t>Instructor</a:t>
            </a:r>
            <a:endParaRPr lang="en-US" altLang="en-US" sz="2000" dirty="0">
              <a:ea typeface="ＭＳ Ｐゴシック" panose="020B0600070205080204" pitchFamily="34" charset="-128"/>
              <a:sym typeface="Symbol" pitchFamily="2" charset="2"/>
            </a:endParaRPr>
          </a:p>
          <a:p>
            <a:pPr algn="just">
              <a:lnSpc>
                <a:spcPct val="120000"/>
              </a:lnSpc>
              <a:spcBef>
                <a:spcPts val="0"/>
              </a:spcBef>
            </a:pPr>
            <a:r>
              <a:rPr lang="en-US" altLang="en-US" sz="2400" dirty="0">
                <a:ea typeface="ＭＳ Ｐゴシック" panose="020B0600070205080204" pitchFamily="34" charset="-128"/>
                <a:sym typeface="Symbol" pitchFamily="2" charset="2"/>
              </a:rPr>
              <a:t>One of the candidate keys is selected to be the primary key.</a:t>
            </a:r>
          </a:p>
          <a:p>
            <a:pPr lvl="1" algn="just">
              <a:lnSpc>
                <a:spcPct val="120000"/>
              </a:lnSpc>
              <a:spcBef>
                <a:spcPts val="0"/>
              </a:spcBef>
            </a:pPr>
            <a:r>
              <a:rPr lang="en-US" altLang="en-US" sz="2000" dirty="0">
                <a:ea typeface="ＭＳ Ｐゴシック" panose="020B0600070205080204" pitchFamily="34" charset="-128"/>
                <a:sym typeface="Symbol" pitchFamily="2" charset="2"/>
              </a:rPr>
              <a:t>which one?</a:t>
            </a:r>
          </a:p>
          <a:p>
            <a:pPr algn="just">
              <a:spcBef>
                <a:spcPts val="0"/>
              </a:spcBef>
            </a:pPr>
            <a:r>
              <a:rPr lang="en-US" altLang="en-US" sz="2400" dirty="0">
                <a:ea typeface="ＭＳ Ｐゴシック" panose="020B0600070205080204" pitchFamily="34" charset="-128"/>
              </a:rPr>
              <a:t>Foreign key constraint: Value in one relation must appear in another</a:t>
            </a:r>
          </a:p>
          <a:p>
            <a:pPr lvl="1" algn="just">
              <a:spcBef>
                <a:spcPts val="0"/>
              </a:spcBef>
            </a:pPr>
            <a:r>
              <a:rPr lang="en-US" altLang="en-US" sz="2000" dirty="0">
                <a:ea typeface="ＭＳ Ｐゴシック" panose="020B0600070205080204" pitchFamily="34" charset="-128"/>
              </a:rPr>
              <a:t>Referencing relation</a:t>
            </a:r>
          </a:p>
          <a:p>
            <a:pPr lvl="1" algn="just">
              <a:spcBef>
                <a:spcPts val="0"/>
              </a:spcBef>
            </a:pPr>
            <a:r>
              <a:rPr lang="en-US" altLang="en-US" sz="2000" dirty="0">
                <a:ea typeface="ＭＳ Ｐゴシック" panose="020B0600070205080204" pitchFamily="34" charset="-128"/>
              </a:rPr>
              <a:t>Referenced relation</a:t>
            </a:r>
          </a:p>
          <a:p>
            <a:pPr lvl="1" algn="just">
              <a:spcBef>
                <a:spcPts val="0"/>
              </a:spcBef>
            </a:pPr>
            <a:r>
              <a:rPr lang="en-US" altLang="en-US" sz="2000" dirty="0">
                <a:ea typeface="ＭＳ Ｐゴシック" panose="020B0600070205080204" pitchFamily="34" charset="-128"/>
                <a:sym typeface="Symbol" pitchFamily="2" charset="2"/>
              </a:rPr>
              <a:t>Example – </a:t>
            </a:r>
            <a:r>
              <a:rPr lang="en-US" altLang="en-US" sz="2000" i="1" dirty="0" err="1">
                <a:ea typeface="ＭＳ Ｐゴシック" panose="020B0600070205080204" pitchFamily="34" charset="-128"/>
                <a:sym typeface="Symbol" pitchFamily="2" charset="2"/>
              </a:rPr>
              <a:t>dept_name</a:t>
            </a:r>
            <a:r>
              <a:rPr lang="en-US" altLang="en-US" sz="2000" dirty="0">
                <a:ea typeface="ＭＳ Ｐゴシック" panose="020B0600070205080204" pitchFamily="34" charset="-128"/>
                <a:sym typeface="Symbol" pitchFamily="2" charset="2"/>
              </a:rPr>
              <a:t> in i</a:t>
            </a:r>
            <a:r>
              <a:rPr lang="en-US" altLang="en-US" sz="2000" i="1" dirty="0">
                <a:ea typeface="ＭＳ Ｐゴシック" panose="020B0600070205080204" pitchFamily="34" charset="-128"/>
                <a:sym typeface="Symbol" pitchFamily="2" charset="2"/>
              </a:rPr>
              <a:t>nstructor</a:t>
            </a:r>
            <a:r>
              <a:rPr lang="en-US" altLang="en-US" sz="2000" dirty="0">
                <a:ea typeface="ＭＳ Ｐゴシック" panose="020B0600070205080204" pitchFamily="34" charset="-128"/>
                <a:sym typeface="Symbol" pitchFamily="2" charset="2"/>
              </a:rPr>
              <a:t> is a foreign key from </a:t>
            </a:r>
            <a:r>
              <a:rPr lang="en-US" altLang="en-US" sz="2000" i="1" dirty="0">
                <a:ea typeface="ＭＳ Ｐゴシック" panose="020B0600070205080204" pitchFamily="34" charset="-128"/>
                <a:sym typeface="Symbol" pitchFamily="2" charset="2"/>
              </a:rPr>
              <a:t>instructor</a:t>
            </a:r>
            <a:r>
              <a:rPr lang="en-US" altLang="en-US" sz="2000" dirty="0">
                <a:ea typeface="ＭＳ Ｐゴシック" panose="020B0600070205080204" pitchFamily="34" charset="-128"/>
                <a:sym typeface="Symbol" pitchFamily="2" charset="2"/>
              </a:rPr>
              <a:t> referencing </a:t>
            </a:r>
            <a:r>
              <a:rPr lang="en-US" altLang="en-US" sz="2000" i="1" dirty="0">
                <a:ea typeface="ＭＳ Ｐゴシック" panose="020B0600070205080204" pitchFamily="34" charset="-128"/>
                <a:sym typeface="Symbol" pitchFamily="2" charset="2"/>
              </a:rPr>
              <a:t>department</a:t>
            </a:r>
          </a:p>
          <a:p>
            <a:pPr algn="just">
              <a:spcBef>
                <a:spcPts val="0"/>
              </a:spcBef>
            </a:pPr>
            <a:endParaRPr lang="en-US" sz="2400" dirty="0"/>
          </a:p>
        </p:txBody>
      </p:sp>
      <p:sp>
        <p:nvSpPr>
          <p:cNvPr id="4" name="Slide Number Placeholder 3">
            <a:extLst>
              <a:ext uri="{FF2B5EF4-FFF2-40B4-BE49-F238E27FC236}">
                <a16:creationId xmlns:a16="http://schemas.microsoft.com/office/drawing/2014/main" id="{1147FD9C-961A-024D-8F73-824E145EA4F9}"/>
              </a:ext>
            </a:extLst>
          </p:cNvPr>
          <p:cNvSpPr>
            <a:spLocks noGrp="1"/>
          </p:cNvSpPr>
          <p:nvPr>
            <p:ph type="sldNum" sz="quarter" idx="12"/>
          </p:nvPr>
        </p:nvSpPr>
        <p:spPr/>
        <p:txBody>
          <a:bodyPr/>
          <a:lstStyle/>
          <a:p>
            <a:fld id="{33085032-7C7B-4CFF-B143-12EB198668AE}" type="slidenum">
              <a:rPr lang="en-US" smtClean="0"/>
              <a:t>9</a:t>
            </a:fld>
            <a:endParaRPr lang="en-US"/>
          </a:p>
        </p:txBody>
      </p:sp>
      <p:sp>
        <p:nvSpPr>
          <p:cNvPr id="5" name="Rectangle 4">
            <a:extLst>
              <a:ext uri="{FF2B5EF4-FFF2-40B4-BE49-F238E27FC236}">
                <a16:creationId xmlns:a16="http://schemas.microsoft.com/office/drawing/2014/main" id="{ACB95855-BDF7-D74D-98DD-E448DAE59F39}"/>
              </a:ext>
            </a:extLst>
          </p:cNvPr>
          <p:cNvSpPr/>
          <p:nvPr/>
        </p:nvSpPr>
        <p:spPr>
          <a:xfrm>
            <a:off x="0" y="6538913"/>
            <a:ext cx="7199600" cy="276999"/>
          </a:xfrm>
          <a:prstGeom prst="rect">
            <a:avLst/>
          </a:prstGeom>
        </p:spPr>
        <p:txBody>
          <a:bodyPr wrap="none">
            <a:spAutoFit/>
          </a:bodyPr>
          <a:lstStyle/>
          <a:p>
            <a:r>
              <a:rPr lang="en-US" sz="1200" dirty="0"/>
              <a:t>Slide credit: </a:t>
            </a:r>
            <a:r>
              <a:rPr lang="en-MY" sz="1200" dirty="0" err="1"/>
              <a:t>Silberschatz</a:t>
            </a:r>
            <a:r>
              <a:rPr lang="en-MY" sz="1200" dirty="0"/>
              <a:t>, </a:t>
            </a:r>
            <a:r>
              <a:rPr lang="en-MY" sz="1200" dirty="0" err="1"/>
              <a:t>Korth</a:t>
            </a:r>
            <a:r>
              <a:rPr lang="en-MY" sz="1200" dirty="0"/>
              <a:t>. </a:t>
            </a:r>
            <a:r>
              <a:rPr lang="en-MY" sz="1200" dirty="0" err="1"/>
              <a:t>Sudarshan</a:t>
            </a:r>
            <a:r>
              <a:rPr lang="en-MY" sz="1200" dirty="0"/>
              <a:t>, 2010 </a:t>
            </a:r>
            <a:r>
              <a:rPr lang="en-MY" sz="1200" dirty="0">
                <a:hlinkClick r:id="rId2"/>
              </a:rPr>
              <a:t>http://codex.cs.yale.edu/avi/db-book/db6/slide-dir/index.html</a:t>
            </a:r>
            <a:r>
              <a:rPr lang="en-MY" sz="1200" dirty="0"/>
              <a:t> </a:t>
            </a:r>
            <a:endParaRPr lang="en-US" sz="1200" dirty="0"/>
          </a:p>
        </p:txBody>
      </p:sp>
      <p:sp>
        <p:nvSpPr>
          <p:cNvPr id="6" name="Rectangle 5">
            <a:extLst>
              <a:ext uri="{FF2B5EF4-FFF2-40B4-BE49-F238E27FC236}">
                <a16:creationId xmlns:a16="http://schemas.microsoft.com/office/drawing/2014/main" id="{51D88997-3172-5347-94B5-6B4E5154DB74}"/>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36929181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13298</TotalTime>
  <Words>1952</Words>
  <Application>Microsoft Office PowerPoint</Application>
  <PresentationFormat>On-screen Show (4:3)</PresentationFormat>
  <Paragraphs>289</Paragraphs>
  <Slides>27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Monotype Sorts</vt:lpstr>
      <vt:lpstr>ＭＳ Ｐゴシック</vt:lpstr>
      <vt:lpstr>Arial</vt:lpstr>
      <vt:lpstr>Calibri</vt:lpstr>
      <vt:lpstr>Calibri Light</vt:lpstr>
      <vt:lpstr>Century Gothic</vt:lpstr>
      <vt:lpstr>Helvetica</vt:lpstr>
      <vt:lpstr>Symbol</vt:lpstr>
      <vt:lpstr>Office Theme</vt:lpstr>
      <vt:lpstr>WQD7007 Big Data Management</vt:lpstr>
      <vt:lpstr>Database Management System (DBMS)</vt:lpstr>
      <vt:lpstr>University Database Example</vt:lpstr>
      <vt:lpstr>Drawbacks of using file systems to store data</vt:lpstr>
      <vt:lpstr>Drawbacks of using file systems to store data</vt:lpstr>
      <vt:lpstr>Data Models</vt:lpstr>
      <vt:lpstr>Relational model</vt:lpstr>
      <vt:lpstr>A Sample Relational Database</vt:lpstr>
      <vt:lpstr>Keys</vt:lpstr>
      <vt:lpstr>Schema Diagram for University Database</vt:lpstr>
      <vt:lpstr>SQL: Create Table Construct</vt:lpstr>
      <vt:lpstr>Updates to tables</vt:lpstr>
      <vt:lpstr>Basic Query Structure</vt:lpstr>
      <vt:lpstr>The select clause</vt:lpstr>
      <vt:lpstr>The where clause</vt:lpstr>
      <vt:lpstr>The from clause</vt:lpstr>
      <vt:lpstr>Example Table: Cartesian Product </vt:lpstr>
      <vt:lpstr>Examples</vt:lpstr>
      <vt:lpstr>Modification in the database</vt:lpstr>
      <vt:lpstr>Deletion</vt:lpstr>
      <vt:lpstr>Insertion</vt:lpstr>
      <vt:lpstr>Update</vt:lpstr>
      <vt:lpstr>Advantages of Traditional File Access</vt:lpstr>
      <vt:lpstr>Disadvantages of Traditional File Access</vt:lpstr>
      <vt:lpstr>Characteristics of existing electronic database</vt:lpstr>
      <vt:lpstr>Question:</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WQD7007 06 Traditional Database</dc:title>
  <dc:creator>hoo</dc:creator>
  <cp:lastModifiedBy>Hoo Wai Lam</cp:lastModifiedBy>
  <cp:revision>127</cp:revision>
  <cp:lastPrinted>2018-02-27T01:04:52Z</cp:lastPrinted>
  <dcterms:created xsi:type="dcterms:W3CDTF">2018-02-20T16:33:32Z</dcterms:created>
  <dcterms:modified xsi:type="dcterms:W3CDTF">2019-03-26T08:59:51Z</dcterms:modified>
</cp:coreProperties>
</file>