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74" r:id="rId5"/>
    <p:sldId id="281" r:id="rId6"/>
    <p:sldId id="268" r:id="rId7"/>
    <p:sldId id="260" r:id="rId8"/>
    <p:sldId id="264" r:id="rId9"/>
    <p:sldId id="265" r:id="rId10"/>
    <p:sldId id="261" r:id="rId11"/>
    <p:sldId id="271" r:id="rId12"/>
    <p:sldId id="282" r:id="rId13"/>
    <p:sldId id="272" r:id="rId14"/>
    <p:sldId id="259" r:id="rId15"/>
    <p:sldId id="267" r:id="rId16"/>
    <p:sldId id="269" r:id="rId17"/>
    <p:sldId id="270" r:id="rId18"/>
    <p:sldId id="27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0" autoAdjust="0"/>
    <p:restoredTop sz="61787" autoAdjust="0"/>
  </p:normalViewPr>
  <p:slideViewPr>
    <p:cSldViewPr snapToGrid="0">
      <p:cViewPr varScale="1">
        <p:scale>
          <a:sx n="63" d="100"/>
          <a:sy n="63" d="100"/>
        </p:scale>
        <p:origin x="13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BD751-40FF-48F9-B0BF-D33832D65A68}" type="datetimeFigureOut">
              <a:rPr lang="en-US" smtClean="0"/>
              <a:t>4/9/2019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ABAA0-22E9-44EF-81BD-A891E9448254}" type="slidenum">
              <a:rPr lang="en-US" smtClean="0"/>
              <a:t>‹#›</a:t>
            </a:fld>
            <a:endParaRPr lang="en-US"/>
          </a:p>
        </p:txBody>
      </p:sp>
    </p:spTree>
    <p:extLst>
      <p:ext uri="{BB962C8B-B14F-4D97-AF65-F5344CB8AC3E}">
        <p14:creationId xmlns:p14="http://schemas.microsoft.com/office/powerpoint/2010/main" val="11673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ABAA0-22E9-44EF-81BD-A891E9448254}" type="slidenum">
              <a:rPr lang="en-US" smtClean="0"/>
              <a:t>1</a:t>
            </a:fld>
            <a:endParaRPr lang="en-US"/>
          </a:p>
        </p:txBody>
      </p:sp>
    </p:spTree>
    <p:extLst>
      <p:ext uri="{BB962C8B-B14F-4D97-AF65-F5344CB8AC3E}">
        <p14:creationId xmlns:p14="http://schemas.microsoft.com/office/powerpoint/2010/main" val="573125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some cases, d</a:t>
            </a:r>
            <a:r>
              <a:rPr lang="en-US" sz="1200" dirty="0" smtClean="0"/>
              <a:t>istributed computing system have higher computational power than centralized ones. Hence, with this high computational power, we can achieve more. Be it processing and handling the huge amount of data in the company or the growth in the company.</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89ABAA0-22E9-44EF-81BD-A891E9448254}" type="slidenum">
              <a:rPr lang="en-US" smtClean="0"/>
              <a:t>12</a:t>
            </a:fld>
            <a:endParaRPr lang="en-US"/>
          </a:p>
        </p:txBody>
      </p:sp>
    </p:spTree>
    <p:extLst>
      <p:ext uri="{BB962C8B-B14F-4D97-AF65-F5344CB8AC3E}">
        <p14:creationId xmlns:p14="http://schemas.microsoft.com/office/powerpoint/2010/main" val="1617690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overcome</a:t>
            </a:r>
            <a:r>
              <a:rPr lang="en-US" baseline="0" dirty="0" smtClean="0"/>
              <a:t> </a:t>
            </a:r>
            <a:r>
              <a:rPr lang="en-US" sz="1200" b="0" i="0" kern="1200" dirty="0" smtClean="0">
                <a:solidFill>
                  <a:schemeClr val="tx1"/>
                </a:solidFill>
                <a:effectLst/>
                <a:latin typeface="+mn-lt"/>
                <a:ea typeface="+mn-ea"/>
                <a:cs typeface="+mn-cs"/>
              </a:rPr>
              <a:t>synchronization problem: we can use logical clocks based on events. One example was on </a:t>
            </a:r>
            <a:r>
              <a:rPr lang="en-US" sz="1200" b="0" i="0" kern="1200" dirty="0" err="1" smtClean="0">
                <a:solidFill>
                  <a:schemeClr val="tx1"/>
                </a:solidFill>
                <a:effectLst/>
                <a:latin typeface="+mn-lt"/>
                <a:ea typeface="+mn-ea"/>
                <a:cs typeface="+mn-cs"/>
              </a:rPr>
              <a:t>Lamport</a:t>
            </a:r>
            <a:r>
              <a:rPr lang="en-US" sz="1200" b="0" i="0" kern="1200" dirty="0" smtClean="0">
                <a:solidFill>
                  <a:schemeClr val="tx1"/>
                </a:solidFill>
                <a:effectLst/>
                <a:latin typeface="+mn-lt"/>
                <a:ea typeface="+mn-ea"/>
                <a:cs typeface="+mn-cs"/>
              </a:rPr>
              <a:t> timestamps. How this works is, each entity in a system keeps its own counter that increment before each event it handles and includes this timestamp when it synchronizes with other entities. And this helps to keep track of the concurrent events.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DDoS</a:t>
            </a:r>
            <a:r>
              <a:rPr lang="en-US" sz="1200" b="0" i="0" kern="1200" dirty="0" smtClean="0">
                <a:solidFill>
                  <a:schemeClr val="tx1"/>
                </a:solidFill>
                <a:effectLst/>
                <a:latin typeface="+mn-lt"/>
                <a:ea typeface="+mn-ea"/>
                <a:cs typeface="+mn-cs"/>
              </a:rPr>
              <a:t> which is distributed </a:t>
            </a:r>
            <a:r>
              <a:rPr lang="en-US" sz="1200" b="0" i="0" kern="1200" dirty="0" err="1" smtClean="0">
                <a:solidFill>
                  <a:schemeClr val="tx1"/>
                </a:solidFill>
                <a:effectLst/>
                <a:latin typeface="+mn-lt"/>
                <a:ea typeface="+mn-ea"/>
                <a:cs typeface="+mn-cs"/>
              </a:rPr>
              <a:t>DoS</a:t>
            </a:r>
            <a:r>
              <a:rPr lang="en-US" sz="1200" b="0" i="0" kern="1200" dirty="0" smtClean="0">
                <a:solidFill>
                  <a:schemeClr val="tx1"/>
                </a:solidFill>
                <a:effectLst/>
                <a:latin typeface="+mn-lt"/>
                <a:ea typeface="+mn-ea"/>
                <a:cs typeface="+mn-cs"/>
              </a:rPr>
              <a:t> attack or setting up distributed computing system for a brute force attack are just mal-used of distributed computing and should not have to be confused with draw back of distributed computing. For a draw back we can think of tasks that can not be distributed because of their sequential properties like relying on previous result for input.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Some</a:t>
            </a:r>
            <a:r>
              <a:rPr lang="en-US" sz="1200" b="0" i="0" kern="1200" baseline="0" dirty="0" smtClean="0">
                <a:solidFill>
                  <a:schemeClr val="tx1"/>
                </a:solidFill>
                <a:effectLst/>
                <a:latin typeface="+mn-lt"/>
                <a:ea typeface="+mn-ea"/>
                <a:cs typeface="+mn-cs"/>
              </a:rPr>
              <a:t> other cons: </a:t>
            </a:r>
          </a:p>
          <a:p>
            <a:pPr marL="228600" indent="-228600">
              <a:buAutoNum type="alphaLcPeriod"/>
            </a:pPr>
            <a:r>
              <a:rPr lang="en-US" sz="1200" b="0" i="0" kern="1200" dirty="0" smtClean="0">
                <a:solidFill>
                  <a:schemeClr val="tx1"/>
                </a:solidFill>
                <a:effectLst/>
                <a:latin typeface="+mn-lt"/>
                <a:ea typeface="+mn-ea"/>
                <a:cs typeface="+mn-cs"/>
              </a:rPr>
              <a:t>A distributed system is a set of computers that communicate over a network, and do not share a common memory or a common clock.</a:t>
            </a:r>
          </a:p>
          <a:p>
            <a:pPr marL="228600" indent="-228600">
              <a:buAutoNum type="alphaLcPeriod"/>
            </a:pPr>
            <a:r>
              <a:rPr lang="en-US" sz="1200" b="0" i="0" kern="1200" dirty="0" smtClean="0">
                <a:solidFill>
                  <a:schemeClr val="tx1"/>
                </a:solidFill>
                <a:effectLst/>
                <a:latin typeface="+mn-lt"/>
                <a:ea typeface="+mn-ea"/>
                <a:cs typeface="+mn-cs"/>
              </a:rPr>
              <a:t>Absence of a common (global) clock</a:t>
            </a:r>
          </a:p>
          <a:p>
            <a:pPr marL="742950" lvl="1" indent="-285750">
              <a:buFont typeface="+mj-lt"/>
              <a:buAutoNum type="romanLcPeriod"/>
            </a:pPr>
            <a:r>
              <a:rPr lang="en-US" sz="1200" b="0" i="0" kern="1200" dirty="0" smtClean="0">
                <a:solidFill>
                  <a:schemeClr val="tx1"/>
                </a:solidFill>
                <a:effectLst/>
                <a:latin typeface="+mn-lt"/>
                <a:ea typeface="+mn-ea"/>
                <a:cs typeface="+mn-cs"/>
              </a:rPr>
              <a:t>No concept of global time</a:t>
            </a:r>
          </a:p>
          <a:p>
            <a:pPr marL="742950" lvl="1" indent="-285750">
              <a:buFont typeface="+mj-lt"/>
              <a:buAutoNum type="romanLcPeriod"/>
            </a:pPr>
            <a:r>
              <a:rPr lang="en-US" sz="1200" b="0" i="0" kern="1200" dirty="0" smtClean="0">
                <a:solidFill>
                  <a:schemeClr val="tx1"/>
                </a:solidFill>
                <a:effectLst/>
                <a:latin typeface="+mn-lt"/>
                <a:ea typeface="+mn-ea"/>
                <a:cs typeface="+mn-cs"/>
              </a:rPr>
              <a:t>It’s difficult to reason about the temporal ordering of events</a:t>
            </a:r>
          </a:p>
          <a:p>
            <a:pPr marL="1200150" lvl="2" indent="-285750">
              <a:buFont typeface="+mj-lt"/>
              <a:buAutoNum type="romanLcPeriod"/>
            </a:pPr>
            <a:r>
              <a:rPr lang="en-US" sz="1200" b="0" i="0" kern="1200" dirty="0" smtClean="0">
                <a:solidFill>
                  <a:schemeClr val="tx1"/>
                </a:solidFill>
                <a:effectLst/>
                <a:latin typeface="+mn-lt"/>
                <a:ea typeface="+mn-ea"/>
                <a:cs typeface="+mn-cs"/>
              </a:rPr>
              <a:t>Cooperation between processes (e.g., producer/consumer, client/server)</a:t>
            </a:r>
          </a:p>
          <a:p>
            <a:pPr marL="1200150" lvl="2" indent="-285750">
              <a:buFont typeface="+mj-lt"/>
              <a:buAutoNum type="romanLcPeriod"/>
            </a:pPr>
            <a:r>
              <a:rPr lang="en-US" sz="1200" b="0" i="0" kern="1200" dirty="0" smtClean="0">
                <a:solidFill>
                  <a:schemeClr val="tx1"/>
                </a:solidFill>
                <a:effectLst/>
                <a:latin typeface="+mn-lt"/>
                <a:ea typeface="+mn-ea"/>
                <a:cs typeface="+mn-cs"/>
              </a:rPr>
              <a:t>Arrival of requests to the OS (e.g., for resources)</a:t>
            </a:r>
          </a:p>
          <a:p>
            <a:pPr marL="1200150" lvl="2" indent="-285750">
              <a:buFont typeface="+mj-lt"/>
              <a:buAutoNum type="romanLcPeriod"/>
            </a:pPr>
            <a:r>
              <a:rPr lang="en-US" sz="1200" b="0" i="0" kern="1200" dirty="0" smtClean="0">
                <a:solidFill>
                  <a:schemeClr val="tx1"/>
                </a:solidFill>
                <a:effectLst/>
                <a:latin typeface="+mn-lt"/>
                <a:ea typeface="+mn-ea"/>
                <a:cs typeface="+mn-cs"/>
              </a:rPr>
              <a:t>Collecting up-to-date global </a:t>
            </a:r>
            <a:r>
              <a:rPr lang="en-US" sz="1200" b="0" i="0" kern="1200" dirty="0" err="1" smtClean="0">
                <a:solidFill>
                  <a:schemeClr val="tx1"/>
                </a:solidFill>
                <a:effectLst/>
                <a:latin typeface="+mn-lt"/>
                <a:ea typeface="+mn-ea"/>
                <a:cs typeface="+mn-cs"/>
              </a:rPr>
              <a:t>statec</a:t>
            </a:r>
            <a:r>
              <a:rPr lang="en-US" sz="1200" b="0" i="0" kern="1200" dirty="0" smtClean="0">
                <a:solidFill>
                  <a:schemeClr val="tx1"/>
                </a:solidFill>
                <a:effectLst/>
                <a:latin typeface="+mn-lt"/>
                <a:ea typeface="+mn-ea"/>
                <a:cs typeface="+mn-cs"/>
              </a:rPr>
              <a:t>.</a:t>
            </a:r>
          </a:p>
          <a:p>
            <a:pPr marL="285750" lvl="0" indent="-285750">
              <a:buFont typeface="+mj-lt"/>
              <a:buAutoNum type="alphaLcPeriod"/>
            </a:pPr>
            <a:r>
              <a:rPr lang="en-US" sz="1200" b="0" i="0" kern="1200" dirty="0" smtClean="0">
                <a:solidFill>
                  <a:schemeClr val="tx1"/>
                </a:solidFill>
                <a:effectLst/>
                <a:latin typeface="+mn-lt"/>
                <a:ea typeface="+mn-ea"/>
                <a:cs typeface="+mn-cs"/>
              </a:rPr>
              <a:t>It’s difficult to design and debug algorithms in a </a:t>
            </a:r>
            <a:r>
              <a:rPr lang="en-US" sz="1200" b="0" i="0" kern="1200" dirty="0" smtClean="0">
                <a:solidFill>
                  <a:schemeClr val="tx1"/>
                </a:solidFill>
                <a:effectLst/>
                <a:latin typeface="+mn-lt"/>
                <a:ea typeface="+mn-ea"/>
                <a:cs typeface="+mn-cs"/>
              </a:rPr>
              <a:t>distributed system</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Mutual exclusion,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Synchronization,</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DeadlockImpact</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It is impossible to have a coherent global state. (explain with diagram)</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13</a:t>
            </a:fld>
            <a:endParaRPr lang="en-US"/>
          </a:p>
        </p:txBody>
      </p:sp>
    </p:spTree>
    <p:extLst>
      <p:ext uri="{BB962C8B-B14F-4D97-AF65-F5344CB8AC3E}">
        <p14:creationId xmlns:p14="http://schemas.microsoft.com/office/powerpoint/2010/main" val="399890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Future in</a:t>
            </a:r>
            <a:r>
              <a:rPr lang="en-US" baseline="0" dirty="0" smtClean="0"/>
              <a:t> </a:t>
            </a:r>
            <a:r>
              <a:rPr lang="en-US" baseline="0" dirty="0" err="1" smtClean="0"/>
              <a:t>blockchain</a:t>
            </a:r>
            <a:r>
              <a:rPr lang="en-US" baseline="0" dirty="0" smtClean="0"/>
              <a:t>? https://www.investinblockchain.com/distributed-computing-blockchain-projects </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4</a:t>
            </a:fld>
            <a:endParaRPr lang="en-US"/>
          </a:p>
        </p:txBody>
      </p:sp>
    </p:spTree>
    <p:extLst>
      <p:ext uri="{BB962C8B-B14F-4D97-AF65-F5344CB8AC3E}">
        <p14:creationId xmlns:p14="http://schemas.microsoft.com/office/powerpoint/2010/main" val="989462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Future in</a:t>
            </a:r>
            <a:r>
              <a:rPr lang="en-US" baseline="0" dirty="0" smtClean="0"/>
              <a:t> </a:t>
            </a:r>
            <a:r>
              <a:rPr lang="en-US" baseline="0" dirty="0" err="1" smtClean="0"/>
              <a:t>blockchain</a:t>
            </a:r>
            <a:r>
              <a:rPr lang="en-US" baseline="0" dirty="0" smtClean="0"/>
              <a:t>? https://www.investinblockchain.com/distributed-computing-blockchain-projects </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5</a:t>
            </a:fld>
            <a:endParaRPr lang="en-US"/>
          </a:p>
        </p:txBody>
      </p:sp>
    </p:spTree>
    <p:extLst>
      <p:ext uri="{BB962C8B-B14F-4D97-AF65-F5344CB8AC3E}">
        <p14:creationId xmlns:p14="http://schemas.microsoft.com/office/powerpoint/2010/main" val="114276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idea here, if you have commodity machines then go with distributed systems. Yet, if you have a supercomputer then your focus must be on High Performance Computing, so you better choose Parallel Processing as it is the suitable choice when </a:t>
            </a:r>
            <a:r>
              <a:rPr lang="en-US" sz="1200" b="0" i="0" kern="1200" dirty="0" smtClean="0">
                <a:solidFill>
                  <a:schemeClr val="tx1"/>
                </a:solidFill>
                <a:effectLst/>
                <a:latin typeface="+mn-lt"/>
                <a:ea typeface="+mn-ea"/>
                <a:cs typeface="+mn-cs"/>
              </a:rPr>
              <a:t>dealing </a:t>
            </a:r>
            <a:r>
              <a:rPr lang="en-US" sz="1200" b="0" i="0" kern="1200" dirty="0" smtClean="0">
                <a:solidFill>
                  <a:schemeClr val="tx1"/>
                </a:solidFill>
                <a:effectLst/>
                <a:latin typeface="+mn-lt"/>
                <a:ea typeface="+mn-ea"/>
                <a:cs typeface="+mn-cs"/>
              </a:rPr>
              <a:t>with performance or efficiency issues.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Differences between shared nothing Parallel System and Distributed system are : In distributed system, databases are geographically separated, they are administered separately and have slower interconnection. In distributed systems, we differentiate between local and global transactions. Local transaction is one that accesses data in the single site at that the transaction was initiated. Global transaction is one which either accesses data in a site different from the one at which the transaction was initiated or accesses data in several different sites.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Differences between parallel computing and distributed computing: Parallel computing is the use of two or more processors in combination to solve a single problem. In Parallel Computing, all the different "processor" have the access to a shared memory. This memory can also be used to share information between different processors rather than explicitly sending messages. In Distributed Computing, all the different processors have their own private non-shareable memory. Thus information is exchanged between the processors solely on the basis of messages. All computers in network work towards achieving common goal.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major advantage of parallel/distributed processing is graceful degradation or capability to cope with possible failures. Therefore, HDFS and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are configured to continue to execute in the event of a failure. HDFS, for example, monitors the servers/nodes and storage devices continually. If a problem is detected, it automatically reroutes and restores data onto an alternative server/node. In other words, it is configured and designed to continue processing in light of a failure. In addition, replication adds a level of redundancy and backup. Similarly, when tasks are executed,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tracks the processing of each server/node. If it detects any anomalies such as reduced speed, going into a hiatus, or reaching a dead end, the task is transferred to another server/node that holds the duplicate data. Overall, the synergy between HDFS and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in the cloud environment facilitates industrial strength, scalable, reliable, and fault-tolerant support for both the storage and analytics (</a:t>
            </a:r>
            <a:r>
              <a:rPr lang="en-US" sz="1200" b="0" i="0" kern="1200" dirty="0" err="1" smtClean="0">
                <a:solidFill>
                  <a:schemeClr val="tx1"/>
                </a:solidFill>
                <a:effectLst/>
                <a:latin typeface="+mn-lt"/>
                <a:ea typeface="+mn-ea"/>
                <a:cs typeface="+mn-cs"/>
              </a:rPr>
              <a:t>Zikopoulos</a:t>
            </a:r>
            <a:r>
              <a:rPr lang="en-US" sz="1200" b="0" i="0" kern="1200" dirty="0" smtClean="0">
                <a:solidFill>
                  <a:schemeClr val="tx1"/>
                </a:solidFill>
                <a:effectLst/>
                <a:latin typeface="+mn-lt"/>
                <a:ea typeface="+mn-ea"/>
                <a:cs typeface="+mn-cs"/>
              </a:rPr>
              <a:t> et al., 2012, 2013).</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6</a:t>
            </a:fld>
            <a:endParaRPr lang="en-US"/>
          </a:p>
        </p:txBody>
      </p:sp>
    </p:spTree>
    <p:extLst>
      <p:ext uri="{BB962C8B-B14F-4D97-AF65-F5344CB8AC3E}">
        <p14:creationId xmlns:p14="http://schemas.microsoft.com/office/powerpoint/2010/main" val="4057286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Grid computing is focused on the ability to support computation across multiple administrative domains that sets it apart from traditional distributed computing. Grids offer a way of using the information technology resources optimally inside an organization involving virtualization of computing resources. Its concept of  support for multiple administrative policies and security authentication and authorization mechanisms enables it to be distributed over a local, metropolitan, or wide-area network.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1. pervasive computing applications, wherein intelligent devices pervade our environment without our direct awareness;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2. another example could be analyzing large set of weather data using grid computing.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Cons: security is another issue with grids, because the controls on member nodes are usually very loose.</a:t>
            </a:r>
          </a:p>
          <a:p>
            <a:endParaRPr lang="en-US" sz="1200" b="0" i="0" kern="1200" dirty="0" smtClean="0">
              <a:solidFill>
                <a:schemeClr val="tx1"/>
              </a:solidFill>
              <a:effectLst/>
              <a:latin typeface="+mn-lt"/>
              <a:ea typeface="+mn-ea"/>
              <a:cs typeface="+mn-cs"/>
            </a:endParaRPr>
          </a:p>
          <a:p>
            <a:r>
              <a:rPr lang="en-US" dirty="0" smtClean="0"/>
              <a:t>https://www.ijirset.com/upload/2014/special/vishwatech/Paper-39_BigData.pdf </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7</a:t>
            </a:fld>
            <a:endParaRPr lang="en-US"/>
          </a:p>
        </p:txBody>
      </p:sp>
    </p:spTree>
    <p:extLst>
      <p:ext uri="{BB962C8B-B14F-4D97-AF65-F5344CB8AC3E}">
        <p14:creationId xmlns:p14="http://schemas.microsoft.com/office/powerpoint/2010/main" val="283410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dirty="0" smtClean="0"/>
              <a:t>Cloud computing usually refers to providing a service via the internet. This service can be pretty much anything, from business software that is accessed via the web to off-site storage or computing resources whereas distributed computing means splitting a large problem to have the group of computers work on it at the same time.</a:t>
            </a:r>
          </a:p>
          <a:p>
            <a:pPr marL="0" lvl="0" indent="0">
              <a:buFont typeface="Arial" panose="020B0604020202020204" pitchFamily="34" charset="0"/>
              <a:buNone/>
            </a:pPr>
            <a:r>
              <a:rPr lang="en-US" dirty="0" smtClean="0"/>
              <a:t>A </a:t>
            </a:r>
            <a:r>
              <a:rPr lang="en-US" dirty="0" smtClean="0"/>
              <a:t>distributed system consists of more than one self directed computer that communicates through a network. All the computers connected in a</a:t>
            </a:r>
            <a:r>
              <a:rPr lang="en-US" baseline="0" dirty="0" smtClean="0"/>
              <a:t> </a:t>
            </a:r>
            <a:r>
              <a:rPr lang="en-US" dirty="0" smtClean="0"/>
              <a:t>network communicate with each other to attain a common goal by making use of their own local memory. </a:t>
            </a:r>
          </a:p>
          <a:p>
            <a:pPr lvl="0"/>
            <a:r>
              <a:rPr lang="en-US" dirty="0" smtClean="0"/>
              <a:t>On the other hand, different users of a computer possibly might have different requirements and the distributed systems will tackle the coordination of the shared resources by helping them communicate with other nodes to achieve their individual tasks. Generally, in case of individual computer failures there are toleration mechanisms in place. However, the cardinality, topology and the overall structure of the system is not known beforehand and everything is dynamic.</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8</a:t>
            </a:fld>
            <a:endParaRPr lang="en-US"/>
          </a:p>
        </p:txBody>
      </p:sp>
    </p:spTree>
    <p:extLst>
      <p:ext uri="{BB962C8B-B14F-4D97-AF65-F5344CB8AC3E}">
        <p14:creationId xmlns:p14="http://schemas.microsoft.com/office/powerpoint/2010/main" val="2241255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Load balancing -This model distributes incoming traffic or requests for resources from nodes that run the same programs between machines that make up the cluster. All nodes are responsible to track orders. If a node fails, the requests are redistributed among the nodes available. This type of solution is usually used on farms of Web servers (web farm).</a:t>
            </a:r>
          </a:p>
          <a:p>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9</a:t>
            </a:fld>
            <a:endParaRPr lang="en-US"/>
          </a:p>
        </p:txBody>
      </p:sp>
    </p:spTree>
    <p:extLst>
      <p:ext uri="{BB962C8B-B14F-4D97-AF65-F5344CB8AC3E}">
        <p14:creationId xmlns:p14="http://schemas.microsoft.com/office/powerpoint/2010/main" val="1717801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summary: </a:t>
            </a:r>
          </a:p>
          <a:p>
            <a:pPr marL="228600" indent="-228600">
              <a:buAutoNum type="arabicParenR"/>
            </a:pPr>
            <a:r>
              <a:rPr lang="en-US" sz="1200" b="0" i="0" kern="1200" dirty="0" smtClean="0">
                <a:solidFill>
                  <a:schemeClr val="tx1"/>
                </a:solidFill>
                <a:effectLst/>
                <a:latin typeface="+mn-lt"/>
                <a:ea typeface="+mn-ea"/>
                <a:cs typeface="+mn-cs"/>
              </a:rPr>
              <a:t>Cloud </a:t>
            </a:r>
            <a:r>
              <a:rPr lang="en-US" sz="1200" b="0" i="0" kern="1200" dirty="0" smtClean="0">
                <a:solidFill>
                  <a:schemeClr val="tx1"/>
                </a:solidFill>
                <a:effectLst/>
                <a:latin typeface="+mn-lt"/>
                <a:ea typeface="+mn-ea"/>
                <a:cs typeface="+mn-cs"/>
              </a:rPr>
              <a:t>computing: </a:t>
            </a:r>
            <a:r>
              <a:rPr lang="en-US" sz="1200" b="0" i="0" kern="1200" dirty="0" smtClean="0">
                <a:solidFill>
                  <a:schemeClr val="tx1"/>
                </a:solidFill>
                <a:effectLst/>
                <a:latin typeface="+mn-lt"/>
                <a:ea typeface="+mn-ea"/>
                <a:cs typeface="+mn-cs"/>
              </a:rPr>
              <a:t>is a computing paradigm shift where computing is moved away from personal computers or an individual application server to a “cloud” of computers. Users of the cloud only need to be concerned with the computing service being asked for, as the underlying details of how it is achieved are hidden. This method of distributed computing is done through pooling all computer resources together and being managed by software rather than a human. </a:t>
            </a:r>
          </a:p>
          <a:p>
            <a:pPr marL="228600" indent="-228600">
              <a:buAutoNum type="arabicParenR"/>
            </a:pPr>
            <a:r>
              <a:rPr lang="en-US" sz="1200" b="0" i="0" kern="1200" dirty="0" smtClean="0">
                <a:solidFill>
                  <a:schemeClr val="tx1"/>
                </a:solidFill>
                <a:effectLst/>
                <a:latin typeface="+mn-lt"/>
                <a:ea typeface="+mn-ea"/>
                <a:cs typeface="+mn-cs"/>
              </a:rPr>
              <a:t>Grid computing: Multiple </a:t>
            </a:r>
            <a:r>
              <a:rPr lang="en-US" sz="1200" b="0" i="0" kern="1200" dirty="0" smtClean="0">
                <a:solidFill>
                  <a:schemeClr val="tx1"/>
                </a:solidFill>
                <a:effectLst/>
                <a:latin typeface="+mn-lt"/>
                <a:ea typeface="+mn-ea"/>
                <a:cs typeface="+mn-cs"/>
              </a:rPr>
              <a:t>independent computing clusters which act like a “grid” because they are composed of resource nodes not located within a single administrative domain. Offering online computation or storage as a metered commercial service, known as utility computing, computing on demand, or cloud computing. </a:t>
            </a:r>
          </a:p>
          <a:p>
            <a:pPr marL="228600" indent="-228600">
              <a:buAutoNum type="arabicParenR"/>
            </a:pPr>
            <a:r>
              <a:rPr lang="en-US" sz="1200" b="0" i="0" kern="1200" dirty="0" smtClean="0">
                <a:solidFill>
                  <a:schemeClr val="tx1"/>
                </a:solidFill>
                <a:effectLst/>
                <a:latin typeface="+mn-lt"/>
                <a:ea typeface="+mn-ea"/>
                <a:cs typeface="+mn-cs"/>
              </a:rPr>
              <a:t>Distributed Computing: </a:t>
            </a:r>
            <a:r>
              <a:rPr lang="en-US" sz="1200" b="0" i="0" kern="1200" dirty="0" smtClean="0">
                <a:solidFill>
                  <a:schemeClr val="tx1"/>
                </a:solidFill>
                <a:effectLst/>
                <a:latin typeface="+mn-lt"/>
                <a:ea typeface="+mn-ea"/>
                <a:cs typeface="+mn-cs"/>
              </a:rPr>
              <a:t>A method of computer processing in which different parts of a program are run simultaneously on two or more computers that are communicating with each other over a network. Distributed computing is a type of segmented or parallel computing, but the latter term is most commonly used to refer to processing in which different parts of a program run simultaneously on two or more processors that are part of the same computer.</a:t>
            </a:r>
          </a:p>
          <a:p>
            <a:pPr marL="228600" indent="-228600">
              <a:buAutoNum type="arabicParenR"/>
            </a:pPr>
            <a:r>
              <a:rPr lang="en-US" sz="1200" b="0" i="0" kern="1200" dirty="0" smtClean="0">
                <a:solidFill>
                  <a:schemeClr val="tx1"/>
                </a:solidFill>
                <a:effectLst/>
                <a:latin typeface="+mn-lt"/>
                <a:ea typeface="+mn-ea"/>
                <a:cs typeface="+mn-cs"/>
              </a:rPr>
              <a:t>Cluster </a:t>
            </a:r>
            <a:r>
              <a:rPr lang="en-US" sz="1200" b="0" i="0" kern="1200" dirty="0" smtClean="0">
                <a:solidFill>
                  <a:schemeClr val="tx1"/>
                </a:solidFill>
                <a:effectLst/>
                <a:latin typeface="+mn-lt"/>
                <a:ea typeface="+mn-ea"/>
                <a:cs typeface="+mn-cs"/>
              </a:rPr>
              <a:t>Computing: </a:t>
            </a:r>
            <a:r>
              <a:rPr lang="en-US" sz="1200" b="0" i="0" kern="1200" dirty="0" smtClean="0">
                <a:solidFill>
                  <a:schemeClr val="tx1"/>
                </a:solidFill>
                <a:effectLst/>
                <a:latin typeface="+mn-lt"/>
                <a:ea typeface="+mn-ea"/>
                <a:cs typeface="+mn-cs"/>
              </a:rPr>
              <a:t>A computer cluster is a group of linked computers, working together closely so that in many respects they form a single computer. The components of a cluster are commonly, but not always, connected to each other through fast local area networks. Clusters are usually deployed to improve performance.</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10</a:t>
            </a:fld>
            <a:endParaRPr lang="en-US"/>
          </a:p>
        </p:txBody>
      </p:sp>
    </p:spTree>
    <p:extLst>
      <p:ext uri="{BB962C8B-B14F-4D97-AF65-F5344CB8AC3E}">
        <p14:creationId xmlns:p14="http://schemas.microsoft.com/office/powerpoint/2010/main" val="84726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important to note however that the benefit from parallelization is highly contingent upon the task itself. Some tasks inherently contain high levels of parallelism (for example, operating a web server) while others may not. Another pro is that you can easily scale your distributed network to match demand. Unlike a single chip system that can often be under- or over-utilized, you can tune your cluster to meet current demands, maximizing efficiency and scalability.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other pros (aka benefits) such as </a:t>
            </a:r>
          </a:p>
          <a:p>
            <a:pPr marL="228600" indent="-228600">
              <a:buAutoNum type="arabicPeriod"/>
            </a:pPr>
            <a:r>
              <a:rPr lang="en-US" sz="1200" b="0" i="0" kern="1200" dirty="0" smtClean="0">
                <a:solidFill>
                  <a:schemeClr val="tx1"/>
                </a:solidFill>
                <a:effectLst/>
                <a:latin typeface="+mn-lt"/>
                <a:ea typeface="+mn-ea"/>
                <a:cs typeface="+mn-cs"/>
              </a:rPr>
              <a:t>Better pricing versus performance ratio whereby adding microprocessors in distributed computing systems are more cost effective compared to adding mainframes in centralized computer. </a:t>
            </a:r>
          </a:p>
          <a:p>
            <a:pPr marL="228600" indent="-228600">
              <a:buAutoNum type="arabicPeriod"/>
            </a:pPr>
            <a:r>
              <a:rPr lang="en-US" sz="1200" b="0" i="0" kern="1200" dirty="0" smtClean="0">
                <a:solidFill>
                  <a:schemeClr val="tx1"/>
                </a:solidFill>
                <a:effectLst/>
                <a:latin typeface="+mn-lt"/>
                <a:ea typeface="+mn-ea"/>
                <a:cs typeface="+mn-cs"/>
              </a:rPr>
              <a:t>Distributed computing system have higher computational power than centralized ones. Hence, with this high computational power, we can achieve more. Be it processing and handling the huge amount of data in the company or the growth in the company.</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11</a:t>
            </a:fld>
            <a:endParaRPr lang="en-US"/>
          </a:p>
        </p:txBody>
      </p:sp>
    </p:spTree>
    <p:extLst>
      <p:ext uri="{BB962C8B-B14F-4D97-AF65-F5344CB8AC3E}">
        <p14:creationId xmlns:p14="http://schemas.microsoft.com/office/powerpoint/2010/main" val="272968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1E6C3-8677-AB4F-8FBA-65982493ADDD}" type="datetime1">
              <a:rPr lang="en-MY"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62591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614ED-5B1C-1143-9EEF-D9EAE8DEAEE1}" type="datetime1">
              <a:rPr lang="en-MY"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2149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BF99F2-A3CE-3E42-BD3A-C0A60D4C9837}" type="datetime1">
              <a:rPr lang="en-MY"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1358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F9F8F-700D-EA4C-9766-9D84EA6B1FA4}" type="datetime1">
              <a:rPr lang="en-MY"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6762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E99CDF-0B34-0546-8BBC-D381D097F956}" type="datetime1">
              <a:rPr lang="en-MY"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54548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506BF-F235-B044-AE55-10B9C610E4C9}" type="datetime1">
              <a:rPr lang="en-MY"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3484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1BD4D-2E22-2D42-9391-3AABB0CAD6F9}" type="datetime1">
              <a:rPr lang="en-MY"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83598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0F0BE-ED20-2446-9CEC-0CA317726B9B}" type="datetime1">
              <a:rPr lang="en-MY"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102355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345B4-6B74-AA46-8747-DC04B6BACF5C}" type="datetime1">
              <a:rPr lang="en-MY"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7021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1980BF-E0A8-1041-A263-CF19D6C00F68}" type="datetime1">
              <a:rPr lang="en-MY"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5118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A8B462-F555-2247-A96A-D4ADED34F8FA}" type="datetime1">
              <a:rPr lang="en-MY"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26152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F02D4-9294-0146-A4B3-ED746460822E}" type="datetime1">
              <a:rPr lang="en-MY" smtClean="0"/>
              <a:t>9/4/2019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85032-7C7B-4CFF-B143-12EB198668AE}" type="slidenum">
              <a:rPr lang="en-US" smtClean="0"/>
              <a:t>‹#›</a:t>
            </a:fld>
            <a:endParaRPr lang="en-US"/>
          </a:p>
        </p:txBody>
      </p:sp>
    </p:spTree>
    <p:extLst>
      <p:ext uri="{BB962C8B-B14F-4D97-AF65-F5344CB8AC3E}">
        <p14:creationId xmlns:p14="http://schemas.microsoft.com/office/powerpoint/2010/main" val="3667598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quora.com/What-is-the-difference-between-grid-cloud-cluster-and-distributed-comput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lideshare.net/KonstantinVShvachko/distributed-computing-with-apache-hadoop-technology-overvie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lideshare.net/KonstantinVShvachko/distributed-computing-with-apache-hadoop-technology-overview" TargetMode="External"/><Relationship Id="rId2" Type="http://schemas.openxmlformats.org/officeDocument/2006/relationships/hyperlink" Target="https://medium.com/@ryannel/installing-zookeeper-on-ubuntu-9f1f70f22e2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etiathome.berkeley.ed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folding.stanford.edu/start-folding/" TargetMode="External"/><Relationship Id="rId2" Type="http://schemas.openxmlformats.org/officeDocument/2006/relationships/hyperlink" Target="https://foldingathome.org/start-fold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51FC-F1E5-40BA-A047-F9D6C09738D7}"/>
              </a:ext>
            </a:extLst>
          </p:cNvPr>
          <p:cNvSpPr>
            <a:spLocks noGrp="1"/>
          </p:cNvSpPr>
          <p:nvPr>
            <p:ph type="ctrTitle"/>
          </p:nvPr>
        </p:nvSpPr>
        <p:spPr>
          <a:xfrm>
            <a:off x="685800" y="2636667"/>
            <a:ext cx="7772400" cy="873295"/>
          </a:xfrm>
        </p:spPr>
        <p:txBody>
          <a:bodyPr>
            <a:normAutofit/>
          </a:bodyPr>
          <a:lstStyle/>
          <a:p>
            <a:r>
              <a:rPr lang="en-US" sz="4400" dirty="0"/>
              <a:t>WQD7007 Big Data Management</a:t>
            </a:r>
          </a:p>
        </p:txBody>
      </p:sp>
      <p:sp>
        <p:nvSpPr>
          <p:cNvPr id="3" name="Subtitle 2">
            <a:extLst>
              <a:ext uri="{FF2B5EF4-FFF2-40B4-BE49-F238E27FC236}">
                <a16:creationId xmlns:a16="http://schemas.microsoft.com/office/drawing/2014/main" id="{CDB83871-9718-4EFD-A879-97FA5C33D2E1}"/>
              </a:ext>
            </a:extLst>
          </p:cNvPr>
          <p:cNvSpPr>
            <a:spLocks noGrp="1"/>
          </p:cNvSpPr>
          <p:nvPr>
            <p:ph type="subTitle" idx="1"/>
          </p:nvPr>
        </p:nvSpPr>
        <p:spPr>
          <a:xfrm>
            <a:off x="1143000" y="4074850"/>
            <a:ext cx="6858000" cy="1531866"/>
          </a:xfrm>
        </p:spPr>
        <p:txBody>
          <a:bodyPr>
            <a:normAutofit/>
          </a:bodyPr>
          <a:lstStyle/>
          <a:p>
            <a:r>
              <a:rPr lang="en-US" sz="4400" dirty="0"/>
              <a:t>Distributed Computing</a:t>
            </a:r>
          </a:p>
        </p:txBody>
      </p:sp>
      <p:sp>
        <p:nvSpPr>
          <p:cNvPr id="4" name="Slide Number Placeholder 3">
            <a:extLst>
              <a:ext uri="{FF2B5EF4-FFF2-40B4-BE49-F238E27FC236}">
                <a16:creationId xmlns:a16="http://schemas.microsoft.com/office/drawing/2014/main" id="{E12F9F55-F2E6-4FEF-8328-6821CBE056A0}"/>
              </a:ext>
            </a:extLst>
          </p:cNvPr>
          <p:cNvSpPr>
            <a:spLocks noGrp="1"/>
          </p:cNvSpPr>
          <p:nvPr>
            <p:ph type="sldNum" sz="quarter" idx="12"/>
          </p:nvPr>
        </p:nvSpPr>
        <p:spPr/>
        <p:txBody>
          <a:bodyPr/>
          <a:lstStyle/>
          <a:p>
            <a:fld id="{33085032-7C7B-4CFF-B143-12EB198668AE}" type="slidenum">
              <a:rPr lang="en-US" smtClean="0"/>
              <a:t>1</a:t>
            </a:fld>
            <a:endParaRPr lang="en-US"/>
          </a:p>
        </p:txBody>
      </p:sp>
      <p:pic>
        <p:nvPicPr>
          <p:cNvPr id="5" name="Picture 2" descr="https://1120688276.rsc.cdn77.org/admin/uploads/images/490/logo/large/logo.png">
            <a:extLst>
              <a:ext uri="{FF2B5EF4-FFF2-40B4-BE49-F238E27FC236}">
                <a16:creationId xmlns:a16="http://schemas.microsoft.com/office/drawing/2014/main" id="{21F52E2C-208C-0748-A0FC-2239E772E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1000"/>
            <a:ext cx="334327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45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049F-2AF8-C94B-B7E9-ECFAA4C6376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241D2BB-7AB3-8841-AECF-AAA78B5D4455}"/>
              </a:ext>
            </a:extLst>
          </p:cNvPr>
          <p:cNvSpPr>
            <a:spLocks noGrp="1"/>
          </p:cNvSpPr>
          <p:nvPr>
            <p:ph idx="1"/>
          </p:nvPr>
        </p:nvSpPr>
        <p:spPr/>
        <p:txBody>
          <a:bodyPr>
            <a:normAutofit fontScale="77500" lnSpcReduction="20000"/>
          </a:bodyPr>
          <a:lstStyle/>
          <a:p>
            <a:pPr algn="just">
              <a:spcBef>
                <a:spcPts val="300"/>
              </a:spcBef>
            </a:pPr>
            <a:r>
              <a:rPr lang="en-MY" b="1" dirty="0"/>
              <a:t>Grid</a:t>
            </a:r>
            <a:r>
              <a:rPr lang="en-MY" dirty="0"/>
              <a:t> Computing</a:t>
            </a:r>
          </a:p>
          <a:p>
            <a:pPr lvl="1" algn="just">
              <a:spcBef>
                <a:spcPts val="300"/>
              </a:spcBef>
            </a:pPr>
            <a:r>
              <a:rPr lang="en-MY" dirty="0"/>
              <a:t>Loosely </a:t>
            </a:r>
            <a:r>
              <a:rPr lang="en-MY" dirty="0" smtClean="0"/>
              <a:t>coupled (</a:t>
            </a:r>
            <a:r>
              <a:rPr lang="en-MY" dirty="0"/>
              <a:t>Decentralization)</a:t>
            </a:r>
          </a:p>
          <a:p>
            <a:pPr lvl="1" algn="just">
              <a:spcBef>
                <a:spcPts val="300"/>
              </a:spcBef>
            </a:pPr>
            <a:r>
              <a:rPr lang="en-MY" dirty="0"/>
              <a:t>Diversity and Dynamism</a:t>
            </a:r>
          </a:p>
          <a:p>
            <a:pPr lvl="1" algn="just">
              <a:spcBef>
                <a:spcPts val="300"/>
              </a:spcBef>
            </a:pPr>
            <a:r>
              <a:rPr lang="en-MY" dirty="0"/>
              <a:t>Distributed Job Management &amp; scheduling</a:t>
            </a:r>
          </a:p>
          <a:p>
            <a:pPr algn="just">
              <a:spcBef>
                <a:spcPts val="300"/>
              </a:spcBef>
            </a:pPr>
            <a:r>
              <a:rPr lang="en-MY" b="1" dirty="0"/>
              <a:t>Cloud</a:t>
            </a:r>
            <a:r>
              <a:rPr lang="en-MY" dirty="0"/>
              <a:t> computing</a:t>
            </a:r>
          </a:p>
          <a:p>
            <a:pPr lvl="1" algn="just">
              <a:spcBef>
                <a:spcPts val="300"/>
              </a:spcBef>
            </a:pPr>
            <a:r>
              <a:rPr lang="en-MY" dirty="0"/>
              <a:t>Dynamic computing infrastructure</a:t>
            </a:r>
          </a:p>
          <a:p>
            <a:pPr lvl="1" algn="just">
              <a:spcBef>
                <a:spcPts val="300"/>
              </a:spcBef>
            </a:pPr>
            <a:r>
              <a:rPr lang="en-MY" dirty="0"/>
              <a:t>IT </a:t>
            </a:r>
            <a:r>
              <a:rPr lang="en-MY" dirty="0" smtClean="0"/>
              <a:t>service-centric </a:t>
            </a:r>
            <a:r>
              <a:rPr lang="en-MY" dirty="0"/>
              <a:t>approach</a:t>
            </a:r>
          </a:p>
          <a:p>
            <a:pPr lvl="1" algn="just">
              <a:spcBef>
                <a:spcPts val="300"/>
              </a:spcBef>
            </a:pPr>
            <a:r>
              <a:rPr lang="en-MY" dirty="0"/>
              <a:t>Self service based usage model</a:t>
            </a:r>
          </a:p>
          <a:p>
            <a:pPr lvl="1" algn="just">
              <a:spcBef>
                <a:spcPts val="300"/>
              </a:spcBef>
            </a:pPr>
            <a:r>
              <a:rPr lang="en-MY" dirty="0"/>
              <a:t>Minimally or self managed platform</a:t>
            </a:r>
          </a:p>
          <a:p>
            <a:pPr algn="just">
              <a:spcBef>
                <a:spcPts val="300"/>
              </a:spcBef>
            </a:pPr>
            <a:r>
              <a:rPr lang="en-MY" b="1" dirty="0"/>
              <a:t>Cluster</a:t>
            </a:r>
            <a:r>
              <a:rPr lang="en-MY" dirty="0"/>
              <a:t> computing</a:t>
            </a:r>
          </a:p>
          <a:p>
            <a:pPr lvl="1" algn="just">
              <a:spcBef>
                <a:spcPts val="300"/>
              </a:spcBef>
            </a:pPr>
            <a:r>
              <a:rPr lang="en-MY" dirty="0"/>
              <a:t>Tightly coupled systems</a:t>
            </a:r>
          </a:p>
          <a:p>
            <a:pPr lvl="1" algn="just">
              <a:spcBef>
                <a:spcPts val="300"/>
              </a:spcBef>
            </a:pPr>
            <a:r>
              <a:rPr lang="en-MY" dirty="0"/>
              <a:t>Single system image</a:t>
            </a:r>
          </a:p>
          <a:p>
            <a:pPr lvl="1" algn="just">
              <a:spcBef>
                <a:spcPts val="300"/>
              </a:spcBef>
            </a:pPr>
            <a:r>
              <a:rPr lang="en-MY" dirty="0"/>
              <a:t>Centralized Job management &amp; scheduling system</a:t>
            </a:r>
          </a:p>
          <a:p>
            <a:pPr algn="just">
              <a:spcBef>
                <a:spcPts val="300"/>
              </a:spcBef>
            </a:pPr>
            <a:r>
              <a:rPr lang="en-MY" b="1" dirty="0"/>
              <a:t>Distributed</a:t>
            </a:r>
            <a:r>
              <a:rPr lang="en-MY" dirty="0"/>
              <a:t> Computing</a:t>
            </a:r>
          </a:p>
          <a:p>
            <a:pPr lvl="1" algn="just">
              <a:spcBef>
                <a:spcPts val="300"/>
              </a:spcBef>
            </a:pPr>
            <a:r>
              <a:rPr lang="en-MY" dirty="0"/>
              <a:t>Is to solve a single large problem by breaking it down into several tasks where each task is  computed in the individual computers of the distributed system.</a:t>
            </a:r>
          </a:p>
          <a:p>
            <a:pPr marL="0" indent="0" algn="just">
              <a:spcBef>
                <a:spcPts val="300"/>
              </a:spcBef>
              <a:buNone/>
            </a:pPr>
            <a:endParaRPr lang="en-MY" dirty="0"/>
          </a:p>
          <a:p>
            <a:pPr algn="just">
              <a:spcBef>
                <a:spcPts val="300"/>
              </a:spcBef>
            </a:pPr>
            <a:endParaRPr lang="en-US" dirty="0"/>
          </a:p>
        </p:txBody>
      </p:sp>
      <p:sp>
        <p:nvSpPr>
          <p:cNvPr id="4" name="Slide Number Placeholder 3">
            <a:extLst>
              <a:ext uri="{FF2B5EF4-FFF2-40B4-BE49-F238E27FC236}">
                <a16:creationId xmlns:a16="http://schemas.microsoft.com/office/drawing/2014/main" id="{B4F4DC5C-E68B-1048-8097-A72F774AF5C6}"/>
              </a:ext>
            </a:extLst>
          </p:cNvPr>
          <p:cNvSpPr>
            <a:spLocks noGrp="1"/>
          </p:cNvSpPr>
          <p:nvPr>
            <p:ph type="sldNum" sz="quarter" idx="12"/>
          </p:nvPr>
        </p:nvSpPr>
        <p:spPr/>
        <p:txBody>
          <a:bodyPr/>
          <a:lstStyle/>
          <a:p>
            <a:fld id="{33085032-7C7B-4CFF-B143-12EB198668AE}" type="slidenum">
              <a:rPr lang="en-US" smtClean="0"/>
              <a:t>10</a:t>
            </a:fld>
            <a:endParaRPr lang="en-US"/>
          </a:p>
        </p:txBody>
      </p:sp>
      <p:sp>
        <p:nvSpPr>
          <p:cNvPr id="5" name="Rectangle 4">
            <a:extLst>
              <a:ext uri="{FF2B5EF4-FFF2-40B4-BE49-F238E27FC236}">
                <a16:creationId xmlns:a16="http://schemas.microsoft.com/office/drawing/2014/main" id="{3E4DCE3E-461D-6749-84CC-134D3448A9BC}"/>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6" name="Rectangle 5">
            <a:extLst>
              <a:ext uri="{FF2B5EF4-FFF2-40B4-BE49-F238E27FC236}">
                <a16:creationId xmlns:a16="http://schemas.microsoft.com/office/drawing/2014/main" id="{3D5AF883-7858-3745-99E2-C90DAD5D69DE}"/>
              </a:ext>
            </a:extLst>
          </p:cNvPr>
          <p:cNvSpPr/>
          <p:nvPr/>
        </p:nvSpPr>
        <p:spPr>
          <a:xfrm>
            <a:off x="0" y="6538913"/>
            <a:ext cx="8872538" cy="276999"/>
          </a:xfrm>
          <a:prstGeom prst="rect">
            <a:avLst/>
          </a:prstGeom>
        </p:spPr>
        <p:txBody>
          <a:bodyPr wrap="square">
            <a:spAutoFit/>
          </a:bodyPr>
          <a:lstStyle/>
          <a:p>
            <a:r>
              <a:rPr lang="en-US" sz="1200" dirty="0"/>
              <a:t>Source: </a:t>
            </a:r>
            <a:r>
              <a:rPr lang="en-US" sz="1200" dirty="0">
                <a:hlinkClick r:id="rId3"/>
              </a:rPr>
              <a:t>https://www.quora.com/What-is-the-difference-between-grid-cloud-cluster-and-distributed-computing</a:t>
            </a:r>
            <a:r>
              <a:rPr lang="en-US" sz="1200" dirty="0"/>
              <a:t> </a:t>
            </a:r>
          </a:p>
        </p:txBody>
      </p:sp>
    </p:spTree>
    <p:extLst>
      <p:ext uri="{BB962C8B-B14F-4D97-AF65-F5344CB8AC3E}">
        <p14:creationId xmlns:p14="http://schemas.microsoft.com/office/powerpoint/2010/main" val="163026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628650" y="1574165"/>
            <a:ext cx="7886700" cy="4351338"/>
          </a:xfrm>
        </p:spPr>
        <p:txBody>
          <a:bodyPr>
            <a:noAutofit/>
          </a:bodyPr>
          <a:lstStyle/>
          <a:p>
            <a:pPr algn="just"/>
            <a:r>
              <a:rPr lang="en-US" sz="2400" dirty="0"/>
              <a:t>D</a:t>
            </a:r>
            <a:r>
              <a:rPr lang="en-US" sz="2400" dirty="0" smtClean="0"/>
              <a:t>istributed </a:t>
            </a:r>
            <a:r>
              <a:rPr lang="en-US" sz="2400" dirty="0"/>
              <a:t>systems are </a:t>
            </a:r>
            <a:r>
              <a:rPr lang="en-US" sz="2400" b="1" dirty="0"/>
              <a:t>inherently scalable </a:t>
            </a:r>
            <a:r>
              <a:rPr lang="en-US" sz="2400" dirty="0"/>
              <a:t>because they work across a variety of different machines</a:t>
            </a:r>
            <a:r>
              <a:rPr lang="en-US" sz="2400" dirty="0" smtClean="0"/>
              <a:t>.</a:t>
            </a:r>
          </a:p>
          <a:p>
            <a:pPr lvl="1" algn="just"/>
            <a:r>
              <a:rPr lang="en-US" sz="2000" dirty="0"/>
              <a:t>The system can easily be expanded </a:t>
            </a:r>
            <a:r>
              <a:rPr lang="en-US" sz="2000" b="1" dirty="0"/>
              <a:t>by adding more machines </a:t>
            </a:r>
            <a:r>
              <a:rPr lang="en-US" sz="2000" dirty="0"/>
              <a:t>as needed</a:t>
            </a:r>
            <a:r>
              <a:rPr lang="en-US" sz="2000" dirty="0" smtClean="0"/>
              <a:t>.</a:t>
            </a:r>
          </a:p>
          <a:p>
            <a:pPr algn="just"/>
            <a:r>
              <a:rPr lang="en-US" sz="2400" dirty="0" smtClean="0"/>
              <a:t>They can </a:t>
            </a:r>
            <a:r>
              <a:rPr lang="en-US" sz="2400" b="1" dirty="0"/>
              <a:t>adjust how many system resources </a:t>
            </a:r>
            <a:r>
              <a:rPr lang="en-US" sz="2400" dirty="0"/>
              <a:t>it is making use of in light of what kind of demand the system is under. </a:t>
            </a:r>
            <a:endParaRPr lang="en-US" sz="2400" dirty="0" smtClean="0"/>
          </a:p>
          <a:p>
            <a:pPr lvl="1" algn="just"/>
            <a:r>
              <a:rPr lang="en-US" sz="2000" dirty="0" smtClean="0"/>
              <a:t>If </a:t>
            </a:r>
            <a:r>
              <a:rPr lang="en-US" sz="2000" dirty="0"/>
              <a:t>a system is under high demand, then it can have every machine running to capacity. </a:t>
            </a:r>
            <a:endParaRPr lang="en-US" sz="2000" dirty="0" smtClean="0"/>
          </a:p>
          <a:p>
            <a:pPr lvl="1" algn="just"/>
            <a:r>
              <a:rPr lang="en-US" sz="2000" dirty="0" smtClean="0"/>
              <a:t>However</a:t>
            </a:r>
            <a:r>
              <a:rPr lang="en-US" sz="2000" dirty="0"/>
              <a:t>, if the load on the system is relatively low, it can take different components of the distributed system offline to save power and wear on the system. </a:t>
            </a:r>
            <a:endParaRPr lang="en-US" sz="2000" dirty="0" smtClean="0"/>
          </a:p>
          <a:p>
            <a:pPr lvl="1" algn="just"/>
            <a:r>
              <a:rPr lang="en-US" sz="2000" dirty="0" smtClean="0"/>
              <a:t>When </a:t>
            </a:r>
            <a:r>
              <a:rPr lang="en-US" sz="2000" dirty="0"/>
              <a:t>demand on the system goes up again, these components can come back online</a:t>
            </a:r>
            <a:r>
              <a:rPr lang="en-US" sz="2000" dirty="0" smtClean="0"/>
              <a:t>.</a:t>
            </a:r>
            <a:endParaRPr lang="en-US" sz="2000" dirty="0" smtClean="0"/>
          </a:p>
        </p:txBody>
      </p:sp>
      <p:sp>
        <p:nvSpPr>
          <p:cNvPr id="4" name="Slide Number Placeholder 3"/>
          <p:cNvSpPr>
            <a:spLocks noGrp="1"/>
          </p:cNvSpPr>
          <p:nvPr>
            <p:ph type="sldNum" sz="quarter" idx="12"/>
          </p:nvPr>
        </p:nvSpPr>
        <p:spPr/>
        <p:txBody>
          <a:bodyPr/>
          <a:lstStyle/>
          <a:p>
            <a:fld id="{33085032-7C7B-4CFF-B143-12EB198668AE}" type="slidenum">
              <a:rPr lang="en-US" smtClean="0"/>
              <a:t>11</a:t>
            </a:fld>
            <a:endParaRPr lang="en-US"/>
          </a:p>
        </p:txBody>
      </p:sp>
      <p:sp>
        <p:nvSpPr>
          <p:cNvPr id="5" name="Rectangle 4">
            <a:extLst>
              <a:ext uri="{FF2B5EF4-FFF2-40B4-BE49-F238E27FC236}">
                <a16:creationId xmlns:a16="http://schemas.microsoft.com/office/drawing/2014/main" id="{714B5B36-E382-1240-94E4-005ABDDE4478}"/>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221914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628650" y="1574165"/>
            <a:ext cx="7886700" cy="4351338"/>
          </a:xfrm>
        </p:spPr>
        <p:txBody>
          <a:bodyPr>
            <a:noAutofit/>
          </a:bodyPr>
          <a:lstStyle/>
          <a:p>
            <a:pPr algn="just"/>
            <a:r>
              <a:rPr lang="en-US" sz="2400" b="1" dirty="0" smtClean="0"/>
              <a:t>Redundancy</a:t>
            </a:r>
            <a:r>
              <a:rPr lang="en-US" sz="2400" dirty="0"/>
              <a:t>: </a:t>
            </a:r>
            <a:r>
              <a:rPr lang="en-US" sz="2400" dirty="0" smtClean="0"/>
              <a:t>several </a:t>
            </a:r>
            <a:r>
              <a:rPr lang="en-US" sz="2400" dirty="0"/>
              <a:t>machines can provide the same services, so if one is unavailable, work does not </a:t>
            </a:r>
            <a:r>
              <a:rPr lang="en-US" sz="2400" dirty="0" smtClean="0"/>
              <a:t>stop.</a:t>
            </a:r>
          </a:p>
          <a:p>
            <a:pPr lvl="1" algn="just"/>
            <a:r>
              <a:rPr lang="en-US" sz="2000" dirty="0" smtClean="0"/>
              <a:t>fault </a:t>
            </a:r>
            <a:r>
              <a:rPr lang="en-US" sz="2000" dirty="0"/>
              <a:t>tolerant and able to sustain computer failures without crashing since it makes the whole network work as a single computer</a:t>
            </a:r>
            <a:r>
              <a:rPr lang="en-US" sz="2000" dirty="0" smtClean="0"/>
              <a:t>.</a:t>
            </a:r>
          </a:p>
          <a:p>
            <a:pPr algn="just"/>
            <a:r>
              <a:rPr lang="en-US" sz="2400" dirty="0"/>
              <a:t>distributed computing </a:t>
            </a:r>
            <a:r>
              <a:rPr lang="en-US" sz="2400" b="1" dirty="0"/>
              <a:t>encourages parallel processing </a:t>
            </a:r>
            <a:r>
              <a:rPr lang="en-US" sz="2400" dirty="0"/>
              <a:t>of jobs which can offer enormous performance gains. </a:t>
            </a:r>
            <a:endParaRPr lang="en-US" sz="2400" dirty="0" smtClean="0"/>
          </a:p>
          <a:p>
            <a:pPr lvl="1" algn="just"/>
            <a:r>
              <a:rPr lang="en-US" sz="2000" dirty="0" smtClean="0"/>
              <a:t>For </a:t>
            </a:r>
            <a:r>
              <a:rPr lang="en-US" sz="2000" dirty="0"/>
              <a:t>example, a network of processors can execute graphics computations much faster than a single highly-clocked core</a:t>
            </a:r>
            <a:r>
              <a:rPr lang="en-US" sz="2000" dirty="0" smtClean="0"/>
              <a:t>.</a:t>
            </a:r>
          </a:p>
          <a:p>
            <a:pPr algn="just"/>
            <a:r>
              <a:rPr lang="en-US" sz="2400" b="1" dirty="0"/>
              <a:t>Better pricing versus performance ratio</a:t>
            </a:r>
            <a:r>
              <a:rPr lang="en-US" sz="2400" dirty="0"/>
              <a:t> whereby adding microprocessors in distributed computing systems are more cost effective compared to adding mainframes in centralized computer. </a:t>
            </a:r>
          </a:p>
          <a:p>
            <a:pPr algn="just"/>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12</a:t>
            </a:fld>
            <a:endParaRPr lang="en-US"/>
          </a:p>
        </p:txBody>
      </p:sp>
      <p:sp>
        <p:nvSpPr>
          <p:cNvPr id="5" name="Rectangle 4">
            <a:extLst>
              <a:ext uri="{FF2B5EF4-FFF2-40B4-BE49-F238E27FC236}">
                <a16:creationId xmlns:a16="http://schemas.microsoft.com/office/drawing/2014/main" id="{714B5B36-E382-1240-94E4-005ABDDE4478}"/>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12040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noAutofit/>
          </a:bodyPr>
          <a:lstStyle/>
          <a:p>
            <a:pPr algn="just"/>
            <a:r>
              <a:rPr lang="en-US" sz="2400" dirty="0"/>
              <a:t>W</a:t>
            </a:r>
            <a:r>
              <a:rPr lang="en-US" sz="2400" dirty="0" smtClean="0"/>
              <a:t>hen the project</a:t>
            </a:r>
            <a:r>
              <a:rPr lang="en-US" sz="2400" dirty="0"/>
              <a:t> is </a:t>
            </a:r>
            <a:r>
              <a:rPr lang="en-US" sz="2400" b="1" dirty="0"/>
              <a:t>divided into each personal computing calculating power</a:t>
            </a:r>
            <a:r>
              <a:rPr lang="en-US" sz="2400" dirty="0"/>
              <a:t>, it cannot solve some big problem which </a:t>
            </a:r>
            <a:r>
              <a:rPr lang="en-US" sz="2400" b="1" dirty="0"/>
              <a:t>require to </a:t>
            </a:r>
            <a:r>
              <a:rPr lang="en-US" sz="2400" b="1" dirty="0" err="1"/>
              <a:t>analyse</a:t>
            </a:r>
            <a:r>
              <a:rPr lang="en-US" sz="2400" b="1" dirty="0"/>
              <a:t> in a whole</a:t>
            </a:r>
            <a:r>
              <a:rPr lang="en-US" sz="2400" dirty="0"/>
              <a:t>. </a:t>
            </a:r>
            <a:endParaRPr lang="en-US" sz="2400" dirty="0" smtClean="0"/>
          </a:p>
          <a:p>
            <a:pPr algn="just"/>
            <a:r>
              <a:rPr lang="en-US" sz="2400" dirty="0"/>
              <a:t>W</a:t>
            </a:r>
            <a:r>
              <a:rPr lang="en-US" sz="2400" dirty="0" smtClean="0"/>
              <a:t>ith </a:t>
            </a:r>
            <a:r>
              <a:rPr lang="en-US" sz="2400" dirty="0"/>
              <a:t>so many computers involving, we need to make sure they are </a:t>
            </a:r>
            <a:r>
              <a:rPr lang="en-US" sz="2400" b="1" dirty="0"/>
              <a:t>from trusted source</a:t>
            </a:r>
            <a:r>
              <a:rPr lang="en-US" sz="2400" dirty="0"/>
              <a:t>, and not malpractice participating in </a:t>
            </a:r>
            <a:r>
              <a:rPr lang="en-US" sz="2400" dirty="0" smtClean="0"/>
              <a:t>it</a:t>
            </a:r>
          </a:p>
          <a:p>
            <a:pPr algn="just"/>
            <a:r>
              <a:rPr lang="en-US" sz="2400" dirty="0"/>
              <a:t>D</a:t>
            </a:r>
            <a:r>
              <a:rPr lang="en-US" sz="2400" dirty="0" smtClean="0"/>
              <a:t>ata </a:t>
            </a:r>
            <a:r>
              <a:rPr lang="en-US" sz="2400" dirty="0"/>
              <a:t>synchronization could become a problem in distributed systems because </a:t>
            </a:r>
            <a:r>
              <a:rPr lang="en-US" sz="2400" b="1" dirty="0"/>
              <a:t>different distributed system components could handle different tasks and data</a:t>
            </a:r>
            <a:r>
              <a:rPr lang="en-US" sz="2400" dirty="0"/>
              <a:t>. </a:t>
            </a:r>
            <a:endParaRPr lang="en-US" sz="2400" dirty="0" smtClean="0"/>
          </a:p>
          <a:p>
            <a:pPr lvl="1" algn="just"/>
            <a:r>
              <a:rPr lang="en-US" sz="2000" dirty="0" smtClean="0"/>
              <a:t>At </a:t>
            </a:r>
            <a:r>
              <a:rPr lang="en-US" sz="2000" dirty="0"/>
              <a:t>any given point in time, there will be small periods of time in which data exists on one component, but not on others</a:t>
            </a:r>
            <a:r>
              <a:rPr lang="en-US" sz="2000" dirty="0" smtClean="0"/>
              <a:t>.</a:t>
            </a:r>
          </a:p>
          <a:p>
            <a:pPr algn="just"/>
            <a:r>
              <a:rPr lang="en-US" sz="2400" dirty="0" smtClean="0"/>
              <a:t>Difficulties in troubleshooting </a:t>
            </a:r>
            <a:r>
              <a:rPr lang="en-US" sz="2400" dirty="0"/>
              <a:t>and diagnosing </a:t>
            </a:r>
            <a:r>
              <a:rPr lang="en-US" sz="2400" dirty="0" smtClean="0"/>
              <a:t>problems</a:t>
            </a:r>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13</a:t>
            </a:fld>
            <a:endParaRPr lang="en-US"/>
          </a:p>
        </p:txBody>
      </p:sp>
      <p:sp>
        <p:nvSpPr>
          <p:cNvPr id="5" name="Rectangle 4">
            <a:extLst>
              <a:ext uri="{FF2B5EF4-FFF2-40B4-BE49-F238E27FC236}">
                <a16:creationId xmlns:a16="http://schemas.microsoft.com/office/drawing/2014/main" id="{714B5B36-E382-1240-94E4-005ABDDE4478}"/>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766333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3CC7-B085-634D-9858-613FCBAB014C}"/>
              </a:ext>
            </a:extLst>
          </p:cNvPr>
          <p:cNvSpPr>
            <a:spLocks noGrp="1"/>
          </p:cNvSpPr>
          <p:nvPr>
            <p:ph type="title"/>
          </p:nvPr>
        </p:nvSpPr>
        <p:spPr/>
        <p:txBody>
          <a:bodyPr/>
          <a:lstStyle/>
          <a:p>
            <a:r>
              <a:rPr lang="en-US" dirty="0"/>
              <a:t>Distributed Computing in Hadoop</a:t>
            </a:r>
          </a:p>
        </p:txBody>
      </p:sp>
      <p:sp>
        <p:nvSpPr>
          <p:cNvPr id="3" name="Content Placeholder 2">
            <a:extLst>
              <a:ext uri="{FF2B5EF4-FFF2-40B4-BE49-F238E27FC236}">
                <a16:creationId xmlns:a16="http://schemas.microsoft.com/office/drawing/2014/main" id="{A70B550E-E77B-FA49-8430-E43DB9D5C5DD}"/>
              </a:ext>
            </a:extLst>
          </p:cNvPr>
          <p:cNvSpPr>
            <a:spLocks noGrp="1"/>
          </p:cNvSpPr>
          <p:nvPr>
            <p:ph idx="1"/>
          </p:nvPr>
        </p:nvSpPr>
        <p:spPr/>
        <p:txBody>
          <a:bodyPr>
            <a:normAutofit/>
          </a:bodyPr>
          <a:lstStyle/>
          <a:p>
            <a:pPr algn="just"/>
            <a:r>
              <a:rPr lang="en-US" sz="3200" dirty="0"/>
              <a:t>Tools that are using distributed computing concepts:</a:t>
            </a:r>
          </a:p>
          <a:p>
            <a:pPr lvl="1" algn="just"/>
            <a:r>
              <a:rPr lang="en-US" sz="2800" dirty="0"/>
              <a:t>HDFS </a:t>
            </a:r>
            <a:r>
              <a:rPr lang="en-US" sz="2800" dirty="0">
                <a:sym typeface="Wingdings" pitchFamily="2" charset="2"/>
              </a:rPr>
              <a:t> </a:t>
            </a:r>
            <a:r>
              <a:rPr lang="en-US" sz="2800" dirty="0" smtClean="0">
                <a:sym typeface="Wingdings" pitchFamily="2" charset="2"/>
              </a:rPr>
              <a:t>distributed </a:t>
            </a:r>
            <a:r>
              <a:rPr lang="en-US" sz="2800" dirty="0">
                <a:sym typeface="Wingdings" pitchFamily="2" charset="2"/>
              </a:rPr>
              <a:t>file system</a:t>
            </a:r>
          </a:p>
          <a:p>
            <a:pPr lvl="1" algn="just"/>
            <a:r>
              <a:rPr lang="en-US" sz="2800" dirty="0">
                <a:sym typeface="Wingdings" pitchFamily="2" charset="2"/>
              </a:rPr>
              <a:t>MapReduce  distributed computation</a:t>
            </a:r>
          </a:p>
          <a:p>
            <a:pPr lvl="2" algn="just"/>
            <a:r>
              <a:rPr lang="en-US" sz="2400" dirty="0">
                <a:sym typeface="Wingdings" pitchFamily="2" charset="2"/>
              </a:rPr>
              <a:t>These include all other tools that uses MapReduce as backbone</a:t>
            </a:r>
          </a:p>
          <a:p>
            <a:pPr lvl="1" algn="just"/>
            <a:r>
              <a:rPr lang="en-US" sz="2800" dirty="0" err="1">
                <a:sym typeface="Wingdings" pitchFamily="2" charset="2"/>
              </a:rPr>
              <a:t>ZooKeeper</a:t>
            </a:r>
            <a:r>
              <a:rPr lang="en-US" sz="2800" dirty="0">
                <a:sym typeface="Wingdings" pitchFamily="2" charset="2"/>
              </a:rPr>
              <a:t>  distributed coordination</a:t>
            </a:r>
          </a:p>
          <a:p>
            <a:pPr lvl="1" algn="just"/>
            <a:endParaRPr lang="en-US" sz="2800" dirty="0"/>
          </a:p>
          <a:p>
            <a:pPr lvl="1" algn="just"/>
            <a:endParaRPr lang="en-US" sz="2800" dirty="0"/>
          </a:p>
        </p:txBody>
      </p:sp>
      <p:sp>
        <p:nvSpPr>
          <p:cNvPr id="4" name="Slide Number Placeholder 3">
            <a:extLst>
              <a:ext uri="{FF2B5EF4-FFF2-40B4-BE49-F238E27FC236}">
                <a16:creationId xmlns:a16="http://schemas.microsoft.com/office/drawing/2014/main" id="{59FB0C6E-0CCA-584B-ABAB-F869E80F2336}"/>
              </a:ext>
            </a:extLst>
          </p:cNvPr>
          <p:cNvSpPr>
            <a:spLocks noGrp="1"/>
          </p:cNvSpPr>
          <p:nvPr>
            <p:ph type="sldNum" sz="quarter" idx="12"/>
          </p:nvPr>
        </p:nvSpPr>
        <p:spPr/>
        <p:txBody>
          <a:bodyPr/>
          <a:lstStyle/>
          <a:p>
            <a:fld id="{33085032-7C7B-4CFF-B143-12EB198668AE}" type="slidenum">
              <a:rPr lang="en-US" smtClean="0"/>
              <a:t>14</a:t>
            </a:fld>
            <a:endParaRPr lang="en-US"/>
          </a:p>
        </p:txBody>
      </p:sp>
      <p:sp>
        <p:nvSpPr>
          <p:cNvPr id="5" name="Rectangle 4">
            <a:extLst>
              <a:ext uri="{FF2B5EF4-FFF2-40B4-BE49-F238E27FC236}">
                <a16:creationId xmlns:a16="http://schemas.microsoft.com/office/drawing/2014/main" id="{625088D0-664F-D042-97F9-BD648C4D1617}"/>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7" name="Rectangle 6">
            <a:extLst>
              <a:ext uri="{FF2B5EF4-FFF2-40B4-BE49-F238E27FC236}">
                <a16:creationId xmlns:a16="http://schemas.microsoft.com/office/drawing/2014/main" id="{E70FEF34-7CF7-B641-9C35-FAFF45285E14}"/>
              </a:ext>
            </a:extLst>
          </p:cNvPr>
          <p:cNvSpPr/>
          <p:nvPr/>
        </p:nvSpPr>
        <p:spPr>
          <a:xfrm>
            <a:off x="0" y="6538913"/>
            <a:ext cx="8029576" cy="276999"/>
          </a:xfrm>
          <a:prstGeom prst="rect">
            <a:avLst/>
          </a:prstGeom>
        </p:spPr>
        <p:txBody>
          <a:bodyPr wrap="square">
            <a:spAutoFit/>
          </a:bodyPr>
          <a:lstStyle/>
          <a:p>
            <a:r>
              <a:rPr lang="en-US" sz="1200" dirty="0"/>
              <a:t>Source: </a:t>
            </a:r>
            <a:r>
              <a:rPr lang="en-US" sz="1200" dirty="0">
                <a:hlinkClick r:id="rId2"/>
              </a:rPr>
              <a:t>https://www.slideshare.net/KonstantinVShvachko/distributed-computing-with-apache-hadoop-technology-overview</a:t>
            </a:r>
            <a:r>
              <a:rPr lang="en-US" sz="1200" dirty="0"/>
              <a:t> </a:t>
            </a:r>
          </a:p>
        </p:txBody>
      </p:sp>
    </p:spTree>
    <p:extLst>
      <p:ext uri="{BB962C8B-B14F-4D97-AF65-F5344CB8AC3E}">
        <p14:creationId xmlns:p14="http://schemas.microsoft.com/office/powerpoint/2010/main" val="146377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AC19-3CA8-8545-AE24-75F894AB0ECB}"/>
              </a:ext>
            </a:extLst>
          </p:cNvPr>
          <p:cNvSpPr>
            <a:spLocks noGrp="1"/>
          </p:cNvSpPr>
          <p:nvPr>
            <p:ph type="title"/>
          </p:nvPr>
        </p:nvSpPr>
        <p:spPr/>
        <p:txBody>
          <a:bodyPr/>
          <a:lstStyle/>
          <a:p>
            <a:r>
              <a:rPr lang="en-US" dirty="0" err="1"/>
              <a:t>ZooKeeper</a:t>
            </a:r>
            <a:endParaRPr lang="en-US" dirty="0"/>
          </a:p>
        </p:txBody>
      </p:sp>
      <p:sp>
        <p:nvSpPr>
          <p:cNvPr id="3" name="Content Placeholder 2">
            <a:extLst>
              <a:ext uri="{FF2B5EF4-FFF2-40B4-BE49-F238E27FC236}">
                <a16:creationId xmlns:a16="http://schemas.microsoft.com/office/drawing/2014/main" id="{5EC6AC2F-F940-FD40-A566-57D90B35C308}"/>
              </a:ext>
            </a:extLst>
          </p:cNvPr>
          <p:cNvSpPr>
            <a:spLocks noGrp="1"/>
          </p:cNvSpPr>
          <p:nvPr>
            <p:ph idx="1"/>
          </p:nvPr>
        </p:nvSpPr>
        <p:spPr/>
        <p:txBody>
          <a:bodyPr>
            <a:normAutofit lnSpcReduction="10000"/>
          </a:bodyPr>
          <a:lstStyle/>
          <a:p>
            <a:pPr algn="just"/>
            <a:r>
              <a:rPr lang="en-US" dirty="0"/>
              <a:t>A distributed coordination service for distributed apps</a:t>
            </a:r>
          </a:p>
          <a:p>
            <a:pPr lvl="1" algn="just"/>
            <a:r>
              <a:rPr lang="en-US" dirty="0"/>
              <a:t>Event coordination and notification</a:t>
            </a:r>
          </a:p>
          <a:p>
            <a:pPr lvl="1" algn="just"/>
            <a:r>
              <a:rPr lang="en-US" dirty="0"/>
              <a:t>Leader election</a:t>
            </a:r>
          </a:p>
          <a:p>
            <a:pPr lvl="1" algn="just"/>
            <a:r>
              <a:rPr lang="en-US" dirty="0"/>
              <a:t>Distributed locking</a:t>
            </a:r>
          </a:p>
          <a:p>
            <a:pPr lvl="1" algn="just"/>
            <a:endParaRPr lang="en-US" dirty="0"/>
          </a:p>
          <a:p>
            <a:pPr algn="just"/>
            <a:r>
              <a:rPr lang="en-US" dirty="0" err="1"/>
              <a:t>ZooKeeper</a:t>
            </a:r>
            <a:r>
              <a:rPr lang="en-US" dirty="0"/>
              <a:t> can help in building High Availability (HA) </a:t>
            </a:r>
            <a:r>
              <a:rPr lang="en-US" dirty="0" smtClean="0"/>
              <a:t>system</a:t>
            </a:r>
          </a:p>
          <a:p>
            <a:r>
              <a:rPr lang="en-US" dirty="0" smtClean="0"/>
              <a:t>Installing Zookeeper:</a:t>
            </a:r>
          </a:p>
          <a:p>
            <a:pPr lvl="1"/>
            <a:r>
              <a:rPr lang="en-US" dirty="0" smtClean="0">
                <a:hlinkClick r:id="rId2"/>
              </a:rPr>
              <a:t>https</a:t>
            </a:r>
            <a:r>
              <a:rPr lang="en-US" dirty="0">
                <a:hlinkClick r:id="rId2"/>
              </a:rPr>
              <a:t>://medium.com/@ryannel/installing-zookeeper-on-ubuntu-9f1f70f22e25</a:t>
            </a:r>
            <a:endParaRPr lang="en-US" dirty="0"/>
          </a:p>
          <a:p>
            <a:pPr lvl="1" algn="just"/>
            <a:endParaRPr lang="en-US" dirty="0"/>
          </a:p>
        </p:txBody>
      </p:sp>
      <p:sp>
        <p:nvSpPr>
          <p:cNvPr id="4" name="Slide Number Placeholder 3">
            <a:extLst>
              <a:ext uri="{FF2B5EF4-FFF2-40B4-BE49-F238E27FC236}">
                <a16:creationId xmlns:a16="http://schemas.microsoft.com/office/drawing/2014/main" id="{CC6E549B-F814-5347-B72D-C3354745B0CC}"/>
              </a:ext>
            </a:extLst>
          </p:cNvPr>
          <p:cNvSpPr>
            <a:spLocks noGrp="1"/>
          </p:cNvSpPr>
          <p:nvPr>
            <p:ph type="sldNum" sz="quarter" idx="12"/>
          </p:nvPr>
        </p:nvSpPr>
        <p:spPr/>
        <p:txBody>
          <a:bodyPr/>
          <a:lstStyle/>
          <a:p>
            <a:fld id="{33085032-7C7B-4CFF-B143-12EB198668AE}" type="slidenum">
              <a:rPr lang="en-US" smtClean="0"/>
              <a:t>15</a:t>
            </a:fld>
            <a:endParaRPr lang="en-US"/>
          </a:p>
        </p:txBody>
      </p:sp>
      <p:sp>
        <p:nvSpPr>
          <p:cNvPr id="5" name="Rectangle 4">
            <a:extLst>
              <a:ext uri="{FF2B5EF4-FFF2-40B4-BE49-F238E27FC236}">
                <a16:creationId xmlns:a16="http://schemas.microsoft.com/office/drawing/2014/main" id="{B4AB7201-0882-4D41-878F-3A5CB9EBAE6B}"/>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6" name="Rectangle 5">
            <a:extLst>
              <a:ext uri="{FF2B5EF4-FFF2-40B4-BE49-F238E27FC236}">
                <a16:creationId xmlns:a16="http://schemas.microsoft.com/office/drawing/2014/main" id="{BA156BB5-237B-D248-99DD-956B522BEC48}"/>
              </a:ext>
            </a:extLst>
          </p:cNvPr>
          <p:cNvSpPr/>
          <p:nvPr/>
        </p:nvSpPr>
        <p:spPr>
          <a:xfrm>
            <a:off x="0" y="6538913"/>
            <a:ext cx="8029576" cy="276999"/>
          </a:xfrm>
          <a:prstGeom prst="rect">
            <a:avLst/>
          </a:prstGeom>
        </p:spPr>
        <p:txBody>
          <a:bodyPr wrap="square">
            <a:spAutoFit/>
          </a:bodyPr>
          <a:lstStyle/>
          <a:p>
            <a:r>
              <a:rPr lang="en-US" sz="1200" dirty="0"/>
              <a:t>Source: </a:t>
            </a:r>
            <a:r>
              <a:rPr lang="en-US" sz="1200" dirty="0">
                <a:hlinkClick r:id="rId3"/>
              </a:rPr>
              <a:t>https://www.slideshare.net/KonstantinVShvachko/distributed-computing-with-apache-hadoop-technology-overview</a:t>
            </a:r>
            <a:r>
              <a:rPr lang="en-US" sz="1200" dirty="0"/>
              <a:t> </a:t>
            </a:r>
          </a:p>
        </p:txBody>
      </p:sp>
    </p:spTree>
    <p:extLst>
      <p:ext uri="{BB962C8B-B14F-4D97-AF65-F5344CB8AC3E}">
        <p14:creationId xmlns:p14="http://schemas.microsoft.com/office/powerpoint/2010/main" val="430201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lgn="just"/>
            <a:r>
              <a:rPr lang="en-US" sz="2400" dirty="0" smtClean="0"/>
              <a:t>There </a:t>
            </a:r>
            <a:r>
              <a:rPr lang="en-US" sz="2400" dirty="0"/>
              <a:t>are </a:t>
            </a:r>
            <a:r>
              <a:rPr lang="en-US" sz="2400" b="1" dirty="0"/>
              <a:t>massive amounts of data are collected around the world from the stars</a:t>
            </a:r>
            <a:r>
              <a:rPr lang="en-US" sz="2400" dirty="0"/>
              <a:t>, searching for any intelligent life, recorded via many observatories. </a:t>
            </a:r>
            <a:endParaRPr lang="en-US" sz="2400" dirty="0" smtClean="0"/>
          </a:p>
          <a:p>
            <a:pPr algn="just"/>
            <a:r>
              <a:rPr lang="en-US" sz="2400" dirty="0"/>
              <a:t>Search for Extraterrestrial </a:t>
            </a:r>
            <a:r>
              <a:rPr lang="en-US" sz="2400" dirty="0" smtClean="0"/>
              <a:t>Intelligence (</a:t>
            </a:r>
            <a:r>
              <a:rPr lang="en-US" sz="2400" b="1" dirty="0" smtClean="0"/>
              <a:t>SETI</a:t>
            </a:r>
            <a:r>
              <a:rPr lang="en-US" sz="2400" dirty="0" smtClean="0"/>
              <a:t>) </a:t>
            </a:r>
            <a:r>
              <a:rPr lang="en-US" sz="2400" dirty="0"/>
              <a:t>takes these massively large information stores and slices them up into smaller pieces of data for easy analysis via distributed computing applications running as screen savers on individual user PC’s, all around the world. </a:t>
            </a:r>
            <a:endParaRPr lang="en-US" sz="2400" dirty="0" smtClean="0"/>
          </a:p>
          <a:p>
            <a:pPr lvl="1" algn="just"/>
            <a:r>
              <a:rPr lang="en-US" sz="2000" dirty="0" smtClean="0"/>
              <a:t>Tens </a:t>
            </a:r>
            <a:r>
              <a:rPr lang="en-US" sz="2000" dirty="0"/>
              <a:t>of thousands of PC’s running the SETI screen saver will download a small file, and while a PC is unused, it’s screen saver downloads a data slice from SETI, runs the analysis application while the PC is idle, and when the analysis is complete, the analyzed data slice is uploaded back to SETI.</a:t>
            </a:r>
          </a:p>
        </p:txBody>
      </p:sp>
      <p:sp>
        <p:nvSpPr>
          <p:cNvPr id="4" name="Slide Number Placeholder 3"/>
          <p:cNvSpPr>
            <a:spLocks noGrp="1"/>
          </p:cNvSpPr>
          <p:nvPr>
            <p:ph type="sldNum" sz="quarter" idx="12"/>
          </p:nvPr>
        </p:nvSpPr>
        <p:spPr/>
        <p:txBody>
          <a:bodyPr/>
          <a:lstStyle/>
          <a:p>
            <a:fld id="{33085032-7C7B-4CFF-B143-12EB198668AE}" type="slidenum">
              <a:rPr lang="en-US" smtClean="0"/>
              <a:t>16</a:t>
            </a:fld>
            <a:endParaRPr lang="en-US"/>
          </a:p>
        </p:txBody>
      </p:sp>
      <p:sp>
        <p:nvSpPr>
          <p:cNvPr id="6" name="Rectangle 5">
            <a:extLst>
              <a:ext uri="{FF2B5EF4-FFF2-40B4-BE49-F238E27FC236}">
                <a16:creationId xmlns:a16="http://schemas.microsoft.com/office/drawing/2014/main" id="{BA156BB5-237B-D248-99DD-956B522BEC48}"/>
              </a:ext>
            </a:extLst>
          </p:cNvPr>
          <p:cNvSpPr/>
          <p:nvPr/>
        </p:nvSpPr>
        <p:spPr>
          <a:xfrm>
            <a:off x="0" y="6538913"/>
            <a:ext cx="8029576" cy="461665"/>
          </a:xfrm>
          <a:prstGeom prst="rect">
            <a:avLst/>
          </a:prstGeom>
        </p:spPr>
        <p:txBody>
          <a:bodyPr wrap="square">
            <a:spAutoFit/>
          </a:bodyPr>
          <a:lstStyle/>
          <a:p>
            <a:r>
              <a:rPr lang="en-US" sz="1200" dirty="0"/>
              <a:t>Source:  </a:t>
            </a:r>
            <a:r>
              <a:rPr lang="en-US" sz="1200" dirty="0">
                <a:hlinkClick r:id="rId2"/>
              </a:rPr>
              <a:t>https://</a:t>
            </a:r>
            <a:r>
              <a:rPr lang="en-US" sz="1200" dirty="0" smtClean="0">
                <a:hlinkClick r:id="rId2"/>
              </a:rPr>
              <a:t>setiathome.berkeley.edu/</a:t>
            </a:r>
            <a:r>
              <a:rPr lang="en-US" sz="1200" dirty="0" smtClean="0"/>
              <a:t>  </a:t>
            </a:r>
            <a:endParaRPr lang="en-US" sz="1200" dirty="0"/>
          </a:p>
          <a:p>
            <a:r>
              <a:rPr lang="en-US" sz="1200" dirty="0" smtClean="0"/>
              <a:t> </a:t>
            </a:r>
            <a:endParaRPr lang="en-US" sz="1200" dirty="0"/>
          </a:p>
        </p:txBody>
      </p:sp>
      <p:sp>
        <p:nvSpPr>
          <p:cNvPr id="7" name="Rectangle 6">
            <a:extLst>
              <a:ext uri="{FF2B5EF4-FFF2-40B4-BE49-F238E27FC236}">
                <a16:creationId xmlns:a16="http://schemas.microsoft.com/office/drawing/2014/main" id="{714B5B36-E382-1240-94E4-005ABDDE4478}"/>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1352420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lgn="just"/>
            <a:r>
              <a:rPr lang="en-US" sz="2400" dirty="0" smtClean="0"/>
              <a:t>World </a:t>
            </a:r>
            <a:r>
              <a:rPr lang="en-US" sz="2400" dirty="0"/>
              <a:t>Community </a:t>
            </a:r>
            <a:r>
              <a:rPr lang="en-US" sz="2400" dirty="0" smtClean="0"/>
              <a:t>Grid - IBM</a:t>
            </a:r>
          </a:p>
          <a:p>
            <a:pPr lvl="1" algn="just"/>
            <a:r>
              <a:rPr lang="en-US" sz="2000" dirty="0" smtClean="0"/>
              <a:t>By </a:t>
            </a:r>
            <a:r>
              <a:rPr lang="en-US" sz="2000" dirty="0"/>
              <a:t>using </a:t>
            </a:r>
            <a:r>
              <a:rPr lang="en-US" sz="2000" b="1" dirty="0"/>
              <a:t>the idle time of computers around </a:t>
            </a:r>
            <a:r>
              <a:rPr lang="en-US" sz="2000" b="1" dirty="0" smtClean="0"/>
              <a:t>the world</a:t>
            </a:r>
            <a:r>
              <a:rPr lang="en-US" sz="2000" dirty="0"/>
              <a:t>, this research </a:t>
            </a:r>
            <a:r>
              <a:rPr lang="en-US" sz="2000" dirty="0" smtClean="0"/>
              <a:t>project</a:t>
            </a:r>
            <a:r>
              <a:rPr lang="en-US" sz="2000" dirty="0"/>
              <a:t> can </a:t>
            </a:r>
            <a:r>
              <a:rPr lang="en-US" sz="2000" dirty="0" err="1"/>
              <a:t>analyse</a:t>
            </a:r>
            <a:r>
              <a:rPr lang="en-US" sz="2000" dirty="0"/>
              <a:t> human genome, HIV, etc. </a:t>
            </a:r>
          </a:p>
          <a:p>
            <a:pPr lvl="1" algn="just"/>
            <a:r>
              <a:rPr lang="en-US" sz="2000" dirty="0" smtClean="0"/>
              <a:t>When </a:t>
            </a:r>
            <a:r>
              <a:rPr lang="en-US" sz="2000" dirty="0"/>
              <a:t>our computer connected to internet, the users install WCG client software onto computers. This will work in background when your computer is idle, sing spare system resources</a:t>
            </a:r>
            <a:r>
              <a:rPr lang="en-US" sz="2000" dirty="0" smtClean="0"/>
              <a:t>.</a:t>
            </a:r>
          </a:p>
          <a:p>
            <a:pPr lvl="1" algn="just"/>
            <a:r>
              <a:rPr lang="en-US" sz="2000" dirty="0" smtClean="0"/>
              <a:t>Major findings in 2014: </a:t>
            </a:r>
            <a:r>
              <a:rPr lang="en-US" sz="2000" dirty="0"/>
              <a:t>they manage to discover </a:t>
            </a:r>
            <a:r>
              <a:rPr lang="en-US" sz="2000" b="1" dirty="0"/>
              <a:t>7 compounds that destroy a particular nerve type cancer cells without side effects</a:t>
            </a:r>
          </a:p>
        </p:txBody>
      </p:sp>
      <p:sp>
        <p:nvSpPr>
          <p:cNvPr id="4" name="Slide Number Placeholder 3"/>
          <p:cNvSpPr>
            <a:spLocks noGrp="1"/>
          </p:cNvSpPr>
          <p:nvPr>
            <p:ph type="sldNum" sz="quarter" idx="12"/>
          </p:nvPr>
        </p:nvSpPr>
        <p:spPr/>
        <p:txBody>
          <a:bodyPr/>
          <a:lstStyle/>
          <a:p>
            <a:fld id="{33085032-7C7B-4CFF-B143-12EB198668AE}" type="slidenum">
              <a:rPr lang="en-US" smtClean="0"/>
              <a:t>17</a:t>
            </a:fld>
            <a:endParaRPr lang="en-US"/>
          </a:p>
        </p:txBody>
      </p:sp>
      <p:sp>
        <p:nvSpPr>
          <p:cNvPr id="5" name="Rectangle 4">
            <a:extLst>
              <a:ext uri="{FF2B5EF4-FFF2-40B4-BE49-F238E27FC236}">
                <a16:creationId xmlns:a16="http://schemas.microsoft.com/office/drawing/2014/main" id="{714B5B36-E382-1240-94E4-005ABDDE4478}"/>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63211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lgn="just"/>
            <a:r>
              <a:rPr lang="en-US" sz="2400" dirty="0" smtClean="0"/>
              <a:t>“F</a:t>
            </a:r>
            <a:r>
              <a:rPr lang="en-US" sz="2400" dirty="0" smtClean="0"/>
              <a:t>olding </a:t>
            </a:r>
            <a:r>
              <a:rPr lang="en-US" sz="2400" dirty="0"/>
              <a:t>at </a:t>
            </a:r>
            <a:r>
              <a:rPr lang="en-US" sz="2400" dirty="0" smtClean="0"/>
              <a:t>home”</a:t>
            </a:r>
            <a:r>
              <a:rPr lang="en-US" sz="2400" dirty="0"/>
              <a:t> </a:t>
            </a:r>
            <a:r>
              <a:rPr lang="en-US" sz="2400" dirty="0" smtClean="0"/>
              <a:t>project</a:t>
            </a:r>
            <a:r>
              <a:rPr lang="en-US" sz="2400" dirty="0"/>
              <a:t> is a real example of distributed computing where you </a:t>
            </a:r>
            <a:r>
              <a:rPr lang="en-US" sz="2400" dirty="0" smtClean="0"/>
              <a:t>install </a:t>
            </a:r>
            <a:r>
              <a:rPr lang="en-US" sz="2400" dirty="0"/>
              <a:t>their application and when your computer goes to screen saver they use your computer processing </a:t>
            </a:r>
            <a:r>
              <a:rPr lang="en-US" sz="2400" dirty="0" smtClean="0"/>
              <a:t>resource.</a:t>
            </a:r>
          </a:p>
          <a:p>
            <a:pPr algn="just"/>
            <a:r>
              <a:rPr lang="en-US" sz="2400" dirty="0" smtClean="0"/>
              <a:t>“</a:t>
            </a:r>
            <a:r>
              <a:rPr lang="en-US" sz="2400" i="1" dirty="0"/>
              <a:t>While you keep going with your everyday activities, your computer will be working to help us find cures for diseases like cancer, ALS, Parkinson’s, Huntington’s, Influenza and many others.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33085032-7C7B-4CFF-B143-12EB198668AE}" type="slidenum">
              <a:rPr lang="en-US" smtClean="0"/>
              <a:t>18</a:t>
            </a:fld>
            <a:endParaRPr lang="en-US"/>
          </a:p>
        </p:txBody>
      </p:sp>
      <p:sp>
        <p:nvSpPr>
          <p:cNvPr id="6" name="Rectangle 5">
            <a:extLst>
              <a:ext uri="{FF2B5EF4-FFF2-40B4-BE49-F238E27FC236}">
                <a16:creationId xmlns:a16="http://schemas.microsoft.com/office/drawing/2014/main" id="{E70FEF34-7CF7-B641-9C35-FAFF45285E14}"/>
              </a:ext>
            </a:extLst>
          </p:cNvPr>
          <p:cNvSpPr/>
          <p:nvPr/>
        </p:nvSpPr>
        <p:spPr>
          <a:xfrm>
            <a:off x="0" y="6538913"/>
            <a:ext cx="8029576" cy="461665"/>
          </a:xfrm>
          <a:prstGeom prst="rect">
            <a:avLst/>
          </a:prstGeom>
        </p:spPr>
        <p:txBody>
          <a:bodyPr wrap="square">
            <a:spAutoFit/>
          </a:bodyPr>
          <a:lstStyle/>
          <a:p>
            <a:r>
              <a:rPr lang="en-US" sz="1200" dirty="0"/>
              <a:t>Source: </a:t>
            </a:r>
            <a:r>
              <a:rPr lang="en-US" sz="1200" dirty="0">
                <a:hlinkClick r:id="rId2"/>
              </a:rPr>
              <a:t>https://foldingathome.org/start-folding/ </a:t>
            </a:r>
            <a:r>
              <a:rPr lang="en-US" sz="1200" dirty="0" smtClean="0">
                <a:solidFill>
                  <a:srgbClr val="57A89A"/>
                </a:solidFill>
                <a:latin typeface="Helvetica Neue"/>
                <a:hlinkClick r:id="rId3"/>
              </a:rPr>
              <a:t>/</a:t>
            </a:r>
            <a:endParaRPr lang="en-US" sz="1200" dirty="0"/>
          </a:p>
          <a:p>
            <a:r>
              <a:rPr lang="en-US" sz="1200" dirty="0" smtClean="0"/>
              <a:t>  </a:t>
            </a:r>
            <a:endParaRPr lang="en-US" sz="1200" dirty="0"/>
          </a:p>
        </p:txBody>
      </p:sp>
      <p:sp>
        <p:nvSpPr>
          <p:cNvPr id="7" name="Rectangle 6">
            <a:extLst>
              <a:ext uri="{FF2B5EF4-FFF2-40B4-BE49-F238E27FC236}">
                <a16:creationId xmlns:a16="http://schemas.microsoft.com/office/drawing/2014/main" id="{714B5B36-E382-1240-94E4-005ABDDE4478}"/>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184273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3CC7-B085-634D-9858-613FCBAB014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70B550E-E77B-FA49-8430-E43DB9D5C5DD}"/>
              </a:ext>
            </a:extLst>
          </p:cNvPr>
          <p:cNvSpPr>
            <a:spLocks noGrp="1"/>
          </p:cNvSpPr>
          <p:nvPr>
            <p:ph idx="1"/>
          </p:nvPr>
        </p:nvSpPr>
        <p:spPr/>
        <p:txBody>
          <a:bodyPr/>
          <a:lstStyle/>
          <a:p>
            <a:r>
              <a:rPr lang="en-US" dirty="0"/>
              <a:t>Distributed computing compare to other computing concepts</a:t>
            </a:r>
          </a:p>
          <a:p>
            <a:r>
              <a:rPr lang="en-US" dirty="0"/>
              <a:t>Distributed computing in Hadoop</a:t>
            </a:r>
          </a:p>
        </p:txBody>
      </p:sp>
      <p:sp>
        <p:nvSpPr>
          <p:cNvPr id="4" name="Slide Number Placeholder 3">
            <a:extLst>
              <a:ext uri="{FF2B5EF4-FFF2-40B4-BE49-F238E27FC236}">
                <a16:creationId xmlns:a16="http://schemas.microsoft.com/office/drawing/2014/main" id="{59FB0C6E-0CCA-584B-ABAB-F869E80F2336}"/>
              </a:ext>
            </a:extLst>
          </p:cNvPr>
          <p:cNvSpPr>
            <a:spLocks noGrp="1"/>
          </p:cNvSpPr>
          <p:nvPr>
            <p:ph type="sldNum" sz="quarter" idx="12"/>
          </p:nvPr>
        </p:nvSpPr>
        <p:spPr/>
        <p:txBody>
          <a:bodyPr/>
          <a:lstStyle/>
          <a:p>
            <a:fld id="{33085032-7C7B-4CFF-B143-12EB198668AE}" type="slidenum">
              <a:rPr lang="en-US" smtClean="0"/>
              <a:t>2</a:t>
            </a:fld>
            <a:endParaRPr lang="en-US"/>
          </a:p>
        </p:txBody>
      </p:sp>
      <p:sp>
        <p:nvSpPr>
          <p:cNvPr id="5" name="Rectangle 4">
            <a:extLst>
              <a:ext uri="{FF2B5EF4-FFF2-40B4-BE49-F238E27FC236}">
                <a16:creationId xmlns:a16="http://schemas.microsoft.com/office/drawing/2014/main" id="{625088D0-664F-D042-97F9-BD648C4D1617}"/>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7682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3CC7-B085-634D-9858-613FCBAB014C}"/>
              </a:ext>
            </a:extLst>
          </p:cNvPr>
          <p:cNvSpPr>
            <a:spLocks noGrp="1"/>
          </p:cNvSpPr>
          <p:nvPr>
            <p:ph type="title"/>
          </p:nvPr>
        </p:nvSpPr>
        <p:spPr/>
        <p:txBody>
          <a:bodyPr/>
          <a:lstStyle/>
          <a:p>
            <a:r>
              <a:rPr lang="en-US" dirty="0"/>
              <a:t>Distributed Computing</a:t>
            </a:r>
          </a:p>
        </p:txBody>
      </p:sp>
      <p:sp>
        <p:nvSpPr>
          <p:cNvPr id="3" name="Content Placeholder 2">
            <a:extLst>
              <a:ext uri="{FF2B5EF4-FFF2-40B4-BE49-F238E27FC236}">
                <a16:creationId xmlns:a16="http://schemas.microsoft.com/office/drawing/2014/main" id="{A70B550E-E77B-FA49-8430-E43DB9D5C5DD}"/>
              </a:ext>
            </a:extLst>
          </p:cNvPr>
          <p:cNvSpPr>
            <a:spLocks noGrp="1"/>
          </p:cNvSpPr>
          <p:nvPr>
            <p:ph idx="1"/>
          </p:nvPr>
        </p:nvSpPr>
        <p:spPr/>
        <p:txBody>
          <a:bodyPr>
            <a:noAutofit/>
          </a:bodyPr>
          <a:lstStyle/>
          <a:p>
            <a:pPr algn="just"/>
            <a:r>
              <a:rPr lang="en-US" dirty="0"/>
              <a:t>Distributed computing is a field of computer science that studies distributed systems. </a:t>
            </a:r>
            <a:endParaRPr lang="en-US" dirty="0" smtClean="0"/>
          </a:p>
          <a:p>
            <a:pPr lvl="1" algn="just"/>
            <a:r>
              <a:rPr lang="en-US" dirty="0" smtClean="0"/>
              <a:t>A </a:t>
            </a:r>
            <a:r>
              <a:rPr lang="en-US" dirty="0"/>
              <a:t>distributed system is a model in which components located on </a:t>
            </a:r>
            <a:r>
              <a:rPr lang="en-US" b="1" dirty="0"/>
              <a:t>networked </a:t>
            </a:r>
            <a:r>
              <a:rPr lang="en-US" b="1" dirty="0" smtClean="0"/>
              <a:t>computers</a:t>
            </a:r>
            <a:r>
              <a:rPr lang="en-US" dirty="0" smtClean="0"/>
              <a:t>, communicate </a:t>
            </a:r>
            <a:r>
              <a:rPr lang="en-US" dirty="0"/>
              <a:t>and coordinate their actions by passing messages. The components interact with each other in order to achieve a common goal</a:t>
            </a:r>
            <a:r>
              <a:rPr lang="en-US" dirty="0" smtClean="0"/>
              <a:t>. </a:t>
            </a:r>
            <a:endParaRPr lang="en-US" dirty="0"/>
          </a:p>
          <a:p>
            <a:pPr lvl="1" algn="just"/>
            <a:r>
              <a:rPr lang="en-US" dirty="0" smtClean="0"/>
              <a:t>Three </a:t>
            </a:r>
            <a:r>
              <a:rPr lang="en-US" dirty="0" smtClean="0"/>
              <a:t>characteristics: </a:t>
            </a:r>
          </a:p>
          <a:p>
            <a:pPr lvl="2"/>
            <a:r>
              <a:rPr lang="en-US" dirty="0" smtClean="0"/>
              <a:t>the </a:t>
            </a:r>
            <a:r>
              <a:rPr lang="en-US" dirty="0"/>
              <a:t>computers operate </a:t>
            </a:r>
            <a:r>
              <a:rPr lang="en-US" dirty="0" smtClean="0"/>
              <a:t>concurrently</a:t>
            </a:r>
          </a:p>
          <a:p>
            <a:pPr lvl="2"/>
            <a:r>
              <a:rPr lang="en-US" dirty="0" smtClean="0"/>
              <a:t>f</a:t>
            </a:r>
            <a:r>
              <a:rPr lang="en-US" dirty="0"/>
              <a:t>ail </a:t>
            </a:r>
            <a:r>
              <a:rPr lang="en-US" dirty="0" smtClean="0"/>
              <a:t>independently</a:t>
            </a:r>
          </a:p>
          <a:p>
            <a:pPr lvl="2"/>
            <a:r>
              <a:rPr lang="en-US" dirty="0"/>
              <a:t>do not share global clock</a:t>
            </a:r>
            <a:r>
              <a:rPr lang="en-US" sz="2400" dirty="0"/>
              <a:t/>
            </a:r>
            <a:br>
              <a:rPr lang="en-US" sz="2400" dirty="0"/>
            </a:br>
            <a:endParaRPr lang="en-US" sz="2400" dirty="0" smtClean="0"/>
          </a:p>
          <a:p>
            <a:endParaRPr lang="en-US" dirty="0"/>
          </a:p>
        </p:txBody>
      </p:sp>
      <p:sp>
        <p:nvSpPr>
          <p:cNvPr id="4" name="Slide Number Placeholder 3">
            <a:extLst>
              <a:ext uri="{FF2B5EF4-FFF2-40B4-BE49-F238E27FC236}">
                <a16:creationId xmlns:a16="http://schemas.microsoft.com/office/drawing/2014/main" id="{59FB0C6E-0CCA-584B-ABAB-F869E80F2336}"/>
              </a:ext>
            </a:extLst>
          </p:cNvPr>
          <p:cNvSpPr>
            <a:spLocks noGrp="1"/>
          </p:cNvSpPr>
          <p:nvPr>
            <p:ph type="sldNum" sz="quarter" idx="12"/>
          </p:nvPr>
        </p:nvSpPr>
        <p:spPr/>
        <p:txBody>
          <a:bodyPr/>
          <a:lstStyle/>
          <a:p>
            <a:fld id="{33085032-7C7B-4CFF-B143-12EB198668AE}" type="slidenum">
              <a:rPr lang="en-US" smtClean="0"/>
              <a:t>3</a:t>
            </a:fld>
            <a:endParaRPr lang="en-US"/>
          </a:p>
        </p:txBody>
      </p:sp>
      <p:sp>
        <p:nvSpPr>
          <p:cNvPr id="5" name="Rectangle 4">
            <a:extLst>
              <a:ext uri="{FF2B5EF4-FFF2-40B4-BE49-F238E27FC236}">
                <a16:creationId xmlns:a16="http://schemas.microsoft.com/office/drawing/2014/main" id="{625088D0-664F-D042-97F9-BD648C4D1617}"/>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7" name="Rectangle 6"/>
          <p:cNvSpPr/>
          <p:nvPr/>
        </p:nvSpPr>
        <p:spPr>
          <a:xfrm>
            <a:off x="0" y="6598365"/>
            <a:ext cx="8455447" cy="246221"/>
          </a:xfrm>
          <a:prstGeom prst="rect">
            <a:avLst/>
          </a:prstGeom>
        </p:spPr>
        <p:txBody>
          <a:bodyPr wrap="square">
            <a:spAutoFit/>
          </a:bodyPr>
          <a:lstStyle/>
          <a:p>
            <a:pPr marL="573088" indent="-573088"/>
            <a:r>
              <a:rPr lang="en-US" sz="1000" dirty="0" smtClean="0"/>
              <a:t>Source: </a:t>
            </a:r>
            <a:r>
              <a:rPr lang="en-US" sz="1000" dirty="0" err="1" smtClean="0"/>
              <a:t>Tanenbaum</a:t>
            </a:r>
            <a:r>
              <a:rPr lang="en-US" sz="1000" dirty="0"/>
              <a:t>, Andrew S.; Steen, Maarten van (2002). Distributed systems: principles and paradigms. Upper Saddle River, NJ: Pearson Prentice Hall.</a:t>
            </a:r>
          </a:p>
        </p:txBody>
      </p:sp>
    </p:spTree>
    <p:extLst>
      <p:ext uri="{BB962C8B-B14F-4D97-AF65-F5344CB8AC3E}">
        <p14:creationId xmlns:p14="http://schemas.microsoft.com/office/powerpoint/2010/main" val="300217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a:t>
            </a:r>
            <a:r>
              <a:rPr lang="en-US" dirty="0" smtClean="0"/>
              <a:t>Computing</a:t>
            </a:r>
            <a:endParaRPr lang="en-US" dirty="0"/>
          </a:p>
        </p:txBody>
      </p:sp>
      <p:sp>
        <p:nvSpPr>
          <p:cNvPr id="3" name="Content Placeholder 2"/>
          <p:cNvSpPr>
            <a:spLocks noGrp="1"/>
          </p:cNvSpPr>
          <p:nvPr>
            <p:ph idx="1"/>
          </p:nvPr>
        </p:nvSpPr>
        <p:spPr/>
        <p:txBody>
          <a:bodyPr>
            <a:noAutofit/>
          </a:bodyPr>
          <a:lstStyle/>
          <a:p>
            <a:pPr algn="just"/>
            <a:r>
              <a:rPr lang="en-US" dirty="0" smtClean="0"/>
              <a:t>A model </a:t>
            </a:r>
            <a:r>
              <a:rPr lang="en-US" dirty="0"/>
              <a:t>consists of </a:t>
            </a:r>
            <a:r>
              <a:rPr lang="en-US" b="1" dirty="0"/>
              <a:t>multiple software components </a:t>
            </a:r>
            <a:r>
              <a:rPr lang="en-US" dirty="0"/>
              <a:t>that are run on multiple computers to improve efficiency and </a:t>
            </a:r>
            <a:r>
              <a:rPr lang="en-US" dirty="0" smtClean="0"/>
              <a:t>performance.</a:t>
            </a:r>
          </a:p>
          <a:p>
            <a:pPr lvl="1" algn="just"/>
            <a:r>
              <a:rPr lang="en-US" dirty="0" smtClean="0"/>
              <a:t>something </a:t>
            </a:r>
            <a:r>
              <a:rPr lang="en-US" dirty="0"/>
              <a:t>that shared among multiple systems which may also be in different locations to make such a network work as a single computer. </a:t>
            </a:r>
            <a:endParaRPr lang="en-US" dirty="0" smtClean="0"/>
          </a:p>
          <a:p>
            <a:pPr algn="just"/>
            <a:r>
              <a:rPr lang="en-US" b="1" dirty="0" smtClean="0"/>
              <a:t>Two </a:t>
            </a:r>
            <a:r>
              <a:rPr lang="en-US" b="1" dirty="0"/>
              <a:t>types </a:t>
            </a:r>
            <a:r>
              <a:rPr lang="en-US" dirty="0"/>
              <a:t>of distributed systems: </a:t>
            </a:r>
            <a:endParaRPr lang="en-US" dirty="0" smtClean="0"/>
          </a:p>
          <a:p>
            <a:pPr lvl="1" algn="just"/>
            <a:r>
              <a:rPr lang="en-US" dirty="0" smtClean="0"/>
              <a:t>Computers </a:t>
            </a:r>
            <a:r>
              <a:rPr lang="en-US" dirty="0"/>
              <a:t>are physically close together (connected by a local network) </a:t>
            </a:r>
            <a:endParaRPr lang="en-US" dirty="0" smtClean="0"/>
          </a:p>
          <a:p>
            <a:pPr lvl="1" algn="just"/>
            <a:r>
              <a:rPr lang="en-US" dirty="0" smtClean="0"/>
              <a:t>Computers </a:t>
            </a:r>
            <a:r>
              <a:rPr lang="en-US" dirty="0"/>
              <a:t>are geographically distant (connected by a wide area network) </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4</a:t>
            </a:fld>
            <a:endParaRPr lang="en-US"/>
          </a:p>
        </p:txBody>
      </p:sp>
      <p:sp>
        <p:nvSpPr>
          <p:cNvPr id="5" name="Rectangle 4">
            <a:extLst>
              <a:ext uri="{FF2B5EF4-FFF2-40B4-BE49-F238E27FC236}">
                <a16:creationId xmlns:a16="http://schemas.microsoft.com/office/drawing/2014/main" id="{625088D0-664F-D042-97F9-BD648C4D1617}"/>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278663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a:t>
            </a:r>
            <a:r>
              <a:rPr lang="en-US" dirty="0" smtClean="0"/>
              <a:t>Computing</a:t>
            </a:r>
            <a:endParaRPr lang="en-US" dirty="0"/>
          </a:p>
        </p:txBody>
      </p:sp>
      <p:sp>
        <p:nvSpPr>
          <p:cNvPr id="3" name="Content Placeholder 2"/>
          <p:cNvSpPr>
            <a:spLocks noGrp="1"/>
          </p:cNvSpPr>
          <p:nvPr>
            <p:ph idx="1"/>
          </p:nvPr>
        </p:nvSpPr>
        <p:spPr/>
        <p:txBody>
          <a:bodyPr>
            <a:noAutofit/>
          </a:bodyPr>
          <a:lstStyle/>
          <a:p>
            <a:pPr algn="just"/>
            <a:r>
              <a:rPr lang="en-US" dirty="0" smtClean="0"/>
              <a:t>A distributed </a:t>
            </a:r>
            <a:r>
              <a:rPr lang="en-US" dirty="0"/>
              <a:t>system can consist of </a:t>
            </a:r>
            <a:r>
              <a:rPr lang="en-US" b="1" dirty="0"/>
              <a:t>many different possible configurations</a:t>
            </a:r>
            <a:r>
              <a:rPr lang="en-US" dirty="0"/>
              <a:t>, such as mainframes, personal computers, workstations, minicomputers, and so on. </a:t>
            </a:r>
            <a:endParaRPr lang="en-US" dirty="0" smtClean="0"/>
          </a:p>
          <a:p>
            <a:pPr lvl="1" algn="just"/>
            <a:r>
              <a:rPr lang="en-US" dirty="0" smtClean="0"/>
              <a:t>For </a:t>
            </a:r>
            <a:r>
              <a:rPr lang="en-US" dirty="0"/>
              <a:t>example, in a 3-tier distributed model each tier will do different task: </a:t>
            </a:r>
            <a:endParaRPr lang="en-US" dirty="0" smtClean="0"/>
          </a:p>
          <a:p>
            <a:pPr marL="1371600" lvl="2" indent="-457200" algn="just">
              <a:buFont typeface="+mj-lt"/>
              <a:buAutoNum type="arabicPeriod"/>
            </a:pPr>
            <a:r>
              <a:rPr lang="en-US" dirty="0" smtClean="0"/>
              <a:t>User </a:t>
            </a:r>
            <a:r>
              <a:rPr lang="en-US" dirty="0"/>
              <a:t>interface processing (performed in the </a:t>
            </a:r>
            <a:r>
              <a:rPr lang="en-US" b="1" dirty="0"/>
              <a:t>PC</a:t>
            </a:r>
            <a:r>
              <a:rPr lang="en-US" dirty="0"/>
              <a:t> at the user's location) </a:t>
            </a:r>
          </a:p>
          <a:p>
            <a:pPr marL="1371600" lvl="2" indent="-457200" algn="just">
              <a:buFont typeface="+mj-lt"/>
              <a:buAutoNum type="arabicPeriod"/>
            </a:pPr>
            <a:r>
              <a:rPr lang="en-US" dirty="0" smtClean="0"/>
              <a:t>Business </a:t>
            </a:r>
            <a:r>
              <a:rPr lang="en-US" dirty="0"/>
              <a:t>processing (done in a </a:t>
            </a:r>
            <a:r>
              <a:rPr lang="en-US" b="1" dirty="0"/>
              <a:t>remote computer</a:t>
            </a:r>
            <a:r>
              <a:rPr lang="en-US" dirty="0"/>
              <a:t>) </a:t>
            </a:r>
          </a:p>
          <a:p>
            <a:pPr marL="1371600" lvl="2" indent="-457200" algn="just">
              <a:buFont typeface="+mj-lt"/>
              <a:buAutoNum type="arabicPeriod"/>
            </a:pPr>
            <a:r>
              <a:rPr lang="en-US" dirty="0" smtClean="0"/>
              <a:t>Database </a:t>
            </a:r>
            <a:r>
              <a:rPr lang="en-US" dirty="0"/>
              <a:t>access and processing (performed in another computer that provides </a:t>
            </a:r>
            <a:r>
              <a:rPr lang="en-US" b="1" dirty="0"/>
              <a:t>centralized access</a:t>
            </a:r>
            <a:r>
              <a:rPr lang="en-US" dirty="0"/>
              <a:t>) </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5</a:t>
            </a:fld>
            <a:endParaRPr lang="en-US"/>
          </a:p>
        </p:txBody>
      </p:sp>
      <p:sp>
        <p:nvSpPr>
          <p:cNvPr id="5" name="Rectangle 4">
            <a:extLst>
              <a:ext uri="{FF2B5EF4-FFF2-40B4-BE49-F238E27FC236}">
                <a16:creationId xmlns:a16="http://schemas.microsoft.com/office/drawing/2014/main" id="{625088D0-664F-D042-97F9-BD648C4D1617}"/>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236914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3CC7-B085-634D-9858-613FCBAB014C}"/>
              </a:ext>
            </a:extLst>
          </p:cNvPr>
          <p:cNvSpPr>
            <a:spLocks noGrp="1"/>
          </p:cNvSpPr>
          <p:nvPr>
            <p:ph type="title"/>
          </p:nvPr>
        </p:nvSpPr>
        <p:spPr/>
        <p:txBody>
          <a:bodyPr/>
          <a:lstStyle/>
          <a:p>
            <a:r>
              <a:rPr lang="en-US" dirty="0"/>
              <a:t>Distributed Computing VS </a:t>
            </a:r>
            <a:r>
              <a:rPr lang="en-US" dirty="0" smtClean="0"/>
              <a:t/>
            </a:r>
            <a:br>
              <a:rPr lang="en-US" dirty="0" smtClean="0"/>
            </a:br>
            <a:r>
              <a:rPr lang="en-US" dirty="0" smtClean="0"/>
              <a:t>Parallel </a:t>
            </a:r>
            <a:r>
              <a:rPr lang="en-US" dirty="0"/>
              <a:t>computing</a:t>
            </a:r>
          </a:p>
        </p:txBody>
      </p:sp>
      <p:sp>
        <p:nvSpPr>
          <p:cNvPr id="3" name="Content Placeholder 2">
            <a:extLst>
              <a:ext uri="{FF2B5EF4-FFF2-40B4-BE49-F238E27FC236}">
                <a16:creationId xmlns:a16="http://schemas.microsoft.com/office/drawing/2014/main" id="{A70B550E-E77B-FA49-8430-E43DB9D5C5DD}"/>
              </a:ext>
            </a:extLst>
          </p:cNvPr>
          <p:cNvSpPr>
            <a:spLocks noGrp="1"/>
          </p:cNvSpPr>
          <p:nvPr>
            <p:ph idx="1"/>
          </p:nvPr>
        </p:nvSpPr>
        <p:spPr>
          <a:xfrm>
            <a:off x="628650" y="1825624"/>
            <a:ext cx="7886700" cy="4806529"/>
          </a:xfrm>
        </p:spPr>
        <p:txBody>
          <a:bodyPr>
            <a:normAutofit lnSpcReduction="10000"/>
          </a:bodyPr>
          <a:lstStyle/>
          <a:p>
            <a:pPr algn="just"/>
            <a:r>
              <a:rPr lang="en-US" sz="2400" dirty="0" smtClean="0"/>
              <a:t>Parallel computing: </a:t>
            </a:r>
            <a:r>
              <a:rPr lang="en-US" sz="2400" dirty="0"/>
              <a:t>There are many processing steps and each processing step is </a:t>
            </a:r>
            <a:r>
              <a:rPr lang="en-US" sz="2400" b="1" dirty="0"/>
              <a:t>completed at the same specified time</a:t>
            </a:r>
            <a:r>
              <a:rPr lang="en-US" sz="2400" dirty="0"/>
              <a:t>. </a:t>
            </a:r>
            <a:endParaRPr lang="en-US" sz="2400" dirty="0" smtClean="0"/>
          </a:p>
          <a:p>
            <a:pPr lvl="1" algn="just"/>
            <a:r>
              <a:rPr lang="en-US" sz="2000" dirty="0" smtClean="0"/>
              <a:t>For </a:t>
            </a:r>
            <a:r>
              <a:rPr lang="en-US" sz="2000" dirty="0"/>
              <a:t>example: It is important to have steps work in parallel when dealing with videos</a:t>
            </a:r>
            <a:r>
              <a:rPr lang="en-US" sz="2000" dirty="0" smtClean="0"/>
              <a:t>.</a:t>
            </a:r>
          </a:p>
          <a:p>
            <a:pPr algn="just"/>
            <a:r>
              <a:rPr lang="en-US" sz="2400" dirty="0"/>
              <a:t>Distributed Computing: There are many processing steps but processing is </a:t>
            </a:r>
            <a:r>
              <a:rPr lang="en-US" sz="2400" b="1" dirty="0"/>
              <a:t>divided into several computers or nodes</a:t>
            </a:r>
            <a:r>
              <a:rPr lang="en-US" sz="2400" dirty="0"/>
              <a:t>, each computer/node works concurrently and then forwarding their individual outputs of some process to another </a:t>
            </a:r>
            <a:r>
              <a:rPr lang="en-US" sz="2400" b="1" dirty="0"/>
              <a:t>master</a:t>
            </a:r>
            <a:r>
              <a:rPr lang="en-US" sz="2400" dirty="0"/>
              <a:t> or responsible node that aggregates the outputs together. </a:t>
            </a:r>
            <a:endParaRPr lang="en-US" sz="2400" dirty="0" smtClean="0"/>
          </a:p>
          <a:p>
            <a:pPr lvl="1" algn="just"/>
            <a:r>
              <a:rPr lang="en-US" sz="2000" dirty="0" smtClean="0"/>
              <a:t>The </a:t>
            </a:r>
            <a:r>
              <a:rPr lang="en-US" sz="2000" dirty="0"/>
              <a:t>sequence of such processing is not guaranteed. </a:t>
            </a:r>
            <a:endParaRPr lang="en-US" sz="2000" dirty="0" smtClean="0"/>
          </a:p>
          <a:p>
            <a:pPr lvl="1" algn="just"/>
            <a:r>
              <a:rPr lang="en-US" sz="2000" dirty="0" smtClean="0"/>
              <a:t>Example: Hadoop </a:t>
            </a:r>
            <a:r>
              <a:rPr lang="en-US" sz="2000" dirty="0"/>
              <a:t>and </a:t>
            </a:r>
            <a:r>
              <a:rPr lang="en-US" sz="2000" dirty="0" err="1" smtClean="0"/>
              <a:t>MapReduce</a:t>
            </a:r>
            <a:endParaRPr lang="en-US" sz="2000" dirty="0" smtClean="0"/>
          </a:p>
          <a:p>
            <a:pPr algn="just"/>
            <a:r>
              <a:rPr lang="en-US" sz="2400" u="sng" dirty="0" smtClean="0"/>
              <a:t>How to choose?</a:t>
            </a:r>
            <a:endParaRPr lang="en-US" sz="2400" u="sng" dirty="0" smtClean="0"/>
          </a:p>
          <a:p>
            <a:pPr algn="just"/>
            <a:endParaRPr lang="en-US" sz="2400" dirty="0"/>
          </a:p>
        </p:txBody>
      </p:sp>
      <p:sp>
        <p:nvSpPr>
          <p:cNvPr id="4" name="Slide Number Placeholder 3">
            <a:extLst>
              <a:ext uri="{FF2B5EF4-FFF2-40B4-BE49-F238E27FC236}">
                <a16:creationId xmlns:a16="http://schemas.microsoft.com/office/drawing/2014/main" id="{59FB0C6E-0CCA-584B-ABAB-F869E80F2336}"/>
              </a:ext>
            </a:extLst>
          </p:cNvPr>
          <p:cNvSpPr>
            <a:spLocks noGrp="1"/>
          </p:cNvSpPr>
          <p:nvPr>
            <p:ph type="sldNum" sz="quarter" idx="12"/>
          </p:nvPr>
        </p:nvSpPr>
        <p:spPr/>
        <p:txBody>
          <a:bodyPr/>
          <a:lstStyle/>
          <a:p>
            <a:fld id="{33085032-7C7B-4CFF-B143-12EB198668AE}" type="slidenum">
              <a:rPr lang="en-US" smtClean="0"/>
              <a:t>6</a:t>
            </a:fld>
            <a:endParaRPr lang="en-US"/>
          </a:p>
        </p:txBody>
      </p:sp>
      <p:sp>
        <p:nvSpPr>
          <p:cNvPr id="5" name="Rectangle 4">
            <a:extLst>
              <a:ext uri="{FF2B5EF4-FFF2-40B4-BE49-F238E27FC236}">
                <a16:creationId xmlns:a16="http://schemas.microsoft.com/office/drawing/2014/main" id="{625088D0-664F-D042-97F9-BD648C4D1617}"/>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98324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5210-3C42-3944-B96D-5E79D3BC84AB}"/>
              </a:ext>
            </a:extLst>
          </p:cNvPr>
          <p:cNvSpPr>
            <a:spLocks noGrp="1"/>
          </p:cNvSpPr>
          <p:nvPr>
            <p:ph type="title"/>
          </p:nvPr>
        </p:nvSpPr>
        <p:spPr/>
        <p:txBody>
          <a:bodyPr/>
          <a:lstStyle/>
          <a:p>
            <a:r>
              <a:rPr lang="en-US" dirty="0"/>
              <a:t>Distributed Computing VS </a:t>
            </a:r>
            <a:br>
              <a:rPr lang="en-US" dirty="0"/>
            </a:br>
            <a:r>
              <a:rPr lang="en-US" dirty="0"/>
              <a:t>Grid Computing</a:t>
            </a:r>
          </a:p>
        </p:txBody>
      </p:sp>
      <p:sp>
        <p:nvSpPr>
          <p:cNvPr id="3" name="Content Placeholder 2">
            <a:extLst>
              <a:ext uri="{FF2B5EF4-FFF2-40B4-BE49-F238E27FC236}">
                <a16:creationId xmlns:a16="http://schemas.microsoft.com/office/drawing/2014/main" id="{4E747F55-4E02-4B45-BDEE-D293E988DF15}"/>
              </a:ext>
            </a:extLst>
          </p:cNvPr>
          <p:cNvSpPr>
            <a:spLocks noGrp="1"/>
          </p:cNvSpPr>
          <p:nvPr>
            <p:ph idx="1"/>
          </p:nvPr>
        </p:nvSpPr>
        <p:spPr/>
        <p:txBody>
          <a:bodyPr>
            <a:noAutofit/>
          </a:bodyPr>
          <a:lstStyle/>
          <a:p>
            <a:pPr algn="just"/>
            <a:r>
              <a:rPr lang="en-US" sz="2400" dirty="0"/>
              <a:t>Grid Computing: It is a kind of </a:t>
            </a:r>
            <a:r>
              <a:rPr lang="en-US" sz="2400" b="1" dirty="0"/>
              <a:t>more secured and location-specified distributed system</a:t>
            </a:r>
            <a:r>
              <a:rPr lang="en-US" sz="2400" dirty="0"/>
              <a:t> such that in a specific organization or firm</a:t>
            </a:r>
            <a:r>
              <a:rPr lang="en-US" sz="2400" dirty="0" smtClean="0"/>
              <a:t>.</a:t>
            </a:r>
          </a:p>
          <a:p>
            <a:pPr lvl="1" algn="just"/>
            <a:r>
              <a:rPr lang="en-US" sz="2000" dirty="0" smtClean="0"/>
              <a:t>a </a:t>
            </a:r>
            <a:r>
              <a:rPr lang="en-US" sz="2000" dirty="0"/>
              <a:t>service for sharing computer power and data storage capacity over the </a:t>
            </a:r>
            <a:r>
              <a:rPr lang="en-US" sz="2000" dirty="0" smtClean="0"/>
              <a:t>Internet</a:t>
            </a:r>
          </a:p>
          <a:p>
            <a:pPr lvl="1" algn="just"/>
            <a:r>
              <a:rPr lang="en-US" sz="2000" dirty="0" smtClean="0"/>
              <a:t>is </a:t>
            </a:r>
            <a:r>
              <a:rPr lang="en-US" sz="2000" dirty="0"/>
              <a:t>more concerned to efficient </a:t>
            </a:r>
            <a:r>
              <a:rPr lang="en-US" sz="2000" b="1" dirty="0" smtClean="0"/>
              <a:t>utilization of a pool of heterogeneous systems</a:t>
            </a:r>
            <a:r>
              <a:rPr lang="en-US" sz="2000" dirty="0" smtClean="0"/>
              <a:t> with optimal workload management - utilizing an enterprise's entire computational resources (servers, networks, storage, and information), acting together to create one or more large pools of computing resources.</a:t>
            </a:r>
          </a:p>
          <a:p>
            <a:pPr algn="just"/>
            <a:r>
              <a:rPr lang="en-US" sz="2400" dirty="0" smtClean="0"/>
              <a:t>Distributed </a:t>
            </a:r>
            <a:r>
              <a:rPr lang="en-US" sz="2400" dirty="0"/>
              <a:t>Computing normally refers to managing or pooling the hundreds or thousands of computer systems which </a:t>
            </a:r>
            <a:r>
              <a:rPr lang="en-US" sz="2400" b="1" dirty="0"/>
              <a:t>individually are more limited in their memory and processing power</a:t>
            </a:r>
            <a:r>
              <a:rPr lang="en-US" sz="2400" dirty="0"/>
              <a:t>.</a:t>
            </a:r>
          </a:p>
        </p:txBody>
      </p:sp>
      <p:sp>
        <p:nvSpPr>
          <p:cNvPr id="4" name="Slide Number Placeholder 3">
            <a:extLst>
              <a:ext uri="{FF2B5EF4-FFF2-40B4-BE49-F238E27FC236}">
                <a16:creationId xmlns:a16="http://schemas.microsoft.com/office/drawing/2014/main" id="{8D0DDA68-7FDB-A640-8B1B-5B2227302248}"/>
              </a:ext>
            </a:extLst>
          </p:cNvPr>
          <p:cNvSpPr>
            <a:spLocks noGrp="1"/>
          </p:cNvSpPr>
          <p:nvPr>
            <p:ph type="sldNum" sz="quarter" idx="12"/>
          </p:nvPr>
        </p:nvSpPr>
        <p:spPr/>
        <p:txBody>
          <a:bodyPr/>
          <a:lstStyle/>
          <a:p>
            <a:fld id="{33085032-7C7B-4CFF-B143-12EB198668AE}" type="slidenum">
              <a:rPr lang="en-US" smtClean="0"/>
              <a:t>7</a:t>
            </a:fld>
            <a:endParaRPr lang="en-US"/>
          </a:p>
        </p:txBody>
      </p:sp>
      <p:sp>
        <p:nvSpPr>
          <p:cNvPr id="5" name="Rectangle 4">
            <a:extLst>
              <a:ext uri="{FF2B5EF4-FFF2-40B4-BE49-F238E27FC236}">
                <a16:creationId xmlns:a16="http://schemas.microsoft.com/office/drawing/2014/main" id="{714B5B36-E382-1240-94E4-005ABDDE4478}"/>
              </a:ext>
            </a:extLst>
          </p:cNvPr>
          <p:cNvSpPr/>
          <p:nvPr/>
        </p:nvSpPr>
        <p:spPr>
          <a:xfrm>
            <a:off x="5972658" y="0"/>
            <a:ext cx="3294684" cy="369332"/>
          </a:xfrm>
          <a:prstGeom prst="rect">
            <a:avLst/>
          </a:prstGeom>
        </p:spPr>
        <p:txBody>
          <a:bodyPr wrap="none">
            <a:spAutoFit/>
          </a:bodyPr>
          <a:lstStyle/>
          <a:p>
            <a:r>
              <a:rPr lang="en-US"/>
              <a:t>WQD7007 Big Data Management</a:t>
            </a:r>
          </a:p>
        </p:txBody>
      </p:sp>
      <p:sp>
        <p:nvSpPr>
          <p:cNvPr id="7" name="Rectangle 6"/>
          <p:cNvSpPr/>
          <p:nvPr/>
        </p:nvSpPr>
        <p:spPr>
          <a:xfrm>
            <a:off x="0" y="6598365"/>
            <a:ext cx="8183880" cy="246221"/>
          </a:xfrm>
          <a:prstGeom prst="rect">
            <a:avLst/>
          </a:prstGeom>
        </p:spPr>
        <p:txBody>
          <a:bodyPr wrap="square">
            <a:spAutoFit/>
          </a:bodyPr>
          <a:lstStyle/>
          <a:p>
            <a:r>
              <a:rPr lang="en-US" sz="1000" dirty="0" smtClean="0"/>
              <a:t>Source: http</a:t>
            </a:r>
            <a:r>
              <a:rPr lang="en-US" sz="1000" dirty="0"/>
              <a:t>://www.jatit.org/distributed-computing/grid-vs-distributed.htm</a:t>
            </a:r>
          </a:p>
        </p:txBody>
      </p:sp>
    </p:spTree>
    <p:extLst>
      <p:ext uri="{BB962C8B-B14F-4D97-AF65-F5344CB8AC3E}">
        <p14:creationId xmlns:p14="http://schemas.microsoft.com/office/powerpoint/2010/main" val="165538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5210-3C42-3944-B96D-5E79D3BC84AB}"/>
              </a:ext>
            </a:extLst>
          </p:cNvPr>
          <p:cNvSpPr>
            <a:spLocks noGrp="1"/>
          </p:cNvSpPr>
          <p:nvPr>
            <p:ph type="title"/>
          </p:nvPr>
        </p:nvSpPr>
        <p:spPr/>
        <p:txBody>
          <a:bodyPr/>
          <a:lstStyle/>
          <a:p>
            <a:r>
              <a:rPr lang="en-US" dirty="0"/>
              <a:t>Distributed Computing VS </a:t>
            </a:r>
            <a:br>
              <a:rPr lang="en-US" dirty="0"/>
            </a:br>
            <a:r>
              <a:rPr lang="en-US" dirty="0"/>
              <a:t>Cloud Computing</a:t>
            </a:r>
          </a:p>
        </p:txBody>
      </p:sp>
      <p:sp>
        <p:nvSpPr>
          <p:cNvPr id="3" name="Content Placeholder 2">
            <a:extLst>
              <a:ext uri="{FF2B5EF4-FFF2-40B4-BE49-F238E27FC236}">
                <a16:creationId xmlns:a16="http://schemas.microsoft.com/office/drawing/2014/main" id="{4E747F55-4E02-4B45-BDEE-D293E988DF15}"/>
              </a:ext>
            </a:extLst>
          </p:cNvPr>
          <p:cNvSpPr>
            <a:spLocks noGrp="1"/>
          </p:cNvSpPr>
          <p:nvPr>
            <p:ph idx="1"/>
          </p:nvPr>
        </p:nvSpPr>
        <p:spPr>
          <a:xfrm>
            <a:off x="628650" y="1825624"/>
            <a:ext cx="7886700" cy="5032375"/>
          </a:xfrm>
        </p:spPr>
        <p:txBody>
          <a:bodyPr>
            <a:normAutofit/>
          </a:bodyPr>
          <a:lstStyle/>
          <a:p>
            <a:pPr algn="just"/>
            <a:r>
              <a:rPr lang="en-US" sz="2400" dirty="0"/>
              <a:t>Cloud Computing: </a:t>
            </a:r>
            <a:r>
              <a:rPr lang="en-US" sz="2400" dirty="0" smtClean="0"/>
              <a:t>Creating a </a:t>
            </a:r>
            <a:r>
              <a:rPr lang="en-US" sz="2400" b="1" dirty="0"/>
              <a:t>distributed system</a:t>
            </a:r>
            <a:r>
              <a:rPr lang="en-US" sz="2400" b="1" dirty="0" smtClean="0"/>
              <a:t>/ architecture </a:t>
            </a:r>
            <a:r>
              <a:rPr lang="en-US" sz="2400" b="1" dirty="0"/>
              <a:t>at a remote location or over a virtual </a:t>
            </a:r>
            <a:r>
              <a:rPr lang="en-US" sz="2400" b="1" dirty="0" smtClean="0"/>
              <a:t>facility</a:t>
            </a:r>
            <a:r>
              <a:rPr lang="en-US" sz="2400" dirty="0" smtClean="0"/>
              <a:t>.</a:t>
            </a:r>
          </a:p>
          <a:p>
            <a:pPr lvl="1" algn="just"/>
            <a:r>
              <a:rPr lang="en-US" sz="2000" dirty="0" smtClean="0"/>
              <a:t>Example: Amazon </a:t>
            </a:r>
            <a:r>
              <a:rPr lang="en-US" sz="2000" dirty="0"/>
              <a:t>Cloud </a:t>
            </a:r>
            <a:r>
              <a:rPr lang="en-US" sz="2000" dirty="0" smtClean="0"/>
              <a:t>Services </a:t>
            </a:r>
            <a:endParaRPr lang="en-US" sz="2000" dirty="0" smtClean="0"/>
          </a:p>
          <a:p>
            <a:pPr lvl="1" algn="just"/>
            <a:r>
              <a:rPr lang="en-US" sz="2000" dirty="0" smtClean="0"/>
              <a:t>massively </a:t>
            </a:r>
            <a:r>
              <a:rPr lang="en-US" sz="2000" dirty="0"/>
              <a:t>scalable and flexible IT-related capabilities are delivered as a service to the users using Internet </a:t>
            </a:r>
            <a:r>
              <a:rPr lang="en-US" sz="2000" dirty="0" smtClean="0"/>
              <a:t>technologies</a:t>
            </a:r>
          </a:p>
          <a:p>
            <a:pPr lvl="1" algn="just"/>
            <a:r>
              <a:rPr lang="en-US" sz="2000" dirty="0" smtClean="0"/>
              <a:t>services </a:t>
            </a:r>
            <a:r>
              <a:rPr lang="en-US" sz="2000" dirty="0"/>
              <a:t>may include: infrastructure, platform, applications, and storage space. </a:t>
            </a:r>
            <a:endParaRPr lang="en-US" sz="2000" dirty="0" smtClean="0"/>
          </a:p>
          <a:p>
            <a:pPr lvl="1" algn="just"/>
            <a:r>
              <a:rPr lang="en-US" sz="2000" dirty="0" smtClean="0"/>
              <a:t>The </a:t>
            </a:r>
            <a:r>
              <a:rPr lang="en-US" sz="2000" dirty="0"/>
              <a:t>users pay for these services, resources they actually use. They do not need to build infrastructure of their own. </a:t>
            </a:r>
            <a:endParaRPr lang="en-US" sz="2000" dirty="0" smtClean="0"/>
          </a:p>
          <a:p>
            <a:pPr lvl="1" algn="just"/>
            <a:r>
              <a:rPr lang="en-US" sz="2000" dirty="0"/>
              <a:t>minimal </a:t>
            </a:r>
            <a:r>
              <a:rPr lang="en-US" sz="2000" dirty="0" smtClean="0"/>
              <a:t>flexibility: The </a:t>
            </a:r>
            <a:r>
              <a:rPr lang="en-US" sz="2000" dirty="0"/>
              <a:t>application and services run on a remote server. Due to this, enterprises using cloud computing have </a:t>
            </a:r>
            <a:r>
              <a:rPr lang="en-US" sz="2000" b="1" dirty="0"/>
              <a:t>minimal control over the functions </a:t>
            </a:r>
            <a:r>
              <a:rPr lang="en-US" sz="2000" dirty="0"/>
              <a:t>of the software as well as hardware. </a:t>
            </a:r>
          </a:p>
          <a:p>
            <a:pPr lvl="1" algn="just"/>
            <a:endParaRPr lang="en-US" sz="2000" dirty="0" smtClean="0"/>
          </a:p>
          <a:p>
            <a:pPr lvl="1" algn="just"/>
            <a:endParaRPr lang="en-US" sz="2000" dirty="0" smtClean="0"/>
          </a:p>
          <a:p>
            <a:pPr algn="just"/>
            <a:endParaRPr lang="en-US" sz="2400" dirty="0"/>
          </a:p>
          <a:p>
            <a:pPr algn="just"/>
            <a:endParaRPr lang="en-US" sz="2400" dirty="0"/>
          </a:p>
        </p:txBody>
      </p:sp>
      <p:sp>
        <p:nvSpPr>
          <p:cNvPr id="4" name="Slide Number Placeholder 3">
            <a:extLst>
              <a:ext uri="{FF2B5EF4-FFF2-40B4-BE49-F238E27FC236}">
                <a16:creationId xmlns:a16="http://schemas.microsoft.com/office/drawing/2014/main" id="{8D0DDA68-7FDB-A640-8B1B-5B2227302248}"/>
              </a:ext>
            </a:extLst>
          </p:cNvPr>
          <p:cNvSpPr>
            <a:spLocks noGrp="1"/>
          </p:cNvSpPr>
          <p:nvPr>
            <p:ph type="sldNum" sz="quarter" idx="12"/>
          </p:nvPr>
        </p:nvSpPr>
        <p:spPr/>
        <p:txBody>
          <a:bodyPr/>
          <a:lstStyle/>
          <a:p>
            <a:fld id="{33085032-7C7B-4CFF-B143-12EB198668AE}" type="slidenum">
              <a:rPr lang="en-US" smtClean="0"/>
              <a:t>8</a:t>
            </a:fld>
            <a:endParaRPr lang="en-US"/>
          </a:p>
        </p:txBody>
      </p:sp>
      <p:sp>
        <p:nvSpPr>
          <p:cNvPr id="5" name="Rectangle 4">
            <a:extLst>
              <a:ext uri="{FF2B5EF4-FFF2-40B4-BE49-F238E27FC236}">
                <a16:creationId xmlns:a16="http://schemas.microsoft.com/office/drawing/2014/main" id="{714B5B36-E382-1240-94E4-005ABDDE4478}"/>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86070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5210-3C42-3944-B96D-5E79D3BC84AB}"/>
              </a:ext>
            </a:extLst>
          </p:cNvPr>
          <p:cNvSpPr>
            <a:spLocks noGrp="1"/>
          </p:cNvSpPr>
          <p:nvPr>
            <p:ph type="title"/>
          </p:nvPr>
        </p:nvSpPr>
        <p:spPr/>
        <p:txBody>
          <a:bodyPr/>
          <a:lstStyle/>
          <a:p>
            <a:r>
              <a:rPr lang="en-US" dirty="0"/>
              <a:t>Distributed Computing VS </a:t>
            </a:r>
            <a:br>
              <a:rPr lang="en-US" dirty="0"/>
            </a:br>
            <a:r>
              <a:rPr lang="en-US" dirty="0"/>
              <a:t>Cluster Computing</a:t>
            </a:r>
          </a:p>
        </p:txBody>
      </p:sp>
      <p:sp>
        <p:nvSpPr>
          <p:cNvPr id="3" name="Content Placeholder 2">
            <a:extLst>
              <a:ext uri="{FF2B5EF4-FFF2-40B4-BE49-F238E27FC236}">
                <a16:creationId xmlns:a16="http://schemas.microsoft.com/office/drawing/2014/main" id="{4E747F55-4E02-4B45-BDEE-D293E988DF15}"/>
              </a:ext>
            </a:extLst>
          </p:cNvPr>
          <p:cNvSpPr>
            <a:spLocks noGrp="1"/>
          </p:cNvSpPr>
          <p:nvPr>
            <p:ph idx="1"/>
          </p:nvPr>
        </p:nvSpPr>
        <p:spPr>
          <a:xfrm>
            <a:off x="628650" y="1825624"/>
            <a:ext cx="7886700" cy="4702175"/>
          </a:xfrm>
        </p:spPr>
        <p:txBody>
          <a:bodyPr>
            <a:normAutofit/>
          </a:bodyPr>
          <a:lstStyle/>
          <a:p>
            <a:pPr algn="just"/>
            <a:r>
              <a:rPr lang="en-US" sz="2400" dirty="0"/>
              <a:t>Cluster Computing - A cluster is a system comprising two or more computers or systems (called nodes) which work together to execute applications or perform other tasks, so that users who use them, </a:t>
            </a:r>
            <a:r>
              <a:rPr lang="en-US" sz="2400" b="1" dirty="0"/>
              <a:t>have the impression that only a single system responds to them</a:t>
            </a:r>
            <a:r>
              <a:rPr lang="en-US" sz="2400" dirty="0"/>
              <a:t>, thus creating an illusion of a single resource (virtual machine). </a:t>
            </a:r>
            <a:endParaRPr lang="en-US" sz="2400" dirty="0" smtClean="0"/>
          </a:p>
          <a:p>
            <a:pPr lvl="1" algn="just"/>
            <a:r>
              <a:rPr lang="en-US" sz="2000" dirty="0" smtClean="0"/>
              <a:t>Types of cluster: High Availability (HA) and fail-over clusters </a:t>
            </a:r>
          </a:p>
          <a:p>
            <a:pPr lvl="2" algn="just"/>
            <a:r>
              <a:rPr lang="en-US" sz="1600" dirty="0" smtClean="0"/>
              <a:t>These models are built to provide an availability of services and resources in an uninterrupted manner through the use of implicit redundancy to the system. </a:t>
            </a:r>
          </a:p>
          <a:p>
            <a:pPr lvl="1" algn="just"/>
            <a:r>
              <a:rPr lang="en-US" sz="2000" dirty="0" smtClean="0"/>
              <a:t>The general idea is that if a cluster node fail (fail-over), applications or services may be available in another node </a:t>
            </a:r>
          </a:p>
        </p:txBody>
      </p:sp>
      <p:sp>
        <p:nvSpPr>
          <p:cNvPr id="4" name="Slide Number Placeholder 3">
            <a:extLst>
              <a:ext uri="{FF2B5EF4-FFF2-40B4-BE49-F238E27FC236}">
                <a16:creationId xmlns:a16="http://schemas.microsoft.com/office/drawing/2014/main" id="{8D0DDA68-7FDB-A640-8B1B-5B2227302248}"/>
              </a:ext>
            </a:extLst>
          </p:cNvPr>
          <p:cNvSpPr>
            <a:spLocks noGrp="1"/>
          </p:cNvSpPr>
          <p:nvPr>
            <p:ph type="sldNum" sz="quarter" idx="12"/>
          </p:nvPr>
        </p:nvSpPr>
        <p:spPr/>
        <p:txBody>
          <a:bodyPr/>
          <a:lstStyle/>
          <a:p>
            <a:fld id="{33085032-7C7B-4CFF-B143-12EB198668AE}" type="slidenum">
              <a:rPr lang="en-US" smtClean="0"/>
              <a:t>9</a:t>
            </a:fld>
            <a:endParaRPr lang="en-US"/>
          </a:p>
        </p:txBody>
      </p:sp>
      <p:sp>
        <p:nvSpPr>
          <p:cNvPr id="5" name="Rectangle 4">
            <a:extLst>
              <a:ext uri="{FF2B5EF4-FFF2-40B4-BE49-F238E27FC236}">
                <a16:creationId xmlns:a16="http://schemas.microsoft.com/office/drawing/2014/main" id="{714B5B36-E382-1240-94E4-005ABDDE4478}"/>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6673008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17794</TotalTime>
  <Words>2521</Words>
  <Application>Microsoft Office PowerPoint</Application>
  <PresentationFormat>On-screen Show (4:3)</PresentationFormat>
  <Paragraphs>210</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Helvetica Neue</vt:lpstr>
      <vt:lpstr>Arial</vt:lpstr>
      <vt:lpstr>Calibri</vt:lpstr>
      <vt:lpstr>Calibri Light</vt:lpstr>
      <vt:lpstr>Wingdings</vt:lpstr>
      <vt:lpstr>Office Theme</vt:lpstr>
      <vt:lpstr>WQD7007 Big Data Management</vt:lpstr>
      <vt:lpstr>Agenda</vt:lpstr>
      <vt:lpstr>Distributed Computing</vt:lpstr>
      <vt:lpstr>Distributed Computing</vt:lpstr>
      <vt:lpstr>Distributed Computing</vt:lpstr>
      <vt:lpstr>Distributed Computing VS  Parallel computing</vt:lpstr>
      <vt:lpstr>Distributed Computing VS  Grid Computing</vt:lpstr>
      <vt:lpstr>Distributed Computing VS  Cloud Computing</vt:lpstr>
      <vt:lpstr>Distributed Computing VS  Cluster Computing</vt:lpstr>
      <vt:lpstr>Summary</vt:lpstr>
      <vt:lpstr>Advantages</vt:lpstr>
      <vt:lpstr>Advantages</vt:lpstr>
      <vt:lpstr>Drawbacks</vt:lpstr>
      <vt:lpstr>Distributed Computing in Hadoop</vt:lpstr>
      <vt:lpstr>ZooKeeper</vt:lpstr>
      <vt:lpstr>Examples:</vt:lpstr>
      <vt:lpstr>Examples: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WQD7007 Big Data Management</dc:title>
  <dc:creator>hoo</dc:creator>
  <cp:lastModifiedBy>Hoo Wai Lam</cp:lastModifiedBy>
  <cp:revision>150</cp:revision>
  <cp:lastPrinted>2018-02-27T01:04:52Z</cp:lastPrinted>
  <dcterms:created xsi:type="dcterms:W3CDTF">2018-02-20T16:33:32Z</dcterms:created>
  <dcterms:modified xsi:type="dcterms:W3CDTF">2019-04-09T07:51:52Z</dcterms:modified>
</cp:coreProperties>
</file>