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9" r:id="rId3"/>
    <p:sldId id="295" r:id="rId4"/>
    <p:sldId id="291" r:id="rId5"/>
    <p:sldId id="292" r:id="rId6"/>
    <p:sldId id="296" r:id="rId7"/>
    <p:sldId id="294" r:id="rId8"/>
    <p:sldId id="297" r:id="rId9"/>
    <p:sldId id="258" r:id="rId10"/>
    <p:sldId id="257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0" r:id="rId20"/>
    <p:sldId id="267" r:id="rId21"/>
    <p:sldId id="268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72"/>
    <p:restoredTop sz="87237"/>
  </p:normalViewPr>
  <p:slideViewPr>
    <p:cSldViewPr snapToGrid="0">
      <p:cViewPr varScale="1">
        <p:scale>
          <a:sx n="86" d="100"/>
          <a:sy n="86" d="100"/>
        </p:scale>
        <p:origin x="2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BD751-40FF-48F9-B0BF-D33832D65A68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BAA0-22E9-44EF-81BD-A891E944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2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CRUD – create, read, update, delete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dirty="0"/>
              <a:t>Linear</a:t>
            </a:r>
            <a:r>
              <a:rPr lang="en-MY" baseline="0" dirty="0"/>
              <a:t> scaling of </a:t>
            </a:r>
            <a:r>
              <a:rPr lang="en-MY" baseline="0" dirty="0" err="1"/>
              <a:t>Hbase</a:t>
            </a:r>
            <a:r>
              <a:rPr lang="en-MY" baseline="0" dirty="0"/>
              <a:t> extra: </a:t>
            </a:r>
            <a:r>
              <a:rPr lang="en-MY" dirty="0"/>
              <a:t>If the keys within a region are frequently accessed, </a:t>
            </a:r>
            <a:r>
              <a:rPr lang="en-MY" dirty="0" err="1"/>
              <a:t>HBase</a:t>
            </a:r>
            <a:r>
              <a:rPr lang="en-MY" dirty="0"/>
              <a:t> can further subdivide the region by splitting it automatically, so that manual data </a:t>
            </a:r>
            <a:r>
              <a:rPr lang="en-MY" dirty="0" err="1"/>
              <a:t>sharding</a:t>
            </a:r>
            <a:r>
              <a:rPr lang="en-MY" dirty="0"/>
              <a:t> is not necessary.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1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SLA – service-level agreement : e.g. refer to 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guaranteed level of availability in web host.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5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SLA – service-level agreement : e.g. refer to 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guaranteed level of availability in web host.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9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4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E6C3-8677-AB4F-8FBA-65982493ADDD}" type="datetime1">
              <a:rPr lang="en-MY" smtClean="0"/>
              <a:t>22/04/2019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1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14ED-5B1C-1143-9EEF-D9EAE8DEAEE1}" type="datetime1">
              <a:rPr lang="en-MY" smtClean="0"/>
              <a:t>22/04/2019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99F2-A3CE-3E42-BD3A-C0A60D4C9837}" type="datetime1">
              <a:rPr lang="en-MY" smtClean="0"/>
              <a:t>22/04/2019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8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9F8F-700D-EA4C-9766-9D84EA6B1FA4}" type="datetime1">
              <a:rPr lang="en-MY" smtClean="0"/>
              <a:t>22/04/2019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9CDF-0B34-0546-8BBC-D381D097F956}" type="datetime1">
              <a:rPr lang="en-MY" smtClean="0"/>
              <a:t>22/04/2019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6BF-F235-B044-AE55-10B9C610E4C9}" type="datetime1">
              <a:rPr lang="en-MY" smtClean="0"/>
              <a:t>22/04/2019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BD4D-2E22-2D42-9391-3AABB0CAD6F9}" type="datetime1">
              <a:rPr lang="en-MY" smtClean="0"/>
              <a:t>22/04/2019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0BE-ED20-2446-9CEC-0CA317726B9B}" type="datetime1">
              <a:rPr lang="en-MY" smtClean="0"/>
              <a:t>22/04/2019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5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5B4-6B74-AA46-8747-DC04B6BACF5C}" type="datetime1">
              <a:rPr lang="en-MY" smtClean="0"/>
              <a:t>22/04/2019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0BF-E0A8-1041-A263-CF19D6C00F68}" type="datetime1">
              <a:rPr lang="en-MY" smtClean="0"/>
              <a:t>22/04/2019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462-F555-2247-A96A-D4ADED34F8FA}" type="datetime1">
              <a:rPr lang="en-MY" smtClean="0"/>
              <a:t>22/04/2019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2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02D4-9294-0146-A4B3-ED746460822E}" type="datetime1">
              <a:rPr lang="en-MY" smtClean="0"/>
              <a:t>22/04/2019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9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gild.com/blog/apache-hbase-beginners-gui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51FC-F1E5-40BA-A047-F9D6C0973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36667"/>
            <a:ext cx="7772400" cy="873295"/>
          </a:xfrm>
        </p:spPr>
        <p:txBody>
          <a:bodyPr>
            <a:normAutofit/>
          </a:bodyPr>
          <a:lstStyle/>
          <a:p>
            <a:r>
              <a:rPr lang="en-US" sz="4400" dirty="0"/>
              <a:t>WQD7007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83871-9718-4EFD-A879-97FA5C33D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74850"/>
            <a:ext cx="6858000" cy="1531866"/>
          </a:xfrm>
        </p:spPr>
        <p:txBody>
          <a:bodyPr>
            <a:normAutofit/>
          </a:bodyPr>
          <a:lstStyle/>
          <a:p>
            <a:r>
              <a:rPr lang="en-US" sz="4400" dirty="0"/>
              <a:t>Big Data Tools</a:t>
            </a:r>
          </a:p>
          <a:p>
            <a:r>
              <a:rPr lang="en-US" sz="4400" dirty="0" err="1"/>
              <a:t>HBase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F9F55-F2E6-4FEF-8328-6821CBE0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5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8368-519D-8747-AE19-0A371854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DA9B-834F-904F-9D3C-4C28DAD4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 latinLnBrk="1">
              <a:buNone/>
            </a:pPr>
            <a:r>
              <a:rPr lang="en-MY" dirty="0" err="1">
                <a:latin typeface="Consolas" panose="020B0609020204030204" pitchFamily="49" charset="0"/>
                <a:cs typeface="Consolas" panose="020B0609020204030204" pitchFamily="49" charset="0"/>
              </a:rPr>
              <a:t>hbase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(main):001:0&gt; version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F23AD-07D8-D548-BC1F-978E8463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2AA28-CE17-C040-A093-0B15F17E4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0791"/>
            <a:ext cx="9144000" cy="49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0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3EF2-9ED2-0A44-9038-75383D8F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C249-743B-7A45-B30A-3FC6947A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 err="1">
                <a:latin typeface="Consolas" panose="020B0609020204030204" pitchFamily="49" charset="0"/>
                <a:cs typeface="Consolas" panose="020B0609020204030204" pitchFamily="49" charset="0"/>
              </a:rPr>
              <a:t>hbase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(main):002:0&gt; 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E6530-0D9D-3341-BCEB-A2C3556D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6AF1C-D1D3-9E41-A33E-F2F7BEAC7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220"/>
            <a:ext cx="9144000" cy="220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C06F-C316-7A4F-9F9E-66CCCEAA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7A54-8675-B649-934E-42209709D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hbase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(main):003:0&gt; create '</a:t>
            </a:r>
            <a:r>
              <a:rPr lang="en-MY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customer','address','order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r>
              <a:rPr lang="en-MY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hbase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(main):004:0&gt; list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49BFD-D539-824F-A050-B272C1EA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3E303-57FF-E74C-A863-2BB7E6729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1782"/>
            <a:ext cx="9144000" cy="28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8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5743-F393-E64D-8B21-73EABF40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C7EB9-504A-3043-918B-02D891C51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000" dirty="0" err="1"/>
              <a:t>hbase</a:t>
            </a:r>
            <a:r>
              <a:rPr lang="en-MY" sz="2000" dirty="0"/>
              <a:t>(main):026:0&gt; put 'customer','john','</a:t>
            </a:r>
            <a:r>
              <a:rPr lang="en-MY" sz="2000" dirty="0" err="1"/>
              <a:t>address:city</a:t>
            </a:r>
            <a:r>
              <a:rPr lang="en-MY" sz="2000" dirty="0"/>
              <a:t>','Boston’</a:t>
            </a:r>
          </a:p>
          <a:p>
            <a:pPr lvl="1"/>
            <a:r>
              <a:rPr lang="en-MY" sz="2000" dirty="0"/>
              <a:t>customer is the table name </a:t>
            </a:r>
          </a:p>
          <a:p>
            <a:pPr lvl="1"/>
            <a:r>
              <a:rPr lang="en-MY" sz="2000" dirty="0"/>
              <a:t>John is the row key </a:t>
            </a:r>
          </a:p>
          <a:p>
            <a:pPr lvl="1"/>
            <a:r>
              <a:rPr lang="en-MY" sz="2000" dirty="0"/>
              <a:t>address is the column family </a:t>
            </a:r>
          </a:p>
          <a:p>
            <a:pPr lvl="1"/>
            <a:r>
              <a:rPr lang="en-MY" sz="2000" dirty="0"/>
              <a:t>Boston is its value.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1955D-771D-874F-AAA7-FDCD08EB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2CEF8-6924-3A46-A81B-F797201FA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2" y="3650163"/>
            <a:ext cx="7886700" cy="297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9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42F5-628C-0D49-AABB-E49268AB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another record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C912AD-CA2B-FB43-B771-48BD307FE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11790"/>
            <a:ext cx="7886700" cy="25790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1D5D9-9413-CF40-9C1F-9C6168FD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04FF-EC31-6E4B-889E-360E7D3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1B97-D01B-2949-B1CD-A14CF61D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hbase</a:t>
            </a:r>
            <a:r>
              <a:rPr lang="en-MY" sz="2400" dirty="0">
                <a:latin typeface="Consolas" panose="020B0609020204030204" pitchFamily="49" charset="0"/>
                <a:cs typeface="Consolas" panose="020B0609020204030204" pitchFamily="49" charset="0"/>
              </a:rPr>
              <a:t>(main):026:0&gt;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Get ‘customer’, ‘john’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4D4DE-1626-5743-BCD4-353731F6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989FE-DB40-AF47-BD83-F8CD7E233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5646"/>
            <a:ext cx="9144000" cy="184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78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A941-A7BE-3F4B-862D-9485BEE2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record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F150-8348-8340-8ECD-9C14BD7F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Using get command to retrieve the address of john</a:t>
            </a:r>
          </a:p>
          <a:p>
            <a:pPr lvl="1"/>
            <a:r>
              <a:rPr lang="en-MY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hbase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(main):044:0&gt; </a:t>
            </a:r>
            <a:r>
              <a:rPr lang="en-MY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MY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customer','john','address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68086-AC6A-694C-BFD2-02167700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A2D1A-E68B-3A42-93CF-ED988BC31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8542"/>
            <a:ext cx="9144000" cy="13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07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5C54-B0C7-AD46-AB97-68E31B2D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record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0D22-180A-8346-AEA3-B4276A7F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Using get command to retrieve city of john</a:t>
            </a:r>
          </a:p>
          <a:p>
            <a:pPr lvl="1"/>
            <a:r>
              <a:rPr lang="en-MY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hbase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(main):045:0&gt; </a:t>
            </a:r>
            <a:r>
              <a:rPr lang="en-MY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 'customer','john','</a:t>
            </a:r>
            <a:r>
              <a:rPr lang="en-MY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address:city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D6D13-B755-624F-8BB8-D8CF3B43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30929-28C8-6C44-8E7B-2207B3E9A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9866"/>
            <a:ext cx="9144000" cy="109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07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D996-99DB-6D4C-8F37-F16DC657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87F0-0C2D-A142-BBCF-B45C4A7E5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 err="1">
                <a:latin typeface="Consolas" panose="020B0609020204030204" pitchFamily="49" charset="0"/>
                <a:cs typeface="Consolas" panose="020B0609020204030204" pitchFamily="49" charset="0"/>
              </a:rPr>
              <a:t>hbase</a:t>
            </a:r>
            <a:r>
              <a:rPr lang="en-MY" dirty="0">
                <a:latin typeface="Consolas" panose="020B0609020204030204" pitchFamily="49" charset="0"/>
                <a:cs typeface="Consolas" panose="020B0609020204030204" pitchFamily="49" charset="0"/>
              </a:rPr>
              <a:t>(main):017:0&gt; scan customer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F422E-F467-384C-BFDA-635EF507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5076A-AFA4-A049-895C-7351BAA5B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6716"/>
            <a:ext cx="9144000" cy="210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98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99BC-F128-8341-9894-76E54433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B2BC8-81EC-7647-9BF9-6E57ACC81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hbase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(main):011:0&gt;</a:t>
            </a:r>
          </a:p>
          <a:p>
            <a:pPr marL="0" indent="0">
              <a:buNone/>
            </a:pP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put 'customer', 'john', '</a:t>
            </a:r>
            <a:r>
              <a:rPr lang="en-MY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address:street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', 'street2'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39BE6-3B8D-2443-A16E-2328D92F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D391A07-E059-4A49-96D6-B3AC8D14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54354"/>
            <a:ext cx="7886700" cy="249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F409-3C87-6744-A386-A1B4C919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0B3A-F7E0-4944-9395-FEC10938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MY" dirty="0"/>
              <a:t>An </a:t>
            </a:r>
            <a:r>
              <a:rPr lang="en-MY" b="1" dirty="0"/>
              <a:t>open source NoSQL database </a:t>
            </a:r>
            <a:r>
              <a:rPr lang="en-MY" dirty="0"/>
              <a:t>that provides random and real-time read/write (CRUD operation) access to those large datasets that runs on top of HDFS.</a:t>
            </a:r>
          </a:p>
          <a:p>
            <a:pPr algn="just"/>
            <a:r>
              <a:rPr lang="en-MY" dirty="0" err="1"/>
              <a:t>HBase</a:t>
            </a:r>
            <a:r>
              <a:rPr lang="en-MY" dirty="0"/>
              <a:t> </a:t>
            </a:r>
            <a:r>
              <a:rPr lang="en-MY" b="1" dirty="0"/>
              <a:t>scales linearly to handle huge data sets with billions of rows and millions of columns</a:t>
            </a:r>
            <a:r>
              <a:rPr lang="en-MY" dirty="0"/>
              <a:t>, and it easily combines data sources that use a wide variety of different structures and schemas. </a:t>
            </a:r>
          </a:p>
          <a:p>
            <a:pPr lvl="1" algn="just"/>
            <a:r>
              <a:rPr lang="en-MY" dirty="0"/>
              <a:t>making it a great choice to store multi-structured or sparse data.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8B06B-E6F7-224B-9DB9-D896EA7B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DC8D4-A678-894A-9690-488E2D17D844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33199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8ED1-F649-504C-B924-5F361BB0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entire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EB9F-1DAA-054D-BDA7-20926727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hbase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(main):019:0&gt; </a:t>
            </a:r>
            <a:r>
              <a:rPr lang="en-MY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deleteall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MY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customer','Finch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D9AF2-29EE-784D-B1FE-362ACCA1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14545-23DF-3743-91FC-38752A99B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7192"/>
            <a:ext cx="9144000" cy="35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71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1E1F-5144-FB42-A118-49CD9909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specific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A6C9B-4B85-C643-BBE3-DEDF91A5F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hbase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(main):046:0&gt; </a:t>
            </a:r>
            <a:r>
              <a:rPr lang="en-MY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 'customer',john,'</a:t>
            </a:r>
            <a:r>
              <a:rPr lang="en-MY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address:state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2F39D-D460-E144-B1A4-211F7798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E8FC06-A804-3A4A-B57B-C454CB5ED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98109"/>
            <a:ext cx="9144000" cy="300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3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5F41-8065-974F-AC88-D2A61A1A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6F00-0B3A-7B42-872E-7E8DDFD0C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 ‘customer’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disable ‘customer’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drop ‘customer’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EE26-E2C7-5241-9022-36A9F5D4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F409-3C87-6744-A386-A1B4C919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0B3A-F7E0-4944-9395-FEC10938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MY" dirty="0"/>
              <a:t>These following characteristics make </a:t>
            </a:r>
            <a:r>
              <a:rPr lang="en-MY" dirty="0" err="1"/>
              <a:t>HBase</a:t>
            </a:r>
            <a:r>
              <a:rPr lang="en-MY" dirty="0"/>
              <a:t> a great choice for </a:t>
            </a:r>
            <a:r>
              <a:rPr lang="en-MY" b="1" dirty="0"/>
              <a:t>storing semi-structured data like log data </a:t>
            </a:r>
            <a:r>
              <a:rPr lang="en-MY" dirty="0"/>
              <a:t>and then providing that data very quickly to users or applications integrated with </a:t>
            </a:r>
            <a:r>
              <a:rPr lang="en-MY" dirty="0" err="1"/>
              <a:t>HBase</a:t>
            </a:r>
            <a:r>
              <a:rPr lang="en-MY" dirty="0"/>
              <a:t>.</a:t>
            </a:r>
          </a:p>
          <a:p>
            <a:pPr lvl="0" algn="just"/>
            <a:r>
              <a:rPr lang="en-MY" dirty="0"/>
              <a:t>Linear scaling of </a:t>
            </a:r>
            <a:r>
              <a:rPr lang="en-MY" dirty="0" err="1"/>
              <a:t>Hbase</a:t>
            </a:r>
            <a:r>
              <a:rPr lang="en-MY" dirty="0"/>
              <a:t>: </a:t>
            </a:r>
          </a:p>
          <a:p>
            <a:pPr lvl="1" algn="just"/>
            <a:r>
              <a:rPr lang="en-MY" dirty="0"/>
              <a:t>Require all tables to have a primary key. </a:t>
            </a:r>
          </a:p>
          <a:p>
            <a:pPr lvl="1" algn="just"/>
            <a:r>
              <a:rPr lang="en-MY" dirty="0"/>
              <a:t>The key space is divided into sequential blocks that are then allotted to a region. </a:t>
            </a:r>
          </a:p>
          <a:p>
            <a:pPr lvl="1" algn="just"/>
            <a:r>
              <a:rPr lang="en-MY" dirty="0" err="1"/>
              <a:t>RegionServers</a:t>
            </a:r>
            <a:r>
              <a:rPr lang="en-MY" dirty="0"/>
              <a:t> own one or more regions, so the load is spread uniformly across the cluster. </a:t>
            </a:r>
          </a:p>
          <a:p>
            <a:pPr algn="just"/>
            <a:endParaRPr lang="en-MY" dirty="0"/>
          </a:p>
          <a:p>
            <a:endParaRPr lang="en-US" dirty="0"/>
          </a:p>
          <a:p>
            <a:pPr algn="just"/>
            <a:endParaRPr lang="en-MY" dirty="0"/>
          </a:p>
          <a:p>
            <a:pPr algn="just"/>
            <a:endParaRPr lang="en-MY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8B06B-E6F7-224B-9DB9-D896EA7B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DC8D4-A678-894A-9690-488E2D17D844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53015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0DA1-BF27-0D48-A2B0-643CF5F9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680CE3-3EC4-F449-833D-309983B54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599573"/>
              </p:ext>
            </p:extLst>
          </p:nvPr>
        </p:nvGraphicFramePr>
        <p:xfrm>
          <a:off x="228600" y="1825625"/>
          <a:ext cx="8715375" cy="453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436">
                  <a:extLst>
                    <a:ext uri="{9D8B030D-6E8A-4147-A177-3AD203B41FA5}">
                      <a16:colId xmlns:a16="http://schemas.microsoft.com/office/drawing/2014/main" val="1774555125"/>
                    </a:ext>
                  </a:extLst>
                </a:gridCol>
                <a:gridCol w="6804939">
                  <a:extLst>
                    <a:ext uri="{9D8B030D-6E8A-4147-A177-3AD203B41FA5}">
                      <a16:colId xmlns:a16="http://schemas.microsoft.com/office/drawing/2014/main" val="4257760894"/>
                    </a:ext>
                  </a:extLst>
                </a:gridCol>
              </a:tblGrid>
              <a:tr h="479685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Benefit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85992"/>
                  </a:ext>
                </a:extLst>
              </a:tr>
              <a:tr h="1468625">
                <a:tc>
                  <a:txBody>
                    <a:bodyPr/>
                    <a:lstStyle/>
                    <a:p>
                      <a:pPr algn="just" fontAlgn="t"/>
                      <a:r>
                        <a:rPr lang="en-MY" sz="2000" dirty="0">
                          <a:effectLst/>
                        </a:rPr>
                        <a:t>Fault tolerant</a:t>
                      </a: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2000" b="1" dirty="0">
                          <a:effectLst/>
                          <a:latin typeface="Roboto"/>
                        </a:rPr>
                        <a:t>Replication</a:t>
                      </a:r>
                      <a:r>
                        <a:rPr lang="en-MY" sz="2000" b="0" dirty="0">
                          <a:effectLst/>
                          <a:latin typeface="Roboto"/>
                        </a:rPr>
                        <a:t> across the data </a:t>
                      </a:r>
                      <a:r>
                        <a:rPr lang="en-MY" sz="2000" b="0" dirty="0" err="1">
                          <a:effectLst/>
                          <a:latin typeface="Roboto"/>
                        </a:rPr>
                        <a:t>center</a:t>
                      </a:r>
                      <a:endParaRPr lang="en-MY" sz="2000" b="0" dirty="0">
                        <a:effectLst/>
                        <a:latin typeface="Roboto"/>
                      </a:endParaRPr>
                    </a:p>
                    <a:p>
                      <a:pPr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2000" b="1" dirty="0">
                          <a:effectLst/>
                          <a:latin typeface="Roboto"/>
                        </a:rPr>
                        <a:t>Atomic and strongly consistent</a:t>
                      </a:r>
                      <a:r>
                        <a:rPr lang="en-MY" sz="2000" b="0" dirty="0">
                          <a:effectLst/>
                          <a:latin typeface="Roboto"/>
                        </a:rPr>
                        <a:t> row-level operations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2000" b="1" dirty="0">
                          <a:effectLst/>
                          <a:latin typeface="Roboto"/>
                        </a:rPr>
                        <a:t>High availability</a:t>
                      </a:r>
                      <a:r>
                        <a:rPr lang="en-MY" sz="2000" b="0" dirty="0">
                          <a:effectLst/>
                          <a:latin typeface="Roboto"/>
                        </a:rPr>
                        <a:t> through automatic failover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2000" b="1" dirty="0">
                          <a:effectLst/>
                          <a:latin typeface="Roboto"/>
                        </a:rPr>
                        <a:t>Automatic </a:t>
                      </a:r>
                      <a:r>
                        <a:rPr lang="en-MY" sz="2000" b="1" dirty="0" err="1">
                          <a:effectLst/>
                          <a:latin typeface="Roboto"/>
                        </a:rPr>
                        <a:t>sharding</a:t>
                      </a:r>
                      <a:r>
                        <a:rPr lang="en-MY" sz="2000" b="1" dirty="0">
                          <a:effectLst/>
                          <a:latin typeface="Roboto"/>
                        </a:rPr>
                        <a:t> and load </a:t>
                      </a:r>
                      <a:r>
                        <a:rPr lang="en-MY" sz="2000" b="1" dirty="0" err="1">
                          <a:effectLst/>
                          <a:latin typeface="Roboto"/>
                        </a:rPr>
                        <a:t>balancing</a:t>
                      </a:r>
                      <a:r>
                        <a:rPr lang="en-MY" sz="2000" b="0" dirty="0" err="1">
                          <a:effectLst/>
                          <a:latin typeface="Roboto"/>
                        </a:rPr>
                        <a:t>s</a:t>
                      </a:r>
                      <a:r>
                        <a:rPr lang="en-MY" sz="2000" b="0" dirty="0">
                          <a:effectLst/>
                          <a:latin typeface="Roboto"/>
                        </a:rPr>
                        <a:t> of tables</a:t>
                      </a:r>
                    </a:p>
                  </a:txBody>
                  <a:tcPr marL="47625" marR="47625" marT="19050" marB="19050"/>
                </a:tc>
                <a:extLst>
                  <a:ext uri="{0D108BD9-81ED-4DB2-BD59-A6C34878D82A}">
                    <a16:rowId xmlns:a16="http://schemas.microsoft.com/office/drawing/2014/main" val="4038417324"/>
                  </a:ext>
                </a:extLst>
              </a:tr>
              <a:tr h="1113790">
                <a:tc>
                  <a:txBody>
                    <a:bodyPr/>
                    <a:lstStyle/>
                    <a:p>
                      <a:pPr algn="just" fontAlgn="t"/>
                      <a:r>
                        <a:rPr lang="en-MY" sz="2000">
                          <a:effectLst/>
                        </a:rPr>
                        <a:t>Fast</a:t>
                      </a: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2000" b="1" dirty="0">
                          <a:effectLst/>
                          <a:latin typeface="Roboto"/>
                        </a:rPr>
                        <a:t>Near real time lookups</a:t>
                      </a:r>
                      <a:endParaRPr lang="en-MY" sz="2000" b="0" dirty="0">
                        <a:effectLst/>
                        <a:latin typeface="Roboto"/>
                      </a:endParaRPr>
                    </a:p>
                    <a:p>
                      <a:pPr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2000" b="1" dirty="0">
                          <a:effectLst/>
                          <a:latin typeface="Roboto"/>
                        </a:rPr>
                        <a:t>In-memory caching</a:t>
                      </a:r>
                      <a:r>
                        <a:rPr lang="en-MY" sz="2000" b="0" dirty="0">
                          <a:effectLst/>
                          <a:latin typeface="Roboto"/>
                        </a:rPr>
                        <a:t> via block cache and bloom filters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2000" b="1" dirty="0">
                          <a:effectLst/>
                          <a:latin typeface="Roboto"/>
                        </a:rPr>
                        <a:t>Server side processing</a:t>
                      </a:r>
                      <a:r>
                        <a:rPr lang="en-MY" sz="2000" b="0" dirty="0">
                          <a:effectLst/>
                          <a:latin typeface="Roboto"/>
                        </a:rPr>
                        <a:t> via filters and co-processors</a:t>
                      </a:r>
                    </a:p>
                  </a:txBody>
                  <a:tcPr marL="47625" marR="47625" marT="19050" marB="19050"/>
                </a:tc>
                <a:extLst>
                  <a:ext uri="{0D108BD9-81ED-4DB2-BD59-A6C34878D82A}">
                    <a16:rowId xmlns:a16="http://schemas.microsoft.com/office/drawing/2014/main" val="859919846"/>
                  </a:ext>
                </a:extLst>
              </a:tr>
              <a:tr h="1468625">
                <a:tc>
                  <a:txBody>
                    <a:bodyPr/>
                    <a:lstStyle/>
                    <a:p>
                      <a:pPr algn="just" fontAlgn="t"/>
                      <a:r>
                        <a:rPr lang="en-MY" sz="2000" dirty="0">
                          <a:effectLst/>
                        </a:rPr>
                        <a:t>Usable</a:t>
                      </a: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2000" b="1" dirty="0">
                          <a:effectLst/>
                          <a:latin typeface="Roboto"/>
                        </a:rPr>
                        <a:t>Data model</a:t>
                      </a:r>
                      <a:r>
                        <a:rPr lang="en-MY" sz="2000" b="0" dirty="0">
                          <a:effectLst/>
                          <a:latin typeface="Roboto"/>
                        </a:rPr>
                        <a:t> accommodates wide range of use cases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2000" b="1" dirty="0">
                          <a:effectLst/>
                          <a:latin typeface="Roboto"/>
                        </a:rPr>
                        <a:t>Metrics exports</a:t>
                      </a:r>
                      <a:r>
                        <a:rPr lang="en-MY" sz="2000" b="0" dirty="0">
                          <a:effectLst/>
                          <a:latin typeface="Roboto"/>
                        </a:rPr>
                        <a:t> via File and Ganglia plugins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en-MY" sz="2000" b="1" dirty="0">
                          <a:effectLst/>
                          <a:latin typeface="Roboto"/>
                        </a:rPr>
                        <a:t>Easy Java API</a:t>
                      </a:r>
                      <a:r>
                        <a:rPr lang="en-MY" sz="2000" b="0" dirty="0">
                          <a:effectLst/>
                          <a:latin typeface="Roboto"/>
                        </a:rPr>
                        <a:t> as well as Thrift and REST gateway APIs</a:t>
                      </a:r>
                    </a:p>
                  </a:txBody>
                  <a:tcPr marL="47625" marR="47625" marT="19050" marB="19050"/>
                </a:tc>
                <a:extLst>
                  <a:ext uri="{0D108BD9-81ED-4DB2-BD59-A6C34878D82A}">
                    <a16:rowId xmlns:a16="http://schemas.microsoft.com/office/drawing/2014/main" val="142032953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DA13E-57F8-6346-8BF4-46031E54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653BFB-6CA8-0447-8AD8-4ABE05757D2A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47860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43CD-2ED9-F540-BE47-6116553B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810E-8036-DE4F-8946-0240E22AE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MY" dirty="0"/>
              <a:t>Enterprises use Apache </a:t>
            </a:r>
            <a:r>
              <a:rPr lang="en-MY" dirty="0" err="1"/>
              <a:t>HBase’s</a:t>
            </a:r>
            <a:r>
              <a:rPr lang="en-MY" dirty="0"/>
              <a:t> </a:t>
            </a:r>
            <a:r>
              <a:rPr lang="en-MY" b="1" dirty="0"/>
              <a:t>low latency storage </a:t>
            </a:r>
            <a:r>
              <a:rPr lang="en-MY" dirty="0"/>
              <a:t>for scenarios that require real-time analysis and tabular data for end user applications. </a:t>
            </a:r>
          </a:p>
          <a:p>
            <a:pPr lvl="1" algn="just"/>
            <a:r>
              <a:rPr lang="en-MY" dirty="0"/>
              <a:t>Example 1: One company that provides </a:t>
            </a:r>
            <a:r>
              <a:rPr lang="en-MY" b="1" dirty="0"/>
              <a:t>web security services</a:t>
            </a:r>
            <a:r>
              <a:rPr lang="en-MY" dirty="0"/>
              <a:t> maintains a system accepting billions of event traces and activity logs from its customer’ desktops every day. </a:t>
            </a:r>
          </a:p>
          <a:p>
            <a:pPr lvl="2" algn="just"/>
            <a:r>
              <a:rPr lang="en-MY" dirty="0"/>
              <a:t>The company’s programmers can tightly integrate their </a:t>
            </a:r>
            <a:r>
              <a:rPr lang="en-MY" b="1" dirty="0"/>
              <a:t>security solutions </a:t>
            </a:r>
            <a:r>
              <a:rPr lang="en-MY" dirty="0"/>
              <a:t>with </a:t>
            </a:r>
            <a:r>
              <a:rPr lang="en-MY" dirty="0" err="1"/>
              <a:t>HBase</a:t>
            </a:r>
            <a:r>
              <a:rPr lang="en-MY" dirty="0"/>
              <a:t> (to assure that the protection they provide keeps pace with </a:t>
            </a:r>
            <a:r>
              <a:rPr lang="en-MY" b="1" dirty="0"/>
              <a:t>real-time changes </a:t>
            </a:r>
            <a:r>
              <a:rPr lang="en-MY" dirty="0"/>
              <a:t>in the threat landscape.)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ADFC4-88C8-4D4B-B1AF-355DE912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AB753-544D-3C48-A58B-2DE17F942893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42802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43CD-2ED9-F540-BE47-6116553B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810E-8036-DE4F-8946-0240E22AE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MY" dirty="0"/>
              <a:t>Example 2: One company provides </a:t>
            </a:r>
            <a:r>
              <a:rPr lang="en-MY" b="1" dirty="0"/>
              <a:t>stock market ticker plant data</a:t>
            </a:r>
            <a:r>
              <a:rPr lang="en-MY" dirty="0"/>
              <a:t> that its </a:t>
            </a:r>
            <a:r>
              <a:rPr lang="en-MY" b="1" dirty="0"/>
              <a:t>users query more than thirty thousand times per second</a:t>
            </a:r>
            <a:r>
              <a:rPr lang="en-MY" dirty="0"/>
              <a:t>, with an SLA of only a few milliseconds. </a:t>
            </a:r>
          </a:p>
          <a:p>
            <a:pPr lvl="2" algn="just"/>
            <a:r>
              <a:rPr lang="en-MY" dirty="0"/>
              <a:t>Apache </a:t>
            </a:r>
            <a:r>
              <a:rPr lang="en-MY" dirty="0" err="1"/>
              <a:t>HBase</a:t>
            </a:r>
            <a:r>
              <a:rPr lang="en-MY" dirty="0"/>
              <a:t> provides that </a:t>
            </a:r>
            <a:r>
              <a:rPr lang="en-MY" b="1" dirty="0"/>
              <a:t>super low-latency </a:t>
            </a:r>
            <a:r>
              <a:rPr lang="en-MY" dirty="0"/>
              <a:t>access over an enormous, rapidly changing data store.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ADFC4-88C8-4D4B-B1AF-355DE912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AB753-544D-3C48-A58B-2DE17F942893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46628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8CC2-4FB8-F441-9CCF-E6A2D29E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070B-84B3-F14A-A817-C3B6C8054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MY" dirty="0"/>
              <a:t>Apache </a:t>
            </a:r>
            <a:r>
              <a:rPr lang="en-MY" dirty="0" err="1"/>
              <a:t>HBase</a:t>
            </a:r>
            <a:r>
              <a:rPr lang="en-MY" dirty="0"/>
              <a:t> provides high availability in several ways:</a:t>
            </a:r>
          </a:p>
          <a:p>
            <a:pPr lvl="1" algn="just"/>
            <a:r>
              <a:rPr lang="en-MY" b="1" dirty="0"/>
              <a:t>Highly available cluster topology information</a:t>
            </a:r>
            <a:r>
              <a:rPr lang="en-MY" dirty="0"/>
              <a:t> through production deployments with multiple </a:t>
            </a:r>
            <a:r>
              <a:rPr lang="en-MY" dirty="0" err="1"/>
              <a:t>HMaster</a:t>
            </a:r>
            <a:r>
              <a:rPr lang="en-MY" dirty="0"/>
              <a:t> and </a:t>
            </a:r>
            <a:r>
              <a:rPr lang="en-MY" dirty="0" err="1"/>
              <a:t>ZooKeeper</a:t>
            </a:r>
            <a:r>
              <a:rPr lang="en-MY" dirty="0"/>
              <a:t> instances</a:t>
            </a:r>
          </a:p>
          <a:p>
            <a:pPr lvl="1" algn="just"/>
            <a:r>
              <a:rPr lang="en-MY" b="1" dirty="0"/>
              <a:t>Data distribution across many nodes</a:t>
            </a:r>
            <a:r>
              <a:rPr lang="en-MY" dirty="0"/>
              <a:t> means that loss of a single node only affects data stored on that node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1CF88-0BF3-3F4A-B5FA-4B62E7C7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3EAE0D-6ED9-574F-B9E8-16B910251487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48465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8CC2-4FB8-F441-9CCF-E6A2D29E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070B-84B3-F14A-A817-C3B6C8054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MY" dirty="0"/>
              <a:t>Apache </a:t>
            </a:r>
            <a:r>
              <a:rPr lang="en-MY" dirty="0" err="1"/>
              <a:t>HBase</a:t>
            </a:r>
            <a:r>
              <a:rPr lang="en-MY" dirty="0"/>
              <a:t> provides high availability in several ways:</a:t>
            </a:r>
          </a:p>
          <a:p>
            <a:pPr lvl="1" algn="just"/>
            <a:r>
              <a:rPr lang="en-MY" b="1" dirty="0" err="1"/>
              <a:t>HBase</a:t>
            </a:r>
            <a:r>
              <a:rPr lang="en-MY" b="1" dirty="0"/>
              <a:t> HA</a:t>
            </a:r>
            <a:r>
              <a:rPr lang="en-MY" dirty="0"/>
              <a:t> allows data storage, ensuring that loss of a single node does not result in loss of data availability</a:t>
            </a:r>
          </a:p>
          <a:p>
            <a:pPr lvl="1" algn="just"/>
            <a:r>
              <a:rPr lang="en-MY" b="1" dirty="0" err="1"/>
              <a:t>HFile</a:t>
            </a:r>
            <a:r>
              <a:rPr lang="en-MY" b="1" dirty="0"/>
              <a:t> format stores data directly in HDFS.</a:t>
            </a:r>
            <a:r>
              <a:rPr lang="en-MY" dirty="0"/>
              <a:t> </a:t>
            </a:r>
            <a:r>
              <a:rPr lang="en-MY" dirty="0" err="1"/>
              <a:t>HFile</a:t>
            </a:r>
            <a:r>
              <a:rPr lang="en-MY" dirty="0"/>
              <a:t> can be read or written to by Apache Hive, Apache Pig, MapReduce, and Apache </a:t>
            </a:r>
            <a:r>
              <a:rPr lang="en-MY" dirty="0" err="1"/>
              <a:t>Tez</a:t>
            </a:r>
            <a:r>
              <a:rPr lang="en-MY" dirty="0"/>
              <a:t>, permitting deep analytics on </a:t>
            </a:r>
            <a:r>
              <a:rPr lang="en-MY" dirty="0" err="1"/>
              <a:t>HBase</a:t>
            </a:r>
            <a:r>
              <a:rPr lang="en-MY" dirty="0"/>
              <a:t> without data movement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1CF88-0BF3-3F4A-B5FA-4B62E7C7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3EAE0D-6ED9-574F-B9E8-16B910251487}"/>
              </a:ext>
            </a:extLst>
          </p:cNvPr>
          <p:cNvSpPr/>
          <p:nvPr/>
        </p:nvSpPr>
        <p:spPr>
          <a:xfrm>
            <a:off x="5972658" y="0"/>
            <a:ext cx="329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WQD7007 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9137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2B6C-0C81-3744-86DE-C833647A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82C22-8065-B143-85C6-1DCE5F6DB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https://acadgild.com/blog/apache-hbase-beginners-guide/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0E5BD-CE1F-CB41-A93C-CE80D665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7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12337</TotalTime>
  <Words>713</Words>
  <Application>Microsoft Macintosh PowerPoint</Application>
  <PresentationFormat>On-screen Show (4:3)</PresentationFormat>
  <Paragraphs>124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Roboto</vt:lpstr>
      <vt:lpstr>Arial</vt:lpstr>
      <vt:lpstr>Calibri</vt:lpstr>
      <vt:lpstr>Calibri Light</vt:lpstr>
      <vt:lpstr>Consolas</vt:lpstr>
      <vt:lpstr>Office Theme</vt:lpstr>
      <vt:lpstr>WQD7007 Big Data Management</vt:lpstr>
      <vt:lpstr>HBase</vt:lpstr>
      <vt:lpstr>HBase</vt:lpstr>
      <vt:lpstr>HBase</vt:lpstr>
      <vt:lpstr>HBase</vt:lpstr>
      <vt:lpstr>HBase</vt:lpstr>
      <vt:lpstr>HBase</vt:lpstr>
      <vt:lpstr>HBase</vt:lpstr>
      <vt:lpstr>Online reference</vt:lpstr>
      <vt:lpstr>Version command</vt:lpstr>
      <vt:lpstr>list command</vt:lpstr>
      <vt:lpstr>Create table</vt:lpstr>
      <vt:lpstr>Insert entry</vt:lpstr>
      <vt:lpstr>Put another record</vt:lpstr>
      <vt:lpstr>Get record</vt:lpstr>
      <vt:lpstr>Get record (2)</vt:lpstr>
      <vt:lpstr>Get record (3)</vt:lpstr>
      <vt:lpstr>Scan record</vt:lpstr>
      <vt:lpstr>Update record</vt:lpstr>
      <vt:lpstr>Delete entire record</vt:lpstr>
      <vt:lpstr>Delete specific column</vt:lpstr>
      <vt:lpstr>Other commands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WQD7007 Big Data Management</dc:title>
  <dc:creator>hoo</dc:creator>
  <cp:lastModifiedBy>william hoo</cp:lastModifiedBy>
  <cp:revision>116</cp:revision>
  <cp:lastPrinted>2018-02-27T01:04:52Z</cp:lastPrinted>
  <dcterms:created xsi:type="dcterms:W3CDTF">2018-02-20T16:33:32Z</dcterms:created>
  <dcterms:modified xsi:type="dcterms:W3CDTF">2019-04-22T07:10:22Z</dcterms:modified>
</cp:coreProperties>
</file>