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11" r:id="rId3"/>
    <p:sldId id="312" r:id="rId4"/>
    <p:sldId id="314" r:id="rId5"/>
    <p:sldId id="315" r:id="rId6"/>
    <p:sldId id="316" r:id="rId7"/>
    <p:sldId id="317" r:id="rId8"/>
    <p:sldId id="318" r:id="rId9"/>
    <p:sldId id="319" r:id="rId10"/>
    <p:sldId id="310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87237"/>
  </p:normalViewPr>
  <p:slideViewPr>
    <p:cSldViewPr snapToGrid="0">
      <p:cViewPr varScale="1">
        <p:scale>
          <a:sx n="90" d="100"/>
          <a:sy n="9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-30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BD751-40FF-48F9-B0BF-D33832D65A6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BAA0-22E9-44EF-81BD-A891E944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Secondary</a:t>
            </a:r>
            <a:r>
              <a:rPr lang="en-US" baseline="0" dirty="0" smtClean="0"/>
              <a:t> index: https://docs.oracle.com/cd/E17275_01/html/programmer_reference/am_second.html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For MongoDB: If the data are in memory, the read and write will be very fast, otherwise, a page fault is issued so the </a:t>
            </a:r>
            <a:r>
              <a:rPr lang="en-US" sz="1200" b="0" i="0" kern="1200" dirty="0" err="1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OS will load the data into memory, which is expensive. As a result, MongoDB is memory thirty and we can see very different read/write behaviors for the two cases.</a:t>
            </a:r>
          </a:p>
          <a:p>
            <a:endParaRPr lang="en-US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 common task for MongoDB: https://www.infoworld.com/article/2612785/application-development/10-common-tasks-for-mongodb.html</a:t>
            </a:r>
          </a:p>
          <a:p>
            <a:r>
              <a:rPr 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Real world</a:t>
            </a:r>
            <a:r>
              <a:rPr lang="en-US" sz="1200" b="0" i="0" kern="1200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use case for MongoDB: https://www.edureka.co/blog/real-world-use-cases-of-mongodb/ </a:t>
            </a:r>
          </a:p>
          <a:p>
            <a:endParaRPr lang="en-US" sz="1200" b="0" i="0" kern="1200" baseline="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Applications for </a:t>
            </a:r>
            <a:r>
              <a:rPr lang="en-US" sz="1200" b="0" i="0" kern="1200" baseline="0" dirty="0" err="1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en-US" sz="1200" b="0" i="0" kern="1200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https://www.packtpub.com/mapt/book/big_data_and_business_intelligence/9781783985944/1/ch01lvl1sec15/applications-of-hbase</a:t>
            </a:r>
          </a:p>
          <a:p>
            <a:r>
              <a:rPr lang="en-US" sz="1200" b="0" i="0" kern="1200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Real life examples for </a:t>
            </a:r>
            <a:r>
              <a:rPr lang="en-US" sz="1200" b="0" i="0" kern="1200" baseline="0" dirty="0" err="1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en-US" sz="1200" b="0" i="0" kern="1200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https://www.quora.com/What-are-some-specific-real-world-examples-where-HBase-was-the-right-tool-to-use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db.users.find</a:t>
            </a:r>
            <a:r>
              <a:rPr lang="en-MY" sz="1200" b="1" dirty="0">
                <a:latin typeface="Arial" panose="020B0604020202020204" pitchFamily="34" charset="0"/>
                <a:cs typeface="Arial" panose="020B0604020202020204" pitchFamily="34" charset="0"/>
              </a:rPr>
              <a:t>({age:20}?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0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Extra:</a:t>
            </a:r>
          </a:p>
          <a:p>
            <a:endParaRPr lang="en-US" dirty="0"/>
          </a:p>
          <a:p>
            <a:r>
              <a:rPr lang="en-US" sz="2400" dirty="0">
                <a:cs typeface="Arial" panose="020B0604020202020204" pitchFamily="34" charset="0"/>
              </a:rPr>
              <a:t>Increase the “</a:t>
            </a:r>
            <a:r>
              <a:rPr lang="en-US" sz="2400" dirty="0" err="1">
                <a:cs typeface="Arial" panose="020B0604020202020204" pitchFamily="34" charset="0"/>
              </a:rPr>
              <a:t>login_count</a:t>
            </a:r>
            <a:r>
              <a:rPr lang="en-US" sz="2400" dirty="0">
                <a:cs typeface="Arial" panose="020B0604020202020204" pitchFamily="34" charset="0"/>
              </a:rPr>
              <a:t>” of all users with the attribute “</a:t>
            </a:r>
            <a:r>
              <a:rPr lang="en-US" sz="2400" dirty="0" err="1">
                <a:cs typeface="Arial" panose="020B0604020202020204" pitchFamily="34" charset="0"/>
              </a:rPr>
              <a:t>is_admin</a:t>
            </a:r>
            <a:r>
              <a:rPr lang="en-US" sz="2400" dirty="0">
                <a:cs typeface="Arial" panose="020B0604020202020204" pitchFamily="34" charset="0"/>
              </a:rPr>
              <a:t>” s true by 1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db.users.update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is_admin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true}, {$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{“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login_count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”: 1}}, {multi: true})</a:t>
            </a:r>
            <a:endParaRPr lang="en-US" sz="2000" dirty="0">
              <a:cs typeface="Arial" panose="020B060402020202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2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E6C3-8677-AB4F-8FBA-65982493ADDD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1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14ED-5B1C-1143-9EEF-D9EAE8DEAEE1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9F2-A3CE-3E42-BD3A-C0A60D4C9837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9F8F-700D-EA4C-9766-9D84EA6B1FA4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9CDF-0B34-0546-8BBC-D381D097F956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6BF-F235-B044-AE55-10B9C610E4C9}" type="datetime1">
              <a:rPr lang="en-MY" smtClean="0"/>
              <a:t>23/4/2019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4D-2E22-2D42-9391-3AABB0CAD6F9}" type="datetime1">
              <a:rPr lang="en-MY" smtClean="0"/>
              <a:t>23/4/2019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0BE-ED20-2446-9CEC-0CA317726B9B}" type="datetime1">
              <a:rPr lang="en-MY" smtClean="0"/>
              <a:t>23/4/2019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5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5B4-6B74-AA46-8747-DC04B6BACF5C}" type="datetime1">
              <a:rPr lang="en-MY" smtClean="0"/>
              <a:t>23/4/2019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0BF-E0A8-1041-A263-CF19D6C00F68}" type="datetime1">
              <a:rPr lang="en-MY" smtClean="0"/>
              <a:t>23/4/2019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462-F555-2247-A96A-D4ADED34F8FA}" type="datetime1">
              <a:rPr lang="en-MY" smtClean="0"/>
              <a:t>23/4/2019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2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02D4-9294-0146-A4B3-ED746460822E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odlestechnologies.com/blogs/Comparison-Between-MongoDB-and-Hba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org/manual/installation/" TargetMode="External"/><Relationship Id="rId2" Type="http://schemas.openxmlformats.org/officeDocument/2006/relationships/hyperlink" Target="https://www.mongodb.org/downloads#produc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osql-database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51FC-F1E5-40BA-A047-F9D6C0973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36667"/>
            <a:ext cx="7772400" cy="873295"/>
          </a:xfrm>
        </p:spPr>
        <p:txBody>
          <a:bodyPr>
            <a:normAutofit/>
          </a:bodyPr>
          <a:lstStyle/>
          <a:p>
            <a:r>
              <a:rPr lang="en-US" sz="4400" dirty="0"/>
              <a:t>WQD7007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83871-9718-4EFD-A879-97FA5C33D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4850"/>
            <a:ext cx="6858000" cy="153186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NoSQL and MongoDB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F9F55-F2E6-4FEF-8328-6821CBE0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5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vs </a:t>
            </a:r>
            <a:r>
              <a:rPr lang="en-US" dirty="0" err="1" smtClean="0"/>
              <a:t>HBase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672819"/>
              </p:ext>
            </p:extLst>
          </p:nvPr>
        </p:nvGraphicFramePr>
        <p:xfrm>
          <a:off x="203200" y="1690689"/>
          <a:ext cx="8757920" cy="4891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7280">
                  <a:extLst>
                    <a:ext uri="{9D8B030D-6E8A-4147-A177-3AD203B41FA5}">
                      <a16:colId xmlns:a16="http://schemas.microsoft.com/office/drawing/2014/main" val="143267639"/>
                    </a:ext>
                  </a:extLst>
                </a:gridCol>
                <a:gridCol w="3850640">
                  <a:extLst>
                    <a:ext uri="{9D8B030D-6E8A-4147-A177-3AD203B41FA5}">
                      <a16:colId xmlns:a16="http://schemas.microsoft.com/office/drawing/2014/main" val="2880114140"/>
                    </a:ext>
                  </a:extLst>
                </a:gridCol>
              </a:tblGrid>
              <a:tr h="341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093699"/>
                  </a:ext>
                </a:extLst>
              </a:tr>
              <a:tr h="88870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MongoDB data is stored in JSON format. We have to insert/update/fetch the document as a whole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 can work on partial data.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74515"/>
                  </a:ext>
                </a:extLst>
              </a:tr>
              <a:tr h="85275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 relies on the OS to buffer its data and maps the whole data to memory with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mmap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 the log-structured merge tree, which probably is more efficient for heavy load and big data.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32260"/>
                  </a:ext>
                </a:extLst>
              </a:tr>
              <a:tr h="85275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 supports secondary index and the index should be keep in memory.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requires a third party module to support secondary index.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51370"/>
                  </a:ext>
                </a:extLst>
              </a:tr>
              <a:tr h="1108579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 has good feature of searching a document data using find/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findOne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 its inner attribute. The attribute can be indexed to search faster.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not have this feature.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975911"/>
                  </a:ext>
                </a:extLst>
              </a:tr>
              <a:tr h="34110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Examples: Product/catalog data, geospatial data, </a:t>
                      </a:r>
                      <a:r>
                        <a:rPr lang="en-US" sz="1600" dirty="0" err="1" smtClean="0"/>
                        <a:t>Aadhar</a:t>
                      </a:r>
                      <a:r>
                        <a:rPr lang="en-US" sz="1600" dirty="0" smtClean="0"/>
                        <a:t> biometric database, </a:t>
                      </a:r>
                      <a:r>
                        <a:rPr lang="en-US" sz="1600" dirty="0" err="1" smtClean="0"/>
                        <a:t>ebay</a:t>
                      </a:r>
                      <a:r>
                        <a:rPr lang="en-US" sz="1600" baseline="0" dirty="0" smtClean="0"/>
                        <a:t> search suggestion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Examples: storing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genome sequences, sports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match histories, time-series</a:t>
                      </a:r>
                      <a:r>
                        <a:rPr lang="en-US" sz="1600" baseline="0" dirty="0" smtClean="0"/>
                        <a:t> data, log files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2614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456FC3-77F2-244C-98AB-8654F15A2B74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FEF34-7CF7-B641-9C35-FAFF45285E14}"/>
              </a:ext>
            </a:extLst>
          </p:cNvPr>
          <p:cNvSpPr/>
          <p:nvPr/>
        </p:nvSpPr>
        <p:spPr>
          <a:xfrm>
            <a:off x="0" y="6538913"/>
            <a:ext cx="8029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www.oodlestechnologies.com/blogs/Comparison-Between-MongoDB-and-Hbase</a:t>
            </a:r>
            <a:r>
              <a:rPr lang="en-US" sz="1200" dirty="0" smtClean="0"/>
              <a:t>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079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6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6"/>
            <a:ext cx="7886700" cy="4895851"/>
          </a:xfrm>
        </p:spPr>
        <p:txBody>
          <a:bodyPr>
            <a:normAutofit/>
          </a:bodyPr>
          <a:lstStyle/>
          <a:p>
            <a:r>
              <a:rPr lang="en-US" sz="2400" dirty="0"/>
              <a:t>Download MongoDB in </a:t>
            </a:r>
            <a:r>
              <a:rPr lang="en-MY" sz="2400" dirty="0">
                <a:hlinkClick r:id="rId2"/>
              </a:rPr>
              <a:t>https://www.mongodb.org/downloads#production</a:t>
            </a:r>
            <a:r>
              <a:rPr lang="en-US" sz="2400" dirty="0"/>
              <a:t> </a:t>
            </a:r>
          </a:p>
          <a:p>
            <a:pPr lvl="1"/>
            <a:r>
              <a:rPr lang="en-MY" dirty="0"/>
              <a:t>If you’re using Mac, you can use Homebrew</a:t>
            </a:r>
          </a:p>
          <a:p>
            <a:pPr lvl="1"/>
            <a:r>
              <a:rPr lang="en-MY" dirty="0"/>
              <a:t>For Windows:</a:t>
            </a:r>
          </a:p>
          <a:p>
            <a:pPr lvl="2"/>
            <a:r>
              <a:rPr lang="en-MY" dirty="0"/>
              <a:t>This lab assumes that you install it to </a:t>
            </a:r>
            <a:r>
              <a:rPr lang="en-MY" u="sng" dirty="0"/>
              <a:t>C:\Program Files\MongoDB</a:t>
            </a:r>
            <a:r>
              <a:rPr lang="en-MY" dirty="0"/>
              <a:t>. Add the bin directory to your System Environment Variables</a:t>
            </a:r>
          </a:p>
          <a:p>
            <a:pPr lvl="1"/>
            <a:r>
              <a:rPr lang="en-MY" dirty="0"/>
              <a:t>If you’re using any other operating systems, please refer to this </a:t>
            </a:r>
            <a:r>
              <a:rPr lang="en-MY" dirty="0">
                <a:hlinkClick r:id="rId3"/>
              </a:rPr>
              <a:t>https://docs.mongodb.org/manual/installation/</a:t>
            </a:r>
            <a:r>
              <a:rPr lang="en-MY" dirty="0"/>
              <a:t>  for more info</a:t>
            </a:r>
          </a:p>
          <a:p>
            <a:r>
              <a:rPr lang="en-MY" sz="2400" dirty="0"/>
              <a:t>During installation, you’ll be required to install it to a PATH. Remember the path that you installed MongoDB to.</a:t>
            </a:r>
          </a:p>
          <a:p>
            <a:endParaRPr lang="en-MY" sz="2400" dirty="0"/>
          </a:p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7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MongoDB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7"/>
            <a:ext cx="7886700" cy="5032375"/>
          </a:xfrm>
        </p:spPr>
        <p:txBody>
          <a:bodyPr>
            <a:normAutofit/>
          </a:bodyPr>
          <a:lstStyle/>
          <a:p>
            <a:r>
              <a:rPr lang="en-MY" sz="2400" dirty="0"/>
              <a:t>Before you proceed, you will need to create a directory which stores your MongoDB data. It is always </a:t>
            </a:r>
            <a:r>
              <a:rPr lang="en-MY" sz="2400" u="sng" dirty="0"/>
              <a:t>/data/</a:t>
            </a:r>
            <a:r>
              <a:rPr lang="en-MY" sz="2400" u="sng" dirty="0" err="1"/>
              <a:t>db</a:t>
            </a:r>
            <a:r>
              <a:rPr lang="en-MY" sz="2400" dirty="0"/>
              <a:t> by default. (For Windows, it’s </a:t>
            </a:r>
            <a:r>
              <a:rPr lang="en-MY" sz="2400" u="sng" dirty="0"/>
              <a:t>C://data/</a:t>
            </a:r>
            <a:r>
              <a:rPr lang="en-MY" sz="2400" u="sng" dirty="0" err="1"/>
              <a:t>db</a:t>
            </a:r>
            <a:r>
              <a:rPr lang="en-MY" sz="2400" u="sng" dirty="0"/>
              <a:t>/</a:t>
            </a:r>
            <a:r>
              <a:rPr lang="en-MY" sz="2400" dirty="0"/>
              <a:t>.) Create that data directory.</a:t>
            </a:r>
          </a:p>
          <a:p>
            <a:pPr lvl="1"/>
            <a:r>
              <a:rPr lang="en-MY" sz="2000" dirty="0"/>
              <a:t>If you can’t create the directory in Mac or Linux, use “</a:t>
            </a:r>
            <a:r>
              <a:rPr lang="en-MY" sz="2000" dirty="0" err="1"/>
              <a:t>sudo</a:t>
            </a:r>
            <a:r>
              <a:rPr lang="en-MY" sz="2000" dirty="0"/>
              <a:t>” privileges</a:t>
            </a:r>
          </a:p>
          <a:p>
            <a:r>
              <a:rPr lang="en-MY" sz="2400" dirty="0"/>
              <a:t>Finally, head to your terminal and type </a:t>
            </a:r>
            <a:br>
              <a:rPr lang="en-MY" sz="2400" dirty="0"/>
            </a:b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mongod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smallfiles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noprealloc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>to start your MongoDB Server.</a:t>
            </a:r>
          </a:p>
          <a:p>
            <a:pPr lvl="1"/>
            <a:r>
              <a:rPr lang="en-MY" sz="2000" dirty="0"/>
              <a:t>If it states “no such command is recognized”, that means you have not added the bin directory into your PATH</a:t>
            </a:r>
          </a:p>
          <a:p>
            <a:pPr lvl="1"/>
            <a:r>
              <a:rPr lang="en-MY" sz="2000" dirty="0"/>
              <a:t>If you use “</a:t>
            </a:r>
            <a:r>
              <a:rPr lang="en-MY" sz="2000" dirty="0" err="1"/>
              <a:t>sudo</a:t>
            </a:r>
            <a:r>
              <a:rPr lang="en-MY" sz="2000" dirty="0"/>
              <a:t>” privileges to create path, please use “</a:t>
            </a:r>
            <a:r>
              <a:rPr lang="en-MY" sz="2000" dirty="0" err="1"/>
              <a:t>sudo</a:t>
            </a:r>
            <a:r>
              <a:rPr lang="en-MY" sz="2000" dirty="0"/>
              <a:t>” privileges for this command too</a:t>
            </a:r>
          </a:p>
          <a:p>
            <a:pPr lvl="1"/>
            <a:endParaRPr lang="en-MY" sz="2000" dirty="0"/>
          </a:p>
          <a:p>
            <a:pPr lvl="1"/>
            <a:endParaRPr lang="en-MY" sz="2000" dirty="0"/>
          </a:p>
          <a:p>
            <a:endParaRPr lang="en-MY" sz="2400" dirty="0"/>
          </a:p>
          <a:p>
            <a:pPr marL="514325" indent="-514325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8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6"/>
            <a:ext cx="7886700" cy="4418012"/>
          </a:xfrm>
        </p:spPr>
        <p:txBody>
          <a:bodyPr>
            <a:normAutofit/>
          </a:bodyPr>
          <a:lstStyle/>
          <a:p>
            <a:r>
              <a:rPr lang="en-MY" dirty="0"/>
              <a:t>open a new terminal (or a tab), and type 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mongo</a:t>
            </a:r>
            <a:r>
              <a:rPr lang="en-MY" dirty="0"/>
              <a:t>.</a:t>
            </a:r>
          </a:p>
          <a:p>
            <a:r>
              <a:rPr lang="en-MY" dirty="0"/>
              <a:t>Basic commands:</a:t>
            </a:r>
          </a:p>
          <a:p>
            <a:pPr lvl="1"/>
            <a:r>
              <a:rPr lang="en-MY" b="1" dirty="0"/>
              <a:t>show </a:t>
            </a:r>
            <a:r>
              <a:rPr lang="en-MY" b="1" dirty="0" err="1"/>
              <a:t>dbs</a:t>
            </a:r>
            <a:r>
              <a:rPr lang="en-MY" dirty="0"/>
              <a:t>: Show the names of all databases</a:t>
            </a:r>
          </a:p>
          <a:p>
            <a:pPr lvl="1"/>
            <a:r>
              <a:rPr lang="en-MY" b="1" dirty="0"/>
              <a:t>show collections</a:t>
            </a:r>
            <a:r>
              <a:rPr lang="en-MY" dirty="0"/>
              <a:t>: Show the names of all collections in the database</a:t>
            </a:r>
          </a:p>
          <a:p>
            <a:pPr lvl="1"/>
            <a:r>
              <a:rPr lang="en-MY" b="1" dirty="0"/>
              <a:t>use </a:t>
            </a:r>
            <a:r>
              <a:rPr lang="en-MY" b="1" dirty="0" err="1"/>
              <a:t>dbname</a:t>
            </a:r>
            <a:r>
              <a:rPr lang="en-MY" dirty="0"/>
              <a:t>: Change to the database named </a:t>
            </a:r>
            <a:r>
              <a:rPr lang="en-MY" dirty="0" err="1"/>
              <a:t>dbname</a:t>
            </a:r>
            <a:endParaRPr lang="en-MY" dirty="0"/>
          </a:p>
          <a:p>
            <a:pPr lvl="1"/>
            <a:r>
              <a:rPr lang="en-MY" b="1" dirty="0" err="1"/>
              <a:t>db</a:t>
            </a:r>
            <a:r>
              <a:rPr lang="en-MY" dirty="0"/>
              <a:t>: Returns the name of the current database that you are connected to</a:t>
            </a:r>
          </a:p>
          <a:p>
            <a:pPr lvl="1"/>
            <a:endParaRPr lang="en-MY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7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0906-AA3A-604F-8037-3C7F975C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0C79-DCD3-864E-9717-A4415E727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AA873-B4A6-C344-BFB2-992210BB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A6C17-23B1-2047-B89F-3FE2C1440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9144000" cy="438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400" dirty="0"/>
              <a:t>There will not be any commands to </a:t>
            </a:r>
            <a:r>
              <a:rPr lang="en-MY" sz="2400" b="1" dirty="0"/>
              <a:t>create a database</a:t>
            </a:r>
            <a:r>
              <a:rPr lang="en-MY" sz="2400" dirty="0"/>
              <a:t>. If the database does not exist, say when you do </a:t>
            </a:r>
            <a:r>
              <a:rPr lang="en-MY" sz="2400" b="1" dirty="0"/>
              <a:t>use random1234</a:t>
            </a:r>
            <a:r>
              <a:rPr lang="en-MY" sz="2400" dirty="0"/>
              <a:t>, Mongo will </a:t>
            </a:r>
            <a:r>
              <a:rPr lang="en-MY" sz="2400" b="1" dirty="0"/>
              <a:t>create a database called random1234 </a:t>
            </a:r>
            <a:r>
              <a:rPr lang="en-MY" sz="2400" dirty="0"/>
              <a:t>for you. So, be careful in your syntax!</a:t>
            </a:r>
          </a:p>
          <a:p>
            <a:r>
              <a:rPr lang="en-MY" sz="2400" dirty="0"/>
              <a:t>Mongo by default connects you to the </a:t>
            </a:r>
            <a:r>
              <a:rPr lang="en-MY" sz="2400" b="1" dirty="0"/>
              <a:t>test database </a:t>
            </a:r>
            <a:r>
              <a:rPr lang="en-MY" sz="2400" dirty="0"/>
              <a:t>upon opening a connection.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6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B550-80D0-934D-A028-2479AE06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 and Insert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2E26-0586-4446-ABCC-E53AE1D9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400" dirty="0"/>
              <a:t>We’ll now be using a new database called </a:t>
            </a:r>
            <a:r>
              <a:rPr lang="en-MY" sz="2400" b="1" dirty="0" err="1"/>
              <a:t>firstdb</a:t>
            </a:r>
            <a:r>
              <a:rPr lang="en-MY" sz="2400" dirty="0"/>
              <a:t> , and we’ll be inserting some entries into the collection named </a:t>
            </a:r>
            <a:r>
              <a:rPr lang="en-MY" sz="2400" b="1" dirty="0"/>
              <a:t>users</a:t>
            </a:r>
            <a:r>
              <a:rPr lang="en-MY" sz="2400" dirty="0"/>
              <a:t>. </a:t>
            </a:r>
          </a:p>
          <a:p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MY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firstdb</a:t>
            </a:r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MY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db.users.insert</a:t>
            </a:r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( { name: 'Enter Your Name Here', age: 25 } ) </a:t>
            </a:r>
          </a:p>
          <a:p>
            <a:r>
              <a:rPr lang="en-MY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db.users.find</a:t>
            </a:r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().pretty())</a:t>
            </a:r>
          </a:p>
          <a:p>
            <a:pPr marL="0" indent="0">
              <a:buNone/>
            </a:pPr>
            <a:endParaRPr lang="en-MY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400" dirty="0"/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D0D6D-564A-5246-B8B9-B85B45C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0A4EE-EEF3-E744-8E86-B4CEBEC69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4384678"/>
            <a:ext cx="73025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3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JSON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Assume you download the JSON data, stored it in Desktop and wish to import to MongoDB:</a:t>
            </a:r>
          </a:p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mongoimport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–d school –c students &lt; ~/Desktop/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student.json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cs typeface="Arial" panose="020B0604020202020204" pitchFamily="34" charset="0"/>
              </a:rPr>
              <a:t>Enter </a:t>
            </a:r>
            <a:r>
              <a:rPr lang="en-US" sz="2400" dirty="0" err="1">
                <a:cs typeface="Arial" panose="020B0604020202020204" pitchFamily="34" charset="0"/>
              </a:rPr>
              <a:t>mongoDB</a:t>
            </a:r>
            <a:r>
              <a:rPr lang="en-US" sz="2400" dirty="0">
                <a:cs typeface="Arial" panose="020B0604020202020204" pitchFamily="34" charset="0"/>
              </a:rPr>
              <a:t> by typing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mongo</a:t>
            </a:r>
            <a:r>
              <a:rPr lang="en-US" sz="2400" dirty="0">
                <a:cs typeface="Arial" panose="020B0604020202020204" pitchFamily="34" charset="0"/>
              </a:rPr>
              <a:t>. Then, switch to </a:t>
            </a:r>
            <a:r>
              <a:rPr lang="en-US" sz="2400" i="1" dirty="0">
                <a:cs typeface="Arial" panose="020B0604020202020204" pitchFamily="34" charset="0"/>
              </a:rPr>
              <a:t>school</a:t>
            </a:r>
            <a:r>
              <a:rPr lang="en-US" sz="2400" dirty="0">
                <a:cs typeface="Arial" panose="020B0604020202020204" pitchFamily="34" charset="0"/>
              </a:rPr>
              <a:t> database by typing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 school</a:t>
            </a:r>
          </a:p>
          <a:p>
            <a:endParaRPr lang="en-US" sz="2400" dirty="0"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ACD3D-F7D1-3942-A42B-F6811000C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201"/>
            <a:ext cx="9144000" cy="8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4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533D-83F9-C64C-A5C8-92109CC0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E322-C0D7-CB4B-86ED-D697670F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Try insert these documents!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0045-203F-6F4D-BE28-33D3F615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DBA53E-844B-5D45-ABD9-203814B3BD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1099" y="2888774"/>
          <a:ext cx="690562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6">
                  <a:extLst>
                    <a:ext uri="{9D8B030D-6E8A-4147-A177-3AD203B41FA5}">
                      <a16:colId xmlns:a16="http://schemas.microsoft.com/office/drawing/2014/main" val="1623565391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3456824356"/>
                    </a:ext>
                  </a:extLst>
                </a:gridCol>
                <a:gridCol w="5100636">
                  <a:extLst>
                    <a:ext uri="{9D8B030D-6E8A-4147-A177-3AD203B41FA5}">
                      <a16:colId xmlns:a16="http://schemas.microsoft.com/office/drawing/2014/main" val="104058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9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[{“type”: “homework”, ”score”: 89},</a:t>
                      </a:r>
                      <a:br>
                        <a:rPr lang="en-US" dirty="0"/>
                      </a:br>
                      <a:r>
                        <a:rPr lang="en-US" dirty="0"/>
                        <a:t>{“type”: “quiz”, ”score”: 56}]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Kraimir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[{“type”: ”homework”, “score”: 11}]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68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NoSQL </a:t>
            </a:r>
            <a:r>
              <a:rPr lang="en-US" dirty="0" smtClean="0">
                <a:sym typeface="Wingdings" panose="05000000000000000000" pitchFamily="2" charset="2"/>
              </a:rPr>
              <a:t> Not Only SQL</a:t>
            </a:r>
          </a:p>
          <a:p>
            <a:pPr lvl="1"/>
            <a:r>
              <a:rPr lang="en-US" dirty="0"/>
              <a:t>being </a:t>
            </a:r>
            <a:r>
              <a:rPr lang="en-US" b="1" dirty="0"/>
              <a:t>non-relational, distributed, </a:t>
            </a:r>
            <a:r>
              <a:rPr lang="en-US" dirty="0" smtClean="0"/>
              <a:t>and</a:t>
            </a:r>
            <a:r>
              <a:rPr lang="en-US" b="1" dirty="0" smtClean="0"/>
              <a:t> open source</a:t>
            </a:r>
            <a:r>
              <a:rPr lang="en-US" dirty="0"/>
              <a:t>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Characteristics:</a:t>
            </a:r>
          </a:p>
          <a:p>
            <a:pPr lvl="1"/>
            <a:r>
              <a:rPr lang="en-US" dirty="0" smtClean="0"/>
              <a:t>schema-free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replication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simple API</a:t>
            </a:r>
          </a:p>
          <a:p>
            <a:pPr lvl="1"/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Commodity</a:t>
            </a:r>
          </a:p>
          <a:p>
            <a:pPr lvl="1"/>
            <a:r>
              <a:rPr lang="en-US" dirty="0" smtClean="0"/>
              <a:t>Flexible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0FEF34-7CF7-B641-9C35-FAFF45285E14}"/>
              </a:ext>
            </a:extLst>
          </p:cNvPr>
          <p:cNvSpPr/>
          <p:nvPr/>
        </p:nvSpPr>
        <p:spPr>
          <a:xfrm>
            <a:off x="0" y="6538913"/>
            <a:ext cx="8029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http://nosql-database.org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56FC3-77F2-244C-98AB-8654F15A2B74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651926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5629-8206-9E46-AB8A-98F92E81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ADA4-B473-A947-B105-2859E515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Display the details of the student named “Brain </a:t>
            </a:r>
            <a:r>
              <a:rPr lang="en-US" dirty="0" err="1"/>
              <a:t>Lachapelle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F12FB-3870-2349-9874-393F810A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BE630-FF1E-F340-B58B-0C28F9B0F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70" y="2679273"/>
            <a:ext cx="5173662" cy="41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95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D1C9-D656-E742-ABB3-B7034ABD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8E98-4434-AA4C-8289-A8976DA8F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4"/>
            <a:ext cx="78867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Obtain the number of students who achieved a a score greater than 95 of any type.</a:t>
            </a:r>
          </a:p>
          <a:p>
            <a:pPr lvl="1"/>
            <a:r>
              <a:rPr lang="en-US" sz="1800" dirty="0"/>
              <a:t>Hint: find(), $</a:t>
            </a:r>
            <a:r>
              <a:rPr lang="en-US" sz="1800" dirty="0" err="1"/>
              <a:t>gt</a:t>
            </a:r>
            <a:r>
              <a:rPr lang="en-US" sz="1800" dirty="0"/>
              <a:t>, dot notation, count()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Display the student who achieved the highest score on any type in the whole school</a:t>
            </a:r>
          </a:p>
          <a:p>
            <a:pPr lvl="1"/>
            <a:r>
              <a:rPr lang="en-US" sz="1800" dirty="0"/>
              <a:t>Hint: find(), sort(), limit()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Display the _id and name of the first 10 students (arranged in alphabetical order by name) who achieved a score between 10 and 35 of any type</a:t>
            </a:r>
          </a:p>
          <a:p>
            <a:pPr lvl="1"/>
            <a:r>
              <a:rPr lang="en-US" sz="1800" dirty="0"/>
              <a:t>Hint: find(), dot notation, $</a:t>
            </a:r>
            <a:r>
              <a:rPr lang="en-US" sz="1800" dirty="0" err="1"/>
              <a:t>lt</a:t>
            </a:r>
            <a:r>
              <a:rPr lang="en-US" sz="1800" dirty="0"/>
              <a:t>, $</a:t>
            </a:r>
            <a:r>
              <a:rPr lang="en-US" sz="1800" dirty="0" err="1"/>
              <a:t>gt</a:t>
            </a:r>
            <a:r>
              <a:rPr lang="en-US" sz="1800" dirty="0"/>
              <a:t>, projection (second parameter of find()), sort(), limit()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What is the number of students whose names are between C and E lexically? Also, display only the name of 10 of these students, in descending order</a:t>
            </a:r>
          </a:p>
          <a:p>
            <a:pPr lvl="1"/>
            <a:r>
              <a:rPr lang="en-US" sz="1800" dirty="0"/>
              <a:t>Hint: find(), $</a:t>
            </a:r>
            <a:r>
              <a:rPr lang="en-US" sz="1800" dirty="0" err="1"/>
              <a:t>gt</a:t>
            </a:r>
            <a:r>
              <a:rPr lang="en-US" sz="1800" dirty="0"/>
              <a:t>, $</a:t>
            </a:r>
            <a:r>
              <a:rPr lang="en-US" sz="1800" dirty="0" err="1"/>
              <a:t>lt</a:t>
            </a:r>
            <a:r>
              <a:rPr lang="en-US" sz="1800" dirty="0"/>
              <a:t>, projection, sort(), limit(), count()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62CDE-855A-674B-B076-3E192AB6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52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0C0A-101A-B640-8B98-8E1E9879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and removing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AF69-B904-234D-98B0-B5E87ABC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Update from one value to another</a:t>
            </a:r>
          </a:p>
          <a:p>
            <a:pPr lvl="1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db.users.update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({“username”:”admin123”}, {$set: {“password”: “secret”}})</a:t>
            </a:r>
          </a:p>
          <a:p>
            <a:r>
              <a:rPr lang="en-US" sz="2400" dirty="0">
                <a:cs typeface="Arial" panose="020B0604020202020204" pitchFamily="34" charset="0"/>
              </a:rPr>
              <a:t>Removes “profile ID” attribute</a:t>
            </a:r>
          </a:p>
          <a:p>
            <a:pPr lvl="1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db.users.update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({“username”:”admin123”}, {$unset: {“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profile_id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”: 1}})</a:t>
            </a:r>
          </a:p>
          <a:p>
            <a:r>
              <a:rPr lang="en-US" sz="2400" dirty="0">
                <a:cs typeface="Arial" panose="020B0604020202020204" pitchFamily="34" charset="0"/>
              </a:rPr>
              <a:t>Increments “</a:t>
            </a:r>
            <a:r>
              <a:rPr lang="en-US" sz="2400" dirty="0" err="1">
                <a:cs typeface="Arial" panose="020B0604020202020204" pitchFamily="34" charset="0"/>
              </a:rPr>
              <a:t>login_count</a:t>
            </a:r>
            <a:r>
              <a:rPr lang="en-US" sz="2400" dirty="0">
                <a:cs typeface="Arial" panose="020B0604020202020204" pitchFamily="34" charset="0"/>
              </a:rPr>
              <a:t>” value by 1</a:t>
            </a:r>
          </a:p>
          <a:p>
            <a:pPr lvl="1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db.users.update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({“username”:”admin123”}, {$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{“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login_count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”: 1}})</a:t>
            </a:r>
          </a:p>
          <a:p>
            <a:r>
              <a:rPr lang="en-US" sz="2400" dirty="0">
                <a:cs typeface="Arial" panose="020B0604020202020204" pitchFamily="34" charset="0"/>
              </a:rPr>
              <a:t>Insert a new permission in </a:t>
            </a:r>
            <a:r>
              <a:rPr lang="en-US" sz="2400" b="1" dirty="0">
                <a:cs typeface="Arial" panose="020B0604020202020204" pitchFamily="34" charset="0"/>
              </a:rPr>
              <a:t>“permission” array</a:t>
            </a:r>
          </a:p>
          <a:p>
            <a:pPr lvl="1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db.users.update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({“username”:”admin123”}, {$push: {“permissions”: “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add_blog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”}})</a:t>
            </a:r>
            <a:endParaRPr lang="en-US" sz="2000" dirty="0">
              <a:cs typeface="Arial" panose="020B060402020202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718CD-1556-2F44-9996-0F491E74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48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0C0A-101A-B640-8B98-8E1E9879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and removing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AF69-B904-234D-98B0-B5E87ABC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Removes the first element from “permission” array:</a:t>
            </a:r>
          </a:p>
          <a:p>
            <a:pPr lvl="1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db.users.update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({“username”:”admin123”}, {$pop: {“permissions”: -1}})</a:t>
            </a:r>
          </a:p>
          <a:p>
            <a:r>
              <a:rPr lang="en-US" sz="2400" dirty="0">
                <a:cs typeface="Arial" panose="020B0604020202020204" pitchFamily="34" charset="0"/>
              </a:rPr>
              <a:t>Removes the specified element from “permission” array</a:t>
            </a:r>
          </a:p>
          <a:p>
            <a:pPr lvl="1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db.users.update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({“username”:”admin123”}, {$pull: {“permissions”: “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edit_bg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”}})</a:t>
            </a:r>
          </a:p>
          <a:p>
            <a:r>
              <a:rPr lang="en-US" sz="2400" dirty="0">
                <a:cs typeface="Arial" panose="020B0604020202020204" pitchFamily="34" charset="0"/>
              </a:rPr>
              <a:t>Insert the specified element to “permission” array</a:t>
            </a:r>
          </a:p>
          <a:p>
            <a:pPr lvl="1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db.users.update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({“username”:”admin123”}, {$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addToSet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{“permissions”: “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edit_blog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”}})</a:t>
            </a:r>
          </a:p>
          <a:p>
            <a:r>
              <a:rPr lang="en-US" sz="2400" dirty="0">
                <a:cs typeface="Arial" panose="020B0604020202020204" pitchFamily="34" charset="0"/>
              </a:rPr>
              <a:t>Remove user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db.users.remove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({“username”:”admin123”})</a:t>
            </a:r>
            <a:endParaRPr lang="en-US" sz="2000" dirty="0">
              <a:cs typeface="Arial" panose="020B060402020202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718CD-1556-2F44-9996-0F491E74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document-based (e.g. JSON or BSON) database.</a:t>
            </a:r>
          </a:p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Expressive query languages and secondary indexes</a:t>
            </a:r>
          </a:p>
          <a:p>
            <a:pPr lvl="1"/>
            <a:r>
              <a:rPr lang="en-US" dirty="0" smtClean="0"/>
              <a:t>Strong consistency</a:t>
            </a:r>
          </a:p>
          <a:p>
            <a:pPr lvl="1"/>
            <a:r>
              <a:rPr lang="en-US" dirty="0" smtClean="0"/>
              <a:t>Enterprise Management and Integration</a:t>
            </a:r>
          </a:p>
          <a:p>
            <a:pPr lvl="1"/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Scalability and performance</a:t>
            </a:r>
          </a:p>
          <a:p>
            <a:pPr lvl="1"/>
            <a:r>
              <a:rPr lang="en-US" dirty="0" smtClean="0"/>
              <a:t>Always on, global deployments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456FC3-77F2-244C-98AB-8654F15A2B74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FEF34-7CF7-B641-9C35-FAFF45285E14}"/>
              </a:ext>
            </a:extLst>
          </p:cNvPr>
          <p:cNvSpPr/>
          <p:nvPr/>
        </p:nvSpPr>
        <p:spPr>
          <a:xfrm>
            <a:off x="0" y="6538913"/>
            <a:ext cx="8029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https://www.mongodb.com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465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BSON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/>
              <a:t>Java Script Object Notation (JSON) is the lightweight data-interchange format to exchange data.</a:t>
            </a:r>
          </a:p>
          <a:p>
            <a:pPr algn="just"/>
            <a:r>
              <a:rPr lang="en-US" dirty="0" smtClean="0"/>
              <a:t>Binary JSON </a:t>
            </a:r>
            <a:r>
              <a:rPr lang="en-US" dirty="0" smtClean="0">
                <a:sym typeface="Wingdings" panose="05000000000000000000" pitchFamily="2" charset="2"/>
              </a:rPr>
              <a:t> BSON: JSON that is serialized as a binary document</a:t>
            </a:r>
          </a:p>
          <a:p>
            <a:pPr algn="just"/>
            <a:r>
              <a:rPr lang="en-US" dirty="0" smtClean="0"/>
              <a:t>JSON build on two structures: 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collection of name/value pairs. In various languages, this is realized as an </a:t>
            </a:r>
            <a:r>
              <a:rPr lang="en-US" i="1" dirty="0"/>
              <a:t>object</a:t>
            </a:r>
            <a:r>
              <a:rPr lang="en-US" dirty="0"/>
              <a:t>, record, </a:t>
            </a:r>
            <a:r>
              <a:rPr lang="en-US" dirty="0" err="1"/>
              <a:t>struct</a:t>
            </a:r>
            <a:r>
              <a:rPr lang="en-US" dirty="0"/>
              <a:t>, dictionary, hash table, keyed list, or associative array.</a:t>
            </a:r>
          </a:p>
          <a:p>
            <a:pPr lvl="1" algn="just"/>
            <a:r>
              <a:rPr lang="en-US" dirty="0"/>
              <a:t>An ordered list of values. In most languages, this is realized as an </a:t>
            </a:r>
            <a:r>
              <a:rPr lang="en-US" i="1" dirty="0"/>
              <a:t>array</a:t>
            </a:r>
            <a:r>
              <a:rPr lang="en-US" dirty="0"/>
              <a:t>, vector, list, or sequence.</a:t>
            </a:r>
          </a:p>
          <a:p>
            <a:pPr algn="just"/>
            <a:endParaRPr lang="en-US" dirty="0" smtClean="0">
              <a:sym typeface="Wingdings" panose="05000000000000000000" pitchFamily="2" charset="2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456FC3-77F2-244C-98AB-8654F15A2B74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FEF34-7CF7-B641-9C35-FAFF45285E14}"/>
              </a:ext>
            </a:extLst>
          </p:cNvPr>
          <p:cNvSpPr/>
          <p:nvPr/>
        </p:nvSpPr>
        <p:spPr>
          <a:xfrm>
            <a:off x="0" y="6538913"/>
            <a:ext cx="8029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https://www.json.org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169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JSON: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4" y="1810809"/>
            <a:ext cx="5239385" cy="436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56FC3-77F2-244C-98AB-8654F15A2B74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51849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JSON and not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XML is not well suited to </a:t>
            </a:r>
            <a:r>
              <a:rPr lang="en-US" dirty="0" smtClean="0"/>
              <a:t>data-interchange. It </a:t>
            </a:r>
            <a:r>
              <a:rPr lang="en-US" dirty="0"/>
              <a:t>carries a lot of baggage, and it doesn't match the data model of most programming languages.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Image result for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0" y="3034591"/>
            <a:ext cx="5160010" cy="368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56FC3-77F2-244C-98AB-8654F15A2B74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73897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VS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291934"/>
              </p:ext>
            </p:extLst>
          </p:nvPr>
        </p:nvGraphicFramePr>
        <p:xfrm>
          <a:off x="628650" y="1833566"/>
          <a:ext cx="78867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43267639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880114140"/>
                    </a:ext>
                  </a:extLst>
                </a:gridCol>
              </a:tblGrid>
              <a:tr h="3768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MongoDB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RDBMS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093699"/>
                  </a:ext>
                </a:extLst>
              </a:tr>
              <a:tr h="37681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74515"/>
                  </a:ext>
                </a:extLst>
              </a:tr>
              <a:tr h="37681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32260"/>
                  </a:ext>
                </a:extLst>
              </a:tr>
              <a:tr h="37681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Tuple/Row</a:t>
                      </a:r>
                      <a:endParaRPr lang="en-US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51370"/>
                  </a:ext>
                </a:extLst>
              </a:tr>
              <a:tr h="37681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endParaRPr lang="en-US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975911"/>
                  </a:ext>
                </a:extLst>
              </a:tr>
              <a:tr h="3768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Embedded Documents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Table Join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261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E456FC3-77F2-244C-98AB-8654F15A2B74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72528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RDBMS to 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Image result for mongo database vs relational databa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6" r="2536" b="8712"/>
          <a:stretch/>
        </p:blipFill>
        <p:spPr bwMode="auto">
          <a:xfrm>
            <a:off x="807893" y="1825625"/>
            <a:ext cx="7528214" cy="431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56FC3-77F2-244C-98AB-8654F15A2B74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86044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</a:t>
            </a:r>
            <a:br>
              <a:rPr lang="en-US" dirty="0" smtClean="0"/>
            </a:br>
            <a:r>
              <a:rPr lang="en-US" dirty="0" smtClean="0"/>
              <a:t>JSON (document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maps nicely to programming languages data type</a:t>
            </a:r>
          </a:p>
          <a:p>
            <a:r>
              <a:rPr lang="en-US" dirty="0" smtClean="0"/>
              <a:t>Embedded documents and arrays reduces the need for joins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13480</TotalTime>
  <Words>1318</Words>
  <Application>Microsoft Office PowerPoint</Application>
  <PresentationFormat>On-screen Show (4:3)</PresentationFormat>
  <Paragraphs>198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Wingdings</vt:lpstr>
      <vt:lpstr>Office Theme</vt:lpstr>
      <vt:lpstr>WQD7007 Big Data Management</vt:lpstr>
      <vt:lpstr>NoSQL</vt:lpstr>
      <vt:lpstr>MongoDB</vt:lpstr>
      <vt:lpstr>JSON and BSON</vt:lpstr>
      <vt:lpstr>Example of JSON:</vt:lpstr>
      <vt:lpstr>Why JSON and not XML?</vt:lpstr>
      <vt:lpstr>MongoDB VS RDBMS</vt:lpstr>
      <vt:lpstr>From RDBMS to MongoDB</vt:lpstr>
      <vt:lpstr>Benefits of using  JSON (document model)</vt:lpstr>
      <vt:lpstr>MongoDB vs HBase</vt:lpstr>
      <vt:lpstr>PowerPoint Presentation</vt:lpstr>
      <vt:lpstr>Introduction</vt:lpstr>
      <vt:lpstr>Running MongoDB Server</vt:lpstr>
      <vt:lpstr>Run MongoDB</vt:lpstr>
      <vt:lpstr>Run MongoDB</vt:lpstr>
      <vt:lpstr>Run MongoDB</vt:lpstr>
      <vt:lpstr>Create database and Insert Data</vt:lpstr>
      <vt:lpstr>Import JSON file</vt:lpstr>
      <vt:lpstr>Inserting data</vt:lpstr>
      <vt:lpstr>Finding documents</vt:lpstr>
      <vt:lpstr>Finding documents</vt:lpstr>
      <vt:lpstr>Updating and removing documents</vt:lpstr>
      <vt:lpstr>Updating and removing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WQD7007 Big Data Management</dc:title>
  <dc:creator>hoo</dc:creator>
  <cp:lastModifiedBy>Hoo Wai Lam</cp:lastModifiedBy>
  <cp:revision>137</cp:revision>
  <cp:lastPrinted>2018-02-27T01:04:52Z</cp:lastPrinted>
  <dcterms:created xsi:type="dcterms:W3CDTF">2018-02-20T16:33:32Z</dcterms:created>
  <dcterms:modified xsi:type="dcterms:W3CDTF">2019-04-23T05:46:52Z</dcterms:modified>
</cp:coreProperties>
</file>