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60" r:id="rId5"/>
    <p:sldId id="272" r:id="rId6"/>
    <p:sldId id="273" r:id="rId7"/>
    <p:sldId id="274" r:id="rId8"/>
    <p:sldId id="277" r:id="rId9"/>
    <p:sldId id="278" r:id="rId10"/>
    <p:sldId id="280" r:id="rId11"/>
    <p:sldId id="281" r:id="rId12"/>
    <p:sldId id="282" r:id="rId13"/>
    <p:sldId id="27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2"/>
    <p:restoredTop sz="87237"/>
  </p:normalViewPr>
  <p:slideViewPr>
    <p:cSldViewPr snapToGrid="0">
      <p:cViewPr varScale="1">
        <p:scale>
          <a:sx n="90" d="100"/>
          <a:sy n="90"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BD751-40FF-48F9-B0BF-D33832D65A68}" type="datetimeFigureOut">
              <a:rPr lang="en-US" smtClean="0"/>
              <a:t>4/30/2019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ABAA0-22E9-44EF-81BD-A891E9448254}" type="slidenum">
              <a:rPr lang="en-US" smtClean="0"/>
              <a:t>‹#›</a:t>
            </a:fld>
            <a:endParaRPr lang="en-US"/>
          </a:p>
        </p:txBody>
      </p:sp>
    </p:spTree>
    <p:extLst>
      <p:ext uri="{BB962C8B-B14F-4D97-AF65-F5344CB8AC3E}">
        <p14:creationId xmlns:p14="http://schemas.microsoft.com/office/powerpoint/2010/main" val="11673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9ABAA0-22E9-44EF-81BD-A891E9448254}" type="slidenum">
              <a:rPr lang="en-US" smtClean="0"/>
              <a:t>1</a:t>
            </a:fld>
            <a:endParaRPr lang="en-US"/>
          </a:p>
        </p:txBody>
      </p:sp>
    </p:spTree>
    <p:extLst>
      <p:ext uri="{BB962C8B-B14F-4D97-AF65-F5344CB8AC3E}">
        <p14:creationId xmlns:p14="http://schemas.microsoft.com/office/powerpoint/2010/main" val="57312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Suitable application for</a:t>
            </a:r>
            <a:r>
              <a:rPr lang="en-US" baseline="0" dirty="0" smtClean="0"/>
              <a:t> Pig: </a:t>
            </a:r>
            <a:r>
              <a:rPr lang="en-US" dirty="0" smtClean="0"/>
              <a:t>https://www.quora.com/What-kind-of-applications-are-suitable-for-Pig</a:t>
            </a:r>
          </a:p>
          <a:p>
            <a:r>
              <a:rPr lang="en-US" dirty="0" smtClean="0"/>
              <a:t>Process</a:t>
            </a:r>
            <a:r>
              <a:rPr lang="en-US" baseline="0" dirty="0" smtClean="0"/>
              <a:t> a million songs using Apache Pig: http://blog.cloudera.com/blog/2012/08/process-a-million-songs-with-apache-pig/</a:t>
            </a:r>
            <a:br>
              <a:rPr lang="en-US" baseline="0" dirty="0" smtClean="0"/>
            </a:br>
            <a:endParaRPr lang="en-US" baseline="0" dirty="0" smtClean="0"/>
          </a:p>
          <a:p>
            <a:r>
              <a:rPr lang="en-US" dirty="0" smtClean="0"/>
              <a:t>What hive do? https://hortonworks.com/apache/hive/</a:t>
            </a:r>
            <a:endParaRPr lang="en-US" dirty="0"/>
          </a:p>
        </p:txBody>
      </p:sp>
      <p:sp>
        <p:nvSpPr>
          <p:cNvPr id="4" name="Slide Number Placeholder 3"/>
          <p:cNvSpPr>
            <a:spLocks noGrp="1"/>
          </p:cNvSpPr>
          <p:nvPr>
            <p:ph type="sldNum" sz="quarter" idx="10"/>
          </p:nvPr>
        </p:nvSpPr>
        <p:spPr/>
        <p:txBody>
          <a:bodyPr/>
          <a:lstStyle/>
          <a:p>
            <a:fld id="{A89ABAA0-22E9-44EF-81BD-A891E9448254}" type="slidenum">
              <a:rPr lang="en-US" smtClean="0"/>
              <a:t>9</a:t>
            </a:fld>
            <a:endParaRPr lang="en-US"/>
          </a:p>
        </p:txBody>
      </p:sp>
    </p:spTree>
    <p:extLst>
      <p:ext uri="{BB962C8B-B14F-4D97-AF65-F5344CB8AC3E}">
        <p14:creationId xmlns:p14="http://schemas.microsoft.com/office/powerpoint/2010/main" val="3514951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1E6C3-8677-AB4F-8FBA-65982493ADDD}" type="datetime1">
              <a:rPr lang="en-MY" smtClean="0"/>
              <a:t>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62591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614ED-5B1C-1143-9EEF-D9EAE8DEAEE1}" type="datetime1">
              <a:rPr lang="en-MY" smtClean="0"/>
              <a:t>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2149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BF99F2-A3CE-3E42-BD3A-C0A60D4C9837}" type="datetime1">
              <a:rPr lang="en-MY" smtClean="0"/>
              <a:t>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51358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F9F8F-700D-EA4C-9766-9D84EA6B1FA4}" type="datetime1">
              <a:rPr lang="en-MY" smtClean="0"/>
              <a:t>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6762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E99CDF-0B34-0546-8BBC-D381D097F956}" type="datetime1">
              <a:rPr lang="en-MY" smtClean="0"/>
              <a:t>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54548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0506BF-F235-B044-AE55-10B9C610E4C9}" type="datetime1">
              <a:rPr lang="en-MY" smtClean="0"/>
              <a:t>30/4/2019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3484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1BD4D-2E22-2D42-9391-3AABB0CAD6F9}" type="datetime1">
              <a:rPr lang="en-MY" smtClean="0"/>
              <a:t>30/4/2019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83598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0F0BE-ED20-2446-9CEC-0CA317726B9B}" type="datetime1">
              <a:rPr lang="en-MY" smtClean="0"/>
              <a:t>30/4/2019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102355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345B4-6B74-AA46-8747-DC04B6BACF5C}" type="datetime1">
              <a:rPr lang="en-MY" smtClean="0"/>
              <a:t>30/4/2019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3702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1980BF-E0A8-1041-A263-CF19D6C00F68}" type="datetime1">
              <a:rPr lang="en-MY" smtClean="0"/>
              <a:t>30/4/2019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65118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A8B462-F555-2247-A96A-D4ADED34F8FA}" type="datetime1">
              <a:rPr lang="en-MY" smtClean="0"/>
              <a:t>30/4/2019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85032-7C7B-4CFF-B143-12EB198668AE}" type="slidenum">
              <a:rPr lang="en-US" smtClean="0"/>
              <a:t>‹#›</a:t>
            </a:fld>
            <a:endParaRPr lang="en-US"/>
          </a:p>
        </p:txBody>
      </p:sp>
    </p:spTree>
    <p:extLst>
      <p:ext uri="{BB962C8B-B14F-4D97-AF65-F5344CB8AC3E}">
        <p14:creationId xmlns:p14="http://schemas.microsoft.com/office/powerpoint/2010/main" val="226152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F02D4-9294-0146-A4B3-ED746460822E}" type="datetime1">
              <a:rPr lang="en-MY" smtClean="0"/>
              <a:t>30/4/2019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5032-7C7B-4CFF-B143-12EB198668AE}" type="slidenum">
              <a:rPr lang="en-US" smtClean="0"/>
              <a:t>‹#›</a:t>
            </a:fld>
            <a:endParaRPr lang="en-US"/>
          </a:p>
        </p:txBody>
      </p:sp>
    </p:spTree>
    <p:extLst>
      <p:ext uri="{BB962C8B-B14F-4D97-AF65-F5344CB8AC3E}">
        <p14:creationId xmlns:p14="http://schemas.microsoft.com/office/powerpoint/2010/main" val="366759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g.apache.org/docs/r0.12.0/basic.html#store" TargetMode="External"/><Relationship Id="rId2" Type="http://schemas.openxmlformats.org/officeDocument/2006/relationships/hyperlink" Target="https://hortonworks.com/tutorial/beginners-guide-to-apache-pi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ezyre.com/article/difference-between-pig-and-hive-the-two-key-components-of-hadoop-ecosystem/7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51FC-F1E5-40BA-A047-F9D6C09738D7}"/>
              </a:ext>
            </a:extLst>
          </p:cNvPr>
          <p:cNvSpPr>
            <a:spLocks noGrp="1"/>
          </p:cNvSpPr>
          <p:nvPr>
            <p:ph type="ctrTitle"/>
          </p:nvPr>
        </p:nvSpPr>
        <p:spPr>
          <a:xfrm>
            <a:off x="685800" y="2636667"/>
            <a:ext cx="7772400" cy="873295"/>
          </a:xfrm>
        </p:spPr>
        <p:txBody>
          <a:bodyPr>
            <a:normAutofit/>
          </a:bodyPr>
          <a:lstStyle/>
          <a:p>
            <a:r>
              <a:rPr lang="en-US" sz="4400" dirty="0"/>
              <a:t>WQD7007 Big Data Management</a:t>
            </a:r>
          </a:p>
        </p:txBody>
      </p:sp>
      <p:sp>
        <p:nvSpPr>
          <p:cNvPr id="3" name="Subtitle 2">
            <a:extLst>
              <a:ext uri="{FF2B5EF4-FFF2-40B4-BE49-F238E27FC236}">
                <a16:creationId xmlns:a16="http://schemas.microsoft.com/office/drawing/2014/main" id="{CDB83871-9718-4EFD-A879-97FA5C33D2E1}"/>
              </a:ext>
            </a:extLst>
          </p:cNvPr>
          <p:cNvSpPr>
            <a:spLocks noGrp="1"/>
          </p:cNvSpPr>
          <p:nvPr>
            <p:ph type="subTitle" idx="1"/>
          </p:nvPr>
        </p:nvSpPr>
        <p:spPr>
          <a:xfrm>
            <a:off x="1143000" y="4074850"/>
            <a:ext cx="6858000" cy="1531866"/>
          </a:xfrm>
        </p:spPr>
        <p:txBody>
          <a:bodyPr>
            <a:normAutofit/>
          </a:bodyPr>
          <a:lstStyle/>
          <a:p>
            <a:r>
              <a:rPr lang="en-US" sz="4400" dirty="0" smtClean="0"/>
              <a:t>Apache Pig</a:t>
            </a:r>
            <a:endParaRPr lang="en-US" sz="4400" dirty="0"/>
          </a:p>
        </p:txBody>
      </p:sp>
      <p:sp>
        <p:nvSpPr>
          <p:cNvPr id="4" name="Slide Number Placeholder 3">
            <a:extLst>
              <a:ext uri="{FF2B5EF4-FFF2-40B4-BE49-F238E27FC236}">
                <a16:creationId xmlns:a16="http://schemas.microsoft.com/office/drawing/2014/main" id="{E12F9F55-F2E6-4FEF-8328-6821CBE056A0}"/>
              </a:ext>
            </a:extLst>
          </p:cNvPr>
          <p:cNvSpPr>
            <a:spLocks noGrp="1"/>
          </p:cNvSpPr>
          <p:nvPr>
            <p:ph type="sldNum" sz="quarter" idx="12"/>
          </p:nvPr>
        </p:nvSpPr>
        <p:spPr/>
        <p:txBody>
          <a:bodyPr/>
          <a:lstStyle/>
          <a:p>
            <a:fld id="{33085032-7C7B-4CFF-B143-12EB198668AE}" type="slidenum">
              <a:rPr lang="en-US" smtClean="0"/>
              <a:t>1</a:t>
            </a:fld>
            <a:endParaRPr lang="en-US"/>
          </a:p>
        </p:txBody>
      </p:sp>
    </p:spTree>
    <p:extLst>
      <p:ext uri="{BB962C8B-B14F-4D97-AF65-F5344CB8AC3E}">
        <p14:creationId xmlns:p14="http://schemas.microsoft.com/office/powerpoint/2010/main" val="360745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BB9B-4AA1-0C4E-8077-C095C531B71C}"/>
              </a:ext>
            </a:extLst>
          </p:cNvPr>
          <p:cNvSpPr>
            <a:spLocks noGrp="1"/>
          </p:cNvSpPr>
          <p:nvPr>
            <p:ph type="title"/>
          </p:nvPr>
        </p:nvSpPr>
        <p:spPr/>
        <p:txBody>
          <a:bodyPr/>
          <a:lstStyle/>
          <a:p>
            <a:r>
              <a:rPr lang="en-US" dirty="0" smtClean="0"/>
              <a:t>Online reference</a:t>
            </a:r>
            <a:endParaRPr lang="en-US" dirty="0"/>
          </a:p>
        </p:txBody>
      </p:sp>
      <p:sp>
        <p:nvSpPr>
          <p:cNvPr id="3" name="Content Placeholder 2">
            <a:extLst>
              <a:ext uri="{FF2B5EF4-FFF2-40B4-BE49-F238E27FC236}">
                <a16:creationId xmlns:a16="http://schemas.microsoft.com/office/drawing/2014/main" id="{B7123F05-4655-5C47-B482-87DE4296582B}"/>
              </a:ext>
            </a:extLst>
          </p:cNvPr>
          <p:cNvSpPr>
            <a:spLocks noGrp="1"/>
          </p:cNvSpPr>
          <p:nvPr>
            <p:ph idx="1"/>
          </p:nvPr>
        </p:nvSpPr>
        <p:spPr/>
        <p:txBody>
          <a:bodyPr/>
          <a:lstStyle/>
          <a:p>
            <a:r>
              <a:rPr lang="en-US" dirty="0">
                <a:hlinkClick r:id="rId2"/>
              </a:rPr>
              <a:t>https://hortonworks.com/tutorial/beginners-guide-to-apache-pig/</a:t>
            </a:r>
            <a:r>
              <a:rPr lang="en-US" dirty="0"/>
              <a:t> </a:t>
            </a:r>
          </a:p>
          <a:p>
            <a:r>
              <a:rPr lang="en-US" dirty="0">
                <a:hlinkClick r:id="rId3"/>
              </a:rPr>
              <a:t>https://pig.apache.org/docs/r0.12.0/basic.html#store</a:t>
            </a:r>
            <a:r>
              <a:rPr lang="en-US" dirty="0"/>
              <a:t> </a:t>
            </a:r>
          </a:p>
        </p:txBody>
      </p:sp>
      <p:sp>
        <p:nvSpPr>
          <p:cNvPr id="4" name="Slide Number Placeholder 3">
            <a:extLst>
              <a:ext uri="{FF2B5EF4-FFF2-40B4-BE49-F238E27FC236}">
                <a16:creationId xmlns:a16="http://schemas.microsoft.com/office/drawing/2014/main" id="{03EF3A5C-C6D9-1D4E-BBFF-ADE1FDD13B4E}"/>
              </a:ext>
            </a:extLst>
          </p:cNvPr>
          <p:cNvSpPr>
            <a:spLocks noGrp="1"/>
          </p:cNvSpPr>
          <p:nvPr>
            <p:ph type="sldNum" sz="quarter" idx="12"/>
          </p:nvPr>
        </p:nvSpPr>
        <p:spPr/>
        <p:txBody>
          <a:bodyPr/>
          <a:lstStyle/>
          <a:p>
            <a:fld id="{33085032-7C7B-4CFF-B143-12EB198668AE}" type="slidenum">
              <a:rPr lang="en-US" smtClean="0"/>
              <a:t>10</a:t>
            </a:fld>
            <a:endParaRPr lang="en-US"/>
          </a:p>
        </p:txBody>
      </p:sp>
      <p:sp>
        <p:nvSpPr>
          <p:cNvPr id="5" name="Rectangle 4">
            <a:extLst>
              <a:ext uri="{FF2B5EF4-FFF2-40B4-BE49-F238E27FC236}">
                <a16:creationId xmlns:a16="http://schemas.microsoft.com/office/drawing/2014/main" id="{FD014B8C-9E1A-D34C-9BA1-3697F75CC5E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42853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E14A-0146-1F43-ACAD-D5AFC779809F}"/>
              </a:ext>
            </a:extLst>
          </p:cNvPr>
          <p:cNvSpPr>
            <a:spLocks noGrp="1"/>
          </p:cNvSpPr>
          <p:nvPr>
            <p:ph type="title"/>
          </p:nvPr>
        </p:nvSpPr>
        <p:spPr/>
        <p:txBody>
          <a:bodyPr>
            <a:normAutofit/>
          </a:bodyPr>
          <a:lstStyle/>
          <a:p>
            <a:r>
              <a:rPr lang="en-US" dirty="0"/>
              <a:t>Run pig script within command line</a:t>
            </a:r>
          </a:p>
        </p:txBody>
      </p:sp>
      <p:pic>
        <p:nvPicPr>
          <p:cNvPr id="6" name="Content Placeholder 5">
            <a:extLst>
              <a:ext uri="{FF2B5EF4-FFF2-40B4-BE49-F238E27FC236}">
                <a16:creationId xmlns:a16="http://schemas.microsoft.com/office/drawing/2014/main" id="{D7C9789D-07C3-1744-BEB8-34A291E72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 y="2828925"/>
            <a:ext cx="9144982" cy="2343150"/>
          </a:xfrm>
        </p:spPr>
      </p:pic>
      <p:sp>
        <p:nvSpPr>
          <p:cNvPr id="4" name="Slide Number Placeholder 3">
            <a:extLst>
              <a:ext uri="{FF2B5EF4-FFF2-40B4-BE49-F238E27FC236}">
                <a16:creationId xmlns:a16="http://schemas.microsoft.com/office/drawing/2014/main" id="{0DAB2631-B1E4-FB41-95E1-EAC63227C6C8}"/>
              </a:ext>
            </a:extLst>
          </p:cNvPr>
          <p:cNvSpPr>
            <a:spLocks noGrp="1"/>
          </p:cNvSpPr>
          <p:nvPr>
            <p:ph type="sldNum" sz="quarter" idx="12"/>
          </p:nvPr>
        </p:nvSpPr>
        <p:spPr/>
        <p:txBody>
          <a:bodyPr/>
          <a:lstStyle/>
          <a:p>
            <a:fld id="{33085032-7C7B-4CFF-B143-12EB198668AE}" type="slidenum">
              <a:rPr lang="en-US" smtClean="0"/>
              <a:t>11</a:t>
            </a:fld>
            <a:endParaRPr lang="en-US"/>
          </a:p>
        </p:txBody>
      </p:sp>
      <p:pic>
        <p:nvPicPr>
          <p:cNvPr id="8" name="Picture 7">
            <a:extLst>
              <a:ext uri="{FF2B5EF4-FFF2-40B4-BE49-F238E27FC236}">
                <a16:creationId xmlns:a16="http://schemas.microsoft.com/office/drawing/2014/main" id="{7CE08A16-6F12-E943-972A-2AA06FD0E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981"/>
            <a:ext cx="9144000" cy="636104"/>
          </a:xfrm>
          <a:prstGeom prst="rect">
            <a:avLst/>
          </a:prstGeom>
        </p:spPr>
      </p:pic>
      <p:sp>
        <p:nvSpPr>
          <p:cNvPr id="9" name="Content Placeholder 2">
            <a:extLst>
              <a:ext uri="{FF2B5EF4-FFF2-40B4-BE49-F238E27FC236}">
                <a16:creationId xmlns:a16="http://schemas.microsoft.com/office/drawing/2014/main" id="{57142E5B-A628-2648-AB74-0FB1E82A960E}"/>
              </a:ext>
            </a:extLst>
          </p:cNvPr>
          <p:cNvSpPr txBox="1">
            <a:spLocks/>
          </p:cNvSpPr>
          <p:nvPr/>
        </p:nvSpPr>
        <p:spPr>
          <a:xfrm>
            <a:off x="628651" y="5319915"/>
            <a:ext cx="7886700" cy="857048"/>
          </a:xfrm>
          <a:prstGeom prst="rect">
            <a:avLst/>
          </a:prstGeom>
        </p:spPr>
        <p:txBody>
          <a:bodyPr vert="horz" lIns="91440" tIns="45720" rIns="91440" bIns="45720" rtlCol="0">
            <a:normAutofit lnSpcReduction="10000"/>
          </a:bodyPr>
          <a:lstStyle>
            <a:lvl1pPr marL="228588" indent="-228588"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8"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8"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8"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7" indent="-228588"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8"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8"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8" indent="-228588"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8"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Please follow </a:t>
            </a:r>
            <a:r>
              <a:rPr lang="en-US" dirty="0" err="1"/>
              <a:t>hortonworks</a:t>
            </a:r>
            <a:r>
              <a:rPr lang="en-US" dirty="0"/>
              <a:t> beginner guide to understand more about the coding style</a:t>
            </a:r>
          </a:p>
        </p:txBody>
      </p:sp>
      <p:sp>
        <p:nvSpPr>
          <p:cNvPr id="7" name="Rectangle 6">
            <a:extLst>
              <a:ext uri="{FF2B5EF4-FFF2-40B4-BE49-F238E27FC236}">
                <a16:creationId xmlns:a16="http://schemas.microsoft.com/office/drawing/2014/main" id="{FD014B8C-9E1A-D34C-9BA1-3697F75CC5E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181644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keywords </a:t>
            </a:r>
            <a:endParaRPr lang="en-US" dirty="0"/>
          </a:p>
        </p:txBody>
      </p:sp>
      <p:sp>
        <p:nvSpPr>
          <p:cNvPr id="3" name="Content Placeholder 2"/>
          <p:cNvSpPr>
            <a:spLocks noGrp="1"/>
          </p:cNvSpPr>
          <p:nvPr>
            <p:ph idx="1"/>
          </p:nvPr>
        </p:nvSpPr>
        <p:spPr/>
        <p:txBody>
          <a:bodyPr/>
          <a:lstStyle/>
          <a:p>
            <a:r>
              <a:rPr lang="en-US" dirty="0" smtClean="0"/>
              <a:t>LOAD</a:t>
            </a:r>
          </a:p>
          <a:p>
            <a:r>
              <a:rPr lang="en-US" dirty="0" smtClean="0"/>
              <a:t>DESCRIBE</a:t>
            </a:r>
          </a:p>
          <a:p>
            <a:r>
              <a:rPr lang="en-US" dirty="0" smtClean="0"/>
              <a:t>LIMIT</a:t>
            </a:r>
          </a:p>
          <a:p>
            <a:r>
              <a:rPr lang="en-US" dirty="0" smtClean="0"/>
              <a:t>DUMP</a:t>
            </a:r>
          </a:p>
          <a:p>
            <a:r>
              <a:rPr lang="en-US" dirty="0" smtClean="0"/>
              <a:t>ORDER</a:t>
            </a:r>
          </a:p>
          <a:p>
            <a:r>
              <a:rPr lang="en-US" dirty="0" smtClean="0"/>
              <a:t>FILTER</a:t>
            </a:r>
          </a:p>
          <a:p>
            <a:r>
              <a:rPr lang="en-US" smtClean="0"/>
              <a:t>GROUP</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33085032-7C7B-4CFF-B143-12EB198668AE}" type="slidenum">
              <a:rPr lang="en-US" smtClean="0"/>
              <a:t>12</a:t>
            </a:fld>
            <a:endParaRPr lang="en-US"/>
          </a:p>
        </p:txBody>
      </p:sp>
      <p:sp>
        <p:nvSpPr>
          <p:cNvPr id="5" name="Rectangle 4">
            <a:extLst>
              <a:ext uri="{FF2B5EF4-FFF2-40B4-BE49-F238E27FC236}">
                <a16:creationId xmlns:a16="http://schemas.microsoft.com/office/drawing/2014/main" id="{FD014B8C-9E1A-D34C-9BA1-3697F75CC5E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374295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E597-5434-2640-9D83-6885F8B96154}"/>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00B9D1E6-502F-C443-897D-EAA92145AEA3}"/>
              </a:ext>
            </a:extLst>
          </p:cNvPr>
          <p:cNvSpPr>
            <a:spLocks noGrp="1"/>
          </p:cNvSpPr>
          <p:nvPr>
            <p:ph idx="1"/>
          </p:nvPr>
        </p:nvSpPr>
        <p:spPr/>
        <p:txBody>
          <a:bodyPr/>
          <a:lstStyle/>
          <a:p>
            <a:r>
              <a:rPr lang="en-US" dirty="0" smtClean="0"/>
              <a:t>Pig </a:t>
            </a:r>
            <a:r>
              <a:rPr lang="en-US" dirty="0"/>
              <a:t>– design a set of pre-defined operations for large scale processing</a:t>
            </a:r>
          </a:p>
          <a:p>
            <a:endParaRPr lang="en-US" dirty="0"/>
          </a:p>
        </p:txBody>
      </p:sp>
      <p:sp>
        <p:nvSpPr>
          <p:cNvPr id="4" name="Slide Number Placeholder 3">
            <a:extLst>
              <a:ext uri="{FF2B5EF4-FFF2-40B4-BE49-F238E27FC236}">
                <a16:creationId xmlns:a16="http://schemas.microsoft.com/office/drawing/2014/main" id="{CD7306F3-A87D-9349-99B9-4E2C7920681B}"/>
              </a:ext>
            </a:extLst>
          </p:cNvPr>
          <p:cNvSpPr>
            <a:spLocks noGrp="1"/>
          </p:cNvSpPr>
          <p:nvPr>
            <p:ph type="sldNum" sz="quarter" idx="12"/>
          </p:nvPr>
        </p:nvSpPr>
        <p:spPr/>
        <p:txBody>
          <a:bodyPr/>
          <a:lstStyle/>
          <a:p>
            <a:fld id="{33085032-7C7B-4CFF-B143-12EB198668AE}" type="slidenum">
              <a:rPr lang="en-US" smtClean="0"/>
              <a:t>13</a:t>
            </a:fld>
            <a:endParaRPr lang="en-US"/>
          </a:p>
        </p:txBody>
      </p:sp>
      <p:sp>
        <p:nvSpPr>
          <p:cNvPr id="5" name="Rectangle 4">
            <a:extLst>
              <a:ext uri="{FF2B5EF4-FFF2-40B4-BE49-F238E27FC236}">
                <a16:creationId xmlns:a16="http://schemas.microsoft.com/office/drawing/2014/main" id="{E9122AC2-4820-8D40-A865-B6AF28A8B88C}"/>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97771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0642-5EBB-4941-B4E9-7FC23884000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043E22E-6704-4C45-A335-D11B0B03F5B7}"/>
              </a:ext>
            </a:extLst>
          </p:cNvPr>
          <p:cNvSpPr>
            <a:spLocks noGrp="1"/>
          </p:cNvSpPr>
          <p:nvPr>
            <p:ph idx="1"/>
          </p:nvPr>
        </p:nvSpPr>
        <p:spPr/>
        <p:txBody>
          <a:bodyPr/>
          <a:lstStyle/>
          <a:p>
            <a:r>
              <a:rPr lang="en-US" dirty="0" smtClean="0"/>
              <a:t>Pig </a:t>
            </a:r>
            <a:r>
              <a:rPr lang="en-US" dirty="0"/>
              <a:t>- </a:t>
            </a:r>
            <a:r>
              <a:rPr lang="en-MY" dirty="0"/>
              <a:t>performing a long series of data operations</a:t>
            </a:r>
            <a:endParaRPr lang="en-US" dirty="0"/>
          </a:p>
        </p:txBody>
      </p:sp>
      <p:sp>
        <p:nvSpPr>
          <p:cNvPr id="4" name="Slide Number Placeholder 3">
            <a:extLst>
              <a:ext uri="{FF2B5EF4-FFF2-40B4-BE49-F238E27FC236}">
                <a16:creationId xmlns:a16="http://schemas.microsoft.com/office/drawing/2014/main" id="{63128E61-03EF-8342-9CF5-750BCF28600D}"/>
              </a:ext>
            </a:extLst>
          </p:cNvPr>
          <p:cNvSpPr>
            <a:spLocks noGrp="1"/>
          </p:cNvSpPr>
          <p:nvPr>
            <p:ph type="sldNum" sz="quarter" idx="12"/>
          </p:nvPr>
        </p:nvSpPr>
        <p:spPr/>
        <p:txBody>
          <a:bodyPr/>
          <a:lstStyle/>
          <a:p>
            <a:fld id="{33085032-7C7B-4CFF-B143-12EB198668AE}" type="slidenum">
              <a:rPr lang="en-US" smtClean="0"/>
              <a:t>2</a:t>
            </a:fld>
            <a:endParaRPr lang="en-US"/>
          </a:p>
        </p:txBody>
      </p:sp>
      <p:sp>
        <p:nvSpPr>
          <p:cNvPr id="6" name="Rectangle 5">
            <a:extLst>
              <a:ext uri="{FF2B5EF4-FFF2-40B4-BE49-F238E27FC236}">
                <a16:creationId xmlns:a16="http://schemas.microsoft.com/office/drawing/2014/main" id="{D57AA4A3-F758-E741-B04D-1578DE87AFA5}"/>
              </a:ext>
            </a:extLst>
          </p:cNvPr>
          <p:cNvSpPr/>
          <p:nvPr/>
        </p:nvSpPr>
        <p:spPr>
          <a:xfrm>
            <a:off x="5972658" y="0"/>
            <a:ext cx="3294684" cy="369332"/>
          </a:xfrm>
          <a:prstGeom prst="rect">
            <a:avLst/>
          </a:prstGeom>
        </p:spPr>
        <p:txBody>
          <a:bodyPr wrap="none">
            <a:spAutoFit/>
          </a:bodyPr>
          <a:lstStyle/>
          <a:p>
            <a:r>
              <a:rPr lang="en-US"/>
              <a:t>WQD7007 Big Data Management</a:t>
            </a:r>
          </a:p>
        </p:txBody>
      </p:sp>
      <p:pic>
        <p:nvPicPr>
          <p:cNvPr id="9" name="Picture 8">
            <a:extLst>
              <a:ext uri="{FF2B5EF4-FFF2-40B4-BE49-F238E27FC236}">
                <a16:creationId xmlns:a16="http://schemas.microsoft.com/office/drawing/2014/main" id="{262AEE1D-E2C9-9448-AC8A-503EBD6EB672}"/>
              </a:ext>
            </a:extLst>
          </p:cNvPr>
          <p:cNvPicPr>
            <a:picLocks noChangeAspect="1"/>
          </p:cNvPicPr>
          <p:nvPr/>
        </p:nvPicPr>
        <p:blipFill>
          <a:blip r:embed="rId2"/>
          <a:stretch>
            <a:fillRect/>
          </a:stretch>
        </p:blipFill>
        <p:spPr>
          <a:xfrm>
            <a:off x="3263438" y="3485688"/>
            <a:ext cx="2061090" cy="2458243"/>
          </a:xfrm>
          <a:prstGeom prst="rect">
            <a:avLst/>
          </a:prstGeom>
        </p:spPr>
      </p:pic>
    </p:spTree>
    <p:extLst>
      <p:ext uri="{BB962C8B-B14F-4D97-AF65-F5344CB8AC3E}">
        <p14:creationId xmlns:p14="http://schemas.microsoft.com/office/powerpoint/2010/main" val="419492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0642-5EBB-4941-B4E9-7FC238840008}"/>
              </a:ext>
            </a:extLst>
          </p:cNvPr>
          <p:cNvSpPr>
            <a:spLocks noGrp="1"/>
          </p:cNvSpPr>
          <p:nvPr>
            <p:ph type="title"/>
          </p:nvPr>
        </p:nvSpPr>
        <p:spPr/>
        <p:txBody>
          <a:bodyPr/>
          <a:lstStyle/>
          <a:p>
            <a:r>
              <a:rPr lang="en-US" dirty="0" smtClean="0"/>
              <a:t>Apache Pig</a:t>
            </a:r>
            <a:endParaRPr lang="en-US" dirty="0"/>
          </a:p>
        </p:txBody>
      </p:sp>
      <p:sp>
        <p:nvSpPr>
          <p:cNvPr id="3" name="Content Placeholder 2">
            <a:extLst>
              <a:ext uri="{FF2B5EF4-FFF2-40B4-BE49-F238E27FC236}">
                <a16:creationId xmlns:a16="http://schemas.microsoft.com/office/drawing/2014/main" id="{F043E22E-6704-4C45-A335-D11B0B03F5B7}"/>
              </a:ext>
            </a:extLst>
          </p:cNvPr>
          <p:cNvSpPr>
            <a:spLocks noGrp="1"/>
          </p:cNvSpPr>
          <p:nvPr>
            <p:ph idx="1"/>
          </p:nvPr>
        </p:nvSpPr>
        <p:spPr/>
        <p:txBody>
          <a:bodyPr>
            <a:noAutofit/>
          </a:bodyPr>
          <a:lstStyle/>
          <a:p>
            <a:pPr algn="just"/>
            <a:r>
              <a:rPr lang="en-MY" dirty="0"/>
              <a:t>Apache Pig allows Apache Hadoop users to </a:t>
            </a:r>
            <a:r>
              <a:rPr lang="en-MY" b="1" dirty="0"/>
              <a:t>write complex MapReduce transformations</a:t>
            </a:r>
            <a:r>
              <a:rPr lang="en-MY" dirty="0"/>
              <a:t> using a simple scripting language called </a:t>
            </a:r>
            <a:r>
              <a:rPr lang="en-MY" u="sng" dirty="0"/>
              <a:t>Pig Latin</a:t>
            </a:r>
            <a:r>
              <a:rPr lang="en-MY" dirty="0"/>
              <a:t>. </a:t>
            </a:r>
          </a:p>
          <a:p>
            <a:pPr lvl="1" algn="just"/>
            <a:r>
              <a:rPr lang="en-MY" dirty="0"/>
              <a:t>Pig translates the Pig Latin script into MapReduce so that it can be executed within YARN for access to a single dataset stored in the Hadoop Distributed File System (HDFS).</a:t>
            </a:r>
          </a:p>
          <a:p>
            <a:pPr lvl="1" algn="just"/>
            <a:r>
              <a:rPr lang="en-MY" dirty="0"/>
              <a:t>Pig was designed for performing a long series of data operations, making it ideal for three categories of Big Data jobs:</a:t>
            </a:r>
          </a:p>
          <a:p>
            <a:pPr lvl="2" algn="just"/>
            <a:r>
              <a:rPr lang="en-MY" b="1" dirty="0"/>
              <a:t>Extract-transform-load (ETL)</a:t>
            </a:r>
            <a:r>
              <a:rPr lang="en-MY" dirty="0"/>
              <a:t> data pipelines,</a:t>
            </a:r>
          </a:p>
          <a:p>
            <a:pPr lvl="2" algn="just"/>
            <a:r>
              <a:rPr lang="en-MY" b="1" dirty="0"/>
              <a:t>Research</a:t>
            </a:r>
            <a:r>
              <a:rPr lang="en-MY" dirty="0"/>
              <a:t> on raw data, and</a:t>
            </a:r>
          </a:p>
          <a:p>
            <a:pPr lvl="2" algn="just"/>
            <a:r>
              <a:rPr lang="en-MY" b="1" dirty="0"/>
              <a:t>Iterative data processing.</a:t>
            </a:r>
            <a:endParaRPr lang="en-MY" dirty="0"/>
          </a:p>
        </p:txBody>
      </p:sp>
      <p:sp>
        <p:nvSpPr>
          <p:cNvPr id="4" name="Slide Number Placeholder 3">
            <a:extLst>
              <a:ext uri="{FF2B5EF4-FFF2-40B4-BE49-F238E27FC236}">
                <a16:creationId xmlns:a16="http://schemas.microsoft.com/office/drawing/2014/main" id="{63128E61-03EF-8342-9CF5-750BCF28600D}"/>
              </a:ext>
            </a:extLst>
          </p:cNvPr>
          <p:cNvSpPr>
            <a:spLocks noGrp="1"/>
          </p:cNvSpPr>
          <p:nvPr>
            <p:ph type="sldNum" sz="quarter" idx="12"/>
          </p:nvPr>
        </p:nvSpPr>
        <p:spPr/>
        <p:txBody>
          <a:bodyPr/>
          <a:lstStyle/>
          <a:p>
            <a:fld id="{33085032-7C7B-4CFF-B143-12EB198668AE}" type="slidenum">
              <a:rPr lang="en-US" smtClean="0"/>
              <a:t>3</a:t>
            </a:fld>
            <a:endParaRPr lang="en-US"/>
          </a:p>
        </p:txBody>
      </p:sp>
      <p:sp>
        <p:nvSpPr>
          <p:cNvPr id="6" name="Rectangle 5">
            <a:extLst>
              <a:ext uri="{FF2B5EF4-FFF2-40B4-BE49-F238E27FC236}">
                <a16:creationId xmlns:a16="http://schemas.microsoft.com/office/drawing/2014/main" id="{D57AA4A3-F758-E741-B04D-1578DE87AFA5}"/>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9233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0642-5EBB-4941-B4E9-7FC238840008}"/>
              </a:ext>
            </a:extLst>
          </p:cNvPr>
          <p:cNvSpPr>
            <a:spLocks noGrp="1"/>
          </p:cNvSpPr>
          <p:nvPr>
            <p:ph type="title"/>
          </p:nvPr>
        </p:nvSpPr>
        <p:spPr/>
        <p:txBody>
          <a:bodyPr/>
          <a:lstStyle/>
          <a:p>
            <a:r>
              <a:rPr lang="en-US" dirty="0" smtClean="0"/>
              <a:t>Apache Pig</a:t>
            </a:r>
            <a:endParaRPr lang="en-US" dirty="0"/>
          </a:p>
        </p:txBody>
      </p:sp>
      <p:sp>
        <p:nvSpPr>
          <p:cNvPr id="3" name="Content Placeholder 2">
            <a:extLst>
              <a:ext uri="{FF2B5EF4-FFF2-40B4-BE49-F238E27FC236}">
                <a16:creationId xmlns:a16="http://schemas.microsoft.com/office/drawing/2014/main" id="{F043E22E-6704-4C45-A335-D11B0B03F5B7}"/>
              </a:ext>
            </a:extLst>
          </p:cNvPr>
          <p:cNvSpPr>
            <a:spLocks noGrp="1"/>
          </p:cNvSpPr>
          <p:nvPr>
            <p:ph idx="1"/>
          </p:nvPr>
        </p:nvSpPr>
        <p:spPr/>
        <p:txBody>
          <a:bodyPr>
            <a:normAutofit/>
          </a:bodyPr>
          <a:lstStyle/>
          <a:p>
            <a:pPr algn="just"/>
            <a:r>
              <a:rPr lang="en-MY" dirty="0"/>
              <a:t>MapReduce allows allows you to specify map and reduce functions, but working out how to fit your data processing into this pattern may sometimes require you to write multiple MapReduce stages. </a:t>
            </a:r>
          </a:p>
          <a:p>
            <a:pPr lvl="1" algn="just"/>
            <a:r>
              <a:rPr lang="en-MY" dirty="0"/>
              <a:t>With Pig, data structures are much richer and the transformations you can apply to data are much more powerful.</a:t>
            </a:r>
            <a:endParaRPr lang="en-US" dirty="0"/>
          </a:p>
        </p:txBody>
      </p:sp>
      <p:sp>
        <p:nvSpPr>
          <p:cNvPr id="4" name="Slide Number Placeholder 3">
            <a:extLst>
              <a:ext uri="{FF2B5EF4-FFF2-40B4-BE49-F238E27FC236}">
                <a16:creationId xmlns:a16="http://schemas.microsoft.com/office/drawing/2014/main" id="{63128E61-03EF-8342-9CF5-750BCF28600D}"/>
              </a:ext>
            </a:extLst>
          </p:cNvPr>
          <p:cNvSpPr>
            <a:spLocks noGrp="1"/>
          </p:cNvSpPr>
          <p:nvPr>
            <p:ph type="sldNum" sz="quarter" idx="12"/>
          </p:nvPr>
        </p:nvSpPr>
        <p:spPr/>
        <p:txBody>
          <a:bodyPr/>
          <a:lstStyle/>
          <a:p>
            <a:fld id="{33085032-7C7B-4CFF-B143-12EB198668AE}" type="slidenum">
              <a:rPr lang="en-US" smtClean="0"/>
              <a:t>4</a:t>
            </a:fld>
            <a:endParaRPr lang="en-US"/>
          </a:p>
        </p:txBody>
      </p:sp>
      <p:sp>
        <p:nvSpPr>
          <p:cNvPr id="6" name="Rectangle 5">
            <a:extLst>
              <a:ext uri="{FF2B5EF4-FFF2-40B4-BE49-F238E27FC236}">
                <a16:creationId xmlns:a16="http://schemas.microsoft.com/office/drawing/2014/main" id="{D57AA4A3-F758-E741-B04D-1578DE87AFA5}"/>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79625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DB10-4C01-E441-B00E-2B00BDDC4A3B}"/>
              </a:ext>
            </a:extLst>
          </p:cNvPr>
          <p:cNvSpPr>
            <a:spLocks noGrp="1"/>
          </p:cNvSpPr>
          <p:nvPr>
            <p:ph type="title"/>
          </p:nvPr>
        </p:nvSpPr>
        <p:spPr/>
        <p:txBody>
          <a:bodyPr/>
          <a:lstStyle/>
          <a:p>
            <a:r>
              <a:rPr lang="en-US" dirty="0"/>
              <a:t>Pig</a:t>
            </a:r>
          </a:p>
        </p:txBody>
      </p:sp>
      <p:graphicFrame>
        <p:nvGraphicFramePr>
          <p:cNvPr id="5" name="Content Placeholder 4">
            <a:extLst>
              <a:ext uri="{FF2B5EF4-FFF2-40B4-BE49-F238E27FC236}">
                <a16:creationId xmlns:a16="http://schemas.microsoft.com/office/drawing/2014/main" id="{10AAEE46-B7E3-F94B-B9F8-2B7B09890913}"/>
              </a:ext>
            </a:extLst>
          </p:cNvPr>
          <p:cNvGraphicFramePr>
            <a:graphicFrameLocks noGrp="1"/>
          </p:cNvGraphicFramePr>
          <p:nvPr>
            <p:ph idx="1"/>
            <p:extLst>
              <p:ext uri="{D42A27DB-BD31-4B8C-83A1-F6EECF244321}">
                <p14:modId xmlns:p14="http://schemas.microsoft.com/office/powerpoint/2010/main" val="161611748"/>
              </p:ext>
            </p:extLst>
          </p:nvPr>
        </p:nvGraphicFramePr>
        <p:xfrm>
          <a:off x="628650" y="2091209"/>
          <a:ext cx="7886700" cy="4334188"/>
        </p:xfrm>
        <a:graphic>
          <a:graphicData uri="http://schemas.openxmlformats.org/drawingml/2006/table">
            <a:tbl>
              <a:tblPr/>
              <a:tblGrid>
                <a:gridCol w="2143125">
                  <a:extLst>
                    <a:ext uri="{9D8B030D-6E8A-4147-A177-3AD203B41FA5}">
                      <a16:colId xmlns:a16="http://schemas.microsoft.com/office/drawing/2014/main" val="1698306124"/>
                    </a:ext>
                  </a:extLst>
                </a:gridCol>
                <a:gridCol w="5743575">
                  <a:extLst>
                    <a:ext uri="{9D8B030D-6E8A-4147-A177-3AD203B41FA5}">
                      <a16:colId xmlns:a16="http://schemas.microsoft.com/office/drawing/2014/main" val="187578644"/>
                    </a:ext>
                  </a:extLst>
                </a:gridCol>
              </a:tblGrid>
              <a:tr h="388736">
                <a:tc>
                  <a:txBody>
                    <a:bodyPr/>
                    <a:lstStyle/>
                    <a:p>
                      <a:pPr algn="ctr"/>
                      <a:r>
                        <a:rPr lang="en-MY" sz="2000" b="1" cap="all" dirty="0">
                          <a:effectLst/>
                        </a:rPr>
                        <a:t>CHARACTERISTIC</a:t>
                      </a:r>
                    </a:p>
                  </a:txBody>
                  <a:tcPr marL="143976" marR="143976" marT="63989" marB="5599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E9E7E4"/>
                    </a:solidFill>
                  </a:tcPr>
                </a:tc>
                <a:tc>
                  <a:txBody>
                    <a:bodyPr/>
                    <a:lstStyle/>
                    <a:p>
                      <a:pPr algn="ctr"/>
                      <a:r>
                        <a:rPr lang="en-MY" sz="2000" b="1" cap="all">
                          <a:solidFill>
                            <a:srgbClr val="FFFFFF"/>
                          </a:solidFill>
                          <a:effectLst/>
                        </a:rPr>
                        <a:t>BENEFIT</a:t>
                      </a:r>
                    </a:p>
                  </a:txBody>
                  <a:tcPr marL="143976" marR="143976" marT="38394" marB="11998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3DB5E6"/>
                    </a:solidFill>
                  </a:tcPr>
                </a:tc>
                <a:extLst>
                  <a:ext uri="{0D108BD9-81ED-4DB2-BD59-A6C34878D82A}">
                    <a16:rowId xmlns:a16="http://schemas.microsoft.com/office/drawing/2014/main" val="1525463707"/>
                  </a:ext>
                </a:extLst>
              </a:tr>
              <a:tr h="836662">
                <a:tc>
                  <a:txBody>
                    <a:bodyPr/>
                    <a:lstStyle/>
                    <a:p>
                      <a:pPr algn="ctr"/>
                      <a:r>
                        <a:rPr lang="en-MY" sz="2000" b="1">
                          <a:effectLst/>
                        </a:rPr>
                        <a:t>Extensible</a:t>
                      </a:r>
                    </a:p>
                  </a:txBody>
                  <a:tcPr marL="143976" marR="143976" marT="199967" marB="17597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just"/>
                      <a:r>
                        <a:rPr lang="en-MY" sz="2000" dirty="0">
                          <a:effectLst/>
                        </a:rPr>
                        <a:t>Pig users can create custom functions to meet their particular processing requirements</a:t>
                      </a:r>
                    </a:p>
                  </a:txBody>
                  <a:tcPr marL="143976" marR="143976" marT="199967" marB="175971" anchor="ctr">
                    <a:lnL w="9525" cap="flat" cmpd="sng" algn="ctr">
                      <a:solidFill>
                        <a:srgbClr val="DFE2E5"/>
                      </a:solidFill>
                      <a:prstDash val="solid"/>
                      <a:round/>
                      <a:headEnd type="none" w="med" len="med"/>
                      <a:tailEnd type="none" w="med" len="med"/>
                    </a:lnL>
                    <a:lnR w="9525" cap="flat" cmpd="sng" algn="ctr">
                      <a:solidFill>
                        <a:srgbClr val="DAD9D6"/>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D8F0FA"/>
                    </a:solidFill>
                  </a:tcPr>
                </a:tc>
                <a:extLst>
                  <a:ext uri="{0D108BD9-81ED-4DB2-BD59-A6C34878D82A}">
                    <a16:rowId xmlns:a16="http://schemas.microsoft.com/office/drawing/2014/main" val="2527696937"/>
                  </a:ext>
                </a:extLst>
              </a:tr>
              <a:tr h="1527748">
                <a:tc>
                  <a:txBody>
                    <a:bodyPr/>
                    <a:lstStyle/>
                    <a:p>
                      <a:pPr algn="ctr"/>
                      <a:r>
                        <a:rPr lang="en-MY" sz="2000" b="1">
                          <a:effectLst/>
                        </a:rPr>
                        <a:t>Easily Programmed</a:t>
                      </a:r>
                    </a:p>
                  </a:txBody>
                  <a:tcPr marL="143976" marR="143976" marT="199967" marB="17597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just"/>
                      <a:r>
                        <a:rPr lang="en-MY" sz="2000" dirty="0">
                          <a:effectLst/>
                        </a:rPr>
                        <a:t>Complex tasks involving interrelated data transformations can be simplified and encoded as data flow sequences. Pig programs accomplish huge tasks, but they are easy to write and maintain.</a:t>
                      </a:r>
                    </a:p>
                  </a:txBody>
                  <a:tcPr marL="143976" marR="143976" marT="199967" marB="175971" anchor="ctr">
                    <a:lnL w="9525" cap="flat" cmpd="sng" algn="ctr">
                      <a:solidFill>
                        <a:srgbClr val="DFE2E5"/>
                      </a:solidFill>
                      <a:prstDash val="solid"/>
                      <a:round/>
                      <a:headEnd type="none" w="med" len="med"/>
                      <a:tailEnd type="none" w="med" len="med"/>
                    </a:lnL>
                    <a:lnR w="9525" cap="flat" cmpd="sng" algn="ctr">
                      <a:solidFill>
                        <a:srgbClr val="DAD9D6"/>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D8F0FA"/>
                    </a:solidFill>
                  </a:tcPr>
                </a:tc>
                <a:extLst>
                  <a:ext uri="{0D108BD9-81ED-4DB2-BD59-A6C34878D82A}">
                    <a16:rowId xmlns:a16="http://schemas.microsoft.com/office/drawing/2014/main" val="2410623074"/>
                  </a:ext>
                </a:extLst>
              </a:tr>
              <a:tr h="1067024">
                <a:tc>
                  <a:txBody>
                    <a:bodyPr/>
                    <a:lstStyle/>
                    <a:p>
                      <a:pPr algn="ctr"/>
                      <a:r>
                        <a:rPr lang="en-MY" sz="2000" b="1">
                          <a:effectLst/>
                        </a:rPr>
                        <a:t>Self-Optimizing</a:t>
                      </a:r>
                    </a:p>
                  </a:txBody>
                  <a:tcPr marL="143976" marR="143976" marT="199967" marB="175971"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AD9D6"/>
                      </a:solidFill>
                      <a:prstDash val="solid"/>
                      <a:round/>
                      <a:headEnd type="none" w="med" len="med"/>
                      <a:tailEnd type="none" w="med" len="med"/>
                    </a:lnB>
                    <a:solidFill>
                      <a:srgbClr val="FFFFFF"/>
                    </a:solidFill>
                  </a:tcPr>
                </a:tc>
                <a:tc>
                  <a:txBody>
                    <a:bodyPr/>
                    <a:lstStyle/>
                    <a:p>
                      <a:pPr algn="just"/>
                      <a:r>
                        <a:rPr lang="en-MY" sz="2000" dirty="0">
                          <a:effectLst/>
                        </a:rPr>
                        <a:t>Because the system automatically optimizes execution of Pig jobs, the user can focus on semantics.</a:t>
                      </a:r>
                    </a:p>
                  </a:txBody>
                  <a:tcPr marL="143976" marR="143976" marT="199967" marB="175971" anchor="ctr">
                    <a:lnL w="9525" cap="flat" cmpd="sng" algn="ctr">
                      <a:solidFill>
                        <a:srgbClr val="DFE2E5"/>
                      </a:solidFill>
                      <a:prstDash val="solid"/>
                      <a:round/>
                      <a:headEnd type="none" w="med" len="med"/>
                      <a:tailEnd type="none" w="med" len="med"/>
                    </a:lnL>
                    <a:lnR w="9525" cap="flat" cmpd="sng" algn="ctr">
                      <a:solidFill>
                        <a:srgbClr val="DAD9D6"/>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AD9D6"/>
                      </a:solidFill>
                      <a:prstDash val="solid"/>
                      <a:round/>
                      <a:headEnd type="none" w="med" len="med"/>
                      <a:tailEnd type="none" w="med" len="med"/>
                    </a:lnB>
                    <a:solidFill>
                      <a:srgbClr val="D8F0FA"/>
                    </a:solidFill>
                  </a:tcPr>
                </a:tc>
                <a:extLst>
                  <a:ext uri="{0D108BD9-81ED-4DB2-BD59-A6C34878D82A}">
                    <a16:rowId xmlns:a16="http://schemas.microsoft.com/office/drawing/2014/main" val="4243666237"/>
                  </a:ext>
                </a:extLst>
              </a:tr>
            </a:tbl>
          </a:graphicData>
        </a:graphic>
      </p:graphicFrame>
      <p:sp>
        <p:nvSpPr>
          <p:cNvPr id="4" name="Slide Number Placeholder 3">
            <a:extLst>
              <a:ext uri="{FF2B5EF4-FFF2-40B4-BE49-F238E27FC236}">
                <a16:creationId xmlns:a16="http://schemas.microsoft.com/office/drawing/2014/main" id="{3C5EF7FC-0E99-BC45-B8D9-8210DB78EF9B}"/>
              </a:ext>
            </a:extLst>
          </p:cNvPr>
          <p:cNvSpPr>
            <a:spLocks noGrp="1"/>
          </p:cNvSpPr>
          <p:nvPr>
            <p:ph type="sldNum" sz="quarter" idx="12"/>
          </p:nvPr>
        </p:nvSpPr>
        <p:spPr/>
        <p:txBody>
          <a:bodyPr/>
          <a:lstStyle/>
          <a:p>
            <a:fld id="{33085032-7C7B-4CFF-B143-12EB198668AE}" type="slidenum">
              <a:rPr lang="en-US" smtClean="0"/>
              <a:t>5</a:t>
            </a:fld>
            <a:endParaRPr lang="en-US"/>
          </a:p>
        </p:txBody>
      </p:sp>
      <p:sp>
        <p:nvSpPr>
          <p:cNvPr id="6" name="Rectangle 5">
            <a:extLst>
              <a:ext uri="{FF2B5EF4-FFF2-40B4-BE49-F238E27FC236}">
                <a16:creationId xmlns:a16="http://schemas.microsoft.com/office/drawing/2014/main" id="{25168C33-FCFC-4047-9E8A-98479C9239CA}"/>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256573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7477-F40E-A446-A32C-FE554AA874D0}"/>
              </a:ext>
            </a:extLst>
          </p:cNvPr>
          <p:cNvSpPr>
            <a:spLocks noGrp="1"/>
          </p:cNvSpPr>
          <p:nvPr>
            <p:ph type="title"/>
          </p:nvPr>
        </p:nvSpPr>
        <p:spPr/>
        <p:txBody>
          <a:bodyPr/>
          <a:lstStyle/>
          <a:p>
            <a:r>
              <a:rPr lang="en-US" dirty="0" smtClean="0"/>
              <a:t>Apache Pig</a:t>
            </a:r>
            <a:endParaRPr lang="en-US" dirty="0"/>
          </a:p>
        </p:txBody>
      </p:sp>
      <p:sp>
        <p:nvSpPr>
          <p:cNvPr id="3" name="Content Placeholder 2">
            <a:extLst>
              <a:ext uri="{FF2B5EF4-FFF2-40B4-BE49-F238E27FC236}">
                <a16:creationId xmlns:a16="http://schemas.microsoft.com/office/drawing/2014/main" id="{6BF03D99-198C-0845-8818-DCA2582E46B9}"/>
              </a:ext>
            </a:extLst>
          </p:cNvPr>
          <p:cNvSpPr>
            <a:spLocks noGrp="1"/>
          </p:cNvSpPr>
          <p:nvPr>
            <p:ph idx="1"/>
          </p:nvPr>
        </p:nvSpPr>
        <p:spPr>
          <a:xfrm>
            <a:off x="628650" y="1825625"/>
            <a:ext cx="7886700" cy="4351338"/>
          </a:xfrm>
        </p:spPr>
        <p:txBody>
          <a:bodyPr>
            <a:normAutofit fontScale="85000" lnSpcReduction="10000"/>
          </a:bodyPr>
          <a:lstStyle/>
          <a:p>
            <a:pPr algn="just"/>
            <a:r>
              <a:rPr lang="en-MY" dirty="0"/>
              <a:t>Pig runs on Apache Hadoop YARN and makes use of MapReduce and the Hadoop Distributed File System (HDFS). </a:t>
            </a:r>
          </a:p>
          <a:p>
            <a:pPr algn="just"/>
            <a:r>
              <a:rPr lang="en-MY" dirty="0"/>
              <a:t>Pig Latin is abstracts from the Java MapReduce idiom into a form similar to SQL. </a:t>
            </a:r>
          </a:p>
          <a:p>
            <a:pPr lvl="1" algn="just"/>
            <a:r>
              <a:rPr lang="en-MY" dirty="0"/>
              <a:t>While SQL is designed to query the data, Pig Latin allows you to </a:t>
            </a:r>
            <a:r>
              <a:rPr lang="en-MY" b="1" dirty="0"/>
              <a:t>write a data flow</a:t>
            </a:r>
            <a:r>
              <a:rPr lang="en-MY" dirty="0"/>
              <a:t> that describes how your data will be transformed (such as aggregate, join and sort).</a:t>
            </a:r>
          </a:p>
          <a:p>
            <a:pPr lvl="1" algn="just"/>
            <a:r>
              <a:rPr lang="en-MY" dirty="0"/>
              <a:t>Since Pig Latin scripts </a:t>
            </a:r>
            <a:r>
              <a:rPr lang="en-MY" b="1" dirty="0"/>
              <a:t>can be graphs (instead of requiring a single output) it is possible to build complex data flows involving multiple inputs, transforms, and outputs. </a:t>
            </a:r>
          </a:p>
          <a:p>
            <a:pPr lvl="1" algn="just"/>
            <a:r>
              <a:rPr lang="en-MY" dirty="0"/>
              <a:t>Users can extend Pig Latin by writing their own functions, using Java, Python, Ruby, or other scripting languages. </a:t>
            </a:r>
          </a:p>
          <a:p>
            <a:pPr lvl="1" algn="just"/>
            <a:r>
              <a:rPr lang="en-MY" dirty="0"/>
              <a:t>Pig Latin is sometimes extended using UDFs (User Defined Functions), which the user can write in any of those languages and then call directly from the Pig Latin.</a:t>
            </a:r>
          </a:p>
          <a:p>
            <a:pPr algn="just"/>
            <a:endParaRPr lang="en-US" dirty="0"/>
          </a:p>
        </p:txBody>
      </p:sp>
      <p:sp>
        <p:nvSpPr>
          <p:cNvPr id="4" name="Slide Number Placeholder 3">
            <a:extLst>
              <a:ext uri="{FF2B5EF4-FFF2-40B4-BE49-F238E27FC236}">
                <a16:creationId xmlns:a16="http://schemas.microsoft.com/office/drawing/2014/main" id="{9A87CD3D-1B78-344D-AAFB-4B86AF1F57BA}"/>
              </a:ext>
            </a:extLst>
          </p:cNvPr>
          <p:cNvSpPr>
            <a:spLocks noGrp="1"/>
          </p:cNvSpPr>
          <p:nvPr>
            <p:ph type="sldNum" sz="quarter" idx="12"/>
          </p:nvPr>
        </p:nvSpPr>
        <p:spPr/>
        <p:txBody>
          <a:bodyPr/>
          <a:lstStyle/>
          <a:p>
            <a:fld id="{33085032-7C7B-4CFF-B143-12EB198668AE}" type="slidenum">
              <a:rPr lang="en-US" smtClean="0"/>
              <a:t>6</a:t>
            </a:fld>
            <a:endParaRPr lang="en-US"/>
          </a:p>
        </p:txBody>
      </p:sp>
      <p:sp>
        <p:nvSpPr>
          <p:cNvPr id="5" name="Rectangle 4">
            <a:extLst>
              <a:ext uri="{FF2B5EF4-FFF2-40B4-BE49-F238E27FC236}">
                <a16:creationId xmlns:a16="http://schemas.microsoft.com/office/drawing/2014/main" id="{44325E64-D4C3-F744-9B38-5AD6C92EC2B7}"/>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156779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662D-27DE-7842-B52A-FB5E81691433}"/>
              </a:ext>
            </a:extLst>
          </p:cNvPr>
          <p:cNvSpPr>
            <a:spLocks noGrp="1"/>
          </p:cNvSpPr>
          <p:nvPr>
            <p:ph type="title"/>
          </p:nvPr>
        </p:nvSpPr>
        <p:spPr/>
        <p:txBody>
          <a:bodyPr/>
          <a:lstStyle/>
          <a:p>
            <a:r>
              <a:rPr lang="en-US" dirty="0" smtClean="0"/>
              <a:t>Apache Pig</a:t>
            </a:r>
            <a:endParaRPr lang="en-US" dirty="0"/>
          </a:p>
        </p:txBody>
      </p:sp>
      <p:sp>
        <p:nvSpPr>
          <p:cNvPr id="3" name="Content Placeholder 2">
            <a:extLst>
              <a:ext uri="{FF2B5EF4-FFF2-40B4-BE49-F238E27FC236}">
                <a16:creationId xmlns:a16="http://schemas.microsoft.com/office/drawing/2014/main" id="{2C76E62C-7FDA-B642-8D61-95D7D7F2DE12}"/>
              </a:ext>
            </a:extLst>
          </p:cNvPr>
          <p:cNvSpPr>
            <a:spLocks noGrp="1"/>
          </p:cNvSpPr>
          <p:nvPr>
            <p:ph idx="1"/>
          </p:nvPr>
        </p:nvSpPr>
        <p:spPr/>
        <p:txBody>
          <a:bodyPr>
            <a:normAutofit/>
          </a:bodyPr>
          <a:lstStyle/>
          <a:p>
            <a:pPr algn="just"/>
            <a:r>
              <a:rPr lang="en-MY" dirty="0"/>
              <a:t>The user can run Pig in two modes, using either the “pig” command or the “java” command:</a:t>
            </a:r>
          </a:p>
          <a:p>
            <a:pPr marL="914400" lvl="1" indent="-457200" algn="just">
              <a:buFont typeface="+mj-lt"/>
              <a:buAutoNum type="arabicPeriod"/>
            </a:pPr>
            <a:r>
              <a:rPr lang="en-MY" b="1" dirty="0"/>
              <a:t>MapReduce Mode.</a:t>
            </a:r>
            <a:r>
              <a:rPr lang="en-MY" dirty="0"/>
              <a:t> This is the default mode, which requires access to a Hadoop cluster. The cluster may be a pseudo- or fully distributed one.</a:t>
            </a:r>
          </a:p>
          <a:p>
            <a:pPr marL="914400" lvl="1" indent="-457200" algn="just">
              <a:buFont typeface="+mj-lt"/>
              <a:buAutoNum type="arabicPeriod"/>
            </a:pPr>
            <a:r>
              <a:rPr lang="en-MY" b="1" dirty="0"/>
              <a:t>Local Mode.</a:t>
            </a:r>
            <a:r>
              <a:rPr lang="en-MY" dirty="0"/>
              <a:t> With access to a single machine, all files are installed and run using a local host and file system.</a:t>
            </a:r>
          </a:p>
          <a:p>
            <a:pPr algn="just"/>
            <a:endParaRPr lang="en-US" dirty="0"/>
          </a:p>
        </p:txBody>
      </p:sp>
      <p:sp>
        <p:nvSpPr>
          <p:cNvPr id="4" name="Slide Number Placeholder 3">
            <a:extLst>
              <a:ext uri="{FF2B5EF4-FFF2-40B4-BE49-F238E27FC236}">
                <a16:creationId xmlns:a16="http://schemas.microsoft.com/office/drawing/2014/main" id="{ABC97636-2434-CA4D-B670-65FCDCBADE2C}"/>
              </a:ext>
            </a:extLst>
          </p:cNvPr>
          <p:cNvSpPr>
            <a:spLocks noGrp="1"/>
          </p:cNvSpPr>
          <p:nvPr>
            <p:ph type="sldNum" sz="quarter" idx="12"/>
          </p:nvPr>
        </p:nvSpPr>
        <p:spPr/>
        <p:txBody>
          <a:bodyPr/>
          <a:lstStyle/>
          <a:p>
            <a:fld id="{33085032-7C7B-4CFF-B143-12EB198668AE}" type="slidenum">
              <a:rPr lang="en-US" smtClean="0"/>
              <a:t>7</a:t>
            </a:fld>
            <a:endParaRPr lang="en-US"/>
          </a:p>
        </p:txBody>
      </p:sp>
      <p:sp>
        <p:nvSpPr>
          <p:cNvPr id="5" name="Rectangle 4">
            <a:extLst>
              <a:ext uri="{FF2B5EF4-FFF2-40B4-BE49-F238E27FC236}">
                <a16:creationId xmlns:a16="http://schemas.microsoft.com/office/drawing/2014/main" id="{FC0ED9AE-137D-8A47-8333-2273EC371A28}"/>
              </a:ext>
            </a:extLst>
          </p:cNvPr>
          <p:cNvSpPr/>
          <p:nvPr/>
        </p:nvSpPr>
        <p:spPr>
          <a:xfrm>
            <a:off x="5972658" y="0"/>
            <a:ext cx="3294684" cy="369332"/>
          </a:xfrm>
          <a:prstGeom prst="rect">
            <a:avLst/>
          </a:prstGeom>
        </p:spPr>
        <p:txBody>
          <a:bodyPr wrap="none">
            <a:spAutoFit/>
          </a:bodyPr>
          <a:lstStyle/>
          <a:p>
            <a:r>
              <a:rPr lang="en-US"/>
              <a:t>WQD7007 Big Data Management</a:t>
            </a:r>
          </a:p>
        </p:txBody>
      </p:sp>
    </p:spTree>
    <p:extLst>
      <p:ext uri="{BB962C8B-B14F-4D97-AF65-F5344CB8AC3E}">
        <p14:creationId xmlns:p14="http://schemas.microsoft.com/office/powerpoint/2010/main" val="89198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E22E-4B55-A246-90CE-CC517849271B}"/>
              </a:ext>
            </a:extLst>
          </p:cNvPr>
          <p:cNvSpPr>
            <a:spLocks noGrp="1"/>
          </p:cNvSpPr>
          <p:nvPr>
            <p:ph type="title"/>
          </p:nvPr>
        </p:nvSpPr>
        <p:spPr/>
        <p:txBody>
          <a:bodyPr/>
          <a:lstStyle/>
          <a:p>
            <a:r>
              <a:rPr lang="en-US" dirty="0"/>
              <a:t>Difference between Hive and Pig</a:t>
            </a:r>
          </a:p>
        </p:txBody>
      </p:sp>
      <p:graphicFrame>
        <p:nvGraphicFramePr>
          <p:cNvPr id="5" name="Content Placeholder 4">
            <a:extLst>
              <a:ext uri="{FF2B5EF4-FFF2-40B4-BE49-F238E27FC236}">
                <a16:creationId xmlns:a16="http://schemas.microsoft.com/office/drawing/2014/main" id="{87D2E830-2C1B-BC47-AD16-383D0EB3C47F}"/>
              </a:ext>
            </a:extLst>
          </p:cNvPr>
          <p:cNvGraphicFramePr>
            <a:graphicFrameLocks noGrp="1"/>
          </p:cNvGraphicFramePr>
          <p:nvPr>
            <p:ph idx="1"/>
          </p:nvPr>
        </p:nvGraphicFramePr>
        <p:xfrm>
          <a:off x="2640476" y="1767786"/>
          <a:ext cx="3863048" cy="4924216"/>
        </p:xfrm>
        <a:graphic>
          <a:graphicData uri="http://schemas.openxmlformats.org/drawingml/2006/table">
            <a:tbl>
              <a:tblPr/>
              <a:tblGrid>
                <a:gridCol w="1931524">
                  <a:extLst>
                    <a:ext uri="{9D8B030D-6E8A-4147-A177-3AD203B41FA5}">
                      <a16:colId xmlns:a16="http://schemas.microsoft.com/office/drawing/2014/main" val="1617671480"/>
                    </a:ext>
                  </a:extLst>
                </a:gridCol>
                <a:gridCol w="1931524">
                  <a:extLst>
                    <a:ext uri="{9D8B030D-6E8A-4147-A177-3AD203B41FA5}">
                      <a16:colId xmlns:a16="http://schemas.microsoft.com/office/drawing/2014/main" val="849442738"/>
                    </a:ext>
                  </a:extLst>
                </a:gridCol>
              </a:tblGrid>
              <a:tr h="237964">
                <a:tc>
                  <a:txBody>
                    <a:bodyPr/>
                    <a:lstStyle/>
                    <a:p>
                      <a:pPr algn="ctr" fontAlgn="base"/>
                      <a:r>
                        <a:rPr lang="en-MY" sz="1500" b="1">
                          <a:solidFill>
                            <a:srgbClr val="222222"/>
                          </a:solidFill>
                          <a:effectLst/>
                          <a:latin typeface="inherit"/>
                        </a:rPr>
                        <a:t>Pig </a:t>
                      </a:r>
                      <a:endParaRPr lang="en-MY" sz="1500">
                        <a:effectLst/>
                        <a:latin typeface="inherit"/>
                      </a:endParaRP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fontAlgn="base"/>
                      <a:r>
                        <a:rPr lang="en-MY" sz="1500" b="1">
                          <a:solidFill>
                            <a:srgbClr val="222222"/>
                          </a:solidFill>
                          <a:effectLst/>
                          <a:latin typeface="inherit"/>
                        </a:rPr>
                        <a:t>Hive </a:t>
                      </a:r>
                      <a:endParaRPr lang="en-MY" sz="1500">
                        <a:effectLst/>
                        <a:latin typeface="inherit"/>
                      </a:endParaRP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020152330"/>
                  </a:ext>
                </a:extLst>
              </a:tr>
              <a:tr h="460475">
                <a:tc>
                  <a:txBody>
                    <a:bodyPr/>
                    <a:lstStyle/>
                    <a:p>
                      <a:pPr algn="ctr" fontAlgn="base"/>
                      <a:r>
                        <a:rPr lang="en-MY" sz="1500">
                          <a:effectLst/>
                          <a:latin typeface="inherit"/>
                        </a:rPr>
                        <a:t>Procedural Data Flow Language</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fontAlgn="base"/>
                      <a:r>
                        <a:rPr lang="en-MY" sz="1500">
                          <a:effectLst/>
                          <a:latin typeface="inherit"/>
                        </a:rPr>
                        <a:t>Declarative SQLish Language</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078966487"/>
                  </a:ext>
                </a:extLst>
              </a:tr>
              <a:tr h="237964">
                <a:tc>
                  <a:txBody>
                    <a:bodyPr/>
                    <a:lstStyle/>
                    <a:p>
                      <a:pPr algn="ctr" fontAlgn="base"/>
                      <a:r>
                        <a:rPr lang="en-MY" sz="1500">
                          <a:effectLst/>
                          <a:latin typeface="inherit"/>
                        </a:rPr>
                        <a:t>For Programming</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fontAlgn="base"/>
                      <a:r>
                        <a:rPr lang="en-MY" sz="1500">
                          <a:effectLst/>
                          <a:latin typeface="inherit"/>
                        </a:rPr>
                        <a:t>For creating reports</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768071509"/>
                  </a:ext>
                </a:extLst>
              </a:tr>
              <a:tr h="682987">
                <a:tc>
                  <a:txBody>
                    <a:bodyPr/>
                    <a:lstStyle/>
                    <a:p>
                      <a:pPr algn="ctr" fontAlgn="base"/>
                      <a:r>
                        <a:rPr lang="en-MY" sz="1500">
                          <a:effectLst/>
                          <a:latin typeface="inherit"/>
                        </a:rPr>
                        <a:t>Mainly used by Researchers and Programmers</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fontAlgn="base"/>
                      <a:r>
                        <a:rPr lang="en-MY" sz="1500">
                          <a:effectLst/>
                          <a:latin typeface="inherit"/>
                        </a:rPr>
                        <a:t>Mainly used by Data Analysts</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678541145"/>
                  </a:ext>
                </a:extLst>
              </a:tr>
              <a:tr h="460475">
                <a:tc>
                  <a:txBody>
                    <a:bodyPr/>
                    <a:lstStyle/>
                    <a:p>
                      <a:pPr algn="ctr" fontAlgn="base"/>
                      <a:r>
                        <a:rPr lang="en-MY" sz="1500">
                          <a:effectLst/>
                          <a:latin typeface="inherit"/>
                        </a:rPr>
                        <a:t>Operates on the client side of a cluster.</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fontAlgn="base"/>
                      <a:r>
                        <a:rPr lang="en-MY" sz="1500">
                          <a:effectLst/>
                          <a:latin typeface="inherit"/>
                        </a:rPr>
                        <a:t>Operates on the server side of a cluster.</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661384608"/>
                  </a:ext>
                </a:extLst>
              </a:tr>
              <a:tr h="1128010">
                <a:tc>
                  <a:txBody>
                    <a:bodyPr/>
                    <a:lstStyle/>
                    <a:p>
                      <a:pPr algn="ctr" fontAlgn="base"/>
                      <a:r>
                        <a:rPr lang="en-MY" sz="1500">
                          <a:effectLst/>
                          <a:latin typeface="inherit"/>
                        </a:rPr>
                        <a:t>Does not have a dedicated metadata database.</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fontAlgn="base"/>
                      <a:r>
                        <a:rPr lang="en-MY" sz="1500">
                          <a:effectLst/>
                          <a:latin typeface="inherit"/>
                        </a:rPr>
                        <a:t>Makes use of exact variation of dedicated SQL DDL language by defining tables beforehand.</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663298206"/>
                  </a:ext>
                </a:extLst>
              </a:tr>
              <a:tr h="682987">
                <a:tc>
                  <a:txBody>
                    <a:bodyPr/>
                    <a:lstStyle/>
                    <a:p>
                      <a:pPr algn="ctr" fontAlgn="base"/>
                      <a:r>
                        <a:rPr lang="en-MY" sz="1500">
                          <a:effectLst/>
                          <a:latin typeface="inherit"/>
                        </a:rPr>
                        <a:t>Pig is SQL like but varies to a great extent.</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fontAlgn="base"/>
                      <a:r>
                        <a:rPr lang="en-MY" sz="1500">
                          <a:effectLst/>
                          <a:latin typeface="inherit"/>
                        </a:rPr>
                        <a:t>Directly leverages SQL and is easy to learn for database experts.</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820767141"/>
                  </a:ext>
                </a:extLst>
              </a:tr>
              <a:tr h="460475">
                <a:tc>
                  <a:txBody>
                    <a:bodyPr/>
                    <a:lstStyle/>
                    <a:p>
                      <a:pPr algn="ctr" fontAlgn="base"/>
                      <a:r>
                        <a:rPr lang="en-MY" sz="1500">
                          <a:effectLst/>
                          <a:latin typeface="inherit"/>
                        </a:rPr>
                        <a:t>Pig supports Avro file format.</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fontAlgn="base"/>
                      <a:r>
                        <a:rPr lang="en-MY" sz="1500" dirty="0">
                          <a:effectLst/>
                          <a:latin typeface="inherit"/>
                        </a:rPr>
                        <a:t>Hive does not support it.</a:t>
                      </a:r>
                    </a:p>
                  </a:txBody>
                  <a:tcPr marL="7726" marR="7726" marT="7726" marB="7726" anchor="ctr">
                    <a:lnL>
                      <a:noFill/>
                    </a:lnL>
                    <a:lnR>
                      <a:noFill/>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417057704"/>
                  </a:ext>
                </a:extLst>
              </a:tr>
            </a:tbl>
          </a:graphicData>
        </a:graphic>
      </p:graphicFrame>
      <p:sp>
        <p:nvSpPr>
          <p:cNvPr id="4" name="Slide Number Placeholder 3">
            <a:extLst>
              <a:ext uri="{FF2B5EF4-FFF2-40B4-BE49-F238E27FC236}">
                <a16:creationId xmlns:a16="http://schemas.microsoft.com/office/drawing/2014/main" id="{16BE3E9B-CBDE-844F-84EA-A18A78DA88EF}"/>
              </a:ext>
            </a:extLst>
          </p:cNvPr>
          <p:cNvSpPr>
            <a:spLocks noGrp="1"/>
          </p:cNvSpPr>
          <p:nvPr>
            <p:ph type="sldNum" sz="quarter" idx="12"/>
          </p:nvPr>
        </p:nvSpPr>
        <p:spPr/>
        <p:txBody>
          <a:bodyPr/>
          <a:lstStyle/>
          <a:p>
            <a:fld id="{33085032-7C7B-4CFF-B143-12EB198668AE}" type="slidenum">
              <a:rPr lang="en-US" smtClean="0"/>
              <a:t>8</a:t>
            </a:fld>
            <a:endParaRPr lang="en-US"/>
          </a:p>
        </p:txBody>
      </p:sp>
      <p:sp>
        <p:nvSpPr>
          <p:cNvPr id="6" name="Rectangle 5">
            <a:extLst>
              <a:ext uri="{FF2B5EF4-FFF2-40B4-BE49-F238E27FC236}">
                <a16:creationId xmlns:a16="http://schemas.microsoft.com/office/drawing/2014/main" id="{B56CDFD2-C38E-E944-A8D7-73603798A793}"/>
              </a:ext>
            </a:extLst>
          </p:cNvPr>
          <p:cNvSpPr/>
          <p:nvPr/>
        </p:nvSpPr>
        <p:spPr>
          <a:xfrm>
            <a:off x="0" y="6612192"/>
            <a:ext cx="8229600" cy="276999"/>
          </a:xfrm>
          <a:prstGeom prst="rect">
            <a:avLst/>
          </a:prstGeom>
        </p:spPr>
        <p:txBody>
          <a:bodyPr wrap="square">
            <a:spAutoFit/>
          </a:bodyPr>
          <a:lstStyle/>
          <a:p>
            <a:r>
              <a:rPr lang="en-US" sz="1200" dirty="0"/>
              <a:t>Source: https://</a:t>
            </a:r>
            <a:r>
              <a:rPr lang="en-US" sz="1200" dirty="0" err="1"/>
              <a:t>www.dezyre.com</a:t>
            </a:r>
            <a:r>
              <a:rPr lang="en-US" sz="1200" dirty="0"/>
              <a:t>/article/difference-between-pig-and-hive-the-two-key-components-of-hadoop-ecosystem/79</a:t>
            </a:r>
          </a:p>
        </p:txBody>
      </p:sp>
      <p:sp>
        <p:nvSpPr>
          <p:cNvPr id="7" name="Rectangle 6">
            <a:extLst>
              <a:ext uri="{FF2B5EF4-FFF2-40B4-BE49-F238E27FC236}">
                <a16:creationId xmlns:a16="http://schemas.microsoft.com/office/drawing/2014/main" id="{FD014B8C-9E1A-D34C-9BA1-3697F75CC5E6}"/>
              </a:ext>
            </a:extLst>
          </p:cNvPr>
          <p:cNvSpPr/>
          <p:nvPr/>
        </p:nvSpPr>
        <p:spPr>
          <a:xfrm>
            <a:off x="5972658" y="0"/>
            <a:ext cx="3294684" cy="369332"/>
          </a:xfrm>
          <a:prstGeom prst="rect">
            <a:avLst/>
          </a:prstGeom>
        </p:spPr>
        <p:txBody>
          <a:bodyPr wrap="none">
            <a:spAutoFit/>
          </a:bodyPr>
          <a:lstStyle/>
          <a:p>
            <a:r>
              <a:rPr lang="en-US" dirty="0"/>
              <a:t>WQD7007 Big Data Management</a:t>
            </a:r>
          </a:p>
        </p:txBody>
      </p:sp>
    </p:spTree>
    <p:extLst>
      <p:ext uri="{BB962C8B-B14F-4D97-AF65-F5344CB8AC3E}">
        <p14:creationId xmlns:p14="http://schemas.microsoft.com/office/powerpoint/2010/main" val="324861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Pig VS Hive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3085032-7C7B-4CFF-B143-12EB198668AE}" type="slidenum">
              <a:rPr lang="en-US" smtClean="0"/>
              <a:t>9</a:t>
            </a:fld>
            <a:endParaRPr lang="en-US"/>
          </a:p>
        </p:txBody>
      </p:sp>
      <p:graphicFrame>
        <p:nvGraphicFramePr>
          <p:cNvPr id="5" name="Table 4"/>
          <p:cNvGraphicFramePr>
            <a:graphicFrameLocks noGrp="1"/>
          </p:cNvGraphicFramePr>
          <p:nvPr>
            <p:extLst/>
          </p:nvPr>
        </p:nvGraphicFramePr>
        <p:xfrm>
          <a:off x="628650" y="1825625"/>
          <a:ext cx="7886700" cy="4351337"/>
        </p:xfrm>
        <a:graphic>
          <a:graphicData uri="http://schemas.openxmlformats.org/drawingml/2006/table">
            <a:tbl>
              <a:tblPr firstRow="1" bandRow="1">
                <a:tableStyleId>{5C22544A-7EE6-4342-B048-85BDC9FD1C3A}</a:tableStyleId>
              </a:tblPr>
              <a:tblGrid>
                <a:gridCol w="3811270">
                  <a:extLst>
                    <a:ext uri="{9D8B030D-6E8A-4147-A177-3AD203B41FA5}">
                      <a16:colId xmlns:a16="http://schemas.microsoft.com/office/drawing/2014/main" val="2424806903"/>
                    </a:ext>
                  </a:extLst>
                </a:gridCol>
                <a:gridCol w="4075430">
                  <a:extLst>
                    <a:ext uri="{9D8B030D-6E8A-4147-A177-3AD203B41FA5}">
                      <a16:colId xmlns:a16="http://schemas.microsoft.com/office/drawing/2014/main" val="1140502534"/>
                    </a:ext>
                  </a:extLst>
                </a:gridCol>
              </a:tblGrid>
              <a:tr h="428498">
                <a:tc>
                  <a:txBody>
                    <a:bodyPr/>
                    <a:lstStyle/>
                    <a:p>
                      <a:pPr algn="ctr"/>
                      <a:r>
                        <a:rPr lang="en-US" sz="1600" dirty="0" smtClean="0"/>
                        <a:t>Pig</a:t>
                      </a:r>
                      <a:endParaRPr lang="en-US" sz="1600" dirty="0"/>
                    </a:p>
                  </a:txBody>
                  <a:tcPr/>
                </a:tc>
                <a:tc>
                  <a:txBody>
                    <a:bodyPr/>
                    <a:lstStyle/>
                    <a:p>
                      <a:pPr algn="ctr"/>
                      <a:r>
                        <a:rPr lang="en-US" sz="1600" dirty="0" smtClean="0"/>
                        <a:t>Hive</a:t>
                      </a:r>
                      <a:endParaRPr lang="en-US" sz="1600" dirty="0"/>
                    </a:p>
                  </a:txBody>
                  <a:tcPr/>
                </a:tc>
                <a:extLst>
                  <a:ext uri="{0D108BD9-81ED-4DB2-BD59-A6C34878D82A}">
                    <a16:rowId xmlns:a16="http://schemas.microsoft.com/office/drawing/2014/main" val="347569872"/>
                  </a:ext>
                </a:extLst>
              </a:tr>
              <a:tr h="335981">
                <a:tc>
                  <a:txBody>
                    <a:bodyPr/>
                    <a:lstStyle/>
                    <a:p>
                      <a:pPr algn="ctr" fontAlgn="base"/>
                      <a:r>
                        <a:rPr lang="en-US" sz="1600" dirty="0">
                          <a:effectLst/>
                          <a:latin typeface="inherit"/>
                        </a:rPr>
                        <a:t>Procedural Data Flow Language</a:t>
                      </a:r>
                    </a:p>
                  </a:txBody>
                  <a:tcPr marL="9525" marR="9525" marT="9525" marB="9525" anchor="ctr"/>
                </a:tc>
                <a:tc>
                  <a:txBody>
                    <a:bodyPr/>
                    <a:lstStyle/>
                    <a:p>
                      <a:pPr algn="ctr" fontAlgn="base"/>
                      <a:r>
                        <a:rPr lang="en-US" sz="1600" dirty="0">
                          <a:effectLst/>
                          <a:latin typeface="inherit"/>
                        </a:rPr>
                        <a:t>Declarative </a:t>
                      </a:r>
                      <a:r>
                        <a:rPr lang="en-US" sz="1600" dirty="0" err="1">
                          <a:effectLst/>
                          <a:latin typeface="inherit"/>
                        </a:rPr>
                        <a:t>SQLish</a:t>
                      </a:r>
                      <a:r>
                        <a:rPr lang="en-US" sz="1600" dirty="0">
                          <a:effectLst/>
                          <a:latin typeface="inherit"/>
                        </a:rPr>
                        <a:t> Language</a:t>
                      </a:r>
                    </a:p>
                  </a:txBody>
                  <a:tcPr marL="9525" marR="9525" marT="9525" marB="9525" anchor="ctr"/>
                </a:tc>
                <a:extLst>
                  <a:ext uri="{0D108BD9-81ED-4DB2-BD59-A6C34878D82A}">
                    <a16:rowId xmlns:a16="http://schemas.microsoft.com/office/drawing/2014/main" val="2474935379"/>
                  </a:ext>
                </a:extLst>
              </a:tr>
              <a:tr h="335981">
                <a:tc>
                  <a:txBody>
                    <a:bodyPr/>
                    <a:lstStyle/>
                    <a:p>
                      <a:pPr algn="ctr" fontAlgn="base"/>
                      <a:r>
                        <a:rPr lang="en-US" sz="1600">
                          <a:effectLst/>
                          <a:latin typeface="inherit"/>
                        </a:rPr>
                        <a:t>For Programming</a:t>
                      </a:r>
                    </a:p>
                  </a:txBody>
                  <a:tcPr marL="9525" marR="9525" marT="9525" marB="9525" anchor="ctr"/>
                </a:tc>
                <a:tc>
                  <a:txBody>
                    <a:bodyPr/>
                    <a:lstStyle/>
                    <a:p>
                      <a:pPr algn="ctr" fontAlgn="base"/>
                      <a:r>
                        <a:rPr lang="en-US" sz="1600" dirty="0">
                          <a:effectLst/>
                          <a:latin typeface="inherit"/>
                        </a:rPr>
                        <a:t>For creating reports</a:t>
                      </a:r>
                    </a:p>
                  </a:txBody>
                  <a:tcPr marL="9525" marR="9525" marT="9525" marB="9525" anchor="ctr"/>
                </a:tc>
                <a:extLst>
                  <a:ext uri="{0D108BD9-81ED-4DB2-BD59-A6C34878D82A}">
                    <a16:rowId xmlns:a16="http://schemas.microsoft.com/office/drawing/2014/main" val="3364750298"/>
                  </a:ext>
                </a:extLst>
              </a:tr>
              <a:tr h="651851">
                <a:tc>
                  <a:txBody>
                    <a:bodyPr/>
                    <a:lstStyle/>
                    <a:p>
                      <a:pPr algn="ctr" fontAlgn="base"/>
                      <a:r>
                        <a:rPr lang="en-US" sz="1600">
                          <a:effectLst/>
                          <a:latin typeface="inherit"/>
                        </a:rPr>
                        <a:t>Mainly used by Researchers and Programmers</a:t>
                      </a:r>
                    </a:p>
                  </a:txBody>
                  <a:tcPr marL="9525" marR="9525" marT="9525" marB="9525" anchor="ctr"/>
                </a:tc>
                <a:tc>
                  <a:txBody>
                    <a:bodyPr/>
                    <a:lstStyle/>
                    <a:p>
                      <a:pPr algn="ctr" fontAlgn="base"/>
                      <a:r>
                        <a:rPr lang="en-US" sz="1600" dirty="0">
                          <a:effectLst/>
                          <a:latin typeface="inherit"/>
                        </a:rPr>
                        <a:t>Mainly used by Data Analysts</a:t>
                      </a:r>
                    </a:p>
                  </a:txBody>
                  <a:tcPr marL="9525" marR="9525" marT="9525" marB="9525" anchor="ctr"/>
                </a:tc>
                <a:extLst>
                  <a:ext uri="{0D108BD9-81ED-4DB2-BD59-A6C34878D82A}">
                    <a16:rowId xmlns:a16="http://schemas.microsoft.com/office/drawing/2014/main" val="2014822521"/>
                  </a:ext>
                </a:extLst>
              </a:tr>
              <a:tr h="1080832">
                <a:tc>
                  <a:txBody>
                    <a:bodyPr/>
                    <a:lstStyle/>
                    <a:p>
                      <a:pPr algn="ctr" fontAlgn="base"/>
                      <a:r>
                        <a:rPr lang="en-US" sz="1600" dirty="0">
                          <a:effectLst/>
                          <a:latin typeface="inherit"/>
                        </a:rPr>
                        <a:t>Does not have a dedicated metadata database.</a:t>
                      </a:r>
                    </a:p>
                  </a:txBody>
                  <a:tcPr marL="9525" marR="9525" marT="9525" marB="9525" anchor="ctr"/>
                </a:tc>
                <a:tc>
                  <a:txBody>
                    <a:bodyPr/>
                    <a:lstStyle/>
                    <a:p>
                      <a:pPr algn="ctr" fontAlgn="base"/>
                      <a:r>
                        <a:rPr lang="en-US" sz="1600" dirty="0">
                          <a:effectLst/>
                          <a:latin typeface="inherit"/>
                        </a:rPr>
                        <a:t>Makes use of exact variation of dedicated SQL DDL language by defining tables beforehand.</a:t>
                      </a:r>
                    </a:p>
                  </a:txBody>
                  <a:tcPr marL="9525" marR="9525" marT="9525" marB="9525" anchor="ctr"/>
                </a:tc>
                <a:extLst>
                  <a:ext uri="{0D108BD9-81ED-4DB2-BD59-A6C34878D82A}">
                    <a16:rowId xmlns:a16="http://schemas.microsoft.com/office/drawing/2014/main" val="2548381901"/>
                  </a:ext>
                </a:extLst>
              </a:tr>
              <a:tr h="759097">
                <a:tc>
                  <a:txBody>
                    <a:bodyPr/>
                    <a:lstStyle/>
                    <a:p>
                      <a:pPr algn="ctr" fontAlgn="base"/>
                      <a:r>
                        <a:rPr lang="en-US" sz="1600" dirty="0">
                          <a:effectLst/>
                          <a:latin typeface="inherit"/>
                        </a:rPr>
                        <a:t>Pig is SQL like but varies to a great extent.</a:t>
                      </a:r>
                    </a:p>
                  </a:txBody>
                  <a:tcPr marL="9525" marR="9525" marT="9525" marB="9525" anchor="ctr"/>
                </a:tc>
                <a:tc>
                  <a:txBody>
                    <a:bodyPr/>
                    <a:lstStyle/>
                    <a:p>
                      <a:pPr algn="ctr" fontAlgn="base"/>
                      <a:r>
                        <a:rPr lang="en-US" sz="1600" dirty="0">
                          <a:effectLst/>
                          <a:latin typeface="inherit"/>
                        </a:rPr>
                        <a:t>Directly leverages SQL and is easy to learn for database experts.</a:t>
                      </a:r>
                    </a:p>
                  </a:txBody>
                  <a:tcPr marL="9525" marR="9525" marT="9525" marB="9525" anchor="ctr"/>
                </a:tc>
                <a:extLst>
                  <a:ext uri="{0D108BD9-81ED-4DB2-BD59-A6C34878D82A}">
                    <a16:rowId xmlns:a16="http://schemas.microsoft.com/office/drawing/2014/main" val="1857230857"/>
                  </a:ext>
                </a:extLst>
              </a:tr>
              <a:tr h="759097">
                <a:tc>
                  <a:txBody>
                    <a:bodyPr/>
                    <a:lstStyle/>
                    <a:p>
                      <a:pPr algn="l" fontAlgn="base"/>
                      <a:r>
                        <a:rPr lang="en-US" sz="1600" dirty="0" smtClean="0">
                          <a:effectLst/>
                          <a:latin typeface="inherit"/>
                        </a:rPr>
                        <a:t>Examples: data cleaning e.g. web log analysis, web crawling,</a:t>
                      </a:r>
                      <a:r>
                        <a:rPr lang="en-US" sz="1600" baseline="0" dirty="0" smtClean="0">
                          <a:effectLst/>
                          <a:latin typeface="inherit"/>
                        </a:rPr>
                        <a:t> process a million songs</a:t>
                      </a:r>
                      <a:r>
                        <a:rPr lang="en-US" sz="1600" dirty="0" smtClean="0">
                          <a:effectLst/>
                          <a:latin typeface="inherit"/>
                        </a:rPr>
                        <a:t> </a:t>
                      </a:r>
                      <a:endParaRPr lang="en-US" sz="1600" dirty="0">
                        <a:effectLst/>
                        <a:latin typeface="inherit"/>
                      </a:endParaRPr>
                    </a:p>
                  </a:txBody>
                  <a:tcPr marL="9525" marR="9525" marT="9525" marB="9525" anchor="ctr"/>
                </a:tc>
                <a:tc>
                  <a:txBody>
                    <a:bodyPr/>
                    <a:lstStyle/>
                    <a:p>
                      <a:pPr algn="l" fontAlgn="base"/>
                      <a:r>
                        <a:rPr lang="en-US" sz="1600" dirty="0" smtClean="0">
                          <a:effectLst/>
                          <a:latin typeface="inherit"/>
                        </a:rPr>
                        <a:t>Examples: data warehousing, ad hoc queries for retail analysis</a:t>
                      </a:r>
                      <a:endParaRPr lang="en-US" sz="1600" dirty="0">
                        <a:effectLst/>
                        <a:latin typeface="inherit"/>
                      </a:endParaRPr>
                    </a:p>
                  </a:txBody>
                  <a:tcPr marL="9525" marR="9525" marT="9525" marB="9525" anchor="ctr"/>
                </a:tc>
                <a:extLst>
                  <a:ext uri="{0D108BD9-81ED-4DB2-BD59-A6C34878D82A}">
                    <a16:rowId xmlns:a16="http://schemas.microsoft.com/office/drawing/2014/main" val="2518265473"/>
                  </a:ext>
                </a:extLst>
              </a:tr>
            </a:tbl>
          </a:graphicData>
        </a:graphic>
      </p:graphicFrame>
      <p:sp>
        <p:nvSpPr>
          <p:cNvPr id="6" name="Rectangle 5">
            <a:extLst>
              <a:ext uri="{FF2B5EF4-FFF2-40B4-BE49-F238E27FC236}">
                <a16:creationId xmlns:a16="http://schemas.microsoft.com/office/drawing/2014/main" id="{2E456FC3-77F2-244C-98AB-8654F15A2B74}"/>
              </a:ext>
            </a:extLst>
          </p:cNvPr>
          <p:cNvSpPr/>
          <p:nvPr/>
        </p:nvSpPr>
        <p:spPr>
          <a:xfrm>
            <a:off x="5972658" y="0"/>
            <a:ext cx="3294684" cy="369332"/>
          </a:xfrm>
          <a:prstGeom prst="rect">
            <a:avLst/>
          </a:prstGeom>
        </p:spPr>
        <p:txBody>
          <a:bodyPr wrap="none">
            <a:spAutoFit/>
          </a:bodyPr>
          <a:lstStyle/>
          <a:p>
            <a:r>
              <a:rPr lang="en-US" dirty="0"/>
              <a:t>WQD7007 Big Data Management</a:t>
            </a:r>
          </a:p>
        </p:txBody>
      </p:sp>
      <p:sp>
        <p:nvSpPr>
          <p:cNvPr id="7" name="Rectangle 6">
            <a:extLst>
              <a:ext uri="{FF2B5EF4-FFF2-40B4-BE49-F238E27FC236}">
                <a16:creationId xmlns:a16="http://schemas.microsoft.com/office/drawing/2014/main" id="{E70FEF34-7CF7-B641-9C35-FAFF45285E14}"/>
              </a:ext>
            </a:extLst>
          </p:cNvPr>
          <p:cNvSpPr/>
          <p:nvPr/>
        </p:nvSpPr>
        <p:spPr>
          <a:xfrm>
            <a:off x="0" y="6538913"/>
            <a:ext cx="8029576" cy="276999"/>
          </a:xfrm>
          <a:prstGeom prst="rect">
            <a:avLst/>
          </a:prstGeom>
        </p:spPr>
        <p:txBody>
          <a:bodyPr wrap="square">
            <a:spAutoFit/>
          </a:bodyPr>
          <a:lstStyle/>
          <a:p>
            <a:r>
              <a:rPr lang="en-US" sz="1200" dirty="0"/>
              <a:t>Source: </a:t>
            </a:r>
            <a:r>
              <a:rPr lang="en-US" sz="1200" dirty="0">
                <a:hlinkClick r:id="rId3"/>
              </a:rPr>
              <a:t>https://</a:t>
            </a:r>
            <a:r>
              <a:rPr lang="en-US" sz="1200" dirty="0" smtClean="0">
                <a:hlinkClick r:id="rId3"/>
              </a:rPr>
              <a:t>www.dezyre.com/article/difference-between-pig-and-hive-the-two-key-components-of-hadoop-ecosystem/79</a:t>
            </a:r>
            <a:r>
              <a:rPr lang="en-US" sz="1200" dirty="0" smtClean="0"/>
              <a:t>   </a:t>
            </a:r>
            <a:endParaRPr lang="en-US" sz="1200" dirty="0"/>
          </a:p>
        </p:txBody>
      </p:sp>
    </p:spTree>
    <p:extLst>
      <p:ext uri="{BB962C8B-B14F-4D97-AF65-F5344CB8AC3E}">
        <p14:creationId xmlns:p14="http://schemas.microsoft.com/office/powerpoint/2010/main" val="40168009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13654</TotalTime>
  <Words>760</Words>
  <Application>Microsoft Office PowerPoint</Application>
  <PresentationFormat>On-screen Show (4:3)</PresentationFormat>
  <Paragraphs>113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inherit</vt:lpstr>
      <vt:lpstr>Arial</vt:lpstr>
      <vt:lpstr>Calibri</vt:lpstr>
      <vt:lpstr>Calibri Light</vt:lpstr>
      <vt:lpstr>Office Theme</vt:lpstr>
      <vt:lpstr>WQD7007 Big Data Management</vt:lpstr>
      <vt:lpstr>Agenda</vt:lpstr>
      <vt:lpstr>Apache Pig</vt:lpstr>
      <vt:lpstr>Apache Pig</vt:lpstr>
      <vt:lpstr>Pig</vt:lpstr>
      <vt:lpstr>Apache Pig</vt:lpstr>
      <vt:lpstr>Apache Pig</vt:lpstr>
      <vt:lpstr>Difference between Hive and Pig</vt:lpstr>
      <vt:lpstr>Extra: Pig VS Hive</vt:lpstr>
      <vt:lpstr>Online reference</vt:lpstr>
      <vt:lpstr>Run pig script within command line</vt:lpstr>
      <vt:lpstr>Important keywords </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WQD7007 Big Data Management</dc:title>
  <dc:creator>hoo</dc:creator>
  <cp:lastModifiedBy>Hoo Wai Lam</cp:lastModifiedBy>
  <cp:revision>139</cp:revision>
  <cp:lastPrinted>2018-02-27T01:04:52Z</cp:lastPrinted>
  <dcterms:created xsi:type="dcterms:W3CDTF">2018-02-20T16:33:32Z</dcterms:created>
  <dcterms:modified xsi:type="dcterms:W3CDTF">2019-04-30T08:57:02Z</dcterms:modified>
</cp:coreProperties>
</file>