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8" r:id="rId3"/>
    <p:sldId id="319" r:id="rId4"/>
    <p:sldId id="320" r:id="rId5"/>
    <p:sldId id="333" r:id="rId6"/>
    <p:sldId id="321" r:id="rId7"/>
    <p:sldId id="325" r:id="rId8"/>
    <p:sldId id="326" r:id="rId9"/>
    <p:sldId id="327" r:id="rId10"/>
    <p:sldId id="322" r:id="rId11"/>
    <p:sldId id="335" r:id="rId12"/>
    <p:sldId id="336" r:id="rId13"/>
    <p:sldId id="337" r:id="rId14"/>
    <p:sldId id="33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87237"/>
  </p:normalViewPr>
  <p:slideViewPr>
    <p:cSldViewPr snapToGrid="0">
      <p:cViewPr varScale="1">
        <p:scale>
          <a:sx n="90" d="100"/>
          <a:sy n="9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BD751-40FF-48F9-B0BF-D33832D65A6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BAA0-22E9-44EF-81BD-A891E944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The Hadoop YARN-based architecture provides the foundation that enables Spark and other applications to share a common cluster and dataset while ensuring consistent levels of service and response. Spark is now one of many data access engines that work with YARN in HDP.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3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0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E6C3-8677-AB4F-8FBA-65982493ADDD}" type="datetime1">
              <a:rPr lang="en-MY" smtClean="0"/>
              <a:t>21/5/2019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1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14ED-5B1C-1143-9EEF-D9EAE8DEAEE1}" type="datetime1">
              <a:rPr lang="en-MY" smtClean="0"/>
              <a:t>21/5/2019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9F2-A3CE-3E42-BD3A-C0A60D4C9837}" type="datetime1">
              <a:rPr lang="en-MY" smtClean="0"/>
              <a:t>21/5/2019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9F8F-700D-EA4C-9766-9D84EA6B1FA4}" type="datetime1">
              <a:rPr lang="en-MY" smtClean="0"/>
              <a:t>21/5/2019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9CDF-0B34-0546-8BBC-D381D097F956}" type="datetime1">
              <a:rPr lang="en-MY" smtClean="0"/>
              <a:t>21/5/2019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6BF-F235-B044-AE55-10B9C610E4C9}" type="datetime1">
              <a:rPr lang="en-MY" smtClean="0"/>
              <a:t>21/5/2019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4D-2E22-2D42-9391-3AABB0CAD6F9}" type="datetime1">
              <a:rPr lang="en-MY" smtClean="0"/>
              <a:t>21/5/2019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0BE-ED20-2446-9CEC-0CA317726B9B}" type="datetime1">
              <a:rPr lang="en-MY" smtClean="0"/>
              <a:t>21/5/2019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5B4-6B74-AA46-8747-DC04B6BACF5C}" type="datetime1">
              <a:rPr lang="en-MY" smtClean="0"/>
              <a:t>21/5/2019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0BF-E0A8-1041-A263-CF19D6C00F68}" type="datetime1">
              <a:rPr lang="en-MY" smtClean="0"/>
              <a:t>21/5/2019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462-F555-2247-A96A-D4ADED34F8FA}" type="datetime1">
              <a:rPr lang="en-MY" smtClean="0"/>
              <a:t>21/5/2019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02D4-9294-0146-A4B3-ED746460822E}" type="datetime1">
              <a:rPr lang="en-MY" smtClean="0"/>
              <a:t>21/5/2019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vidvan.com/tutorials/fault-tolerance-in-spark/" TargetMode="External"/><Relationship Id="rId2" Type="http://schemas.openxmlformats.org/officeDocument/2006/relationships/hyperlink" Target="https://techvidvan.com/tutorials/apache-storm-vs-spark-strea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vidvan.com/tutorials/spark-cluster-manage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files/10538/10538-0.txt" TargetMode="External"/><Relationship Id="rId2" Type="http://schemas.openxmlformats.org/officeDocument/2006/relationships/hyperlink" Target="https://www.dezyre.com/apache-spark-tutorial/spark-tutori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zyre.com/apache-spark-tutorial/spark-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alac.io/scala-spark-ml-machine-learning-introduction/" TargetMode="External"/><Relationship Id="rId2" Type="http://schemas.openxmlformats.org/officeDocument/2006/relationships/hyperlink" Target="https://www.dezyre.com/apache-spark-tutorial/spark-tutori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51FC-F1E5-40BA-A047-F9D6C097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36667"/>
            <a:ext cx="7772400" cy="873295"/>
          </a:xfrm>
        </p:spPr>
        <p:txBody>
          <a:bodyPr>
            <a:normAutofit/>
          </a:bodyPr>
          <a:lstStyle/>
          <a:p>
            <a:r>
              <a:rPr lang="en-US" sz="4400" dirty="0"/>
              <a:t>WQD7007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3871-9718-4EFD-A879-97FA5C33D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4850"/>
            <a:ext cx="6858000" cy="153186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Spark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F9F55-F2E6-4FEF-8328-6821CBE0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 descr="https://1120688276.rsc.cdn77.org/admin/uploads/images/490/logo/large/logo.png">
            <a:extLst>
              <a:ext uri="{FF2B5EF4-FFF2-40B4-BE49-F238E27FC236}">
                <a16:creationId xmlns:a16="http://schemas.microsoft.com/office/drawing/2014/main" id="{21F52E2C-208C-0748-A0FC-2239E772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"/>
            <a:ext cx="33432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45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3294-D04F-1642-B908-9B227A59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VS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3DF5-62D8-7249-A455-ED6D4333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F98A5-C892-B942-8F56-70B5C2D6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50FE7-E21F-F943-9D5E-781B1B0D9BD1}"/>
              </a:ext>
            </a:extLst>
          </p:cNvPr>
          <p:cNvSpPr/>
          <p:nvPr/>
        </p:nvSpPr>
        <p:spPr>
          <a:xfrm>
            <a:off x="-1" y="6398310"/>
            <a:ext cx="7529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https://techvidvan.com/tutorials/apache-storm-vs-spark-streaming/</a:t>
            </a:r>
            <a:r>
              <a:rPr lang="en-US" sz="1200" dirty="0"/>
              <a:t> 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DCDB37A-18B3-124A-A8A4-8B99E34B0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927646"/>
              </p:ext>
            </p:extLst>
          </p:nvPr>
        </p:nvGraphicFramePr>
        <p:xfrm>
          <a:off x="114299" y="1303737"/>
          <a:ext cx="8915401" cy="5094573"/>
        </p:xfrm>
        <a:graphic>
          <a:graphicData uri="http://schemas.openxmlformats.org/drawingml/2006/table">
            <a:tbl>
              <a:tblPr/>
              <a:tblGrid>
                <a:gridCol w="1554062">
                  <a:extLst>
                    <a:ext uri="{9D8B030D-6E8A-4147-A177-3AD203B41FA5}">
                      <a16:colId xmlns:a16="http://schemas.microsoft.com/office/drawing/2014/main" val="2964487474"/>
                    </a:ext>
                  </a:extLst>
                </a:gridCol>
                <a:gridCol w="3605388">
                  <a:extLst>
                    <a:ext uri="{9D8B030D-6E8A-4147-A177-3AD203B41FA5}">
                      <a16:colId xmlns:a16="http://schemas.microsoft.com/office/drawing/2014/main" val="2482191524"/>
                    </a:ext>
                  </a:extLst>
                </a:gridCol>
                <a:gridCol w="3755951">
                  <a:extLst>
                    <a:ext uri="{9D8B030D-6E8A-4147-A177-3AD203B41FA5}">
                      <a16:colId xmlns:a16="http://schemas.microsoft.com/office/drawing/2014/main" val="3850003554"/>
                    </a:ext>
                  </a:extLst>
                </a:gridCol>
              </a:tblGrid>
              <a:tr h="325723">
                <a:tc>
                  <a:txBody>
                    <a:bodyPr/>
                    <a:lstStyle/>
                    <a:p>
                      <a:pPr lvl="0" fontAlgn="t"/>
                      <a:endParaRPr lang="en-MY" sz="1800" dirty="0">
                        <a:effectLst/>
                      </a:endParaRP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MY" sz="1800" b="1" u="sng" dirty="0">
                          <a:effectLst/>
                        </a:rPr>
                        <a:t>Storm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MY" sz="1800" b="1" u="sng" dirty="0">
                          <a:effectLst/>
                        </a:rPr>
                        <a:t>Spark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48117"/>
                  </a:ext>
                </a:extLst>
              </a:tr>
              <a:tr h="324664">
                <a:tc>
                  <a:txBody>
                    <a:bodyPr/>
                    <a:lstStyle/>
                    <a:p>
                      <a:pPr fontAlgn="base"/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Language Options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t"/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 of  Storm applications is possible in Java, Clojure, and Scala</a:t>
                      </a:r>
                      <a:endParaRPr lang="en-MY" sz="1800" dirty="0">
                        <a:effectLst/>
                      </a:endParaRP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t"/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 of Spark applications is possible in Java, Scala, Python &amp; R.</a:t>
                      </a:r>
                      <a:endParaRPr lang="en-MY" sz="1800" dirty="0">
                        <a:effectLst/>
                      </a:endParaRP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67765"/>
                  </a:ext>
                </a:extLst>
              </a:tr>
              <a:tr h="476455">
                <a:tc>
                  <a:txBody>
                    <a:bodyPr/>
                    <a:lstStyle/>
                    <a:p>
                      <a:pPr lvl="0" fontAlgn="t"/>
                      <a:r>
                        <a:rPr lang="en-MY" sz="1800" dirty="0">
                          <a:effectLst/>
                        </a:rPr>
                        <a:t>Fault tolerance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t"/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designed with</a:t>
                      </a:r>
                      <a:r>
                        <a:rPr lang="en-MY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 fault-tolerance</a:t>
                      </a:r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 its core. As if the process fails, supervisor process will restart it automatically. Because </a:t>
                      </a:r>
                      <a:r>
                        <a:rPr lang="en-MY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ZooKeeper</a:t>
                      </a:r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handles the state management.</a:t>
                      </a:r>
                      <a:endParaRPr lang="en-MY" sz="1800" dirty="0">
                        <a:effectLst/>
                      </a:endParaRP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t"/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also fault tolerant in nature. Spark handles restarting workers by resource managers, such as Yarn, Mesos or its Standalone Manager.</a:t>
                      </a:r>
                      <a:endParaRPr lang="en-MY" sz="1800" dirty="0">
                        <a:effectLst/>
                      </a:endParaRP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262272"/>
                  </a:ext>
                </a:extLst>
              </a:tr>
              <a:tr h="476455">
                <a:tc>
                  <a:txBody>
                    <a:bodyPr/>
                    <a:lstStyle/>
                    <a:p>
                      <a:pPr lvl="0" fontAlgn="t"/>
                      <a:r>
                        <a:rPr lang="en-MY" sz="1800" b="0" dirty="0">
                          <a:effectLst/>
                        </a:rPr>
                        <a:t>Latency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t"/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provides better latency with fewer restrictions.</a:t>
                      </a:r>
                      <a:endParaRPr lang="en-MY" sz="1800" b="0" dirty="0">
                        <a:effectLst/>
                      </a:endParaRP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t"/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Latency is less good than a storm.</a:t>
                      </a:r>
                      <a:endParaRPr lang="en-MY" sz="1800" b="0" dirty="0">
                        <a:effectLst/>
                      </a:endParaRP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851442"/>
                  </a:ext>
                </a:extLst>
              </a:tr>
              <a:tr h="476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 of Operability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t"/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not easy to deploy/install storm through many tools and deploys the </a:t>
                      </a:r>
                      <a:r>
                        <a:rPr lang="en-MY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cluster</a:t>
                      </a:r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depends on Zookeeper cluster.</a:t>
                      </a:r>
                      <a:endParaRPr lang="en-MY" sz="1800" b="0" dirty="0">
                        <a:effectLst/>
                      </a:endParaRP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t"/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is fundamental execution framework for streaming.  Hence, it should be easy to feed up spark cluster of YARN.</a:t>
                      </a:r>
                      <a:endParaRPr lang="en-MY" sz="1800" b="0" dirty="0">
                        <a:effectLst/>
                      </a:endParaRP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779233"/>
                  </a:ext>
                </a:extLst>
              </a:tr>
              <a:tr h="476455">
                <a:tc>
                  <a:txBody>
                    <a:bodyPr/>
                    <a:lstStyle/>
                    <a:p>
                      <a:pPr lvl="0" fontAlgn="t"/>
                      <a:r>
                        <a:rPr lang="en-MY" sz="1800" b="0" dirty="0">
                          <a:effectLst/>
                        </a:rPr>
                        <a:t>Low development cost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t"/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cannot use same code base for stream processing and batch processing</a:t>
                      </a:r>
                      <a:endParaRPr lang="en-MY" sz="1800" b="0" dirty="0">
                        <a:effectLst/>
                      </a:endParaRP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t"/>
                      <a:r>
                        <a:rPr lang="en-MY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 can use same code base for stream processing as well as batch processing</a:t>
                      </a:r>
                      <a:endParaRPr lang="en-MY" sz="1800" b="0" dirty="0">
                        <a:effectLst/>
                      </a:endParaRP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926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4FB1415-96D5-BE4E-A2F0-2624503D1F3B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93427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to do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086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Example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 Start the spark shell by typing </a:t>
            </a:r>
            <a:r>
              <a:rPr lang="en-US" dirty="0" smtClean="0">
                <a:latin typeface="Consolas" panose="020B0609020204030204" pitchFamily="49" charset="0"/>
              </a:rPr>
              <a:t>spark-shell</a:t>
            </a:r>
            <a:r>
              <a:rPr lang="en-US" dirty="0" smtClean="0"/>
              <a:t> in terminal.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Step 1: load input text file from local directory. Text file example can be downloaded from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inputfile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sc.textFile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(“10538-0.txt")</a:t>
            </a:r>
          </a:p>
          <a:p>
            <a:pPr marL="0" indent="0" algn="just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400" dirty="0" smtClean="0"/>
              <a:t>*You can display </a:t>
            </a:r>
            <a:r>
              <a:rPr lang="en-US" sz="2400" dirty="0" err="1" smtClean="0">
                <a:latin typeface="Consolas" panose="020B0609020204030204" pitchFamily="49" charset="0"/>
              </a:rPr>
              <a:t>inputfile</a:t>
            </a:r>
            <a:r>
              <a:rPr lang="en-US" sz="2400" dirty="0" smtClean="0"/>
              <a:t> content by: </a:t>
            </a:r>
          </a:p>
          <a:p>
            <a:pPr algn="just">
              <a:buFontTx/>
              <a:buChar char="-"/>
            </a:pPr>
            <a:r>
              <a:rPr lang="en-US" sz="2400" dirty="0" err="1" smtClean="0"/>
              <a:t>inputfile.collect</a:t>
            </a:r>
            <a:r>
              <a:rPr lang="en-US" sz="2400" dirty="0" smtClean="0"/>
              <a:t>().</a:t>
            </a:r>
            <a:r>
              <a:rPr lang="en-US" sz="2400" dirty="0" err="1" smtClean="0"/>
              <a:t>foreach</a:t>
            </a:r>
            <a:r>
              <a:rPr lang="en-US" sz="2400" dirty="0" smtClean="0"/>
              <a:t>(</a:t>
            </a:r>
            <a:r>
              <a:rPr lang="en-US" sz="2400" dirty="0" err="1" smtClean="0"/>
              <a:t>println</a:t>
            </a:r>
            <a:r>
              <a:rPr lang="en-US" sz="2400" dirty="0" smtClean="0"/>
              <a:t>)</a:t>
            </a:r>
          </a:p>
          <a:p>
            <a:pPr algn="just">
              <a:buFontTx/>
              <a:buChar char="-"/>
            </a:pPr>
            <a:r>
              <a:rPr lang="en-US" sz="2400" dirty="0" err="1" smtClean="0"/>
              <a:t>Inputfile.take</a:t>
            </a:r>
            <a:r>
              <a:rPr lang="en-US" sz="2400" dirty="0" smtClean="0"/>
              <a:t>(5).</a:t>
            </a:r>
            <a:r>
              <a:rPr lang="en-US" sz="2400" dirty="0" err="1" smtClean="0"/>
              <a:t>foreach</a:t>
            </a:r>
            <a:r>
              <a:rPr lang="en-US" sz="2400" dirty="0" smtClean="0"/>
              <a:t>(</a:t>
            </a:r>
            <a:r>
              <a:rPr lang="en-US" sz="2400" dirty="0" err="1" smtClean="0"/>
              <a:t>println</a:t>
            </a:r>
            <a:r>
              <a:rPr lang="en-US" sz="2400" dirty="0" smtClean="0"/>
              <a:t>)</a:t>
            </a:r>
          </a:p>
          <a:p>
            <a:pPr algn="just"/>
            <a:endParaRPr lang="en-US" sz="2400" dirty="0">
              <a:latin typeface="Consolas" panose="020B0609020204030204" pitchFamily="49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B1415-96D5-BE4E-A2F0-2624503D1F3B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99515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to do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Example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 Start the spark shell by typing </a:t>
            </a:r>
            <a:r>
              <a:rPr lang="en-US" dirty="0" smtClean="0">
                <a:latin typeface="Consolas" panose="020B0609020204030204" pitchFamily="49" charset="0"/>
              </a:rPr>
              <a:t>spark-shell</a:t>
            </a:r>
            <a:r>
              <a:rPr lang="en-US" dirty="0" smtClean="0"/>
              <a:t> in terminal.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Step 2: count word by word, using space as delimiter: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</a:rPr>
              <a:t> counts = </a:t>
            </a:r>
            <a:r>
              <a:rPr lang="en-US" sz="2400" dirty="0" err="1">
                <a:latin typeface="Consolas" panose="020B0609020204030204" pitchFamily="49" charset="0"/>
              </a:rPr>
              <a:t>inputfile</a:t>
            </a:r>
            <a:r>
              <a:rPr lang="en-US" sz="2400" dirty="0">
                <a:latin typeface="Consolas" panose="020B0609020204030204" pitchFamily="49" charset="0"/>
              </a:rPr>
              <a:t>. </a:t>
            </a:r>
            <a:r>
              <a:rPr lang="en-US" sz="2400" dirty="0" err="1">
                <a:latin typeface="Consolas" panose="020B0609020204030204" pitchFamily="49" charset="0"/>
              </a:rPr>
              <a:t>flatMap</a:t>
            </a:r>
            <a:r>
              <a:rPr lang="en-US" sz="2400" dirty="0">
                <a:latin typeface="Consolas" panose="020B0609020204030204" pitchFamily="49" charset="0"/>
              </a:rPr>
              <a:t> (line =&gt; line. Split (" ")).map (word =&gt; (word, 1)).</a:t>
            </a:r>
            <a:r>
              <a:rPr lang="en-US" sz="2400" dirty="0" err="1">
                <a:latin typeface="Consolas" panose="020B0609020204030204" pitchFamily="49" charset="0"/>
              </a:rPr>
              <a:t>reduceByKey</a:t>
            </a:r>
            <a:r>
              <a:rPr lang="en-US" sz="2400" dirty="0">
                <a:latin typeface="Consolas" panose="020B0609020204030204" pitchFamily="49" charset="0"/>
              </a:rPr>
              <a:t> (_+_)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B1415-96D5-BE4E-A2F0-2624503D1F3B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87921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to do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 Start the spark shell by typing </a:t>
            </a:r>
            <a:r>
              <a:rPr lang="en-US" dirty="0" smtClean="0">
                <a:latin typeface="Consolas" panose="020B0609020204030204" pitchFamily="49" charset="0"/>
              </a:rPr>
              <a:t>spark-shell</a:t>
            </a:r>
            <a:r>
              <a:rPr lang="en-US" dirty="0" smtClean="0"/>
              <a:t> in terminal.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3: save the outcome in a file.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counts.saveAsTextFile</a:t>
            </a:r>
            <a:r>
              <a:rPr lang="en-US" sz="2400" dirty="0">
                <a:latin typeface="Consolas" panose="020B0609020204030204" pitchFamily="49" charset="0"/>
              </a:rPr>
              <a:t> ("output</a:t>
            </a:r>
            <a:r>
              <a:rPr lang="en-US" sz="2400" dirty="0" smtClean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 smtClean="0"/>
              <a:t>How to do machine learning? Good example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B1415-96D5-BE4E-A2F0-2624503D1F3B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69395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covered but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Spark2, </a:t>
            </a:r>
            <a:r>
              <a:rPr lang="en-US" dirty="0" err="1"/>
              <a:t>p</a:t>
            </a:r>
            <a:r>
              <a:rPr lang="en-US" dirty="0" err="1" smtClean="0"/>
              <a:t>yspark</a:t>
            </a:r>
            <a:r>
              <a:rPr lang="en-US" dirty="0" smtClean="0"/>
              <a:t>, spark in </a:t>
            </a:r>
            <a:r>
              <a:rPr lang="en-US" dirty="0" err="1" smtClean="0"/>
              <a:t>zeppellin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2"/>
              </a:rPr>
              <a:t>Kafka</a:t>
            </a:r>
            <a:endParaRPr lang="en-US" dirty="0" smtClean="0"/>
          </a:p>
          <a:p>
            <a:r>
              <a:rPr lang="en-US" dirty="0" smtClean="0"/>
              <a:t>Connect </a:t>
            </a:r>
            <a:r>
              <a:rPr lang="en-US" dirty="0" err="1" smtClean="0"/>
              <a:t>mongodb</a:t>
            </a:r>
            <a:r>
              <a:rPr lang="en-US" dirty="0" smtClean="0"/>
              <a:t> to </a:t>
            </a:r>
            <a:r>
              <a:rPr lang="en-US" dirty="0" err="1" smtClean="0"/>
              <a:t>ubuntu</a:t>
            </a:r>
            <a:endParaRPr lang="en-US" dirty="0"/>
          </a:p>
          <a:p>
            <a:r>
              <a:rPr lang="en-US" dirty="0" smtClean="0"/>
              <a:t>Access control in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F3FC5-6CED-0C49-BC44-2962B38C7B4E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31011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EB75-C9BF-D54D-B543-E97767CF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D230-2507-4E4E-B35A-94E6CF2F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MY" dirty="0"/>
              <a:t>Spark adds </a:t>
            </a:r>
            <a:r>
              <a:rPr lang="en-MY" b="1" dirty="0"/>
              <a:t>in-Memory Compute</a:t>
            </a:r>
            <a:r>
              <a:rPr lang="en-MY" dirty="0"/>
              <a:t> for ETL, Machine Learning and Data Science Workloads to Hadoop</a:t>
            </a:r>
          </a:p>
          <a:p>
            <a:pPr lvl="1" algn="just"/>
            <a:r>
              <a:rPr lang="en-MY" dirty="0" smtClean="0"/>
              <a:t>fast</a:t>
            </a:r>
            <a:r>
              <a:rPr lang="en-MY" dirty="0"/>
              <a:t>, in-memory data processing engine with elegant and expressive development APIs to allow data workers to efficiently execute streaming, machine learning or </a:t>
            </a:r>
            <a:r>
              <a:rPr lang="en-MY" b="1" dirty="0"/>
              <a:t>SQL workloads that require</a:t>
            </a:r>
            <a:r>
              <a:rPr lang="en-MY" dirty="0"/>
              <a:t> </a:t>
            </a:r>
            <a:r>
              <a:rPr lang="en-MY" b="1" dirty="0"/>
              <a:t>fast iterative access </a:t>
            </a:r>
            <a:r>
              <a:rPr lang="en-MY" dirty="0"/>
              <a:t>to datasets. </a:t>
            </a:r>
          </a:p>
          <a:p>
            <a:pPr algn="just"/>
            <a:r>
              <a:rPr lang="en-MY" dirty="0"/>
              <a:t>With Spark running on Apache Hadoop YARN, developers everywhere can now create applications to exploit Spark’s power, derive insights, and enrich their data science workloads within a single, shared dataset in Hadoop.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9A0B-E7D0-3C48-8531-D4F90A07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A9823-4400-A146-A274-353A6353759E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25284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3C42-F053-EF4B-A88C-C5F8E860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4453-79E6-2A46-8F01-26B4391B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5851"/>
          </a:xfrm>
        </p:spPr>
        <p:txBody>
          <a:bodyPr>
            <a:noAutofit/>
          </a:bodyPr>
          <a:lstStyle/>
          <a:p>
            <a:pPr algn="just"/>
            <a:r>
              <a:rPr lang="en-MY" dirty="0"/>
              <a:t>Apache Spark consists of Spark Core and a set of libraries. The core is the distributed execution engine and the Java, Scala, and Python APIs offer a platform for distributed ETL application development.</a:t>
            </a:r>
          </a:p>
          <a:p>
            <a:pPr algn="just"/>
            <a:endParaRPr lang="en-MY" sz="2400" dirty="0"/>
          </a:p>
          <a:p>
            <a:pPr algn="just"/>
            <a:endParaRPr lang="en-MY" sz="2400" dirty="0"/>
          </a:p>
          <a:p>
            <a:pPr algn="just"/>
            <a:endParaRPr lang="en-MY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5D5EA-A683-CE41-8621-9B43829A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9893E-77B1-904F-AB05-8C6E03F3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1" y="3458372"/>
            <a:ext cx="3228969" cy="2763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2F89A6-34FF-9046-98B5-709EC463E247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376477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3363" indent="-233363" algn="just">
              <a:buFont typeface="Arial" panose="020B0604020202020204" pitchFamily="34" charset="0"/>
              <a:buChar char="•"/>
            </a:pPr>
            <a:r>
              <a:rPr lang="en-MY" sz="2800" dirty="0"/>
              <a:t>Additional libraries, built atop the core, allow diverse workloads for streaming, SQL, and machine learning.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355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F73B-C129-CA44-9962-50B23979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8C8D-25D8-234E-A0D1-1F8E6C8A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MY" dirty="0"/>
              <a:t>Spark is designed for </a:t>
            </a:r>
            <a:r>
              <a:rPr lang="en-MY" u="sng" dirty="0"/>
              <a:t>data science</a:t>
            </a:r>
            <a:r>
              <a:rPr lang="en-MY" dirty="0"/>
              <a:t> and its abstraction makes data science easier.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MY" dirty="0"/>
              <a:t>Data scientists commonly use </a:t>
            </a:r>
            <a:r>
              <a:rPr lang="en-MY" b="1" u="sng" dirty="0"/>
              <a:t>machine learning </a:t>
            </a:r>
            <a:r>
              <a:rPr lang="en-MY" dirty="0"/>
              <a:t>– a set of techniques and algorithms that can learn from data. </a:t>
            </a:r>
            <a:endParaRPr lang="en-MY" dirty="0" smtClean="0"/>
          </a:p>
          <a:p>
            <a:pPr lvl="2" algn="just"/>
            <a:r>
              <a:rPr lang="en-MY" dirty="0" smtClean="0"/>
              <a:t>These </a:t>
            </a:r>
            <a:r>
              <a:rPr lang="en-MY" dirty="0"/>
              <a:t>algorithms are often iterative, and Spark’s ability to cache the dataset in memory greatly speeds up such iterative data processing, making Spark an ideal processing engine for implementing such </a:t>
            </a:r>
            <a:r>
              <a:rPr lang="en-MY" dirty="0" smtClean="0"/>
              <a:t>algorithms.</a:t>
            </a:r>
          </a:p>
          <a:p>
            <a:pPr lvl="2" algn="just"/>
            <a:r>
              <a:rPr lang="en-MY" dirty="0" smtClean="0"/>
              <a:t>Spark </a:t>
            </a:r>
            <a:r>
              <a:rPr lang="en-MY" dirty="0"/>
              <a:t>also includes </a:t>
            </a:r>
            <a:r>
              <a:rPr lang="en-MY" dirty="0" err="1"/>
              <a:t>MLlib</a:t>
            </a:r>
            <a:r>
              <a:rPr lang="en-MY" dirty="0"/>
              <a:t>, a library that provides a growing set of machine algorithms for common data science techniques: Classification, Regression, Collaborative Filtering, Clustering and Dimensionality Reduction.</a:t>
            </a:r>
          </a:p>
          <a:p>
            <a:endParaRPr lang="en-US" dirty="0"/>
          </a:p>
          <a:p>
            <a:pPr lvl="2" algn="just"/>
            <a:endParaRPr lang="en-MY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96EE6-CB44-F94A-A91E-5606BEB6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B3EA1-9FBB-A04F-B8FE-33471D1ED77E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49297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F73B-C129-CA44-9962-50B23979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8C8D-25D8-234E-A0D1-1F8E6C8A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MY" dirty="0"/>
              <a:t>Spark is designed for </a:t>
            </a:r>
            <a:r>
              <a:rPr lang="en-MY" u="sng" dirty="0"/>
              <a:t>data science</a:t>
            </a:r>
            <a:r>
              <a:rPr lang="en-MY" dirty="0"/>
              <a:t> and its abstraction makes data science easier. </a:t>
            </a:r>
          </a:p>
          <a:p>
            <a:pPr marL="914400" lvl="1" indent="-457200" algn="just">
              <a:buFont typeface="+mj-lt"/>
              <a:buAutoNum type="arabicPeriod" startAt="2"/>
            </a:pPr>
            <a:r>
              <a:rPr lang="en-MY" dirty="0" smtClean="0"/>
              <a:t>Spark’s </a:t>
            </a:r>
            <a:r>
              <a:rPr lang="en-MY" dirty="0"/>
              <a:t>ML Pipeline API is a high level abstraction to model an entire data science workflow.  </a:t>
            </a:r>
            <a:endParaRPr lang="en-MY" dirty="0" smtClean="0"/>
          </a:p>
          <a:p>
            <a:pPr lvl="2" algn="just"/>
            <a:r>
              <a:rPr lang="en-MY" dirty="0" smtClean="0"/>
              <a:t>The </a:t>
            </a:r>
            <a:r>
              <a:rPr lang="en-MY" dirty="0"/>
              <a:t>ML pipeline package in Spark models a typical machine learning workflow and provides abstractions like Transformer, Estimator, Pipeline &amp; Parameters.  This is an abstraction layer that makes data scientists more productive.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96EE6-CB44-F94A-A91E-5606BEB6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B3EA1-9FBB-A04F-B8FE-33471D1ED77E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50600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9C30-725D-3F44-9F99-567BE052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Spark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57A689-05EA-0447-B2BD-9E53B42D0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4763"/>
              </p:ext>
            </p:extLst>
          </p:nvPr>
        </p:nvGraphicFramePr>
        <p:xfrm>
          <a:off x="728662" y="1817402"/>
          <a:ext cx="7786687" cy="4940814"/>
        </p:xfrm>
        <a:graphic>
          <a:graphicData uri="http://schemas.openxmlformats.org/drawingml/2006/table">
            <a:tbl>
              <a:tblPr/>
              <a:tblGrid>
                <a:gridCol w="1751645">
                  <a:extLst>
                    <a:ext uri="{9D8B030D-6E8A-4147-A177-3AD203B41FA5}">
                      <a16:colId xmlns:a16="http://schemas.microsoft.com/office/drawing/2014/main" val="2964487474"/>
                    </a:ext>
                  </a:extLst>
                </a:gridCol>
                <a:gridCol w="6035042">
                  <a:extLst>
                    <a:ext uri="{9D8B030D-6E8A-4147-A177-3AD203B41FA5}">
                      <a16:colId xmlns:a16="http://schemas.microsoft.com/office/drawing/2014/main" val="2482191524"/>
                    </a:ext>
                  </a:extLst>
                </a:gridCol>
              </a:tblGrid>
              <a:tr h="476455"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effectLst/>
                        </a:rPr>
                        <a:t>Insurance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Optimize their claims reimbursements process by using Spark’s machine learning capabilities to process and analyze all claims.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48117"/>
                  </a:ext>
                </a:extLst>
              </a:tr>
              <a:tr h="32466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Healthcare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Build a Patient Care System using Spark Core, Streaming and SQL.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67765"/>
                  </a:ext>
                </a:extLst>
              </a:tr>
              <a:tr h="324664"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effectLst/>
                        </a:rPr>
                        <a:t>Retail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effectLst/>
                        </a:rPr>
                        <a:t>Use Spark to </a:t>
                      </a:r>
                      <a:r>
                        <a:rPr lang="en-MY" sz="1600" dirty="0" err="1">
                          <a:effectLst/>
                        </a:rPr>
                        <a:t>analyze</a:t>
                      </a:r>
                      <a:r>
                        <a:rPr lang="en-MY" sz="1600" dirty="0">
                          <a:effectLst/>
                        </a:rPr>
                        <a:t> point-of-sale data and coupon usage.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304133"/>
                  </a:ext>
                </a:extLst>
              </a:tr>
              <a:tr h="476455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Internet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Use Spark’s ML capability to identify fake profiles and enhance products matches that they show their customers.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2641"/>
                  </a:ext>
                </a:extLst>
              </a:tr>
              <a:tr h="476455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Banking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Use a machine learning model to predict the profile of retail banking customers for certain financial products.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262272"/>
                  </a:ext>
                </a:extLst>
              </a:tr>
              <a:tr h="32466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Government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Analyze spending across geography, time and category.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33868"/>
                  </a:ext>
                </a:extLst>
              </a:tr>
              <a:tr h="32466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Scientific Research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Analyze earthquake events by time, depth, geography to predict future events.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464793"/>
                  </a:ext>
                </a:extLst>
              </a:tr>
              <a:tr h="32466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Investment Banking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Analyze intra-day stock prices to predict future price movements.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97930"/>
                  </a:ext>
                </a:extLst>
              </a:tr>
              <a:tr h="32466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Geospatial Analysis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Analyze Uber trips by time and geography to predict future demand and pricing.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16271"/>
                  </a:ext>
                </a:extLst>
              </a:tr>
              <a:tr h="476455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Twitter Sentiment Analysis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Analyze large volumes of Tweets to determine positive, negative or neutral sentiment for specific organizations and products.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486488"/>
                  </a:ext>
                </a:extLst>
              </a:tr>
              <a:tr h="172873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Airlines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Build a model for predicting airline travel delays.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98393"/>
                  </a:ext>
                </a:extLst>
              </a:tr>
              <a:tr h="324664"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effectLst/>
                        </a:rPr>
                        <a:t>Devices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effectLst/>
                        </a:rPr>
                        <a:t>Predict likelihood of a building exceeding threshold temperatures.</a:t>
                      </a:r>
                    </a:p>
                  </a:txBody>
                  <a:tcPr marL="26353" marR="26353" marT="10541" marB="1054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09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1B40-CBFC-DB48-A314-6C67BBEF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B661-E4A8-F849-B3B2-82FF74FAE8AC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8352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8124-8167-594B-AC37-01928012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1C48-8528-4642-8418-BA4BA515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dirty="0"/>
              <a:t>A system for processing </a:t>
            </a:r>
            <a:r>
              <a:rPr lang="en-MY" u="sng" dirty="0"/>
              <a:t>streaming data in real time</a:t>
            </a:r>
          </a:p>
          <a:p>
            <a:pPr lvl="1" algn="just"/>
            <a:r>
              <a:rPr lang="en-MY" dirty="0"/>
              <a:t>adds reliable real-time data processing capabilities to Enterprise Hadoop. </a:t>
            </a:r>
          </a:p>
          <a:p>
            <a:pPr lvl="1" algn="just"/>
            <a:r>
              <a:rPr lang="en-MY" dirty="0"/>
              <a:t>Storm on YARN is powerful for scenarios </a:t>
            </a:r>
            <a:r>
              <a:rPr lang="en-MY" b="1" dirty="0"/>
              <a:t>requiring real-time analytics, machine learning and continuous monitoring of operations.</a:t>
            </a:r>
          </a:p>
          <a:p>
            <a:pPr lvl="1" algn="just"/>
            <a:r>
              <a:rPr lang="en-MY" dirty="0"/>
              <a:t>Storm integrates with YARN via Apache </a:t>
            </a:r>
            <a:r>
              <a:rPr lang="en-MY" dirty="0" smtClean="0"/>
              <a:t>Slider</a:t>
            </a:r>
          </a:p>
          <a:p>
            <a:pPr lvl="1" algn="just"/>
            <a:r>
              <a:rPr lang="en-MY" dirty="0" smtClean="0"/>
              <a:t>YARN </a:t>
            </a:r>
            <a:r>
              <a:rPr lang="en-MY" dirty="0"/>
              <a:t>manages Storm while also considering cluster resources for data governance, security and operations components of a modern data architecture.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C227D-94AC-B84F-88EC-5D80DFF7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F3FC5-6CED-0C49-BC44-2962B38C7B4E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67247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AE8D-FACA-9C43-B4BF-C2F31982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4984-20EB-7F42-ACF2-A1D8DF65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MY" dirty="0"/>
              <a:t>Storm is effective in distributed real-time computation system for processing large volumes of </a:t>
            </a:r>
            <a:r>
              <a:rPr lang="en-MY" u="sng" dirty="0"/>
              <a:t>high-velocity data</a:t>
            </a:r>
            <a:r>
              <a:rPr lang="en-MY" dirty="0"/>
              <a:t>. </a:t>
            </a:r>
          </a:p>
          <a:p>
            <a:pPr lvl="1" algn="just"/>
            <a:r>
              <a:rPr lang="en-MY" dirty="0"/>
              <a:t>Storm is extremely fast, with the ability to </a:t>
            </a:r>
            <a:r>
              <a:rPr lang="en-MY" b="1" u="sng" dirty="0"/>
              <a:t>process over a million records per second per node</a:t>
            </a:r>
            <a:r>
              <a:rPr lang="en-MY" dirty="0"/>
              <a:t> on a cluster of modest size. Enterprises harness this speed and combine it with other data access applications in Hadoop to </a:t>
            </a:r>
            <a:r>
              <a:rPr lang="en-MY" u="sng" dirty="0"/>
              <a:t>prevent undesirable events or to optimize positive outcomes</a:t>
            </a:r>
            <a:r>
              <a:rPr lang="en-MY" dirty="0"/>
              <a:t>.</a:t>
            </a:r>
          </a:p>
          <a:p>
            <a:pPr lvl="1" algn="just"/>
            <a:r>
              <a:rPr lang="en-MY" dirty="0"/>
              <a:t>Some of specific new business opportunities include: real-time customer service management, data monetization, operational dashboards, or cyber security analytics and threat detection.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57D92-5D7B-BD44-AB03-0D1B0E74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6A859-33BB-E14A-A285-37240DC6D765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56628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9063-985F-4C46-8F8B-AD956173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Use cases for Storm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47653F-D41E-F341-AF24-3AC28DA5E4F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178966"/>
          <a:ext cx="7886700" cy="3631082"/>
        </p:xfrm>
        <a:graphic>
          <a:graphicData uri="http://schemas.openxmlformats.org/drawingml/2006/table">
            <a:tbl>
              <a:tblPr/>
              <a:tblGrid>
                <a:gridCol w="1871663">
                  <a:extLst>
                    <a:ext uri="{9D8B030D-6E8A-4147-A177-3AD203B41FA5}">
                      <a16:colId xmlns:a16="http://schemas.microsoft.com/office/drawing/2014/main" val="205228313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881706008"/>
                    </a:ext>
                  </a:extLst>
                </a:gridCol>
                <a:gridCol w="3043237">
                  <a:extLst>
                    <a:ext uri="{9D8B030D-6E8A-4147-A177-3AD203B41FA5}">
                      <a16:colId xmlns:a16="http://schemas.microsoft.com/office/drawing/2014/main" val="3190557032"/>
                    </a:ext>
                  </a:extLst>
                </a:gridCol>
              </a:tblGrid>
              <a:tr h="4744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8509" marR="38509" marT="15404" marB="1540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500" b="1" dirty="0">
                          <a:solidFill>
                            <a:schemeClr val="tx1"/>
                          </a:solidFill>
                          <a:effectLst/>
                        </a:rPr>
                        <a:t>“Prevent” Use Cases</a:t>
                      </a:r>
                    </a:p>
                  </a:txBody>
                  <a:tcPr marL="38509" marR="38509" marT="15404" marB="1540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500" b="1" dirty="0">
                          <a:solidFill>
                            <a:schemeClr val="tx1"/>
                          </a:solidFill>
                          <a:effectLst/>
                        </a:rPr>
                        <a:t>“Optimize” Use Cases</a:t>
                      </a:r>
                    </a:p>
                  </a:txBody>
                  <a:tcPr marL="38509" marR="38509" marT="15404" marB="1540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110869"/>
                  </a:ext>
                </a:extLst>
              </a:tr>
              <a:tr h="696248">
                <a:tc>
                  <a:txBody>
                    <a:bodyPr/>
                    <a:lstStyle/>
                    <a:p>
                      <a:pPr fontAlgn="t"/>
                      <a:r>
                        <a:rPr lang="en-MY" sz="1500">
                          <a:effectLst/>
                        </a:rPr>
                        <a:t> Financial Services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 dirty="0">
                          <a:effectLst/>
                          <a:latin typeface="Roboto"/>
                        </a:rPr>
                        <a:t>Securities fraud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 dirty="0">
                          <a:effectLst/>
                          <a:latin typeface="Roboto"/>
                        </a:rPr>
                        <a:t>Operational risks &amp; compliance violations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Order routing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Pricing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62769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fontAlgn="t"/>
                      <a:r>
                        <a:rPr lang="en-MY" sz="1500">
                          <a:effectLst/>
                        </a:rPr>
                        <a:t>  Telecom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Security breaches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Network outages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 dirty="0">
                          <a:effectLst/>
                          <a:latin typeface="Roboto"/>
                        </a:rPr>
                        <a:t>Bandwidth allocation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 dirty="0">
                          <a:effectLst/>
                          <a:latin typeface="Roboto"/>
                        </a:rPr>
                        <a:t>Customer service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369071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fontAlgn="t"/>
                      <a:r>
                        <a:rPr lang="en-MY" sz="1500">
                          <a:effectLst/>
                        </a:rPr>
                        <a:t>  Retail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Shrinkage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Stock outs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Offers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Pricing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81973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fontAlgn="t"/>
                      <a:r>
                        <a:rPr lang="en-MY" sz="1500">
                          <a:effectLst/>
                        </a:rPr>
                        <a:t>  Manufacturing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Preventative maintenance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Quality assurance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Supply chain optimization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Reduced plant downtime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43240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fontAlgn="t"/>
                      <a:r>
                        <a:rPr lang="en-MY" sz="1500">
                          <a:effectLst/>
                        </a:rPr>
                        <a:t>  Transportation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Driver monitoring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Predictive maintenance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Routes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Pricing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709221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fontAlgn="t"/>
                      <a:r>
                        <a:rPr lang="en-MY" sz="1500">
                          <a:effectLst/>
                        </a:rPr>
                        <a:t>  Web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Application failures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>
                          <a:effectLst/>
                          <a:latin typeface="Roboto"/>
                        </a:rPr>
                        <a:t>Operational issues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1500" b="0" dirty="0">
                          <a:effectLst/>
                          <a:latin typeface="Roboto"/>
                        </a:rPr>
                        <a:t>Personalized content</a:t>
                      </a:r>
                    </a:p>
                  </a:txBody>
                  <a:tcPr marL="38509" marR="38509" marT="15404" marB="1540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475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A7766-4D14-054C-88CC-048DCB53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29F03-6A03-5542-8656-0E7C3258DB79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72301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13534</TotalTime>
  <Words>1079</Words>
  <Application>Microsoft Office PowerPoint</Application>
  <PresentationFormat>On-screen Show (4:3)</PresentationFormat>
  <Paragraphs>164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</vt:lpstr>
      <vt:lpstr>Arial</vt:lpstr>
      <vt:lpstr>Calibri</vt:lpstr>
      <vt:lpstr>Calibri Light</vt:lpstr>
      <vt:lpstr>Consolas</vt:lpstr>
      <vt:lpstr>Office Theme</vt:lpstr>
      <vt:lpstr>WQD7007 Big Data Management</vt:lpstr>
      <vt:lpstr>Spark</vt:lpstr>
      <vt:lpstr>Spark</vt:lpstr>
      <vt:lpstr>Spark</vt:lpstr>
      <vt:lpstr>Spark</vt:lpstr>
      <vt:lpstr>Use Cases for Spark</vt:lpstr>
      <vt:lpstr>Storm?</vt:lpstr>
      <vt:lpstr>Storm</vt:lpstr>
      <vt:lpstr>Use cases for Storm</vt:lpstr>
      <vt:lpstr>Storm VS Spark</vt:lpstr>
      <vt:lpstr>Using spark to do wordcount</vt:lpstr>
      <vt:lpstr>Using spark to do wordcount</vt:lpstr>
      <vt:lpstr>Using spark to do wordcount</vt:lpstr>
      <vt:lpstr>What is not covered but is important?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WQD7007 Big Data Management</dc:title>
  <dc:creator>hoo</dc:creator>
  <cp:lastModifiedBy>Hoo Wai Lam</cp:lastModifiedBy>
  <cp:revision>140</cp:revision>
  <cp:lastPrinted>2018-02-27T01:04:52Z</cp:lastPrinted>
  <dcterms:created xsi:type="dcterms:W3CDTF">2018-02-20T16:33:32Z</dcterms:created>
  <dcterms:modified xsi:type="dcterms:W3CDTF">2019-05-21T08:21:43Z</dcterms:modified>
</cp:coreProperties>
</file>