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10" r:id="rId3"/>
    <p:sldId id="312" r:id="rId4"/>
    <p:sldId id="313" r:id="rId5"/>
    <p:sldId id="314" r:id="rId6"/>
    <p:sldId id="315" r:id="rId7"/>
    <p:sldId id="316" r:id="rId8"/>
    <p:sldId id="317" r:id="rId9"/>
    <p:sldId id="327" r:id="rId10"/>
    <p:sldId id="318" r:id="rId11"/>
    <p:sldId id="311" r:id="rId12"/>
    <p:sldId id="319" r:id="rId13"/>
    <p:sldId id="328" r:id="rId14"/>
    <p:sldId id="320" r:id="rId15"/>
    <p:sldId id="321" r:id="rId16"/>
    <p:sldId id="322" r:id="rId17"/>
    <p:sldId id="323" r:id="rId18"/>
    <p:sldId id="324" r:id="rId19"/>
    <p:sldId id="325" r:id="rId20"/>
    <p:sldId id="329" r:id="rId21"/>
    <p:sldId id="326" r:id="rId22"/>
    <p:sldId id="33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72"/>
    <p:restoredTop sz="87237"/>
  </p:normalViewPr>
  <p:slideViewPr>
    <p:cSldViewPr snapToGrid="0">
      <p:cViewPr varScale="1">
        <p:scale>
          <a:sx n="90" d="100"/>
          <a:sy n="90" d="100"/>
        </p:scale>
        <p:origin x="8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BD751-40FF-48F9-B0BF-D33832D65A68}" type="datetimeFigureOut">
              <a:rPr lang="en-US" smtClean="0"/>
              <a:t>5/21/2019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ABAA0-22E9-44EF-81BD-A891E9448254}" type="slidenum">
              <a:rPr lang="en-US" smtClean="0"/>
              <a:t>‹#›</a:t>
            </a:fld>
            <a:endParaRPr lang="en-US"/>
          </a:p>
        </p:txBody>
      </p:sp>
    </p:spTree>
    <p:extLst>
      <p:ext uri="{BB962C8B-B14F-4D97-AF65-F5344CB8AC3E}">
        <p14:creationId xmlns:p14="http://schemas.microsoft.com/office/powerpoint/2010/main" val="116730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ature.com/articles/sdata2017114#ref9"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jacksonokuhn/prov-cp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vent.cwi.nl/SIGMOD-RW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projects.iq.harvard.edu/provenance-at-harvard"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ABAA0-22E9-44EF-81BD-A891E9448254}" type="slidenum">
              <a:rPr lang="en-US" smtClean="0"/>
              <a:t>1</a:t>
            </a:fld>
            <a:endParaRPr lang="en-US"/>
          </a:p>
        </p:txBody>
      </p:sp>
    </p:spTree>
    <p:extLst>
      <p:ext uri="{BB962C8B-B14F-4D97-AF65-F5344CB8AC3E}">
        <p14:creationId xmlns:p14="http://schemas.microsoft.com/office/powerpoint/2010/main" val="573125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dirty="0" smtClean="0"/>
              <a:t>The tension between these two approaches lies between in-depth domain specific knowledge for disclosed provenance and systematic, ubiquitous capture for observed provenance. PASS v2</a:t>
            </a:r>
            <a:r>
              <a:rPr lang="en-MY" baseline="30000" dirty="0" smtClean="0">
                <a:hlinkClick r:id="rId3" tooltip="Muniswamy-Reddy, K.-K. et al. Layering in provenance systems. Annual Technical Conference (USENIX, 2009)."/>
              </a:rPr>
              <a:t>9</a:t>
            </a:r>
            <a:r>
              <a:rPr lang="en-MY" dirty="0" smtClean="0"/>
              <a:t> was the first system to allow both approaches to be used simultaneously. PASS pre-dates the W3C PROV standard by a few years; however, recent efforts for a modernised implementation of a similar concept, which adopts current best practices, is available online under an open-source licence </a:t>
            </a:r>
            <a:endParaRPr lang="en-US" dirty="0" smtClean="0"/>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6</a:t>
            </a:fld>
            <a:endParaRPr lang="en-US"/>
          </a:p>
        </p:txBody>
      </p:sp>
    </p:spTree>
    <p:extLst>
      <p:ext uri="{BB962C8B-B14F-4D97-AF65-F5344CB8AC3E}">
        <p14:creationId xmlns:p14="http://schemas.microsoft.com/office/powerpoint/2010/main" val="117269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(a W3C PROV conforming open-source implementation is available at </a:t>
            </a:r>
            <a:r>
              <a:rPr lang="en-MY" dirty="0">
                <a:hlinkClick r:id="rId3"/>
              </a:rPr>
              <a:t>https://github.com/jacksonokuhn/prov-cpl</a:t>
            </a:r>
            <a:r>
              <a:rPr lang="en-MY" dirty="0"/>
              <a:t>). </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7</a:t>
            </a:fld>
            <a:endParaRPr lang="en-US"/>
          </a:p>
        </p:txBody>
      </p:sp>
    </p:spTree>
    <p:extLst>
      <p:ext uri="{BB962C8B-B14F-4D97-AF65-F5344CB8AC3E}">
        <p14:creationId xmlns:p14="http://schemas.microsoft.com/office/powerpoint/2010/main" val="4146527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8</a:t>
            </a:fld>
            <a:endParaRPr lang="en-US"/>
          </a:p>
        </p:txBody>
      </p:sp>
    </p:spTree>
    <p:extLst>
      <p:ext uri="{BB962C8B-B14F-4D97-AF65-F5344CB8AC3E}">
        <p14:creationId xmlns:p14="http://schemas.microsoft.com/office/powerpoint/2010/main" val="319201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Association for Computing Machinery (a leading Computer Science publisher) Special Interest Group on Management of Data 2008 to 2011 conferences are available online </a:t>
            </a:r>
            <a:r>
              <a:rPr lang="en-MY" dirty="0">
                <a:hlinkClick r:id="rId3"/>
              </a:rPr>
              <a:t>http://event.cwi.nl/SIGMOD-RWE/</a:t>
            </a:r>
            <a:r>
              <a:rPr lang="en-MY" dirty="0"/>
              <a:t>. </a:t>
            </a:r>
          </a:p>
          <a:p>
            <a:r>
              <a:rPr lang="en-MY" dirty="0"/>
              <a:t>A maintained and updated list of existing provenance tools is available at </a:t>
            </a:r>
            <a:r>
              <a:rPr lang="en-MY" dirty="0">
                <a:hlinkClick r:id="rId4"/>
              </a:rPr>
              <a:t>https://projects.iq.harvard.edu/provenance-at-harvard</a:t>
            </a:r>
            <a:r>
              <a:rPr lang="en-MY" dirty="0"/>
              <a:t>.</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9</a:t>
            </a:fld>
            <a:endParaRPr lang="en-US"/>
          </a:p>
        </p:txBody>
      </p:sp>
    </p:spTree>
    <p:extLst>
      <p:ext uri="{BB962C8B-B14F-4D97-AF65-F5344CB8AC3E}">
        <p14:creationId xmlns:p14="http://schemas.microsoft.com/office/powerpoint/2010/main" val="1469165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conflict - </a:t>
            </a:r>
            <a:r>
              <a:rPr lang="en-MY" dirty="0"/>
              <a:t>A simple example of a data conflict is that the same person appears at different locations during the same time period. </a:t>
            </a:r>
          </a:p>
          <a:p>
            <a:endParaRPr lang="en-MY" dirty="0"/>
          </a:p>
          <a:p>
            <a:r>
              <a:rPr lang="en-MY" dirty="0"/>
              <a:t>Path similarity is important in that it is used to evaluate the provenance independence of two or more data items</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15</a:t>
            </a:fld>
            <a:endParaRPr lang="en-US"/>
          </a:p>
        </p:txBody>
      </p:sp>
    </p:spTree>
    <p:extLst>
      <p:ext uri="{BB962C8B-B14F-4D97-AF65-F5344CB8AC3E}">
        <p14:creationId xmlns:p14="http://schemas.microsoft.com/office/powerpoint/2010/main" val="81415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Such approach assumes that each data item in the database is associated with a cost function that indicates the cost for improving the confidence value of this data item. </a:t>
            </a:r>
          </a:p>
          <a:p>
            <a:r>
              <a:rPr lang="en-MY" dirty="0"/>
              <a:t>Such a cost function may be a function on various factors, like time and money. </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18</a:t>
            </a:fld>
            <a:endParaRPr lang="en-US"/>
          </a:p>
        </p:txBody>
      </p:sp>
    </p:spTree>
    <p:extLst>
      <p:ext uri="{BB962C8B-B14F-4D97-AF65-F5344CB8AC3E}">
        <p14:creationId xmlns:p14="http://schemas.microsoft.com/office/powerpoint/2010/main" val="1036199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01E6C3-8677-AB4F-8FBA-65982493ADDD}" type="datetime1">
              <a:rPr lang="en-MY"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62591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614ED-5B1C-1143-9EEF-D9EAE8DEAEE1}" type="datetime1">
              <a:rPr lang="en-MY"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52149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BF99F2-A3CE-3E42-BD3A-C0A60D4C9837}" type="datetime1">
              <a:rPr lang="en-MY"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51358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F9F8F-700D-EA4C-9766-9D84EA6B1FA4}" type="datetime1">
              <a:rPr lang="en-MY"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66762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E99CDF-0B34-0546-8BBC-D381D097F956}" type="datetime1">
              <a:rPr lang="en-MY"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354548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0506BF-F235-B044-AE55-10B9C610E4C9}" type="datetime1">
              <a:rPr lang="en-MY"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3484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31BD4D-2E22-2D42-9391-3AABB0CAD6F9}" type="datetime1">
              <a:rPr lang="en-MY" smtClean="0"/>
              <a:t>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83598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0F0BE-ED20-2446-9CEC-0CA317726B9B}" type="datetime1">
              <a:rPr lang="en-MY" smtClean="0"/>
              <a:t>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102355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345B4-6B74-AA46-8747-DC04B6BACF5C}" type="datetime1">
              <a:rPr lang="en-MY" smtClean="0"/>
              <a:t>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37021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1980BF-E0A8-1041-A263-CF19D6C00F68}" type="datetime1">
              <a:rPr lang="en-MY"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65118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A8B462-F555-2247-A96A-D4ADED34F8FA}" type="datetime1">
              <a:rPr lang="en-MY"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26152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F02D4-9294-0146-A4B3-ED746460822E}" type="datetime1">
              <a:rPr lang="en-MY" smtClean="0"/>
              <a:t>21/5/2019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85032-7C7B-4CFF-B143-12EB198668AE}" type="slidenum">
              <a:rPr lang="en-US" smtClean="0"/>
              <a:t>‹#›</a:t>
            </a:fld>
            <a:endParaRPr lang="en-US"/>
          </a:p>
        </p:txBody>
      </p:sp>
    </p:spTree>
    <p:extLst>
      <p:ext uri="{BB962C8B-B14F-4D97-AF65-F5344CB8AC3E}">
        <p14:creationId xmlns:p14="http://schemas.microsoft.com/office/powerpoint/2010/main" val="3667598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dfs.semanticscholar.org/1425/3cd72cccf09d3bee3ffc704655dcf253b482.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ature.com/articles/sdata201711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51FC-F1E5-40BA-A047-F9D6C09738D7}"/>
              </a:ext>
            </a:extLst>
          </p:cNvPr>
          <p:cNvSpPr>
            <a:spLocks noGrp="1"/>
          </p:cNvSpPr>
          <p:nvPr>
            <p:ph type="ctrTitle"/>
          </p:nvPr>
        </p:nvSpPr>
        <p:spPr>
          <a:xfrm>
            <a:off x="685800" y="2636667"/>
            <a:ext cx="7772400" cy="873295"/>
          </a:xfrm>
        </p:spPr>
        <p:txBody>
          <a:bodyPr>
            <a:normAutofit/>
          </a:bodyPr>
          <a:lstStyle/>
          <a:p>
            <a:r>
              <a:rPr lang="en-US" sz="4400" dirty="0"/>
              <a:t>WQD7007 Big Data Management</a:t>
            </a:r>
          </a:p>
        </p:txBody>
      </p:sp>
      <p:sp>
        <p:nvSpPr>
          <p:cNvPr id="3" name="Subtitle 2">
            <a:extLst>
              <a:ext uri="{FF2B5EF4-FFF2-40B4-BE49-F238E27FC236}">
                <a16:creationId xmlns:a16="http://schemas.microsoft.com/office/drawing/2014/main" id="{CDB83871-9718-4EFD-A879-97FA5C33D2E1}"/>
              </a:ext>
            </a:extLst>
          </p:cNvPr>
          <p:cNvSpPr>
            <a:spLocks noGrp="1"/>
          </p:cNvSpPr>
          <p:nvPr>
            <p:ph type="subTitle" idx="1"/>
          </p:nvPr>
        </p:nvSpPr>
        <p:spPr>
          <a:xfrm>
            <a:off x="1143000" y="4074850"/>
            <a:ext cx="6858000" cy="1817950"/>
          </a:xfrm>
        </p:spPr>
        <p:txBody>
          <a:bodyPr>
            <a:normAutofit lnSpcReduction="10000"/>
          </a:bodyPr>
          <a:lstStyle/>
          <a:p>
            <a:r>
              <a:rPr lang="en-US" sz="4400" dirty="0"/>
              <a:t>Data Provenance </a:t>
            </a:r>
            <a:br>
              <a:rPr lang="en-US" sz="4400" dirty="0"/>
            </a:br>
            <a:r>
              <a:rPr lang="en-US" sz="4400" dirty="0"/>
              <a:t>and </a:t>
            </a:r>
            <a:br>
              <a:rPr lang="en-US" sz="4400" dirty="0"/>
            </a:br>
            <a:r>
              <a:rPr lang="en-US" sz="4400" dirty="0"/>
              <a:t>Data Trustworthiness</a:t>
            </a:r>
          </a:p>
        </p:txBody>
      </p:sp>
      <p:sp>
        <p:nvSpPr>
          <p:cNvPr id="4" name="Slide Number Placeholder 3">
            <a:extLst>
              <a:ext uri="{FF2B5EF4-FFF2-40B4-BE49-F238E27FC236}">
                <a16:creationId xmlns:a16="http://schemas.microsoft.com/office/drawing/2014/main" id="{E12F9F55-F2E6-4FEF-8328-6821CBE056A0}"/>
              </a:ext>
            </a:extLst>
          </p:cNvPr>
          <p:cNvSpPr>
            <a:spLocks noGrp="1"/>
          </p:cNvSpPr>
          <p:nvPr>
            <p:ph type="sldNum" sz="quarter" idx="12"/>
          </p:nvPr>
        </p:nvSpPr>
        <p:spPr/>
        <p:txBody>
          <a:bodyPr/>
          <a:lstStyle/>
          <a:p>
            <a:fld id="{33085032-7C7B-4CFF-B143-12EB198668AE}" type="slidenum">
              <a:rPr lang="en-US" smtClean="0"/>
              <a:t>1</a:t>
            </a:fld>
            <a:endParaRPr lang="en-US"/>
          </a:p>
        </p:txBody>
      </p:sp>
      <p:pic>
        <p:nvPicPr>
          <p:cNvPr id="5" name="Picture 2" descr="https://1120688276.rsc.cdn77.org/admin/uploads/images/490/logo/large/logo.png">
            <a:extLst>
              <a:ext uri="{FF2B5EF4-FFF2-40B4-BE49-F238E27FC236}">
                <a16:creationId xmlns:a16="http://schemas.microsoft.com/office/drawing/2014/main" id="{21F52E2C-208C-0748-A0FC-2239E772E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1000"/>
            <a:ext cx="334327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45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13A0-ECB4-7E46-8D7E-ACBAD13FE61A}"/>
              </a:ext>
            </a:extLst>
          </p:cNvPr>
          <p:cNvSpPr>
            <a:spLocks noGrp="1"/>
          </p:cNvSpPr>
          <p:nvPr>
            <p:ph type="title"/>
          </p:nvPr>
        </p:nvSpPr>
        <p:spPr/>
        <p:txBody>
          <a:bodyPr/>
          <a:lstStyle/>
          <a:p>
            <a:r>
              <a:rPr lang="en-US" dirty="0"/>
              <a:t>Data Provenance – Importance in Big Data Debugging </a:t>
            </a:r>
          </a:p>
        </p:txBody>
      </p:sp>
      <p:sp>
        <p:nvSpPr>
          <p:cNvPr id="3" name="Content Placeholder 2">
            <a:extLst>
              <a:ext uri="{FF2B5EF4-FFF2-40B4-BE49-F238E27FC236}">
                <a16:creationId xmlns:a16="http://schemas.microsoft.com/office/drawing/2014/main" id="{39997301-CC9B-3C4E-84AF-C0721E9D9C84}"/>
              </a:ext>
            </a:extLst>
          </p:cNvPr>
          <p:cNvSpPr>
            <a:spLocks noGrp="1"/>
          </p:cNvSpPr>
          <p:nvPr>
            <p:ph idx="1"/>
          </p:nvPr>
        </p:nvSpPr>
        <p:spPr/>
        <p:txBody>
          <a:bodyPr/>
          <a:lstStyle/>
          <a:p>
            <a:r>
              <a:rPr lang="en-US" dirty="0"/>
              <a:t>Massive Scale</a:t>
            </a:r>
          </a:p>
          <a:p>
            <a:r>
              <a:rPr lang="en-US" dirty="0"/>
              <a:t>Unstructured data</a:t>
            </a:r>
          </a:p>
          <a:p>
            <a:r>
              <a:rPr lang="en-US" dirty="0"/>
              <a:t>Long Runtime</a:t>
            </a:r>
          </a:p>
          <a:p>
            <a:r>
              <a:rPr lang="en-US" dirty="0"/>
              <a:t>Complex Platform</a:t>
            </a:r>
          </a:p>
          <a:p>
            <a:endParaRPr lang="en-US" dirty="0"/>
          </a:p>
          <a:p>
            <a:r>
              <a:rPr lang="en-US" dirty="0"/>
              <a:t>These challenges are overcome by careful data provenance design.</a:t>
            </a:r>
          </a:p>
        </p:txBody>
      </p:sp>
      <p:sp>
        <p:nvSpPr>
          <p:cNvPr id="4" name="Slide Number Placeholder 3">
            <a:extLst>
              <a:ext uri="{FF2B5EF4-FFF2-40B4-BE49-F238E27FC236}">
                <a16:creationId xmlns:a16="http://schemas.microsoft.com/office/drawing/2014/main" id="{AD05CC74-5011-694D-A7A5-B27E1829CDBB}"/>
              </a:ext>
            </a:extLst>
          </p:cNvPr>
          <p:cNvSpPr>
            <a:spLocks noGrp="1"/>
          </p:cNvSpPr>
          <p:nvPr>
            <p:ph type="sldNum" sz="quarter" idx="12"/>
          </p:nvPr>
        </p:nvSpPr>
        <p:spPr/>
        <p:txBody>
          <a:bodyPr/>
          <a:lstStyle/>
          <a:p>
            <a:fld id="{33085032-7C7B-4CFF-B143-12EB198668AE}" type="slidenum">
              <a:rPr lang="en-US" smtClean="0"/>
              <a:t>10</a:t>
            </a:fld>
            <a:endParaRPr lang="en-US"/>
          </a:p>
        </p:txBody>
      </p:sp>
      <p:sp>
        <p:nvSpPr>
          <p:cNvPr id="5" name="Rectangle 4">
            <a:extLst>
              <a:ext uri="{FF2B5EF4-FFF2-40B4-BE49-F238E27FC236}">
                <a16:creationId xmlns:a16="http://schemas.microsoft.com/office/drawing/2014/main" id="{9805888F-BBCF-C541-BFFE-49DBBD4CAC58}"/>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17757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5B56F-5FA5-7445-AC49-D3D4C593EA22}"/>
              </a:ext>
            </a:extLst>
          </p:cNvPr>
          <p:cNvSpPr>
            <a:spLocks noGrp="1"/>
          </p:cNvSpPr>
          <p:nvPr>
            <p:ph type="title"/>
          </p:nvPr>
        </p:nvSpPr>
        <p:spPr/>
        <p:txBody>
          <a:bodyPr/>
          <a:lstStyle/>
          <a:p>
            <a:r>
              <a:rPr lang="en-US" dirty="0"/>
              <a:t>Data Trustworthiness</a:t>
            </a:r>
          </a:p>
        </p:txBody>
      </p:sp>
      <p:sp>
        <p:nvSpPr>
          <p:cNvPr id="3" name="Content Placeholder 2">
            <a:extLst>
              <a:ext uri="{FF2B5EF4-FFF2-40B4-BE49-F238E27FC236}">
                <a16:creationId xmlns:a16="http://schemas.microsoft.com/office/drawing/2014/main" id="{66E647F5-FF2C-BB45-B025-891EB8E9EC06}"/>
              </a:ext>
            </a:extLst>
          </p:cNvPr>
          <p:cNvSpPr>
            <a:spLocks noGrp="1"/>
          </p:cNvSpPr>
          <p:nvPr>
            <p:ph idx="1"/>
          </p:nvPr>
        </p:nvSpPr>
        <p:spPr/>
        <p:txBody>
          <a:bodyPr/>
          <a:lstStyle/>
          <a:p>
            <a:pPr algn="just"/>
            <a:r>
              <a:rPr lang="en-MY" dirty="0"/>
              <a:t>In order for analysts and decision makers to produce </a:t>
            </a:r>
            <a:r>
              <a:rPr lang="en-MY" u="sng" dirty="0"/>
              <a:t>accurate analysis and make effective decisions</a:t>
            </a:r>
            <a:r>
              <a:rPr lang="en-MY" dirty="0"/>
              <a:t> and take actions, data must be </a:t>
            </a:r>
            <a:r>
              <a:rPr lang="en-MY" b="1" dirty="0"/>
              <a:t>trustworthy</a:t>
            </a:r>
          </a:p>
          <a:p>
            <a:pPr lvl="1" algn="just"/>
            <a:r>
              <a:rPr lang="en-MY" dirty="0"/>
              <a:t>Important in data sharing, situation assessment, multi-sensor data integration and numerous other functions to support decision makers and analysts</a:t>
            </a:r>
          </a:p>
          <a:p>
            <a:pPr lvl="1" algn="just"/>
            <a:r>
              <a:rPr lang="en-MY" dirty="0"/>
              <a:t>E.g. critical decision making in traffic monitoring systems and power grid management systems, where a large amount of data that can convey important information is collected from distributed sources</a:t>
            </a:r>
            <a:endParaRPr lang="en-US" dirty="0"/>
          </a:p>
        </p:txBody>
      </p:sp>
      <p:sp>
        <p:nvSpPr>
          <p:cNvPr id="4" name="Slide Number Placeholder 3">
            <a:extLst>
              <a:ext uri="{FF2B5EF4-FFF2-40B4-BE49-F238E27FC236}">
                <a16:creationId xmlns:a16="http://schemas.microsoft.com/office/drawing/2014/main" id="{70D5D94E-5DB6-5541-B5EA-045E6C4D6C95}"/>
              </a:ext>
            </a:extLst>
          </p:cNvPr>
          <p:cNvSpPr>
            <a:spLocks noGrp="1"/>
          </p:cNvSpPr>
          <p:nvPr>
            <p:ph type="sldNum" sz="quarter" idx="12"/>
          </p:nvPr>
        </p:nvSpPr>
        <p:spPr/>
        <p:txBody>
          <a:bodyPr/>
          <a:lstStyle/>
          <a:p>
            <a:fld id="{33085032-7C7B-4CFF-B143-12EB198668AE}" type="slidenum">
              <a:rPr lang="en-US" smtClean="0"/>
              <a:t>11</a:t>
            </a:fld>
            <a:endParaRPr lang="en-US"/>
          </a:p>
        </p:txBody>
      </p:sp>
      <p:sp>
        <p:nvSpPr>
          <p:cNvPr id="5" name="Rectangle 4">
            <a:extLst>
              <a:ext uri="{FF2B5EF4-FFF2-40B4-BE49-F238E27FC236}">
                <a16:creationId xmlns:a16="http://schemas.microsoft.com/office/drawing/2014/main" id="{98B69C56-4E43-F447-9B03-FBA67B0C3356}"/>
              </a:ext>
            </a:extLst>
          </p:cNvPr>
          <p:cNvSpPr/>
          <p:nvPr/>
        </p:nvSpPr>
        <p:spPr>
          <a:xfrm>
            <a:off x="5972658" y="0"/>
            <a:ext cx="3294684" cy="369332"/>
          </a:xfrm>
          <a:prstGeom prst="rect">
            <a:avLst/>
          </a:prstGeom>
        </p:spPr>
        <p:txBody>
          <a:bodyPr wrap="none">
            <a:spAutoFit/>
          </a:bodyPr>
          <a:lstStyle/>
          <a:p>
            <a:r>
              <a:rPr lang="en-US"/>
              <a:t>WQD7007 Big Data Management</a:t>
            </a:r>
          </a:p>
        </p:txBody>
      </p:sp>
      <p:sp>
        <p:nvSpPr>
          <p:cNvPr id="6" name="Rectangle 5">
            <a:extLst>
              <a:ext uri="{FF2B5EF4-FFF2-40B4-BE49-F238E27FC236}">
                <a16:creationId xmlns:a16="http://schemas.microsoft.com/office/drawing/2014/main" id="{153101B5-0FF6-6C40-8259-DFEF520C1C68}"/>
              </a:ext>
            </a:extLst>
          </p:cNvPr>
          <p:cNvSpPr/>
          <p:nvPr/>
        </p:nvSpPr>
        <p:spPr>
          <a:xfrm>
            <a:off x="-1" y="6538913"/>
            <a:ext cx="6557963" cy="276999"/>
          </a:xfrm>
          <a:prstGeom prst="rect">
            <a:avLst/>
          </a:prstGeom>
        </p:spPr>
        <p:txBody>
          <a:bodyPr wrap="square">
            <a:spAutoFit/>
          </a:bodyPr>
          <a:lstStyle/>
          <a:p>
            <a:r>
              <a:rPr lang="en-US" sz="1200" dirty="0"/>
              <a:t>Source: </a:t>
            </a:r>
            <a:r>
              <a:rPr lang="en-US" sz="1200" dirty="0">
                <a:hlinkClick r:id="rId2"/>
              </a:rPr>
              <a:t>https://pdfs.semanticscholar.org/1425/3cd72cccf09d3bee3ffc704655dcf253b482.pdf</a:t>
            </a:r>
            <a:r>
              <a:rPr lang="en-US" sz="1200" dirty="0"/>
              <a:t> </a:t>
            </a:r>
          </a:p>
        </p:txBody>
      </p:sp>
    </p:spTree>
    <p:extLst>
      <p:ext uri="{BB962C8B-B14F-4D97-AF65-F5344CB8AC3E}">
        <p14:creationId xmlns:p14="http://schemas.microsoft.com/office/powerpoint/2010/main" val="1157227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30C1-419F-5149-9DC1-9386473F8C98}"/>
              </a:ext>
            </a:extLst>
          </p:cNvPr>
          <p:cNvSpPr>
            <a:spLocks noGrp="1"/>
          </p:cNvSpPr>
          <p:nvPr>
            <p:ph type="title"/>
          </p:nvPr>
        </p:nvSpPr>
        <p:spPr/>
        <p:txBody>
          <a:bodyPr/>
          <a:lstStyle/>
          <a:p>
            <a:r>
              <a:rPr lang="en-US" dirty="0"/>
              <a:t>Ways to ensure data trustworthiness</a:t>
            </a:r>
          </a:p>
        </p:txBody>
      </p:sp>
      <p:sp>
        <p:nvSpPr>
          <p:cNvPr id="3" name="Content Placeholder 2">
            <a:extLst>
              <a:ext uri="{FF2B5EF4-FFF2-40B4-BE49-F238E27FC236}">
                <a16:creationId xmlns:a16="http://schemas.microsoft.com/office/drawing/2014/main" id="{465E56C1-0F42-E04B-A701-9BD573834B31}"/>
              </a:ext>
            </a:extLst>
          </p:cNvPr>
          <p:cNvSpPr>
            <a:spLocks noGrp="1"/>
          </p:cNvSpPr>
          <p:nvPr>
            <p:ph idx="1"/>
          </p:nvPr>
        </p:nvSpPr>
        <p:spPr>
          <a:xfrm>
            <a:off x="628650" y="1825624"/>
            <a:ext cx="7886700" cy="5032375"/>
          </a:xfrm>
        </p:spPr>
        <p:txBody>
          <a:bodyPr>
            <a:normAutofit/>
          </a:bodyPr>
          <a:lstStyle/>
          <a:p>
            <a:pPr marL="514350" indent="-514350" algn="just">
              <a:buFont typeface="+mj-lt"/>
              <a:buAutoNum type="arabicPeriod"/>
            </a:pPr>
            <a:r>
              <a:rPr lang="en-MY" dirty="0" smtClean="0"/>
              <a:t>A </a:t>
            </a:r>
            <a:r>
              <a:rPr lang="en-MY" dirty="0"/>
              <a:t>mechanism for associating </a:t>
            </a:r>
            <a:r>
              <a:rPr lang="en-MY" b="1" dirty="0"/>
              <a:t>confidence values</a:t>
            </a:r>
            <a:r>
              <a:rPr lang="en-MY" dirty="0"/>
              <a:t> with data in the database. </a:t>
            </a:r>
            <a:endParaRPr lang="en-MY" dirty="0" smtClean="0"/>
          </a:p>
          <a:p>
            <a:pPr lvl="1" algn="just"/>
            <a:r>
              <a:rPr lang="en-MY" dirty="0" smtClean="0"/>
              <a:t>A </a:t>
            </a:r>
            <a:r>
              <a:rPr lang="en-MY" dirty="0"/>
              <a:t>confidence value is a numeric value ranging from 0 to 1 and indicates the trustworthiness of the data. </a:t>
            </a:r>
          </a:p>
          <a:p>
            <a:pPr lvl="1" algn="just"/>
            <a:r>
              <a:rPr lang="en-MY" dirty="0"/>
              <a:t>Confidence values can be generated based on various factors, such as the </a:t>
            </a:r>
            <a:r>
              <a:rPr lang="en-MY" b="1" dirty="0"/>
              <a:t>trustworthiness of data providers </a:t>
            </a:r>
            <a:r>
              <a:rPr lang="en-MY" dirty="0"/>
              <a:t>and </a:t>
            </a:r>
            <a:r>
              <a:rPr lang="en-MY" b="1" dirty="0"/>
              <a:t>the way in which the data has been collected. </a:t>
            </a:r>
          </a:p>
          <a:p>
            <a:pPr marL="514350" indent="-514350" algn="just">
              <a:buFont typeface="+mj-lt"/>
              <a:buAutoNum type="arabicPeriod"/>
            </a:pPr>
            <a:r>
              <a:rPr lang="en-MY" dirty="0" smtClean="0"/>
              <a:t>The </a:t>
            </a:r>
            <a:r>
              <a:rPr lang="en-MY" dirty="0"/>
              <a:t>notion of </a:t>
            </a:r>
            <a:r>
              <a:rPr lang="en-MY" b="1" dirty="0"/>
              <a:t>confidence policy</a:t>
            </a:r>
            <a:r>
              <a:rPr lang="en-MY" dirty="0"/>
              <a:t>, indicating which confidence level is required for certain data when used in certain tasks. </a:t>
            </a:r>
          </a:p>
        </p:txBody>
      </p:sp>
      <p:sp>
        <p:nvSpPr>
          <p:cNvPr id="4" name="Slide Number Placeholder 3">
            <a:extLst>
              <a:ext uri="{FF2B5EF4-FFF2-40B4-BE49-F238E27FC236}">
                <a16:creationId xmlns:a16="http://schemas.microsoft.com/office/drawing/2014/main" id="{EF53D014-9E9C-A04C-A672-F9B3169A636B}"/>
              </a:ext>
            </a:extLst>
          </p:cNvPr>
          <p:cNvSpPr>
            <a:spLocks noGrp="1"/>
          </p:cNvSpPr>
          <p:nvPr>
            <p:ph type="sldNum" sz="quarter" idx="12"/>
          </p:nvPr>
        </p:nvSpPr>
        <p:spPr/>
        <p:txBody>
          <a:bodyPr/>
          <a:lstStyle/>
          <a:p>
            <a:fld id="{33085032-7C7B-4CFF-B143-12EB198668AE}" type="slidenum">
              <a:rPr lang="en-US" smtClean="0"/>
              <a:t>12</a:t>
            </a:fld>
            <a:endParaRPr lang="en-US"/>
          </a:p>
        </p:txBody>
      </p:sp>
      <p:sp>
        <p:nvSpPr>
          <p:cNvPr id="6" name="Rectangle 5">
            <a:extLst>
              <a:ext uri="{FF2B5EF4-FFF2-40B4-BE49-F238E27FC236}">
                <a16:creationId xmlns:a16="http://schemas.microsoft.com/office/drawing/2014/main" id="{976A0F98-9F13-4C41-8563-B1C750C4CE0E}"/>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3810435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30C1-419F-5149-9DC1-9386473F8C98}"/>
              </a:ext>
            </a:extLst>
          </p:cNvPr>
          <p:cNvSpPr>
            <a:spLocks noGrp="1"/>
          </p:cNvSpPr>
          <p:nvPr>
            <p:ph type="title"/>
          </p:nvPr>
        </p:nvSpPr>
        <p:spPr/>
        <p:txBody>
          <a:bodyPr/>
          <a:lstStyle/>
          <a:p>
            <a:r>
              <a:rPr lang="en-US" dirty="0"/>
              <a:t>Ways to ensure data trustworthiness</a:t>
            </a:r>
          </a:p>
        </p:txBody>
      </p:sp>
      <p:sp>
        <p:nvSpPr>
          <p:cNvPr id="3" name="Content Placeholder 2">
            <a:extLst>
              <a:ext uri="{FF2B5EF4-FFF2-40B4-BE49-F238E27FC236}">
                <a16:creationId xmlns:a16="http://schemas.microsoft.com/office/drawing/2014/main" id="{465E56C1-0F42-E04B-A701-9BD573834B31}"/>
              </a:ext>
            </a:extLst>
          </p:cNvPr>
          <p:cNvSpPr>
            <a:spLocks noGrp="1"/>
          </p:cNvSpPr>
          <p:nvPr>
            <p:ph idx="1"/>
          </p:nvPr>
        </p:nvSpPr>
        <p:spPr>
          <a:xfrm>
            <a:off x="628650" y="1825624"/>
            <a:ext cx="7886700" cy="5032375"/>
          </a:xfrm>
        </p:spPr>
        <p:txBody>
          <a:bodyPr>
            <a:normAutofit/>
          </a:bodyPr>
          <a:lstStyle/>
          <a:p>
            <a:pPr marL="514350" indent="-514350" algn="just">
              <a:buFont typeface="+mj-lt"/>
              <a:buAutoNum type="arabicPeriod" startAt="3"/>
            </a:pPr>
            <a:r>
              <a:rPr lang="en-MY" dirty="0" smtClean="0"/>
              <a:t>The </a:t>
            </a:r>
            <a:r>
              <a:rPr lang="en-MY" b="1" dirty="0"/>
              <a:t>computation of the confidence values of a query result</a:t>
            </a:r>
            <a:r>
              <a:rPr lang="en-MY" dirty="0"/>
              <a:t>s based on the confidence values of each data item and lineage propagation techniques. </a:t>
            </a:r>
            <a:endParaRPr lang="en-MY" dirty="0" smtClean="0"/>
          </a:p>
          <a:p>
            <a:pPr marL="514350" indent="-514350" algn="just">
              <a:buFont typeface="+mj-lt"/>
              <a:buAutoNum type="arabicPeriod" startAt="3"/>
            </a:pPr>
            <a:r>
              <a:rPr lang="en-MY" dirty="0" smtClean="0"/>
              <a:t>The </a:t>
            </a:r>
            <a:r>
              <a:rPr lang="en-MY" dirty="0"/>
              <a:t>fourth element is </a:t>
            </a:r>
            <a:r>
              <a:rPr lang="en-MY" b="1" dirty="0"/>
              <a:t>a set of strategies for incrementing the confidence of query results at query processing time</a:t>
            </a:r>
            <a:r>
              <a:rPr lang="en-MY" dirty="0"/>
              <a:t>. </a:t>
            </a:r>
            <a:endParaRPr lang="en-MY" dirty="0" smtClean="0"/>
          </a:p>
          <a:p>
            <a:pPr lvl="1" algn="just"/>
            <a:r>
              <a:rPr lang="en-MY" dirty="0" smtClean="0"/>
              <a:t>Such </a:t>
            </a:r>
            <a:r>
              <a:rPr lang="en-MY" dirty="0"/>
              <a:t>element is a crucial component in that it makes possible to return query results meeting the confidence levels stated by the confidence policies. </a:t>
            </a:r>
            <a:endParaRPr lang="en-US" dirty="0"/>
          </a:p>
        </p:txBody>
      </p:sp>
      <p:sp>
        <p:nvSpPr>
          <p:cNvPr id="4" name="Slide Number Placeholder 3">
            <a:extLst>
              <a:ext uri="{FF2B5EF4-FFF2-40B4-BE49-F238E27FC236}">
                <a16:creationId xmlns:a16="http://schemas.microsoft.com/office/drawing/2014/main" id="{EF53D014-9E9C-A04C-A672-F9B3169A636B}"/>
              </a:ext>
            </a:extLst>
          </p:cNvPr>
          <p:cNvSpPr>
            <a:spLocks noGrp="1"/>
          </p:cNvSpPr>
          <p:nvPr>
            <p:ph type="sldNum" sz="quarter" idx="12"/>
          </p:nvPr>
        </p:nvSpPr>
        <p:spPr/>
        <p:txBody>
          <a:bodyPr/>
          <a:lstStyle/>
          <a:p>
            <a:fld id="{33085032-7C7B-4CFF-B143-12EB198668AE}" type="slidenum">
              <a:rPr lang="en-US" smtClean="0"/>
              <a:t>13</a:t>
            </a:fld>
            <a:endParaRPr lang="en-US"/>
          </a:p>
        </p:txBody>
      </p:sp>
      <p:sp>
        <p:nvSpPr>
          <p:cNvPr id="6" name="Rectangle 5">
            <a:extLst>
              <a:ext uri="{FF2B5EF4-FFF2-40B4-BE49-F238E27FC236}">
                <a16:creationId xmlns:a16="http://schemas.microsoft.com/office/drawing/2014/main" id="{976A0F98-9F13-4C41-8563-B1C750C4CE0E}"/>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07310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FB4D-DBA5-904D-8C0D-1E138589D1B2}"/>
              </a:ext>
            </a:extLst>
          </p:cNvPr>
          <p:cNvSpPr>
            <a:spLocks noGrp="1"/>
          </p:cNvSpPr>
          <p:nvPr>
            <p:ph type="title"/>
          </p:nvPr>
        </p:nvSpPr>
        <p:spPr/>
        <p:txBody>
          <a:bodyPr>
            <a:normAutofit fontScale="90000"/>
          </a:bodyPr>
          <a:lstStyle/>
          <a:p>
            <a:r>
              <a:rPr lang="en-US" dirty="0"/>
              <a:t>Data Trustworthiness – </a:t>
            </a:r>
            <a:br>
              <a:rPr lang="en-US" dirty="0"/>
            </a:br>
            <a:r>
              <a:rPr lang="en-MY" dirty="0"/>
              <a:t>Assigning Confidence Levels to Data</a:t>
            </a:r>
            <a:endParaRPr lang="en-US" dirty="0"/>
          </a:p>
        </p:txBody>
      </p:sp>
      <p:sp>
        <p:nvSpPr>
          <p:cNvPr id="3" name="Content Placeholder 2">
            <a:extLst>
              <a:ext uri="{FF2B5EF4-FFF2-40B4-BE49-F238E27FC236}">
                <a16:creationId xmlns:a16="http://schemas.microsoft.com/office/drawing/2014/main" id="{BDA10D66-95C2-4345-8F67-97EBE77FCE86}"/>
              </a:ext>
            </a:extLst>
          </p:cNvPr>
          <p:cNvSpPr>
            <a:spLocks noGrp="1"/>
          </p:cNvSpPr>
          <p:nvPr>
            <p:ph idx="1"/>
          </p:nvPr>
        </p:nvSpPr>
        <p:spPr/>
        <p:txBody>
          <a:bodyPr/>
          <a:lstStyle/>
          <a:p>
            <a:r>
              <a:rPr lang="en-MY" dirty="0"/>
              <a:t>Based on the trustworthiness of data provenance</a:t>
            </a:r>
          </a:p>
          <a:p>
            <a:pPr lvl="1"/>
            <a:r>
              <a:rPr lang="en-MY" dirty="0"/>
              <a:t>From </a:t>
            </a:r>
            <a:r>
              <a:rPr lang="en-MY" b="1" u="sng" dirty="0"/>
              <a:t>which sources </a:t>
            </a:r>
            <a:r>
              <a:rPr lang="en-MY" dirty="0"/>
              <a:t>did the data originate from? </a:t>
            </a:r>
          </a:p>
          <a:p>
            <a:pPr lvl="1"/>
            <a:r>
              <a:rPr lang="en-MY" dirty="0"/>
              <a:t>How </a:t>
            </a:r>
            <a:r>
              <a:rPr lang="en-MY" b="1" u="sng" dirty="0"/>
              <a:t>trustworthy</a:t>
            </a:r>
            <a:r>
              <a:rPr lang="en-MY" dirty="0"/>
              <a:t> are such data sources? </a:t>
            </a:r>
          </a:p>
          <a:p>
            <a:pPr lvl="1"/>
            <a:r>
              <a:rPr lang="en-MY" dirty="0"/>
              <a:t>Which </a:t>
            </a:r>
            <a:r>
              <a:rPr lang="en-MY" b="1" u="sng" dirty="0"/>
              <a:t>entities</a:t>
            </a:r>
            <a:r>
              <a:rPr lang="en-MY" dirty="0"/>
              <a:t> (applications or systems) handled the data? Are these entities trustworthy?</a:t>
            </a:r>
            <a:endParaRPr lang="en-US" dirty="0"/>
          </a:p>
        </p:txBody>
      </p:sp>
      <p:sp>
        <p:nvSpPr>
          <p:cNvPr id="4" name="Slide Number Placeholder 3">
            <a:extLst>
              <a:ext uri="{FF2B5EF4-FFF2-40B4-BE49-F238E27FC236}">
                <a16:creationId xmlns:a16="http://schemas.microsoft.com/office/drawing/2014/main" id="{80D304E3-FB1F-D144-A730-43FC5196B80C}"/>
              </a:ext>
            </a:extLst>
          </p:cNvPr>
          <p:cNvSpPr>
            <a:spLocks noGrp="1"/>
          </p:cNvSpPr>
          <p:nvPr>
            <p:ph type="sldNum" sz="quarter" idx="12"/>
          </p:nvPr>
        </p:nvSpPr>
        <p:spPr/>
        <p:txBody>
          <a:bodyPr/>
          <a:lstStyle/>
          <a:p>
            <a:fld id="{33085032-7C7B-4CFF-B143-12EB198668AE}" type="slidenum">
              <a:rPr lang="en-US" smtClean="0"/>
              <a:t>14</a:t>
            </a:fld>
            <a:endParaRPr lang="en-US"/>
          </a:p>
        </p:txBody>
      </p:sp>
      <p:sp>
        <p:nvSpPr>
          <p:cNvPr id="5" name="Rectangle 4">
            <a:extLst>
              <a:ext uri="{FF2B5EF4-FFF2-40B4-BE49-F238E27FC236}">
                <a16:creationId xmlns:a16="http://schemas.microsoft.com/office/drawing/2014/main" id="{7AEB6D89-11A2-8A4A-9E3F-1481AA09BB3C}"/>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73416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A71A-ABEB-E144-8DF6-96A46D8179EE}"/>
              </a:ext>
            </a:extLst>
          </p:cNvPr>
          <p:cNvSpPr>
            <a:spLocks noGrp="1"/>
          </p:cNvSpPr>
          <p:nvPr>
            <p:ph type="title"/>
          </p:nvPr>
        </p:nvSpPr>
        <p:spPr/>
        <p:txBody>
          <a:bodyPr>
            <a:normAutofit fontScale="90000"/>
          </a:bodyPr>
          <a:lstStyle/>
          <a:p>
            <a:r>
              <a:rPr lang="en-US" dirty="0"/>
              <a:t>Data Trustworthiness – </a:t>
            </a:r>
            <a:br>
              <a:rPr lang="en-US" dirty="0"/>
            </a:br>
            <a:r>
              <a:rPr lang="en-MY" dirty="0"/>
              <a:t>Assigning Confidence Levels to Data</a:t>
            </a:r>
            <a:endParaRPr lang="en-US" dirty="0"/>
          </a:p>
        </p:txBody>
      </p:sp>
      <p:sp>
        <p:nvSpPr>
          <p:cNvPr id="3" name="Content Placeholder 2">
            <a:extLst>
              <a:ext uri="{FF2B5EF4-FFF2-40B4-BE49-F238E27FC236}">
                <a16:creationId xmlns:a16="http://schemas.microsoft.com/office/drawing/2014/main" id="{6A0C6007-51C9-CD4F-ADCF-8EEEF653D3C4}"/>
              </a:ext>
            </a:extLst>
          </p:cNvPr>
          <p:cNvSpPr>
            <a:spLocks noGrp="1"/>
          </p:cNvSpPr>
          <p:nvPr>
            <p:ph idx="1"/>
          </p:nvPr>
        </p:nvSpPr>
        <p:spPr/>
        <p:txBody>
          <a:bodyPr>
            <a:noAutofit/>
          </a:bodyPr>
          <a:lstStyle/>
          <a:p>
            <a:pPr algn="just"/>
            <a:r>
              <a:rPr lang="en-MY" dirty="0"/>
              <a:t>A Data Provenance Trust </a:t>
            </a:r>
            <a:r>
              <a:rPr lang="en-MY" dirty="0" smtClean="0"/>
              <a:t>Model measure three </a:t>
            </a:r>
            <a:r>
              <a:rPr lang="en-MY" dirty="0"/>
              <a:t>different aspects that may affect data trustworthiness: data similarity, data conflict, and path similarity</a:t>
            </a:r>
          </a:p>
          <a:p>
            <a:pPr lvl="1" algn="just"/>
            <a:r>
              <a:rPr lang="en-MY" b="1" dirty="0"/>
              <a:t>Data similarity </a:t>
            </a:r>
            <a:r>
              <a:rPr lang="en-MY" dirty="0"/>
              <a:t>in this model refers to the likeness of different items. Similar items are considered as supportive to each other. </a:t>
            </a:r>
          </a:p>
          <a:p>
            <a:pPr lvl="1" algn="just"/>
            <a:r>
              <a:rPr lang="en-MY" b="1" dirty="0"/>
              <a:t>Data conflict </a:t>
            </a:r>
            <a:r>
              <a:rPr lang="en-MY" dirty="0"/>
              <a:t>refers to inconsistent descriptions or information about the same entity or event. </a:t>
            </a:r>
          </a:p>
          <a:p>
            <a:pPr lvl="1" algn="just"/>
            <a:r>
              <a:rPr lang="en-MY" b="1" dirty="0"/>
              <a:t>Path similarity </a:t>
            </a:r>
            <a:r>
              <a:rPr lang="en-MY" dirty="0"/>
              <a:t>models how similar are the paths followed by two data items from the sources to the destination. </a:t>
            </a:r>
            <a:endParaRPr lang="en-US" dirty="0"/>
          </a:p>
        </p:txBody>
      </p:sp>
      <p:sp>
        <p:nvSpPr>
          <p:cNvPr id="4" name="Slide Number Placeholder 3">
            <a:extLst>
              <a:ext uri="{FF2B5EF4-FFF2-40B4-BE49-F238E27FC236}">
                <a16:creationId xmlns:a16="http://schemas.microsoft.com/office/drawing/2014/main" id="{8DC713E7-E418-154F-B30F-5A65E8EC9F72}"/>
              </a:ext>
            </a:extLst>
          </p:cNvPr>
          <p:cNvSpPr>
            <a:spLocks noGrp="1"/>
          </p:cNvSpPr>
          <p:nvPr>
            <p:ph type="sldNum" sz="quarter" idx="12"/>
          </p:nvPr>
        </p:nvSpPr>
        <p:spPr/>
        <p:txBody>
          <a:bodyPr/>
          <a:lstStyle/>
          <a:p>
            <a:fld id="{33085032-7C7B-4CFF-B143-12EB198668AE}" type="slidenum">
              <a:rPr lang="en-US" smtClean="0"/>
              <a:t>15</a:t>
            </a:fld>
            <a:endParaRPr lang="en-US"/>
          </a:p>
        </p:txBody>
      </p:sp>
      <p:sp>
        <p:nvSpPr>
          <p:cNvPr id="5" name="Rectangle 4">
            <a:extLst>
              <a:ext uri="{FF2B5EF4-FFF2-40B4-BE49-F238E27FC236}">
                <a16:creationId xmlns:a16="http://schemas.microsoft.com/office/drawing/2014/main" id="{8D09B92F-44F9-DB4A-B6BD-5F4F0EB1D7DE}"/>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42394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4DFF-2663-534C-AE38-615EE5162F40}"/>
              </a:ext>
            </a:extLst>
          </p:cNvPr>
          <p:cNvSpPr>
            <a:spLocks noGrp="1"/>
          </p:cNvSpPr>
          <p:nvPr>
            <p:ph type="title"/>
          </p:nvPr>
        </p:nvSpPr>
        <p:spPr/>
        <p:txBody>
          <a:bodyPr/>
          <a:lstStyle/>
          <a:p>
            <a:r>
              <a:rPr lang="en-US" dirty="0"/>
              <a:t>Data Trustworthiness – Policies</a:t>
            </a:r>
          </a:p>
        </p:txBody>
      </p:sp>
      <p:sp>
        <p:nvSpPr>
          <p:cNvPr id="3" name="Content Placeholder 2">
            <a:extLst>
              <a:ext uri="{FF2B5EF4-FFF2-40B4-BE49-F238E27FC236}">
                <a16:creationId xmlns:a16="http://schemas.microsoft.com/office/drawing/2014/main" id="{626BB71D-1619-CC4B-B263-F80032D5FA5E}"/>
              </a:ext>
            </a:extLst>
          </p:cNvPr>
          <p:cNvSpPr>
            <a:spLocks noGrp="1"/>
          </p:cNvSpPr>
          <p:nvPr>
            <p:ph idx="1"/>
          </p:nvPr>
        </p:nvSpPr>
        <p:spPr/>
        <p:txBody>
          <a:bodyPr/>
          <a:lstStyle/>
          <a:p>
            <a:pPr algn="just"/>
            <a:r>
              <a:rPr lang="en-MY" u="sng" dirty="0"/>
              <a:t>Regulating the use of the data</a:t>
            </a:r>
            <a:r>
              <a:rPr lang="en-MY" dirty="0"/>
              <a:t> according to requirements concerning data confidence levels.</a:t>
            </a:r>
          </a:p>
          <a:p>
            <a:pPr lvl="1" algn="just"/>
            <a:r>
              <a:rPr lang="en-MY" dirty="0"/>
              <a:t>motivated by the observation that the required level of data trustworthiness </a:t>
            </a:r>
            <a:r>
              <a:rPr lang="en-MY" b="1" dirty="0"/>
              <a:t>depends on the purpose</a:t>
            </a:r>
            <a:r>
              <a:rPr lang="en-MY" dirty="0"/>
              <a:t> for which the data have to be used.</a:t>
            </a:r>
          </a:p>
          <a:p>
            <a:pPr lvl="1" algn="just"/>
            <a:r>
              <a:rPr lang="en-MY" dirty="0"/>
              <a:t>For example, for tasks which are </a:t>
            </a:r>
            <a:r>
              <a:rPr lang="en-MY" b="1" dirty="0"/>
              <a:t>not critical </a:t>
            </a:r>
            <a:r>
              <a:rPr lang="en-MY" dirty="0"/>
              <a:t>to an organization, like computing a statistical summary, </a:t>
            </a:r>
            <a:r>
              <a:rPr lang="en-MY" u="sng" dirty="0"/>
              <a:t>data with a medium confidence level may be sufficient</a:t>
            </a:r>
            <a:r>
              <a:rPr lang="en-MY" dirty="0"/>
              <a:t>, whereas when an individual in an organization has to make a </a:t>
            </a:r>
            <a:r>
              <a:rPr lang="en-MY" b="1" dirty="0"/>
              <a:t>critical</a:t>
            </a:r>
            <a:r>
              <a:rPr lang="en-MY" dirty="0"/>
              <a:t> decision, data with </a:t>
            </a:r>
            <a:r>
              <a:rPr lang="en-MY" u="sng" dirty="0"/>
              <a:t>high confidence</a:t>
            </a:r>
            <a:r>
              <a:rPr lang="en-MY" dirty="0"/>
              <a:t> are required.</a:t>
            </a:r>
          </a:p>
          <a:p>
            <a:pPr lvl="1" algn="just"/>
            <a:endParaRPr lang="en-US" dirty="0"/>
          </a:p>
        </p:txBody>
      </p:sp>
      <p:sp>
        <p:nvSpPr>
          <p:cNvPr id="4" name="Slide Number Placeholder 3">
            <a:extLst>
              <a:ext uri="{FF2B5EF4-FFF2-40B4-BE49-F238E27FC236}">
                <a16:creationId xmlns:a16="http://schemas.microsoft.com/office/drawing/2014/main" id="{E4663251-7F6C-1041-AB7F-6E55EB4A1FD6}"/>
              </a:ext>
            </a:extLst>
          </p:cNvPr>
          <p:cNvSpPr>
            <a:spLocks noGrp="1"/>
          </p:cNvSpPr>
          <p:nvPr>
            <p:ph type="sldNum" sz="quarter" idx="12"/>
          </p:nvPr>
        </p:nvSpPr>
        <p:spPr/>
        <p:txBody>
          <a:bodyPr/>
          <a:lstStyle/>
          <a:p>
            <a:fld id="{33085032-7C7B-4CFF-B143-12EB198668AE}" type="slidenum">
              <a:rPr lang="en-US" smtClean="0"/>
              <a:t>16</a:t>
            </a:fld>
            <a:endParaRPr lang="en-US"/>
          </a:p>
        </p:txBody>
      </p:sp>
      <p:sp>
        <p:nvSpPr>
          <p:cNvPr id="5" name="Rectangle 4">
            <a:extLst>
              <a:ext uri="{FF2B5EF4-FFF2-40B4-BE49-F238E27FC236}">
                <a16:creationId xmlns:a16="http://schemas.microsoft.com/office/drawing/2014/main" id="{527E64BE-5B64-D748-8669-BF6A2B65436A}"/>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944114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00C3-444C-F64F-BD48-D8C53E6C9C90}"/>
              </a:ext>
            </a:extLst>
          </p:cNvPr>
          <p:cNvSpPr>
            <a:spLocks noGrp="1"/>
          </p:cNvSpPr>
          <p:nvPr>
            <p:ph type="title"/>
          </p:nvPr>
        </p:nvSpPr>
        <p:spPr/>
        <p:txBody>
          <a:bodyPr/>
          <a:lstStyle/>
          <a:p>
            <a:r>
              <a:rPr lang="en-US" dirty="0"/>
              <a:t>Data Trustworthiness – Policies</a:t>
            </a:r>
          </a:p>
        </p:txBody>
      </p:sp>
      <p:sp>
        <p:nvSpPr>
          <p:cNvPr id="3" name="Content Placeholder 2">
            <a:extLst>
              <a:ext uri="{FF2B5EF4-FFF2-40B4-BE49-F238E27FC236}">
                <a16:creationId xmlns:a16="http://schemas.microsoft.com/office/drawing/2014/main" id="{B764C411-ABBC-A64A-82C1-9389F0EA863C}"/>
              </a:ext>
            </a:extLst>
          </p:cNvPr>
          <p:cNvSpPr>
            <a:spLocks noGrp="1"/>
          </p:cNvSpPr>
          <p:nvPr>
            <p:ph idx="1"/>
          </p:nvPr>
        </p:nvSpPr>
        <p:spPr/>
        <p:txBody>
          <a:bodyPr>
            <a:noAutofit/>
          </a:bodyPr>
          <a:lstStyle/>
          <a:p>
            <a:pPr algn="just"/>
            <a:r>
              <a:rPr lang="en-MY" dirty="0"/>
              <a:t>A policy in the confidence policy </a:t>
            </a:r>
            <a:r>
              <a:rPr lang="en-MY" dirty="0" smtClean="0"/>
              <a:t>model </a:t>
            </a:r>
            <a:r>
              <a:rPr lang="en-MY" dirty="0"/>
              <a:t>specifies the </a:t>
            </a:r>
            <a:r>
              <a:rPr lang="en-MY" b="1" dirty="0"/>
              <a:t>minimum confidence </a:t>
            </a:r>
            <a:r>
              <a:rPr lang="en-MY" dirty="0"/>
              <a:t>that has to be assured for certain data, depending on the user accessing the data and the purpose the data access. </a:t>
            </a:r>
          </a:p>
          <a:p>
            <a:pPr lvl="1" algn="just"/>
            <a:r>
              <a:rPr lang="en-MY" dirty="0"/>
              <a:t>In its essence, a confidence policy contains three components: </a:t>
            </a:r>
            <a:endParaRPr lang="en-MY" dirty="0" smtClean="0"/>
          </a:p>
          <a:p>
            <a:pPr marL="1371600" lvl="2" indent="-457200" algn="just">
              <a:buFont typeface="+mj-lt"/>
              <a:buAutoNum type="arabicPeriod"/>
            </a:pPr>
            <a:r>
              <a:rPr lang="en-MY" b="1" dirty="0" smtClean="0"/>
              <a:t>a </a:t>
            </a:r>
            <a:r>
              <a:rPr lang="en-MY" b="1" dirty="0"/>
              <a:t>subject specification</a:t>
            </a:r>
            <a:r>
              <a:rPr lang="en-MY" dirty="0"/>
              <a:t>, denoting a subject or set of subjects to whom the policy applies; </a:t>
            </a:r>
            <a:endParaRPr lang="en-MY" dirty="0" smtClean="0"/>
          </a:p>
          <a:p>
            <a:pPr marL="1371600" lvl="2" indent="-457200" algn="just">
              <a:buFont typeface="+mj-lt"/>
              <a:buAutoNum type="arabicPeriod"/>
            </a:pPr>
            <a:r>
              <a:rPr lang="en-MY" b="1" dirty="0" smtClean="0"/>
              <a:t>a </a:t>
            </a:r>
            <a:r>
              <a:rPr lang="en-MY" b="1" dirty="0"/>
              <a:t>purpose specification</a:t>
            </a:r>
            <a:r>
              <a:rPr lang="en-MY" dirty="0"/>
              <a:t>, denoting why certain data are accessed; </a:t>
            </a:r>
            <a:endParaRPr lang="en-MY" dirty="0" smtClean="0"/>
          </a:p>
          <a:p>
            <a:pPr marL="1371600" lvl="2" indent="-457200" algn="just">
              <a:buFont typeface="+mj-lt"/>
              <a:buAutoNum type="arabicPeriod"/>
            </a:pPr>
            <a:r>
              <a:rPr lang="en-MY" b="1" dirty="0" smtClean="0"/>
              <a:t>a </a:t>
            </a:r>
            <a:r>
              <a:rPr lang="en-MY" b="1" dirty="0"/>
              <a:t>confidence level</a:t>
            </a:r>
            <a:r>
              <a:rPr lang="en-MY" dirty="0"/>
              <a:t>, denoting the minimum level of confidence that has to be assured by the data covered by the policy when the subject to whom the policy applies requires access to the data for the purpose specified in the policy</a:t>
            </a:r>
            <a:endParaRPr lang="en-US" dirty="0"/>
          </a:p>
        </p:txBody>
      </p:sp>
      <p:sp>
        <p:nvSpPr>
          <p:cNvPr id="4" name="Slide Number Placeholder 3">
            <a:extLst>
              <a:ext uri="{FF2B5EF4-FFF2-40B4-BE49-F238E27FC236}">
                <a16:creationId xmlns:a16="http://schemas.microsoft.com/office/drawing/2014/main" id="{C2F8C42D-4D4F-F34E-83F3-74A54E106160}"/>
              </a:ext>
            </a:extLst>
          </p:cNvPr>
          <p:cNvSpPr>
            <a:spLocks noGrp="1"/>
          </p:cNvSpPr>
          <p:nvPr>
            <p:ph type="sldNum" sz="quarter" idx="12"/>
          </p:nvPr>
        </p:nvSpPr>
        <p:spPr/>
        <p:txBody>
          <a:bodyPr/>
          <a:lstStyle/>
          <a:p>
            <a:fld id="{33085032-7C7B-4CFF-B143-12EB198668AE}" type="slidenum">
              <a:rPr lang="en-US" smtClean="0"/>
              <a:t>17</a:t>
            </a:fld>
            <a:endParaRPr lang="en-US"/>
          </a:p>
        </p:txBody>
      </p:sp>
      <p:sp>
        <p:nvSpPr>
          <p:cNvPr id="5" name="Rectangle 4">
            <a:extLst>
              <a:ext uri="{FF2B5EF4-FFF2-40B4-BE49-F238E27FC236}">
                <a16:creationId xmlns:a16="http://schemas.microsoft.com/office/drawing/2014/main" id="{C57BEEE5-391D-C24C-95B7-CCB6E1F000CD}"/>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089735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CAFC-59CE-7046-B66B-DB695436306B}"/>
              </a:ext>
            </a:extLst>
          </p:cNvPr>
          <p:cNvSpPr>
            <a:spLocks noGrp="1"/>
          </p:cNvSpPr>
          <p:nvPr>
            <p:ph type="title"/>
          </p:nvPr>
        </p:nvSpPr>
        <p:spPr/>
        <p:txBody>
          <a:bodyPr>
            <a:normAutofit fontScale="90000"/>
          </a:bodyPr>
          <a:lstStyle/>
          <a:p>
            <a:r>
              <a:rPr lang="en-US" dirty="0"/>
              <a:t>Data Trustworthiness – </a:t>
            </a:r>
            <a:br>
              <a:rPr lang="en-US" dirty="0"/>
            </a:br>
            <a:r>
              <a:rPr lang="en-MY" dirty="0"/>
              <a:t>Policy Complying Query Evaluation </a:t>
            </a:r>
            <a:endParaRPr lang="en-US" dirty="0"/>
          </a:p>
        </p:txBody>
      </p:sp>
      <p:sp>
        <p:nvSpPr>
          <p:cNvPr id="3" name="Content Placeholder 2">
            <a:extLst>
              <a:ext uri="{FF2B5EF4-FFF2-40B4-BE49-F238E27FC236}">
                <a16:creationId xmlns:a16="http://schemas.microsoft.com/office/drawing/2014/main" id="{0DF3B127-E0CE-BB49-AD02-AFCB38B40730}"/>
              </a:ext>
            </a:extLst>
          </p:cNvPr>
          <p:cNvSpPr>
            <a:spLocks noGrp="1"/>
          </p:cNvSpPr>
          <p:nvPr>
            <p:ph idx="1"/>
          </p:nvPr>
        </p:nvSpPr>
        <p:spPr/>
        <p:txBody>
          <a:bodyPr>
            <a:noAutofit/>
          </a:bodyPr>
          <a:lstStyle/>
          <a:p>
            <a:pPr algn="just"/>
            <a:r>
              <a:rPr lang="en-MY" dirty="0"/>
              <a:t>A critical issue in enforcing confidence policies in the context of query processing is that </a:t>
            </a:r>
            <a:r>
              <a:rPr lang="en-MY" b="1" dirty="0"/>
              <a:t>some of the query results may be </a:t>
            </a:r>
            <a:r>
              <a:rPr lang="en-MY" b="1" u="sng" dirty="0"/>
              <a:t>filtered out</a:t>
            </a:r>
            <a:r>
              <a:rPr lang="en-MY" b="1" dirty="0"/>
              <a:t> due to confidence policy violation</a:t>
            </a:r>
            <a:r>
              <a:rPr lang="en-MY" dirty="0"/>
              <a:t>. </a:t>
            </a:r>
            <a:endParaRPr lang="en-MY" dirty="0" smtClean="0"/>
          </a:p>
          <a:p>
            <a:pPr lvl="1" algn="just"/>
            <a:r>
              <a:rPr lang="en-MY" dirty="0" smtClean="0"/>
              <a:t>Therefore </a:t>
            </a:r>
            <a:r>
              <a:rPr lang="en-MY" dirty="0"/>
              <a:t>a user </a:t>
            </a:r>
            <a:r>
              <a:rPr lang="en-MY" b="1" dirty="0"/>
              <a:t>may not receive </a:t>
            </a:r>
            <a:r>
              <a:rPr lang="en-MY" b="1" u="sng" dirty="0"/>
              <a:t>enough data</a:t>
            </a:r>
            <a:r>
              <a:rPr lang="en-MY" b="1" dirty="0"/>
              <a:t> to make a decision</a:t>
            </a:r>
            <a:r>
              <a:rPr lang="en-MY" dirty="0"/>
              <a:t> and he may want to improve the data quality.</a:t>
            </a:r>
          </a:p>
          <a:p>
            <a:pPr lvl="1" algn="just"/>
            <a:r>
              <a:rPr lang="en-MY" dirty="0"/>
              <a:t>One way is to dynamically incrementing the data confidence level. Such approach selects an optimal strategy which determines </a:t>
            </a:r>
            <a:r>
              <a:rPr lang="en-MY" b="1" dirty="0"/>
              <a:t>which data should be selected and how much the confidence should be increased </a:t>
            </a:r>
            <a:r>
              <a:rPr lang="en-MY" dirty="0"/>
              <a:t>to comply with the confidence level stated by the policies.</a:t>
            </a:r>
            <a:endParaRPr lang="en-US" dirty="0"/>
          </a:p>
        </p:txBody>
      </p:sp>
      <p:sp>
        <p:nvSpPr>
          <p:cNvPr id="4" name="Slide Number Placeholder 3">
            <a:extLst>
              <a:ext uri="{FF2B5EF4-FFF2-40B4-BE49-F238E27FC236}">
                <a16:creationId xmlns:a16="http://schemas.microsoft.com/office/drawing/2014/main" id="{ADED489F-F5CE-5141-8CF6-1F82FF7B029B}"/>
              </a:ext>
            </a:extLst>
          </p:cNvPr>
          <p:cNvSpPr>
            <a:spLocks noGrp="1"/>
          </p:cNvSpPr>
          <p:nvPr>
            <p:ph type="sldNum" sz="quarter" idx="12"/>
          </p:nvPr>
        </p:nvSpPr>
        <p:spPr/>
        <p:txBody>
          <a:bodyPr/>
          <a:lstStyle/>
          <a:p>
            <a:fld id="{33085032-7C7B-4CFF-B143-12EB198668AE}" type="slidenum">
              <a:rPr lang="en-US" smtClean="0"/>
              <a:t>18</a:t>
            </a:fld>
            <a:endParaRPr lang="en-US"/>
          </a:p>
        </p:txBody>
      </p:sp>
      <p:sp>
        <p:nvSpPr>
          <p:cNvPr id="5" name="Rectangle 4">
            <a:extLst>
              <a:ext uri="{FF2B5EF4-FFF2-40B4-BE49-F238E27FC236}">
                <a16:creationId xmlns:a16="http://schemas.microsoft.com/office/drawing/2014/main" id="{3EAE502D-66FD-8447-9B66-7D9608CC7BC2}"/>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3971204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F445-C64D-4D47-B421-A066464260D8}"/>
              </a:ext>
            </a:extLst>
          </p:cNvPr>
          <p:cNvSpPr>
            <a:spLocks noGrp="1"/>
          </p:cNvSpPr>
          <p:nvPr>
            <p:ph type="title"/>
          </p:nvPr>
        </p:nvSpPr>
        <p:spPr/>
        <p:txBody>
          <a:bodyPr>
            <a:normAutofit fontScale="90000"/>
          </a:bodyPr>
          <a:lstStyle/>
          <a:p>
            <a:r>
              <a:rPr lang="en-US" dirty="0"/>
              <a:t>Data Trustworthiness – </a:t>
            </a:r>
            <a:br>
              <a:rPr lang="en-US" dirty="0"/>
            </a:br>
            <a:r>
              <a:rPr lang="en-MY" dirty="0"/>
              <a:t>Policy Complying Query Evaluation </a:t>
            </a:r>
            <a:endParaRPr lang="en-US" dirty="0"/>
          </a:p>
        </p:txBody>
      </p:sp>
      <p:sp>
        <p:nvSpPr>
          <p:cNvPr id="3" name="Content Placeholder 2">
            <a:extLst>
              <a:ext uri="{FF2B5EF4-FFF2-40B4-BE49-F238E27FC236}">
                <a16:creationId xmlns:a16="http://schemas.microsoft.com/office/drawing/2014/main" id="{426F53C6-ACD8-CC42-AA06-BDC714676760}"/>
              </a:ext>
            </a:extLst>
          </p:cNvPr>
          <p:cNvSpPr>
            <a:spLocks noGrp="1"/>
          </p:cNvSpPr>
          <p:nvPr>
            <p:ph idx="1"/>
          </p:nvPr>
        </p:nvSpPr>
        <p:spPr/>
        <p:txBody>
          <a:bodyPr>
            <a:noAutofit/>
          </a:bodyPr>
          <a:lstStyle/>
          <a:p>
            <a:pPr algn="just"/>
            <a:r>
              <a:rPr lang="en-MY" dirty="0"/>
              <a:t>A Policy Complying Query Evaluation </a:t>
            </a:r>
            <a:r>
              <a:rPr lang="en-MY" dirty="0" smtClean="0"/>
              <a:t>System consists </a:t>
            </a:r>
            <a:r>
              <a:rPr lang="en-MY" dirty="0"/>
              <a:t>of four main components: </a:t>
            </a:r>
            <a:endParaRPr lang="en-MY" dirty="0" smtClean="0"/>
          </a:p>
          <a:p>
            <a:pPr marL="914400" lvl="1" indent="-457200" algn="just">
              <a:buFont typeface="+mj-lt"/>
              <a:buAutoNum type="arabicPeriod"/>
            </a:pPr>
            <a:r>
              <a:rPr lang="en-MY" b="1" dirty="0" smtClean="0"/>
              <a:t>query </a:t>
            </a:r>
            <a:r>
              <a:rPr lang="en-MY" b="1" dirty="0"/>
              <a:t>evaluation, </a:t>
            </a:r>
            <a:endParaRPr lang="en-MY" b="1" dirty="0" smtClean="0"/>
          </a:p>
          <a:p>
            <a:pPr marL="914400" lvl="1" indent="-457200" algn="just">
              <a:buFont typeface="+mj-lt"/>
              <a:buAutoNum type="arabicPeriod"/>
            </a:pPr>
            <a:r>
              <a:rPr lang="en-MY" b="1" dirty="0" smtClean="0"/>
              <a:t>policy </a:t>
            </a:r>
            <a:r>
              <a:rPr lang="en-MY" b="1" dirty="0"/>
              <a:t>evaluation, </a:t>
            </a:r>
            <a:endParaRPr lang="en-MY" b="1" dirty="0" smtClean="0"/>
          </a:p>
          <a:p>
            <a:pPr marL="914400" lvl="1" indent="-457200" algn="just">
              <a:buFont typeface="+mj-lt"/>
              <a:buAutoNum type="arabicPeriod"/>
            </a:pPr>
            <a:r>
              <a:rPr lang="en-MY" b="1" dirty="0" smtClean="0"/>
              <a:t>strategy </a:t>
            </a:r>
            <a:r>
              <a:rPr lang="en-MY" b="1" dirty="0"/>
              <a:t>finding, and </a:t>
            </a:r>
            <a:endParaRPr lang="en-MY" b="1" dirty="0" smtClean="0"/>
          </a:p>
          <a:p>
            <a:pPr marL="914400" lvl="1" indent="-457200" algn="just">
              <a:buFont typeface="+mj-lt"/>
              <a:buAutoNum type="arabicPeriod"/>
            </a:pPr>
            <a:r>
              <a:rPr lang="en-MY" b="1" dirty="0" smtClean="0"/>
              <a:t>data </a:t>
            </a:r>
            <a:r>
              <a:rPr lang="en-MY" b="1" dirty="0"/>
              <a:t>quality improvement</a:t>
            </a:r>
            <a:r>
              <a:rPr lang="en-MY" b="1" dirty="0" smtClean="0"/>
              <a:t>.</a:t>
            </a:r>
            <a:endParaRPr lang="en-MY" b="1" dirty="0"/>
          </a:p>
        </p:txBody>
      </p:sp>
      <p:sp>
        <p:nvSpPr>
          <p:cNvPr id="4" name="Slide Number Placeholder 3">
            <a:extLst>
              <a:ext uri="{FF2B5EF4-FFF2-40B4-BE49-F238E27FC236}">
                <a16:creationId xmlns:a16="http://schemas.microsoft.com/office/drawing/2014/main" id="{2B686E2B-84AD-F646-927F-B87683FC3CF0}"/>
              </a:ext>
            </a:extLst>
          </p:cNvPr>
          <p:cNvSpPr>
            <a:spLocks noGrp="1"/>
          </p:cNvSpPr>
          <p:nvPr>
            <p:ph type="sldNum" sz="quarter" idx="12"/>
          </p:nvPr>
        </p:nvSpPr>
        <p:spPr/>
        <p:txBody>
          <a:bodyPr/>
          <a:lstStyle/>
          <a:p>
            <a:fld id="{33085032-7C7B-4CFF-B143-12EB198668AE}" type="slidenum">
              <a:rPr lang="en-US" smtClean="0"/>
              <a:t>19</a:t>
            </a:fld>
            <a:endParaRPr lang="en-US"/>
          </a:p>
        </p:txBody>
      </p:sp>
      <p:sp>
        <p:nvSpPr>
          <p:cNvPr id="5" name="Rectangle 4">
            <a:extLst>
              <a:ext uri="{FF2B5EF4-FFF2-40B4-BE49-F238E27FC236}">
                <a16:creationId xmlns:a16="http://schemas.microsoft.com/office/drawing/2014/main" id="{D9F27E46-D789-5048-9B94-FD31C8F9226A}"/>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456906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DBF6-90E6-0847-9E5F-651B487EF287}"/>
              </a:ext>
            </a:extLst>
          </p:cNvPr>
          <p:cNvSpPr>
            <a:spLocks noGrp="1"/>
          </p:cNvSpPr>
          <p:nvPr>
            <p:ph type="title"/>
          </p:nvPr>
        </p:nvSpPr>
        <p:spPr/>
        <p:txBody>
          <a:bodyPr/>
          <a:lstStyle/>
          <a:p>
            <a:r>
              <a:rPr lang="en-US" dirty="0"/>
              <a:t>Data Provenance</a:t>
            </a:r>
          </a:p>
        </p:txBody>
      </p:sp>
      <p:sp>
        <p:nvSpPr>
          <p:cNvPr id="3" name="Content Placeholder 2">
            <a:extLst>
              <a:ext uri="{FF2B5EF4-FFF2-40B4-BE49-F238E27FC236}">
                <a16:creationId xmlns:a16="http://schemas.microsoft.com/office/drawing/2014/main" id="{23485B64-759E-5E41-A7DC-513D4F6F3629}"/>
              </a:ext>
            </a:extLst>
          </p:cNvPr>
          <p:cNvSpPr>
            <a:spLocks noGrp="1"/>
          </p:cNvSpPr>
          <p:nvPr>
            <p:ph idx="1"/>
          </p:nvPr>
        </p:nvSpPr>
        <p:spPr/>
        <p:txBody>
          <a:bodyPr>
            <a:normAutofit/>
          </a:bodyPr>
          <a:lstStyle/>
          <a:p>
            <a:pPr algn="just"/>
            <a:r>
              <a:rPr lang="en-MY" dirty="0"/>
              <a:t>A formal representation of computational processes.</a:t>
            </a:r>
          </a:p>
          <a:p>
            <a:pPr lvl="1" algn="just"/>
            <a:r>
              <a:rPr lang="en-MY" dirty="0"/>
              <a:t>Documented </a:t>
            </a:r>
            <a:r>
              <a:rPr lang="en-MY" u="sng" dirty="0"/>
              <a:t>precise descriptions</a:t>
            </a:r>
            <a:r>
              <a:rPr lang="en-MY" dirty="0"/>
              <a:t> of the </a:t>
            </a:r>
            <a:r>
              <a:rPr lang="en-MY" b="1" dirty="0"/>
              <a:t>origin</a:t>
            </a:r>
            <a:r>
              <a:rPr lang="en-MY" dirty="0"/>
              <a:t> of data, the </a:t>
            </a:r>
            <a:r>
              <a:rPr lang="en-MY" b="1" dirty="0"/>
              <a:t>transformations</a:t>
            </a:r>
            <a:r>
              <a:rPr lang="en-MY" dirty="0"/>
              <a:t> that have been applied to those data, and the </a:t>
            </a:r>
            <a:r>
              <a:rPr lang="en-MY" b="1" dirty="0"/>
              <a:t>implications of the results</a:t>
            </a:r>
            <a:r>
              <a:rPr lang="en-MY" dirty="0"/>
              <a:t>.</a:t>
            </a:r>
          </a:p>
          <a:p>
            <a:pPr lvl="1" algn="just"/>
            <a:r>
              <a:rPr lang="en-MY" dirty="0"/>
              <a:t>It </a:t>
            </a:r>
            <a:r>
              <a:rPr lang="en-MY" b="1" dirty="0"/>
              <a:t>should be collected automatically </a:t>
            </a:r>
            <a:r>
              <a:rPr lang="en-MY" dirty="0"/>
              <a:t>in a manner amenable to automated reasoning, so that data origin, data processing, and results presentation are communicated to a user in an </a:t>
            </a:r>
            <a:r>
              <a:rPr lang="en-MY" u="sng" dirty="0"/>
              <a:t>intelligible manner</a:t>
            </a:r>
            <a:r>
              <a:rPr lang="en-MY" dirty="0"/>
              <a:t>.</a:t>
            </a:r>
            <a:endParaRPr lang="en-US" dirty="0"/>
          </a:p>
        </p:txBody>
      </p:sp>
      <p:sp>
        <p:nvSpPr>
          <p:cNvPr id="4" name="Slide Number Placeholder 3">
            <a:extLst>
              <a:ext uri="{FF2B5EF4-FFF2-40B4-BE49-F238E27FC236}">
                <a16:creationId xmlns:a16="http://schemas.microsoft.com/office/drawing/2014/main" id="{368BA77F-970B-0740-865B-17FB03EE40BE}"/>
              </a:ext>
            </a:extLst>
          </p:cNvPr>
          <p:cNvSpPr>
            <a:spLocks noGrp="1"/>
          </p:cNvSpPr>
          <p:nvPr>
            <p:ph type="sldNum" sz="quarter" idx="12"/>
          </p:nvPr>
        </p:nvSpPr>
        <p:spPr/>
        <p:txBody>
          <a:bodyPr/>
          <a:lstStyle/>
          <a:p>
            <a:fld id="{33085032-7C7B-4CFF-B143-12EB198668AE}" type="slidenum">
              <a:rPr lang="en-US" smtClean="0"/>
              <a:t>2</a:t>
            </a:fld>
            <a:endParaRPr lang="en-US"/>
          </a:p>
        </p:txBody>
      </p:sp>
      <p:sp>
        <p:nvSpPr>
          <p:cNvPr id="5" name="Rectangle 4">
            <a:extLst>
              <a:ext uri="{FF2B5EF4-FFF2-40B4-BE49-F238E27FC236}">
                <a16:creationId xmlns:a16="http://schemas.microsoft.com/office/drawing/2014/main" id="{A8857649-B03B-5B44-9D4F-BB6F62F8924E}"/>
              </a:ext>
            </a:extLst>
          </p:cNvPr>
          <p:cNvSpPr/>
          <p:nvPr/>
        </p:nvSpPr>
        <p:spPr>
          <a:xfrm>
            <a:off x="5972658" y="0"/>
            <a:ext cx="3294684" cy="369332"/>
          </a:xfrm>
          <a:prstGeom prst="rect">
            <a:avLst/>
          </a:prstGeom>
        </p:spPr>
        <p:txBody>
          <a:bodyPr wrap="none">
            <a:spAutoFit/>
          </a:bodyPr>
          <a:lstStyle/>
          <a:p>
            <a:r>
              <a:rPr lang="en-US"/>
              <a:t>WQD7007 Big Data Management</a:t>
            </a:r>
          </a:p>
        </p:txBody>
      </p:sp>
      <p:sp>
        <p:nvSpPr>
          <p:cNvPr id="6" name="Rectangle 5">
            <a:extLst>
              <a:ext uri="{FF2B5EF4-FFF2-40B4-BE49-F238E27FC236}">
                <a16:creationId xmlns:a16="http://schemas.microsoft.com/office/drawing/2014/main" id="{73E6B4AF-2453-154C-B481-94807EF620A6}"/>
              </a:ext>
            </a:extLst>
          </p:cNvPr>
          <p:cNvSpPr/>
          <p:nvPr/>
        </p:nvSpPr>
        <p:spPr>
          <a:xfrm>
            <a:off x="0" y="6538913"/>
            <a:ext cx="4572000" cy="276999"/>
          </a:xfrm>
          <a:prstGeom prst="rect">
            <a:avLst/>
          </a:prstGeom>
        </p:spPr>
        <p:txBody>
          <a:bodyPr>
            <a:spAutoFit/>
          </a:bodyPr>
          <a:lstStyle/>
          <a:p>
            <a:r>
              <a:rPr lang="en-US" sz="1200" dirty="0"/>
              <a:t>Source: </a:t>
            </a:r>
            <a:r>
              <a:rPr lang="en-US" sz="1200" dirty="0">
                <a:hlinkClick r:id="rId2"/>
              </a:rPr>
              <a:t>https://www.nature.com/articles/sdata2017114</a:t>
            </a:r>
            <a:r>
              <a:rPr lang="en-US" sz="1200" dirty="0"/>
              <a:t> </a:t>
            </a:r>
          </a:p>
        </p:txBody>
      </p:sp>
    </p:spTree>
    <p:extLst>
      <p:ext uri="{BB962C8B-B14F-4D97-AF65-F5344CB8AC3E}">
        <p14:creationId xmlns:p14="http://schemas.microsoft.com/office/powerpoint/2010/main" val="93647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F445-C64D-4D47-B421-A066464260D8}"/>
              </a:ext>
            </a:extLst>
          </p:cNvPr>
          <p:cNvSpPr>
            <a:spLocks noGrp="1"/>
          </p:cNvSpPr>
          <p:nvPr>
            <p:ph type="title"/>
          </p:nvPr>
        </p:nvSpPr>
        <p:spPr/>
        <p:txBody>
          <a:bodyPr>
            <a:normAutofit fontScale="90000"/>
          </a:bodyPr>
          <a:lstStyle/>
          <a:p>
            <a:r>
              <a:rPr lang="en-US" dirty="0"/>
              <a:t>Data Trustworthiness – </a:t>
            </a:r>
            <a:br>
              <a:rPr lang="en-US" dirty="0"/>
            </a:br>
            <a:r>
              <a:rPr lang="en-MY" dirty="0"/>
              <a:t>Policy Complying Query Evaluation </a:t>
            </a:r>
            <a:endParaRPr lang="en-US" dirty="0"/>
          </a:p>
        </p:txBody>
      </p:sp>
      <p:sp>
        <p:nvSpPr>
          <p:cNvPr id="3" name="Content Placeholder 2">
            <a:extLst>
              <a:ext uri="{FF2B5EF4-FFF2-40B4-BE49-F238E27FC236}">
                <a16:creationId xmlns:a16="http://schemas.microsoft.com/office/drawing/2014/main" id="{426F53C6-ACD8-CC42-AA06-BDC714676760}"/>
              </a:ext>
            </a:extLst>
          </p:cNvPr>
          <p:cNvSpPr>
            <a:spLocks noGrp="1"/>
          </p:cNvSpPr>
          <p:nvPr>
            <p:ph idx="1"/>
          </p:nvPr>
        </p:nvSpPr>
        <p:spPr/>
        <p:txBody>
          <a:bodyPr>
            <a:noAutofit/>
          </a:bodyPr>
          <a:lstStyle/>
          <a:p>
            <a:pPr algn="just"/>
            <a:r>
              <a:rPr lang="en-MY" u="sng" dirty="0" smtClean="0"/>
              <a:t>Data </a:t>
            </a:r>
            <a:r>
              <a:rPr lang="en-MY" u="sng" dirty="0"/>
              <a:t>flow</a:t>
            </a:r>
            <a:r>
              <a:rPr lang="en-MY" dirty="0"/>
              <a:t> within the system is first elaborated. Initially, each base tuple is assigned a confidence value by the confidence assignment component </a:t>
            </a:r>
          </a:p>
          <a:p>
            <a:pPr lvl="1" algn="just"/>
            <a:r>
              <a:rPr lang="en-MY" dirty="0"/>
              <a:t>A user inputs query information in the form , where </a:t>
            </a:r>
            <a:r>
              <a:rPr lang="en-MY" i="1" dirty="0"/>
              <a:t>Q</a:t>
            </a:r>
            <a:r>
              <a:rPr lang="en-MY" dirty="0"/>
              <a:t> is a normal SQL query, </a:t>
            </a:r>
            <a:r>
              <a:rPr lang="en-MY" i="1" dirty="0"/>
              <a:t>purpose</a:t>
            </a:r>
            <a:r>
              <a:rPr lang="en-MY" dirty="0"/>
              <a:t> indicates the purpose for which the data returned by the query will be used, and </a:t>
            </a:r>
            <a:r>
              <a:rPr lang="en-MY" i="1" dirty="0"/>
              <a:t>perc</a:t>
            </a:r>
            <a:r>
              <a:rPr lang="en-MY" dirty="0"/>
              <a:t> indicates percentage of results that the user expects to receive after the confidence policy enforcement. </a:t>
            </a:r>
            <a:endParaRPr lang="en-US" b="1" dirty="0"/>
          </a:p>
        </p:txBody>
      </p:sp>
      <p:sp>
        <p:nvSpPr>
          <p:cNvPr id="4" name="Slide Number Placeholder 3">
            <a:extLst>
              <a:ext uri="{FF2B5EF4-FFF2-40B4-BE49-F238E27FC236}">
                <a16:creationId xmlns:a16="http://schemas.microsoft.com/office/drawing/2014/main" id="{2B686E2B-84AD-F646-927F-B87683FC3CF0}"/>
              </a:ext>
            </a:extLst>
          </p:cNvPr>
          <p:cNvSpPr>
            <a:spLocks noGrp="1"/>
          </p:cNvSpPr>
          <p:nvPr>
            <p:ph type="sldNum" sz="quarter" idx="12"/>
          </p:nvPr>
        </p:nvSpPr>
        <p:spPr/>
        <p:txBody>
          <a:bodyPr/>
          <a:lstStyle/>
          <a:p>
            <a:fld id="{33085032-7C7B-4CFF-B143-12EB198668AE}" type="slidenum">
              <a:rPr lang="en-US" smtClean="0"/>
              <a:t>20</a:t>
            </a:fld>
            <a:endParaRPr lang="en-US"/>
          </a:p>
        </p:txBody>
      </p:sp>
      <p:sp>
        <p:nvSpPr>
          <p:cNvPr id="5" name="Rectangle 4">
            <a:extLst>
              <a:ext uri="{FF2B5EF4-FFF2-40B4-BE49-F238E27FC236}">
                <a16:creationId xmlns:a16="http://schemas.microsoft.com/office/drawing/2014/main" id="{D9F27E46-D789-5048-9B94-FD31C8F9226A}"/>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720415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E974-13DE-5D4C-92D2-9BD6A4CA1532}"/>
              </a:ext>
            </a:extLst>
          </p:cNvPr>
          <p:cNvSpPr>
            <a:spLocks noGrp="1"/>
          </p:cNvSpPr>
          <p:nvPr>
            <p:ph type="title"/>
          </p:nvPr>
        </p:nvSpPr>
        <p:spPr/>
        <p:txBody>
          <a:bodyPr>
            <a:normAutofit fontScale="90000"/>
          </a:bodyPr>
          <a:lstStyle/>
          <a:p>
            <a:r>
              <a:rPr lang="en-US" dirty="0"/>
              <a:t>Data Trustworthiness – </a:t>
            </a:r>
            <a:br>
              <a:rPr lang="en-US" dirty="0"/>
            </a:br>
            <a:r>
              <a:rPr lang="en-MY" dirty="0"/>
              <a:t>Policy Complying Query Evaluation </a:t>
            </a:r>
            <a:endParaRPr lang="en-US" dirty="0"/>
          </a:p>
        </p:txBody>
      </p:sp>
      <p:sp>
        <p:nvSpPr>
          <p:cNvPr id="3" name="Content Placeholder 2">
            <a:extLst>
              <a:ext uri="{FF2B5EF4-FFF2-40B4-BE49-F238E27FC236}">
                <a16:creationId xmlns:a16="http://schemas.microsoft.com/office/drawing/2014/main" id="{F81EE926-8A8C-0244-97B6-9F3C07B3D1E7}"/>
              </a:ext>
            </a:extLst>
          </p:cNvPr>
          <p:cNvSpPr>
            <a:spLocks noGrp="1"/>
          </p:cNvSpPr>
          <p:nvPr>
            <p:ph idx="1"/>
          </p:nvPr>
        </p:nvSpPr>
        <p:spPr>
          <a:xfrm>
            <a:off x="628650" y="1825624"/>
            <a:ext cx="7886700" cy="5032375"/>
          </a:xfrm>
        </p:spPr>
        <p:txBody>
          <a:bodyPr>
            <a:noAutofit/>
          </a:bodyPr>
          <a:lstStyle/>
          <a:p>
            <a:pPr lvl="1" algn="just"/>
            <a:r>
              <a:rPr lang="en-MY" dirty="0"/>
              <a:t>The </a:t>
            </a:r>
            <a:r>
              <a:rPr lang="en-MY" b="1" dirty="0"/>
              <a:t>query evaluation </a:t>
            </a:r>
            <a:r>
              <a:rPr lang="en-MY" dirty="0"/>
              <a:t>component then computes the results of Q and the confidence level of each tuple in the result based on the confidence values of base tuples. </a:t>
            </a:r>
          </a:p>
          <a:p>
            <a:pPr lvl="1" algn="just"/>
            <a:r>
              <a:rPr lang="en-MY" dirty="0"/>
              <a:t>The intermediate results are sent to the </a:t>
            </a:r>
            <a:r>
              <a:rPr lang="en-MY" b="1" dirty="0"/>
              <a:t>policy evaluation </a:t>
            </a:r>
            <a:r>
              <a:rPr lang="en-MY" dirty="0"/>
              <a:t>component. </a:t>
            </a:r>
            <a:endParaRPr lang="en-MY" dirty="0" smtClean="0"/>
          </a:p>
          <a:p>
            <a:pPr lvl="1" algn="just"/>
            <a:r>
              <a:rPr lang="en-MY" dirty="0" smtClean="0"/>
              <a:t>The </a:t>
            </a:r>
            <a:r>
              <a:rPr lang="en-MY" dirty="0"/>
              <a:t>policy evaluation component selects the confidence policy associated with the role of the user who issued Q and checks each tuple in the query result according to the selected confidence policy. </a:t>
            </a:r>
            <a:endParaRPr lang="en-MY" dirty="0" smtClean="0"/>
          </a:p>
          <a:p>
            <a:pPr lvl="1" algn="just"/>
            <a:r>
              <a:rPr lang="en-MY" dirty="0"/>
              <a:t>Only the results with confidence value higher than the threshold specified in the confidence policy are immediately returned to the user.</a:t>
            </a:r>
            <a:endParaRPr lang="en-MY" dirty="0"/>
          </a:p>
        </p:txBody>
      </p:sp>
      <p:sp>
        <p:nvSpPr>
          <p:cNvPr id="4" name="Slide Number Placeholder 3">
            <a:extLst>
              <a:ext uri="{FF2B5EF4-FFF2-40B4-BE49-F238E27FC236}">
                <a16:creationId xmlns:a16="http://schemas.microsoft.com/office/drawing/2014/main" id="{EF910561-D78F-0B49-8ACE-FD97862276E7}"/>
              </a:ext>
            </a:extLst>
          </p:cNvPr>
          <p:cNvSpPr>
            <a:spLocks noGrp="1"/>
          </p:cNvSpPr>
          <p:nvPr>
            <p:ph type="sldNum" sz="quarter" idx="12"/>
          </p:nvPr>
        </p:nvSpPr>
        <p:spPr/>
        <p:txBody>
          <a:bodyPr/>
          <a:lstStyle/>
          <a:p>
            <a:fld id="{33085032-7C7B-4CFF-B143-12EB198668AE}" type="slidenum">
              <a:rPr lang="en-US" smtClean="0"/>
              <a:t>21</a:t>
            </a:fld>
            <a:endParaRPr lang="en-US"/>
          </a:p>
        </p:txBody>
      </p:sp>
      <p:sp>
        <p:nvSpPr>
          <p:cNvPr id="5" name="Rectangle 4">
            <a:extLst>
              <a:ext uri="{FF2B5EF4-FFF2-40B4-BE49-F238E27FC236}">
                <a16:creationId xmlns:a16="http://schemas.microsoft.com/office/drawing/2014/main" id="{8A0933D6-8A19-8842-A89E-0B7BE8732B48}"/>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321265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E974-13DE-5D4C-92D2-9BD6A4CA1532}"/>
              </a:ext>
            </a:extLst>
          </p:cNvPr>
          <p:cNvSpPr>
            <a:spLocks noGrp="1"/>
          </p:cNvSpPr>
          <p:nvPr>
            <p:ph type="title"/>
          </p:nvPr>
        </p:nvSpPr>
        <p:spPr/>
        <p:txBody>
          <a:bodyPr>
            <a:normAutofit fontScale="90000"/>
          </a:bodyPr>
          <a:lstStyle/>
          <a:p>
            <a:r>
              <a:rPr lang="en-US" dirty="0"/>
              <a:t>Data Trustworthiness – </a:t>
            </a:r>
            <a:br>
              <a:rPr lang="en-US" dirty="0"/>
            </a:br>
            <a:r>
              <a:rPr lang="en-MY" dirty="0"/>
              <a:t>Policy Complying Query Evaluation </a:t>
            </a:r>
            <a:endParaRPr lang="en-US" dirty="0"/>
          </a:p>
        </p:txBody>
      </p:sp>
      <p:sp>
        <p:nvSpPr>
          <p:cNvPr id="3" name="Content Placeholder 2">
            <a:extLst>
              <a:ext uri="{FF2B5EF4-FFF2-40B4-BE49-F238E27FC236}">
                <a16:creationId xmlns:a16="http://schemas.microsoft.com/office/drawing/2014/main" id="{F81EE926-8A8C-0244-97B6-9F3C07B3D1E7}"/>
              </a:ext>
            </a:extLst>
          </p:cNvPr>
          <p:cNvSpPr>
            <a:spLocks noGrp="1"/>
          </p:cNvSpPr>
          <p:nvPr>
            <p:ph idx="1"/>
          </p:nvPr>
        </p:nvSpPr>
        <p:spPr>
          <a:xfrm>
            <a:off x="628650" y="1825624"/>
            <a:ext cx="7886700" cy="5032375"/>
          </a:xfrm>
        </p:spPr>
        <p:txBody>
          <a:bodyPr>
            <a:normAutofit/>
          </a:bodyPr>
          <a:lstStyle/>
          <a:p>
            <a:pPr lvl="1" algn="just"/>
            <a:r>
              <a:rPr lang="en-MY" dirty="0" smtClean="0"/>
              <a:t> If </a:t>
            </a:r>
            <a:r>
              <a:rPr lang="en-MY" dirty="0"/>
              <a:t>less than </a:t>
            </a:r>
            <a:r>
              <a:rPr lang="en-MY" i="1" dirty="0"/>
              <a:t>perc</a:t>
            </a:r>
            <a:r>
              <a:rPr lang="en-MY" dirty="0"/>
              <a:t> of the results satisfy the confidence policy, the strategy finding component is invoked to devise an optimal strategy for increasing the confidence values of the base tuples and report the cost of such strategy to the user. </a:t>
            </a:r>
          </a:p>
          <a:p>
            <a:pPr lvl="1" algn="just"/>
            <a:r>
              <a:rPr lang="en-MY" dirty="0" smtClean="0"/>
              <a:t>If the user agrees about the cost, the </a:t>
            </a:r>
            <a:r>
              <a:rPr lang="en-MY" b="1" dirty="0" smtClean="0"/>
              <a:t>strategy finding </a:t>
            </a:r>
            <a:r>
              <a:rPr lang="en-MY" dirty="0" smtClean="0"/>
              <a:t>component will inform the </a:t>
            </a:r>
            <a:r>
              <a:rPr lang="en-MY" b="1" dirty="0" smtClean="0"/>
              <a:t>data quality improvement </a:t>
            </a:r>
            <a:r>
              <a:rPr lang="en-MY" dirty="0" smtClean="0"/>
              <a:t>component to take actions to improve the data quality and then update the database</a:t>
            </a:r>
            <a:r>
              <a:rPr lang="en-MY" smtClean="0"/>
              <a:t>. </a:t>
            </a:r>
          </a:p>
          <a:p>
            <a:pPr lvl="1" algn="just"/>
            <a:r>
              <a:rPr lang="en-MY" smtClean="0"/>
              <a:t>Finally</a:t>
            </a:r>
            <a:r>
              <a:rPr lang="en-MY" dirty="0" smtClean="0"/>
              <a:t>, new results will be returned to the user. </a:t>
            </a:r>
            <a:endParaRPr lang="en-US" dirty="0"/>
          </a:p>
        </p:txBody>
      </p:sp>
      <p:sp>
        <p:nvSpPr>
          <p:cNvPr id="4" name="Slide Number Placeholder 3">
            <a:extLst>
              <a:ext uri="{FF2B5EF4-FFF2-40B4-BE49-F238E27FC236}">
                <a16:creationId xmlns:a16="http://schemas.microsoft.com/office/drawing/2014/main" id="{EF910561-D78F-0B49-8ACE-FD97862276E7}"/>
              </a:ext>
            </a:extLst>
          </p:cNvPr>
          <p:cNvSpPr>
            <a:spLocks noGrp="1"/>
          </p:cNvSpPr>
          <p:nvPr>
            <p:ph type="sldNum" sz="quarter" idx="12"/>
          </p:nvPr>
        </p:nvSpPr>
        <p:spPr/>
        <p:txBody>
          <a:bodyPr/>
          <a:lstStyle/>
          <a:p>
            <a:fld id="{33085032-7C7B-4CFF-B143-12EB198668AE}" type="slidenum">
              <a:rPr lang="en-US" smtClean="0"/>
              <a:t>22</a:t>
            </a:fld>
            <a:endParaRPr lang="en-US"/>
          </a:p>
        </p:txBody>
      </p:sp>
      <p:sp>
        <p:nvSpPr>
          <p:cNvPr id="5" name="Rectangle 4">
            <a:extLst>
              <a:ext uri="{FF2B5EF4-FFF2-40B4-BE49-F238E27FC236}">
                <a16:creationId xmlns:a16="http://schemas.microsoft.com/office/drawing/2014/main" id="{8A0933D6-8A19-8842-A89E-0B7BE8732B48}"/>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311497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757A-1BED-FE49-B4F1-439CA9ADF365}"/>
              </a:ext>
            </a:extLst>
          </p:cNvPr>
          <p:cNvSpPr>
            <a:spLocks noGrp="1"/>
          </p:cNvSpPr>
          <p:nvPr>
            <p:ph type="title"/>
          </p:nvPr>
        </p:nvSpPr>
        <p:spPr/>
        <p:txBody>
          <a:bodyPr/>
          <a:lstStyle/>
          <a:p>
            <a:r>
              <a:rPr lang="en-US" dirty="0"/>
              <a:t>Data Provenance</a:t>
            </a:r>
          </a:p>
        </p:txBody>
      </p:sp>
      <p:sp>
        <p:nvSpPr>
          <p:cNvPr id="3" name="Content Placeholder 2">
            <a:extLst>
              <a:ext uri="{FF2B5EF4-FFF2-40B4-BE49-F238E27FC236}">
                <a16:creationId xmlns:a16="http://schemas.microsoft.com/office/drawing/2014/main" id="{CC931553-BDE4-CB44-96EE-02284E4595AC}"/>
              </a:ext>
            </a:extLst>
          </p:cNvPr>
          <p:cNvSpPr>
            <a:spLocks noGrp="1"/>
          </p:cNvSpPr>
          <p:nvPr>
            <p:ph idx="1"/>
          </p:nvPr>
        </p:nvSpPr>
        <p:spPr/>
        <p:txBody>
          <a:bodyPr/>
          <a:lstStyle/>
          <a:p>
            <a:pPr algn="just"/>
            <a:r>
              <a:rPr lang="en-MY" dirty="0"/>
              <a:t>Provenance data is most frequently represented as a </a:t>
            </a:r>
            <a:r>
              <a:rPr lang="en-MY" u="sng" dirty="0"/>
              <a:t>directed, acyclic graph</a:t>
            </a:r>
            <a:r>
              <a:rPr lang="en-MY" dirty="0"/>
              <a:t>. </a:t>
            </a:r>
            <a:endParaRPr lang="en-MY" dirty="0" smtClean="0"/>
          </a:p>
          <a:p>
            <a:pPr lvl="1" algn="just"/>
            <a:r>
              <a:rPr lang="en-MY" dirty="0" smtClean="0"/>
              <a:t>Interactions </a:t>
            </a:r>
            <a:r>
              <a:rPr lang="en-MY" dirty="0"/>
              <a:t>are recorded as a set of </a:t>
            </a:r>
            <a:r>
              <a:rPr lang="en-MY" i="1" dirty="0"/>
              <a:t>edges</a:t>
            </a:r>
            <a:r>
              <a:rPr lang="en-MY" dirty="0"/>
              <a:t> that relate data-items, transformations (computations), and persons or organizations associated with the data, all represented as </a:t>
            </a:r>
            <a:r>
              <a:rPr lang="en-MY" i="1" dirty="0"/>
              <a:t>vertices</a:t>
            </a:r>
            <a:r>
              <a:rPr lang="en-MY" dirty="0"/>
              <a:t> </a:t>
            </a:r>
            <a:endParaRPr lang="en-US" dirty="0"/>
          </a:p>
        </p:txBody>
      </p:sp>
      <p:sp>
        <p:nvSpPr>
          <p:cNvPr id="4" name="Slide Number Placeholder 3">
            <a:extLst>
              <a:ext uri="{FF2B5EF4-FFF2-40B4-BE49-F238E27FC236}">
                <a16:creationId xmlns:a16="http://schemas.microsoft.com/office/drawing/2014/main" id="{1AC7B061-5DD1-5D41-9C18-962E97E27DA9}"/>
              </a:ext>
            </a:extLst>
          </p:cNvPr>
          <p:cNvSpPr>
            <a:spLocks noGrp="1"/>
          </p:cNvSpPr>
          <p:nvPr>
            <p:ph type="sldNum" sz="quarter" idx="12"/>
          </p:nvPr>
        </p:nvSpPr>
        <p:spPr/>
        <p:txBody>
          <a:bodyPr/>
          <a:lstStyle/>
          <a:p>
            <a:fld id="{33085032-7C7B-4CFF-B143-12EB198668AE}" type="slidenum">
              <a:rPr lang="en-US" smtClean="0"/>
              <a:t>3</a:t>
            </a:fld>
            <a:endParaRPr lang="en-US"/>
          </a:p>
        </p:txBody>
      </p:sp>
      <p:sp>
        <p:nvSpPr>
          <p:cNvPr id="5" name="Rectangle 4">
            <a:extLst>
              <a:ext uri="{FF2B5EF4-FFF2-40B4-BE49-F238E27FC236}">
                <a16:creationId xmlns:a16="http://schemas.microsoft.com/office/drawing/2014/main" id="{6CBA1764-C74F-0F4A-A1C7-DA95000FB4D9}"/>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212711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5489-F21A-744C-B0C8-99572F3516BE}"/>
              </a:ext>
            </a:extLst>
          </p:cNvPr>
          <p:cNvSpPr>
            <a:spLocks noGrp="1"/>
          </p:cNvSpPr>
          <p:nvPr>
            <p:ph type="title"/>
          </p:nvPr>
        </p:nvSpPr>
        <p:spPr/>
        <p:txBody>
          <a:bodyPr/>
          <a:lstStyle/>
          <a:p>
            <a:r>
              <a:rPr lang="en-US" dirty="0"/>
              <a:t>Data Provenance</a:t>
            </a:r>
          </a:p>
        </p:txBody>
      </p:sp>
      <p:sp>
        <p:nvSpPr>
          <p:cNvPr id="3" name="Content Placeholder 2">
            <a:extLst>
              <a:ext uri="{FF2B5EF4-FFF2-40B4-BE49-F238E27FC236}">
                <a16:creationId xmlns:a16="http://schemas.microsoft.com/office/drawing/2014/main" id="{2EDD95C2-8D9A-8846-AC6D-61AD3EDC2A3F}"/>
              </a:ext>
            </a:extLst>
          </p:cNvPr>
          <p:cNvSpPr>
            <a:spLocks noGrp="1"/>
          </p:cNvSpPr>
          <p:nvPr>
            <p:ph idx="1"/>
          </p:nvPr>
        </p:nvSpPr>
        <p:spPr>
          <a:xfrm>
            <a:off x="628650" y="1825625"/>
            <a:ext cx="3645638" cy="4351338"/>
          </a:xfrm>
        </p:spPr>
        <p:txBody>
          <a:bodyPr>
            <a:noAutofit/>
          </a:bodyPr>
          <a:lstStyle/>
          <a:p>
            <a:pPr algn="just"/>
            <a:r>
              <a:rPr lang="en-MY" sz="2400" dirty="0"/>
              <a:t>In this example, two processes (</a:t>
            </a:r>
            <a:r>
              <a:rPr lang="en-MY" sz="2400" dirty="0" smtClean="0"/>
              <a:t>Process 1</a:t>
            </a:r>
            <a:r>
              <a:rPr lang="en-MY" sz="2400" dirty="0"/>
              <a:t>) and (Process 2), use the data from the inputs File 1 and File 2, respectively. </a:t>
            </a:r>
          </a:p>
          <a:p>
            <a:pPr algn="just"/>
            <a:r>
              <a:rPr lang="en-MY" sz="2400" dirty="0"/>
              <a:t>The processes are associated respectively with the users Alice and Bob, respectively. </a:t>
            </a:r>
            <a:endParaRPr lang="en-MY" sz="2400" dirty="0" smtClean="0"/>
          </a:p>
          <a:p>
            <a:pPr lvl="1" algn="just"/>
            <a:r>
              <a:rPr lang="en-MY" sz="2000" dirty="0" smtClean="0"/>
              <a:t>Process </a:t>
            </a:r>
            <a:r>
              <a:rPr lang="en-MY" sz="2000" dirty="0"/>
              <a:t>1 informed (transferred information to) Process 2, which generated the output File 3.</a:t>
            </a:r>
            <a:endParaRPr lang="en-US" sz="2000" dirty="0"/>
          </a:p>
        </p:txBody>
      </p:sp>
      <p:sp>
        <p:nvSpPr>
          <p:cNvPr id="4" name="Slide Number Placeholder 3">
            <a:extLst>
              <a:ext uri="{FF2B5EF4-FFF2-40B4-BE49-F238E27FC236}">
                <a16:creationId xmlns:a16="http://schemas.microsoft.com/office/drawing/2014/main" id="{295190C8-67F2-5E48-BD25-63BBBA8F01BA}"/>
              </a:ext>
            </a:extLst>
          </p:cNvPr>
          <p:cNvSpPr>
            <a:spLocks noGrp="1"/>
          </p:cNvSpPr>
          <p:nvPr>
            <p:ph type="sldNum" sz="quarter" idx="12"/>
          </p:nvPr>
        </p:nvSpPr>
        <p:spPr/>
        <p:txBody>
          <a:bodyPr/>
          <a:lstStyle/>
          <a:p>
            <a:fld id="{33085032-7C7B-4CFF-B143-12EB198668AE}" type="slidenum">
              <a:rPr lang="en-US" smtClean="0"/>
              <a:t>4</a:t>
            </a:fld>
            <a:endParaRPr lang="en-US"/>
          </a:p>
        </p:txBody>
      </p:sp>
      <p:pic>
        <p:nvPicPr>
          <p:cNvPr id="5" name="Picture 4">
            <a:extLst>
              <a:ext uri="{FF2B5EF4-FFF2-40B4-BE49-F238E27FC236}">
                <a16:creationId xmlns:a16="http://schemas.microsoft.com/office/drawing/2014/main" id="{6408312C-222B-9540-8192-2AC326EEBB37}"/>
              </a:ext>
            </a:extLst>
          </p:cNvPr>
          <p:cNvPicPr>
            <a:picLocks noChangeAspect="1"/>
          </p:cNvPicPr>
          <p:nvPr/>
        </p:nvPicPr>
        <p:blipFill>
          <a:blip r:embed="rId2"/>
          <a:stretch>
            <a:fillRect/>
          </a:stretch>
        </p:blipFill>
        <p:spPr>
          <a:xfrm>
            <a:off x="4325847" y="1912607"/>
            <a:ext cx="4818153" cy="3706813"/>
          </a:xfrm>
          <a:prstGeom prst="rect">
            <a:avLst/>
          </a:prstGeom>
        </p:spPr>
      </p:pic>
      <p:sp>
        <p:nvSpPr>
          <p:cNvPr id="6" name="Rectangle 5">
            <a:extLst>
              <a:ext uri="{FF2B5EF4-FFF2-40B4-BE49-F238E27FC236}">
                <a16:creationId xmlns:a16="http://schemas.microsoft.com/office/drawing/2014/main" id="{FDC67CD0-5ED7-9649-9524-C8D464E3B886}"/>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84426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A1B5-D738-5442-ABDE-DBE68762DDB5}"/>
              </a:ext>
            </a:extLst>
          </p:cNvPr>
          <p:cNvSpPr>
            <a:spLocks noGrp="1"/>
          </p:cNvSpPr>
          <p:nvPr>
            <p:ph type="title"/>
          </p:nvPr>
        </p:nvSpPr>
        <p:spPr/>
        <p:txBody>
          <a:bodyPr/>
          <a:lstStyle/>
          <a:p>
            <a:r>
              <a:rPr lang="en-US" dirty="0"/>
              <a:t>Data Provenance</a:t>
            </a:r>
          </a:p>
        </p:txBody>
      </p:sp>
      <p:sp>
        <p:nvSpPr>
          <p:cNvPr id="3" name="Content Placeholder 2">
            <a:extLst>
              <a:ext uri="{FF2B5EF4-FFF2-40B4-BE49-F238E27FC236}">
                <a16:creationId xmlns:a16="http://schemas.microsoft.com/office/drawing/2014/main" id="{5BF9AF8C-9D2A-DF4D-B910-E327A3782D2E}"/>
              </a:ext>
            </a:extLst>
          </p:cNvPr>
          <p:cNvSpPr>
            <a:spLocks noGrp="1"/>
          </p:cNvSpPr>
          <p:nvPr>
            <p:ph idx="1"/>
          </p:nvPr>
        </p:nvSpPr>
        <p:spPr/>
        <p:txBody>
          <a:bodyPr/>
          <a:lstStyle/>
          <a:p>
            <a:pPr algn="just"/>
            <a:r>
              <a:rPr lang="en-MY" dirty="0"/>
              <a:t>Exploiting data provenance is a multi-stage process. </a:t>
            </a:r>
          </a:p>
          <a:p>
            <a:pPr marL="914400" lvl="1" indent="-457200" algn="just">
              <a:buFont typeface="+mj-lt"/>
              <a:buAutoNum type="arabicPeriod"/>
            </a:pPr>
            <a:r>
              <a:rPr lang="en-MY" dirty="0"/>
              <a:t>First, it involves the </a:t>
            </a:r>
            <a:r>
              <a:rPr lang="en-MY" b="1" i="1" dirty="0"/>
              <a:t>capture</a:t>
            </a:r>
            <a:r>
              <a:rPr lang="en-MY" dirty="0"/>
              <a:t> of data provenance during code execution. </a:t>
            </a:r>
          </a:p>
          <a:p>
            <a:pPr marL="914400" lvl="1" indent="-457200" algn="just">
              <a:buFont typeface="+mj-lt"/>
              <a:buAutoNum type="arabicPeriod"/>
            </a:pPr>
            <a:r>
              <a:rPr lang="en-MY" dirty="0"/>
              <a:t>Next, the provenance must be </a:t>
            </a:r>
            <a:r>
              <a:rPr lang="en-MY" b="1" i="1" dirty="0"/>
              <a:t>stored</a:t>
            </a:r>
            <a:r>
              <a:rPr lang="en-MY" dirty="0"/>
              <a:t> in an efficient manner. </a:t>
            </a:r>
          </a:p>
          <a:p>
            <a:pPr marL="914400" lvl="1" indent="-457200" algn="just">
              <a:buFont typeface="+mj-lt"/>
              <a:buAutoNum type="arabicPeriod"/>
            </a:pPr>
            <a:r>
              <a:rPr lang="en-MY" dirty="0"/>
              <a:t>Last, the provenance is </a:t>
            </a:r>
            <a:r>
              <a:rPr lang="en-MY" b="1" i="1" dirty="0"/>
              <a:t>queried and analysed </a:t>
            </a:r>
            <a:r>
              <a:rPr lang="en-MY" dirty="0"/>
              <a:t>either by machines (algorithmically) or by humans, most frequently through visualization.</a:t>
            </a:r>
            <a:endParaRPr lang="en-US" dirty="0"/>
          </a:p>
        </p:txBody>
      </p:sp>
      <p:sp>
        <p:nvSpPr>
          <p:cNvPr id="4" name="Slide Number Placeholder 3">
            <a:extLst>
              <a:ext uri="{FF2B5EF4-FFF2-40B4-BE49-F238E27FC236}">
                <a16:creationId xmlns:a16="http://schemas.microsoft.com/office/drawing/2014/main" id="{2A3A78AC-2087-3541-A08C-3C386D38A719}"/>
              </a:ext>
            </a:extLst>
          </p:cNvPr>
          <p:cNvSpPr>
            <a:spLocks noGrp="1"/>
          </p:cNvSpPr>
          <p:nvPr>
            <p:ph type="sldNum" sz="quarter" idx="12"/>
          </p:nvPr>
        </p:nvSpPr>
        <p:spPr/>
        <p:txBody>
          <a:bodyPr/>
          <a:lstStyle/>
          <a:p>
            <a:fld id="{33085032-7C7B-4CFF-B143-12EB198668AE}" type="slidenum">
              <a:rPr lang="en-US" smtClean="0"/>
              <a:t>5</a:t>
            </a:fld>
            <a:endParaRPr lang="en-US"/>
          </a:p>
        </p:txBody>
      </p:sp>
      <p:sp>
        <p:nvSpPr>
          <p:cNvPr id="5" name="Rectangle 4">
            <a:extLst>
              <a:ext uri="{FF2B5EF4-FFF2-40B4-BE49-F238E27FC236}">
                <a16:creationId xmlns:a16="http://schemas.microsoft.com/office/drawing/2014/main" id="{0B59D69E-0DCA-FB44-9D4B-FC1E58A422B6}"/>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4043779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3B9EB-7129-ED44-8B48-AEDB6B616AB8}"/>
              </a:ext>
            </a:extLst>
          </p:cNvPr>
          <p:cNvSpPr>
            <a:spLocks noGrp="1"/>
          </p:cNvSpPr>
          <p:nvPr>
            <p:ph type="title"/>
          </p:nvPr>
        </p:nvSpPr>
        <p:spPr/>
        <p:txBody>
          <a:bodyPr/>
          <a:lstStyle/>
          <a:p>
            <a:r>
              <a:rPr lang="en-US" dirty="0"/>
              <a:t>Data Provenance - capture</a:t>
            </a:r>
          </a:p>
        </p:txBody>
      </p:sp>
      <p:sp>
        <p:nvSpPr>
          <p:cNvPr id="3" name="Content Placeholder 2">
            <a:extLst>
              <a:ext uri="{FF2B5EF4-FFF2-40B4-BE49-F238E27FC236}">
                <a16:creationId xmlns:a16="http://schemas.microsoft.com/office/drawing/2014/main" id="{491809DA-5A3A-C444-B19C-9D37B01513CC}"/>
              </a:ext>
            </a:extLst>
          </p:cNvPr>
          <p:cNvSpPr>
            <a:spLocks noGrp="1"/>
          </p:cNvSpPr>
          <p:nvPr>
            <p:ph idx="1"/>
          </p:nvPr>
        </p:nvSpPr>
        <p:spPr/>
        <p:txBody>
          <a:bodyPr>
            <a:noAutofit/>
          </a:bodyPr>
          <a:lstStyle/>
          <a:p>
            <a:pPr algn="just"/>
            <a:r>
              <a:rPr lang="en-MY" dirty="0"/>
              <a:t>Provenance capture can be divided into two broad categories: observed and disclosed. </a:t>
            </a:r>
          </a:p>
          <a:p>
            <a:pPr lvl="1" algn="just"/>
            <a:r>
              <a:rPr lang="en-MY" b="1" dirty="0"/>
              <a:t>Disclosed provenance </a:t>
            </a:r>
            <a:r>
              <a:rPr lang="en-MY" dirty="0"/>
              <a:t>consists of modifying an existing application so that it publishes the provenance resulting from its execution. </a:t>
            </a:r>
          </a:p>
          <a:p>
            <a:pPr lvl="2" algn="just"/>
            <a:r>
              <a:rPr lang="en-MY" dirty="0"/>
              <a:t>One example of disclosed provenance is the Earth System Science Workbench, used to process satellite imagery. </a:t>
            </a:r>
            <a:endParaRPr lang="en-MY" dirty="0" smtClean="0"/>
          </a:p>
          <a:p>
            <a:pPr lvl="1" algn="just"/>
            <a:r>
              <a:rPr lang="en-MY" b="1" dirty="0"/>
              <a:t>Observed provenance </a:t>
            </a:r>
            <a:r>
              <a:rPr lang="en-MY" dirty="0"/>
              <a:t>consists of modifying the system on top of which the computation runs, so that it systematically and automatically records how data are generated. </a:t>
            </a:r>
          </a:p>
          <a:p>
            <a:pPr lvl="2" algn="just"/>
            <a:r>
              <a:rPr lang="en-MY" dirty="0"/>
              <a:t>PASS, which captures provenance in the operating system, is an observed provenance system. It produces a record of the execution of unmodified programs that run on top of it. </a:t>
            </a:r>
            <a:endParaRPr lang="en-US" dirty="0"/>
          </a:p>
          <a:p>
            <a:pPr lvl="1" algn="just"/>
            <a:endParaRPr lang="en-MY" dirty="0"/>
          </a:p>
        </p:txBody>
      </p:sp>
      <p:sp>
        <p:nvSpPr>
          <p:cNvPr id="4" name="Slide Number Placeholder 3">
            <a:extLst>
              <a:ext uri="{FF2B5EF4-FFF2-40B4-BE49-F238E27FC236}">
                <a16:creationId xmlns:a16="http://schemas.microsoft.com/office/drawing/2014/main" id="{A02D71B0-A095-A540-9683-E823A47550BB}"/>
              </a:ext>
            </a:extLst>
          </p:cNvPr>
          <p:cNvSpPr>
            <a:spLocks noGrp="1"/>
          </p:cNvSpPr>
          <p:nvPr>
            <p:ph type="sldNum" sz="quarter" idx="12"/>
          </p:nvPr>
        </p:nvSpPr>
        <p:spPr/>
        <p:txBody>
          <a:bodyPr/>
          <a:lstStyle/>
          <a:p>
            <a:fld id="{33085032-7C7B-4CFF-B143-12EB198668AE}" type="slidenum">
              <a:rPr lang="en-US" smtClean="0"/>
              <a:t>6</a:t>
            </a:fld>
            <a:endParaRPr lang="en-US"/>
          </a:p>
        </p:txBody>
      </p:sp>
      <p:sp>
        <p:nvSpPr>
          <p:cNvPr id="5" name="Rectangle 4">
            <a:extLst>
              <a:ext uri="{FF2B5EF4-FFF2-40B4-BE49-F238E27FC236}">
                <a16:creationId xmlns:a16="http://schemas.microsoft.com/office/drawing/2014/main" id="{62F83A27-D908-D040-A2C4-A620BBB85B8A}"/>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331380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C093-3B20-3642-953F-BBA10CBE5397}"/>
              </a:ext>
            </a:extLst>
          </p:cNvPr>
          <p:cNvSpPr>
            <a:spLocks noGrp="1"/>
          </p:cNvSpPr>
          <p:nvPr>
            <p:ph type="title"/>
          </p:nvPr>
        </p:nvSpPr>
        <p:spPr/>
        <p:txBody>
          <a:bodyPr/>
          <a:lstStyle/>
          <a:p>
            <a:r>
              <a:rPr lang="en-US" dirty="0"/>
              <a:t>Data Provenance - Storage</a:t>
            </a:r>
          </a:p>
        </p:txBody>
      </p:sp>
      <p:sp>
        <p:nvSpPr>
          <p:cNvPr id="3" name="Content Placeholder 2">
            <a:extLst>
              <a:ext uri="{FF2B5EF4-FFF2-40B4-BE49-F238E27FC236}">
                <a16:creationId xmlns:a16="http://schemas.microsoft.com/office/drawing/2014/main" id="{E54DC2A6-4F29-754A-9696-A6BD7512F6ED}"/>
              </a:ext>
            </a:extLst>
          </p:cNvPr>
          <p:cNvSpPr>
            <a:spLocks noGrp="1"/>
          </p:cNvSpPr>
          <p:nvPr>
            <p:ph idx="1"/>
          </p:nvPr>
        </p:nvSpPr>
        <p:spPr/>
        <p:txBody>
          <a:bodyPr>
            <a:noAutofit/>
          </a:bodyPr>
          <a:lstStyle/>
          <a:p>
            <a:pPr algn="just"/>
            <a:r>
              <a:rPr lang="en-MY" dirty="0"/>
              <a:t>Numerous systems have been developed over the years to accomplish this. </a:t>
            </a:r>
            <a:endParaRPr lang="en-MY" dirty="0" smtClean="0"/>
          </a:p>
          <a:p>
            <a:pPr lvl="1" algn="just"/>
            <a:r>
              <a:rPr lang="en-MY" dirty="0" smtClean="0"/>
              <a:t>Some </a:t>
            </a:r>
            <a:r>
              <a:rPr lang="en-MY" dirty="0"/>
              <a:t>are domain-specific, whereas others have been intended for more general application. </a:t>
            </a:r>
          </a:p>
          <a:p>
            <a:pPr lvl="1" algn="just"/>
            <a:r>
              <a:rPr lang="en-MY" dirty="0"/>
              <a:t>For example, the </a:t>
            </a:r>
            <a:r>
              <a:rPr lang="en-MY" b="1" u="sng" dirty="0"/>
              <a:t>Core Provenance </a:t>
            </a:r>
            <a:r>
              <a:rPr lang="en-MY" b="1" u="sng" dirty="0" smtClean="0"/>
              <a:t>Library</a:t>
            </a:r>
            <a:r>
              <a:rPr lang="en-MY" baseline="30000" dirty="0" smtClean="0"/>
              <a:t> </a:t>
            </a:r>
            <a:r>
              <a:rPr lang="en-MY" dirty="0" smtClean="0"/>
              <a:t>provides </a:t>
            </a:r>
            <a:r>
              <a:rPr lang="en-MY" dirty="0"/>
              <a:t>an interface between provenance generating applications and various database back-ends. It enables the integration of provenance information from diverse sources into a coherent whole. </a:t>
            </a:r>
          </a:p>
          <a:p>
            <a:pPr lvl="1" algn="just"/>
            <a:r>
              <a:rPr lang="en-MY" dirty="0"/>
              <a:t>Other issues, such as the scale of provenance generated by large scale systems, are being addressed using Big Data storage.</a:t>
            </a:r>
            <a:endParaRPr lang="en-US" dirty="0"/>
          </a:p>
        </p:txBody>
      </p:sp>
      <p:sp>
        <p:nvSpPr>
          <p:cNvPr id="4" name="Slide Number Placeholder 3">
            <a:extLst>
              <a:ext uri="{FF2B5EF4-FFF2-40B4-BE49-F238E27FC236}">
                <a16:creationId xmlns:a16="http://schemas.microsoft.com/office/drawing/2014/main" id="{9B937292-9B09-3740-8C78-3E104B308C9F}"/>
              </a:ext>
            </a:extLst>
          </p:cNvPr>
          <p:cNvSpPr>
            <a:spLocks noGrp="1"/>
          </p:cNvSpPr>
          <p:nvPr>
            <p:ph type="sldNum" sz="quarter" idx="12"/>
          </p:nvPr>
        </p:nvSpPr>
        <p:spPr/>
        <p:txBody>
          <a:bodyPr/>
          <a:lstStyle/>
          <a:p>
            <a:fld id="{33085032-7C7B-4CFF-B143-12EB198668AE}" type="slidenum">
              <a:rPr lang="en-US" smtClean="0"/>
              <a:t>7</a:t>
            </a:fld>
            <a:endParaRPr lang="en-US"/>
          </a:p>
        </p:txBody>
      </p:sp>
      <p:sp>
        <p:nvSpPr>
          <p:cNvPr id="5" name="Rectangle 4">
            <a:extLst>
              <a:ext uri="{FF2B5EF4-FFF2-40B4-BE49-F238E27FC236}">
                <a16:creationId xmlns:a16="http://schemas.microsoft.com/office/drawing/2014/main" id="{9F1137F3-518F-9C47-9E8B-9BB6677DA21F}"/>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16962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EDBB-BACB-AE40-9444-DB56E787C0EC}"/>
              </a:ext>
            </a:extLst>
          </p:cNvPr>
          <p:cNvSpPr>
            <a:spLocks noGrp="1"/>
          </p:cNvSpPr>
          <p:nvPr>
            <p:ph type="title"/>
          </p:nvPr>
        </p:nvSpPr>
        <p:spPr/>
        <p:txBody>
          <a:bodyPr/>
          <a:lstStyle/>
          <a:p>
            <a:r>
              <a:rPr lang="en-US" dirty="0"/>
              <a:t>Data Provenance - Analysis</a:t>
            </a:r>
          </a:p>
        </p:txBody>
      </p:sp>
      <p:sp>
        <p:nvSpPr>
          <p:cNvPr id="3" name="Content Placeholder 2">
            <a:extLst>
              <a:ext uri="{FF2B5EF4-FFF2-40B4-BE49-F238E27FC236}">
                <a16:creationId xmlns:a16="http://schemas.microsoft.com/office/drawing/2014/main" id="{FFFDE001-B53E-344D-9977-85C62810FEC4}"/>
              </a:ext>
            </a:extLst>
          </p:cNvPr>
          <p:cNvSpPr>
            <a:spLocks noGrp="1"/>
          </p:cNvSpPr>
          <p:nvPr>
            <p:ph idx="1"/>
          </p:nvPr>
        </p:nvSpPr>
        <p:spPr>
          <a:xfrm>
            <a:off x="628650" y="1825624"/>
            <a:ext cx="7886700" cy="4895851"/>
          </a:xfrm>
        </p:spPr>
        <p:txBody>
          <a:bodyPr>
            <a:normAutofit/>
          </a:bodyPr>
          <a:lstStyle/>
          <a:p>
            <a:pPr algn="just"/>
            <a:r>
              <a:rPr lang="en-MY" dirty="0"/>
              <a:t>The last aspect concerns the analysis, query and use of the provenance data. </a:t>
            </a:r>
          </a:p>
          <a:p>
            <a:pPr lvl="1" algn="just"/>
            <a:r>
              <a:rPr lang="en-MY" dirty="0"/>
              <a:t>For example, visualization tools that present provenance data in an intelligible manner have been created by projects, such as </a:t>
            </a:r>
            <a:r>
              <a:rPr lang="en-MY" b="1" dirty="0"/>
              <a:t>Orbiter</a:t>
            </a:r>
            <a:r>
              <a:rPr lang="en-MY" b="1" baseline="30000" dirty="0"/>
              <a:t> </a:t>
            </a:r>
            <a:r>
              <a:rPr lang="en-MY" b="1" dirty="0"/>
              <a:t>or </a:t>
            </a:r>
            <a:r>
              <a:rPr lang="en-MY" b="1" dirty="0" err="1"/>
              <a:t>VisTrails</a:t>
            </a:r>
            <a:r>
              <a:rPr lang="en-MY" dirty="0"/>
              <a:t>. </a:t>
            </a:r>
          </a:p>
          <a:p>
            <a:pPr algn="just"/>
            <a:r>
              <a:rPr lang="en-MY" dirty="0"/>
              <a:t>Another use of provenance is to render the </a:t>
            </a:r>
            <a:r>
              <a:rPr lang="en-MY" u="sng" dirty="0"/>
              <a:t>analytical process transparent</a:t>
            </a:r>
            <a:r>
              <a:rPr lang="en-MY" dirty="0"/>
              <a:t>. By examining provenance records, one can learn </a:t>
            </a:r>
            <a:r>
              <a:rPr lang="en-MY" b="1" dirty="0"/>
              <a:t>how a team went from the raw collected data to the published results</a:t>
            </a:r>
            <a:r>
              <a:rPr lang="en-MY" dirty="0"/>
              <a:t>. </a:t>
            </a:r>
          </a:p>
          <a:p>
            <a:pPr lvl="1" algn="just"/>
            <a:r>
              <a:rPr lang="en-MY" dirty="0"/>
              <a:t>Tools such as </a:t>
            </a:r>
            <a:r>
              <a:rPr lang="en-MY" dirty="0" err="1"/>
              <a:t>ReproZip</a:t>
            </a:r>
            <a:r>
              <a:rPr lang="en-MY" dirty="0"/>
              <a:t> have been built to automatically reproduce computational environments. </a:t>
            </a:r>
          </a:p>
        </p:txBody>
      </p:sp>
      <p:sp>
        <p:nvSpPr>
          <p:cNvPr id="4" name="Slide Number Placeholder 3">
            <a:extLst>
              <a:ext uri="{FF2B5EF4-FFF2-40B4-BE49-F238E27FC236}">
                <a16:creationId xmlns:a16="http://schemas.microsoft.com/office/drawing/2014/main" id="{04224341-4647-4C4C-9D1A-A549F1CE20CB}"/>
              </a:ext>
            </a:extLst>
          </p:cNvPr>
          <p:cNvSpPr>
            <a:spLocks noGrp="1"/>
          </p:cNvSpPr>
          <p:nvPr>
            <p:ph type="sldNum" sz="quarter" idx="12"/>
          </p:nvPr>
        </p:nvSpPr>
        <p:spPr/>
        <p:txBody>
          <a:bodyPr/>
          <a:lstStyle/>
          <a:p>
            <a:fld id="{33085032-7C7B-4CFF-B143-12EB198668AE}" type="slidenum">
              <a:rPr lang="en-US" smtClean="0"/>
              <a:t>8</a:t>
            </a:fld>
            <a:endParaRPr lang="en-US"/>
          </a:p>
        </p:txBody>
      </p:sp>
      <p:sp>
        <p:nvSpPr>
          <p:cNvPr id="5" name="Rectangle 4">
            <a:extLst>
              <a:ext uri="{FF2B5EF4-FFF2-40B4-BE49-F238E27FC236}">
                <a16:creationId xmlns:a16="http://schemas.microsoft.com/office/drawing/2014/main" id="{7E27AF3B-1B26-2C44-900D-464886222B3B}"/>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725354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EDBB-BACB-AE40-9444-DB56E787C0EC}"/>
              </a:ext>
            </a:extLst>
          </p:cNvPr>
          <p:cNvSpPr>
            <a:spLocks noGrp="1"/>
          </p:cNvSpPr>
          <p:nvPr>
            <p:ph type="title"/>
          </p:nvPr>
        </p:nvSpPr>
        <p:spPr/>
        <p:txBody>
          <a:bodyPr/>
          <a:lstStyle/>
          <a:p>
            <a:r>
              <a:rPr lang="en-US" dirty="0"/>
              <a:t>Data Provenance - Analysis</a:t>
            </a:r>
          </a:p>
        </p:txBody>
      </p:sp>
      <p:sp>
        <p:nvSpPr>
          <p:cNvPr id="3" name="Content Placeholder 2">
            <a:extLst>
              <a:ext uri="{FF2B5EF4-FFF2-40B4-BE49-F238E27FC236}">
                <a16:creationId xmlns:a16="http://schemas.microsoft.com/office/drawing/2014/main" id="{FFFDE001-B53E-344D-9977-85C62810FEC4}"/>
              </a:ext>
            </a:extLst>
          </p:cNvPr>
          <p:cNvSpPr>
            <a:spLocks noGrp="1"/>
          </p:cNvSpPr>
          <p:nvPr>
            <p:ph idx="1"/>
          </p:nvPr>
        </p:nvSpPr>
        <p:spPr>
          <a:xfrm>
            <a:off x="628650" y="1825624"/>
            <a:ext cx="7886700" cy="4895851"/>
          </a:xfrm>
        </p:spPr>
        <p:txBody>
          <a:bodyPr>
            <a:normAutofit/>
          </a:bodyPr>
          <a:lstStyle/>
          <a:p>
            <a:pPr algn="just"/>
            <a:r>
              <a:rPr lang="en-MY" dirty="0" smtClean="0"/>
              <a:t>Others have envisioned using these data to produce </a:t>
            </a:r>
            <a:r>
              <a:rPr lang="en-MY" u="sng" dirty="0" smtClean="0"/>
              <a:t>executable papers</a:t>
            </a:r>
            <a:r>
              <a:rPr lang="en-MY" dirty="0" smtClean="0"/>
              <a:t> to allow readers and reviewers to </a:t>
            </a:r>
            <a:r>
              <a:rPr lang="en-MY" b="1" u="sng" dirty="0" smtClean="0"/>
              <a:t>repeat a computational experiment </a:t>
            </a:r>
            <a:r>
              <a:rPr lang="en-MY" dirty="0" smtClean="0"/>
              <a:t>or conduct related experiments. </a:t>
            </a:r>
          </a:p>
          <a:p>
            <a:pPr lvl="1" algn="just"/>
            <a:r>
              <a:rPr lang="en-MY" sz="2000" dirty="0" smtClean="0"/>
              <a:t>Additionally, they can be used to </a:t>
            </a:r>
            <a:r>
              <a:rPr lang="en-MY" sz="2000" u="sng" dirty="0" smtClean="0"/>
              <a:t>verify a claim or test new hypotheses with less engineering effort</a:t>
            </a:r>
            <a:r>
              <a:rPr lang="en-MY" sz="2000" dirty="0" smtClean="0"/>
              <a:t>. </a:t>
            </a:r>
          </a:p>
          <a:p>
            <a:pPr lvl="1" algn="just"/>
            <a:r>
              <a:rPr lang="en-MY" sz="2000" dirty="0" smtClean="0"/>
              <a:t>Examples of executable papers from the Association for Computing Machinery Special Interest Group on Management of Data 2008 to 2011 conferences are available</a:t>
            </a:r>
            <a:endParaRPr lang="en-US" sz="2000" dirty="0"/>
          </a:p>
        </p:txBody>
      </p:sp>
      <p:sp>
        <p:nvSpPr>
          <p:cNvPr id="4" name="Slide Number Placeholder 3">
            <a:extLst>
              <a:ext uri="{FF2B5EF4-FFF2-40B4-BE49-F238E27FC236}">
                <a16:creationId xmlns:a16="http://schemas.microsoft.com/office/drawing/2014/main" id="{04224341-4647-4C4C-9D1A-A549F1CE20CB}"/>
              </a:ext>
            </a:extLst>
          </p:cNvPr>
          <p:cNvSpPr>
            <a:spLocks noGrp="1"/>
          </p:cNvSpPr>
          <p:nvPr>
            <p:ph type="sldNum" sz="quarter" idx="12"/>
          </p:nvPr>
        </p:nvSpPr>
        <p:spPr/>
        <p:txBody>
          <a:bodyPr/>
          <a:lstStyle/>
          <a:p>
            <a:fld id="{33085032-7C7B-4CFF-B143-12EB198668AE}" type="slidenum">
              <a:rPr lang="en-US" smtClean="0"/>
              <a:t>9</a:t>
            </a:fld>
            <a:endParaRPr lang="en-US"/>
          </a:p>
        </p:txBody>
      </p:sp>
      <p:sp>
        <p:nvSpPr>
          <p:cNvPr id="5" name="Rectangle 4">
            <a:extLst>
              <a:ext uri="{FF2B5EF4-FFF2-40B4-BE49-F238E27FC236}">
                <a16:creationId xmlns:a16="http://schemas.microsoft.com/office/drawing/2014/main" id="{7E27AF3B-1B26-2C44-900D-464886222B3B}"/>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2540099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13699</TotalTime>
  <Words>1647</Words>
  <Application>Microsoft Office PowerPoint</Application>
  <PresentationFormat>On-screen Show (4:3)</PresentationFormat>
  <Paragraphs>161</Paragraphs>
  <Slides>22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WQD7007 Big Data Management</vt:lpstr>
      <vt:lpstr>Data Provenance</vt:lpstr>
      <vt:lpstr>Data Provenance</vt:lpstr>
      <vt:lpstr>Data Provenance</vt:lpstr>
      <vt:lpstr>Data Provenance</vt:lpstr>
      <vt:lpstr>Data Provenance - capture</vt:lpstr>
      <vt:lpstr>Data Provenance - Storage</vt:lpstr>
      <vt:lpstr>Data Provenance - Analysis</vt:lpstr>
      <vt:lpstr>Data Provenance - Analysis</vt:lpstr>
      <vt:lpstr>Data Provenance – Importance in Big Data Debugging </vt:lpstr>
      <vt:lpstr>Data Trustworthiness</vt:lpstr>
      <vt:lpstr>Ways to ensure data trustworthiness</vt:lpstr>
      <vt:lpstr>Ways to ensure data trustworthiness</vt:lpstr>
      <vt:lpstr>Data Trustworthiness –  Assigning Confidence Levels to Data</vt:lpstr>
      <vt:lpstr>Data Trustworthiness –  Assigning Confidence Levels to Data</vt:lpstr>
      <vt:lpstr>Data Trustworthiness – Policies</vt:lpstr>
      <vt:lpstr>Data Trustworthiness – Policies</vt:lpstr>
      <vt:lpstr>Data Trustworthiness –  Policy Complying Query Evaluation </vt:lpstr>
      <vt:lpstr>Data Trustworthiness –  Policy Complying Query Evaluation </vt:lpstr>
      <vt:lpstr>Data Trustworthiness –  Policy Complying Query Evaluation </vt:lpstr>
      <vt:lpstr>Data Trustworthiness –  Policy Complying Query Evaluation </vt:lpstr>
      <vt:lpstr>Data Trustworthiness –  Policy Complying Query Evaluation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WQD7007 Big Data Management</dc:title>
  <dc:creator>hoo</dc:creator>
  <cp:lastModifiedBy>Hoo Wai Lam</cp:lastModifiedBy>
  <cp:revision>139</cp:revision>
  <cp:lastPrinted>2018-02-27T01:04:52Z</cp:lastPrinted>
  <dcterms:created xsi:type="dcterms:W3CDTF">2018-02-20T16:33:32Z</dcterms:created>
  <dcterms:modified xsi:type="dcterms:W3CDTF">2019-05-21T08:33:31Z</dcterms:modified>
</cp:coreProperties>
</file>