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40" r:id="rId3"/>
    <p:sldId id="341" r:id="rId4"/>
    <p:sldId id="321" r:id="rId5"/>
    <p:sldId id="257" r:id="rId6"/>
    <p:sldId id="322" r:id="rId7"/>
    <p:sldId id="323" r:id="rId8"/>
    <p:sldId id="362" r:id="rId9"/>
    <p:sldId id="363" r:id="rId10"/>
    <p:sldId id="326" r:id="rId11"/>
    <p:sldId id="327" r:id="rId12"/>
    <p:sldId id="328" r:id="rId13"/>
    <p:sldId id="324" r:id="rId14"/>
    <p:sldId id="342" r:id="rId15"/>
    <p:sldId id="329" r:id="rId16"/>
    <p:sldId id="330" r:id="rId17"/>
    <p:sldId id="331" r:id="rId18"/>
    <p:sldId id="332" r:id="rId19"/>
    <p:sldId id="333" r:id="rId20"/>
    <p:sldId id="334" r:id="rId21"/>
    <p:sldId id="325" r:id="rId22"/>
    <p:sldId id="335" r:id="rId23"/>
    <p:sldId id="336" r:id="rId24"/>
    <p:sldId id="337" r:id="rId25"/>
    <p:sldId id="361" r:id="rId26"/>
    <p:sldId id="343" r:id="rId27"/>
    <p:sldId id="345" r:id="rId28"/>
    <p:sldId id="344" r:id="rId29"/>
    <p:sldId id="346" r:id="rId30"/>
    <p:sldId id="347" r:id="rId31"/>
    <p:sldId id="348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28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2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C19AF38-51EA-4793-B51D-243D18ABC181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23CC58E-D041-4BC7-AA50-F1ACE9CDC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42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53A2CF2-7CF8-4F14-8D3B-9CC9D7F02024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86732F3-252F-439F-A536-796A778AB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00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FEF929-7E72-4271-A196-D7198AF67961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45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B4C49F-8629-4255-8385-14986FCBE7C2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5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6D8133-945F-457A-A807-4A94BE0A1BC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439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A70DB8-9E48-4CB0-BA09-5E5E5E93F855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3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03CB7E-FD0E-48D2-8260-A3AE78E66579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9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241102-542C-46FA-9423-ECD9D872BEF2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9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485B06-08C7-40D7-B781-527C49791B82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7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B4C804-68FD-4AB5-A23B-D8F8D178F372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54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228BB-E8E1-4CD2-992C-2EFA4051FF86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7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2457EC9-B06C-4904-8268-8A7FA88392F2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29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20E24C-60BA-4927-9273-649D37471489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4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441461-5371-4B75-8914-04CD35F93106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2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B8AC8E-343B-4B7D-9C1C-1683A8C39423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2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60B055-284D-4759-A0F8-F8FF0883E3B6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5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B29AE1-5083-4391-B85D-86F15896D77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0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0B703C-8936-46A6-938E-2437FFD5B70C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2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C517F7-228E-4453-9E0F-EF5B8CF1AAD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9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792624-0B1C-4E73-AE28-B4DD45ED64A0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5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16CF62-A9AC-4D61-AF50-F1F5E94F3E3F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2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77A04-BD0F-4719-A2C5-43685B970C2D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528A1-4AA5-4AB7-9677-AA549B876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1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C340D-338E-438B-90B8-9918EE3F0C96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BA9BF-0D91-40C6-B465-6D3FE08F1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639E3-76B3-450D-BF30-8DA57F419AAA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7074F-3F1E-4D29-969B-1660CBFDC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75067-9EEB-436B-B914-688E65055545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488AB-1886-443C-93DA-F9D6D7F2C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C431-0423-42B6-ACC2-475D1015CE1E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DA1E-2F1F-45E3-BF1C-246C4943C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1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21417-93BA-4BC8-80A6-4B50D25F8978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E5036-219B-4542-A0A0-54AEE68D4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CFFDA-4899-4891-888D-E76F96AE5543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5BB24-8AEC-4E52-8C8C-B13C59545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DB965-E7F0-4632-8A2C-514A50BC4616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431FD-E378-460D-B2DA-DE3E27AE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5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93E4F-6855-483A-8ACA-BAE5F51E27CA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E2A2A-4F1D-4FC7-89AB-9EDF73C71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3F11-9966-4230-88B8-572C8241B03A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31E2-FBB6-40C6-A0E8-871B5B9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3FF70-3798-4E07-A5B5-F7C39454E8B9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5E449-957F-4099-A856-8E72FCFCD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0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211123-8A42-4199-B82F-FC4682621CBF}" type="datetime1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Prof. Dr. Lee Sai Peck, University of Malaya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0B5371-C779-43FE-8AD9-BC5DEF582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5" r:id="rId2"/>
    <p:sldLayoutId id="2147484464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5" r:id="rId9"/>
    <p:sldLayoutId id="2147484461" r:id="rId10"/>
    <p:sldLayoutId id="214748446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bookee.net/ppt-of-scientific-research-methodolog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 smtClean="0"/>
              <a:t>Scientific Research -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Methodologies and Techniques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>
            <a:normAutofit/>
          </a:bodyPr>
          <a:lstStyle/>
          <a:p>
            <a:pPr marR="0" algn="ctr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Overview of Research Methods – Classical phases</a:t>
            </a:r>
            <a:endParaRPr lang="en-US" dirty="0"/>
          </a:p>
        </p:txBody>
      </p:sp>
      <p:pic>
        <p:nvPicPr>
          <p:cNvPr id="21507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" r="233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295400"/>
            <a:ext cx="877411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Research Methods – Other Variants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5175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457200"/>
            <a:ext cx="5130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648200" y="5105400"/>
            <a:ext cx="320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Experiments</a:t>
            </a: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 gained from knowledge of the literature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9"/>
          <p:cNvGrpSpPr>
            <a:grpSpLocks noChangeAspect="1"/>
          </p:cNvGrpSpPr>
          <p:nvPr/>
        </p:nvGrpSpPr>
        <p:grpSpPr bwMode="auto">
          <a:xfrm>
            <a:off x="2286000" y="990600"/>
            <a:ext cx="4572000" cy="4495800"/>
            <a:chOff x="1440" y="721"/>
            <a:chExt cx="2880" cy="2832"/>
          </a:xfrm>
        </p:grpSpPr>
        <p:sp>
          <p:nvSpPr>
            <p:cNvPr id="29701" name="AutoShape 8"/>
            <p:cNvSpPr>
              <a:spLocks noChangeAspect="1" noChangeArrowheads="1" noTextEdit="1"/>
            </p:cNvSpPr>
            <p:nvPr/>
          </p:nvSpPr>
          <p:spPr bwMode="auto">
            <a:xfrm>
              <a:off x="1440" y="721"/>
              <a:ext cx="2880" cy="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2" name="_s8204"/>
            <p:cNvSpPr>
              <a:spLocks noChangeArrowheads="1" noTextEdit="1"/>
            </p:cNvSpPr>
            <p:nvPr/>
          </p:nvSpPr>
          <p:spPr bwMode="auto">
            <a:xfrm>
              <a:off x="1656" y="913"/>
              <a:ext cx="2448" cy="2448"/>
            </a:xfrm>
            <a:custGeom>
              <a:avLst/>
              <a:gdLst>
                <a:gd name="T0" fmla="*/ 139 w 21600"/>
                <a:gd name="T1" fmla="*/ 0 h 21600"/>
                <a:gd name="T2" fmla="*/ 93 w 21600"/>
                <a:gd name="T3" fmla="*/ 26 h 21600"/>
                <a:gd name="T4" fmla="*/ 139 w 21600"/>
                <a:gd name="T5" fmla="*/ 35 h 21600"/>
                <a:gd name="T6" fmla="*/ 184 w 21600"/>
                <a:gd name="T7" fmla="*/ 2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7765" y="3289"/>
                  </a:moveTo>
                  <a:cubicBezTo>
                    <a:pt x="8729" y="2900"/>
                    <a:pt x="9760" y="2700"/>
                    <a:pt x="10799" y="2700"/>
                  </a:cubicBezTo>
                  <a:cubicBezTo>
                    <a:pt x="11839" y="2700"/>
                    <a:pt x="12870" y="2900"/>
                    <a:pt x="13834" y="3289"/>
                  </a:cubicBezTo>
                  <a:lnTo>
                    <a:pt x="14845" y="786"/>
                  </a:lnTo>
                  <a:cubicBezTo>
                    <a:pt x="13560" y="266"/>
                    <a:pt x="12186" y="-1"/>
                    <a:pt x="10800" y="-1"/>
                  </a:cubicBezTo>
                  <a:cubicBezTo>
                    <a:pt x="9413" y="-1"/>
                    <a:pt x="8039" y="266"/>
                    <a:pt x="6754" y="786"/>
                  </a:cubicBezTo>
                  <a:lnTo>
                    <a:pt x="7765" y="3289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03" name="_s8205"/>
            <p:cNvSpPr>
              <a:spLocks noChangeArrowheads="1" noTextEdit="1"/>
            </p:cNvSpPr>
            <p:nvPr/>
          </p:nvSpPr>
          <p:spPr bwMode="auto">
            <a:xfrm rot="5400000">
              <a:off x="1656" y="913"/>
              <a:ext cx="2448" cy="2448"/>
            </a:xfrm>
            <a:custGeom>
              <a:avLst/>
              <a:gdLst>
                <a:gd name="T0" fmla="*/ 139 w 21600"/>
                <a:gd name="T1" fmla="*/ 0 h 21600"/>
                <a:gd name="T2" fmla="*/ 93 w 21600"/>
                <a:gd name="T3" fmla="*/ 26 h 21600"/>
                <a:gd name="T4" fmla="*/ 139 w 21600"/>
                <a:gd name="T5" fmla="*/ 35 h 21600"/>
                <a:gd name="T6" fmla="*/ 184 w 21600"/>
                <a:gd name="T7" fmla="*/ 2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7765" y="3289"/>
                  </a:moveTo>
                  <a:cubicBezTo>
                    <a:pt x="8729" y="2900"/>
                    <a:pt x="9760" y="2700"/>
                    <a:pt x="10799" y="2700"/>
                  </a:cubicBezTo>
                  <a:cubicBezTo>
                    <a:pt x="11839" y="2700"/>
                    <a:pt x="12870" y="2900"/>
                    <a:pt x="13834" y="3289"/>
                  </a:cubicBezTo>
                  <a:lnTo>
                    <a:pt x="14845" y="786"/>
                  </a:lnTo>
                  <a:cubicBezTo>
                    <a:pt x="13560" y="266"/>
                    <a:pt x="12186" y="-1"/>
                    <a:pt x="10800" y="-1"/>
                  </a:cubicBezTo>
                  <a:cubicBezTo>
                    <a:pt x="9413" y="-1"/>
                    <a:pt x="8039" y="266"/>
                    <a:pt x="6754" y="786"/>
                  </a:cubicBezTo>
                  <a:lnTo>
                    <a:pt x="7765" y="3289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04" name="_s8207"/>
            <p:cNvSpPr>
              <a:spLocks noChangeArrowheads="1" noTextEdit="1"/>
            </p:cNvSpPr>
            <p:nvPr/>
          </p:nvSpPr>
          <p:spPr bwMode="auto">
            <a:xfrm rot="10800000">
              <a:off x="1656" y="913"/>
              <a:ext cx="2448" cy="2448"/>
            </a:xfrm>
            <a:custGeom>
              <a:avLst/>
              <a:gdLst>
                <a:gd name="T0" fmla="*/ 139 w 21600"/>
                <a:gd name="T1" fmla="*/ 0 h 21600"/>
                <a:gd name="T2" fmla="*/ 93 w 21600"/>
                <a:gd name="T3" fmla="*/ 26 h 21600"/>
                <a:gd name="T4" fmla="*/ 139 w 21600"/>
                <a:gd name="T5" fmla="*/ 35 h 21600"/>
                <a:gd name="T6" fmla="*/ 184 w 21600"/>
                <a:gd name="T7" fmla="*/ 2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7765" y="3289"/>
                  </a:moveTo>
                  <a:cubicBezTo>
                    <a:pt x="8729" y="2900"/>
                    <a:pt x="9760" y="2700"/>
                    <a:pt x="10799" y="2700"/>
                  </a:cubicBezTo>
                  <a:cubicBezTo>
                    <a:pt x="11839" y="2700"/>
                    <a:pt x="12870" y="2900"/>
                    <a:pt x="13834" y="3289"/>
                  </a:cubicBezTo>
                  <a:lnTo>
                    <a:pt x="14845" y="786"/>
                  </a:lnTo>
                  <a:cubicBezTo>
                    <a:pt x="13560" y="266"/>
                    <a:pt x="12186" y="-1"/>
                    <a:pt x="10800" y="-1"/>
                  </a:cubicBezTo>
                  <a:cubicBezTo>
                    <a:pt x="9413" y="-1"/>
                    <a:pt x="8039" y="266"/>
                    <a:pt x="6754" y="786"/>
                  </a:cubicBezTo>
                  <a:lnTo>
                    <a:pt x="7765" y="3289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05" name="_s8209"/>
            <p:cNvSpPr>
              <a:spLocks noChangeArrowheads="1" noTextEdit="1"/>
            </p:cNvSpPr>
            <p:nvPr/>
          </p:nvSpPr>
          <p:spPr bwMode="auto">
            <a:xfrm rot="-5400000">
              <a:off x="1656" y="913"/>
              <a:ext cx="2448" cy="2448"/>
            </a:xfrm>
            <a:custGeom>
              <a:avLst/>
              <a:gdLst>
                <a:gd name="T0" fmla="*/ 139 w 21600"/>
                <a:gd name="T1" fmla="*/ 0 h 21600"/>
                <a:gd name="T2" fmla="*/ 93 w 21600"/>
                <a:gd name="T3" fmla="*/ 26 h 21600"/>
                <a:gd name="T4" fmla="*/ 139 w 21600"/>
                <a:gd name="T5" fmla="*/ 35 h 21600"/>
                <a:gd name="T6" fmla="*/ 184 w 21600"/>
                <a:gd name="T7" fmla="*/ 2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7765" y="3289"/>
                  </a:moveTo>
                  <a:cubicBezTo>
                    <a:pt x="8729" y="2900"/>
                    <a:pt x="9760" y="2700"/>
                    <a:pt x="10799" y="2700"/>
                  </a:cubicBezTo>
                  <a:cubicBezTo>
                    <a:pt x="11839" y="2700"/>
                    <a:pt x="12870" y="2900"/>
                    <a:pt x="13834" y="3289"/>
                  </a:cubicBezTo>
                  <a:lnTo>
                    <a:pt x="14845" y="786"/>
                  </a:lnTo>
                  <a:cubicBezTo>
                    <a:pt x="13560" y="266"/>
                    <a:pt x="12186" y="-1"/>
                    <a:pt x="10800" y="-1"/>
                  </a:cubicBezTo>
                  <a:cubicBezTo>
                    <a:pt x="9413" y="-1"/>
                    <a:pt x="8039" y="266"/>
                    <a:pt x="6754" y="786"/>
                  </a:cubicBezTo>
                  <a:lnTo>
                    <a:pt x="7765" y="3289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06" name="_s8202"/>
            <p:cNvSpPr>
              <a:spLocks noChangeArrowheads="1"/>
            </p:cNvSpPr>
            <p:nvPr/>
          </p:nvSpPr>
          <p:spPr bwMode="auto">
            <a:xfrm>
              <a:off x="3324" y="1066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2.  Hypothesis</a:t>
              </a:r>
            </a:p>
          </p:txBody>
        </p:sp>
        <p:sp>
          <p:nvSpPr>
            <p:cNvPr id="29707" name="_s8203"/>
            <p:cNvSpPr>
              <a:spLocks noChangeArrowheads="1"/>
            </p:cNvSpPr>
            <p:nvPr/>
          </p:nvSpPr>
          <p:spPr bwMode="auto">
            <a:xfrm>
              <a:off x="3325" y="2581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3.  Testing</a:t>
              </a:r>
            </a:p>
          </p:txBody>
        </p:sp>
        <p:sp>
          <p:nvSpPr>
            <p:cNvPr id="29708" name="_s8206"/>
            <p:cNvSpPr>
              <a:spLocks noChangeArrowheads="1"/>
            </p:cNvSpPr>
            <p:nvPr/>
          </p:nvSpPr>
          <p:spPr bwMode="auto">
            <a:xfrm>
              <a:off x="1810" y="2582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4.  Predictions</a:t>
              </a:r>
            </a:p>
          </p:txBody>
        </p:sp>
        <p:sp>
          <p:nvSpPr>
            <p:cNvPr id="29709" name="_s8208"/>
            <p:cNvSpPr>
              <a:spLocks noChangeArrowheads="1"/>
            </p:cNvSpPr>
            <p:nvPr/>
          </p:nvSpPr>
          <p:spPr bwMode="auto">
            <a:xfrm>
              <a:off x="1809" y="1067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1.  Observation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-5400000">
              <a:off x="3297" y="2242"/>
              <a:ext cx="4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False</a:t>
              </a: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 rot="-14900374">
              <a:off x="3072" y="913"/>
              <a:ext cx="528" cy="528"/>
            </a:xfrm>
            <a:prstGeom prst="triangle">
              <a:avLst>
                <a:gd name="adj" fmla="val 500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 rot="-31308468">
              <a:off x="3600" y="2353"/>
              <a:ext cx="528" cy="528"/>
            </a:xfrm>
            <a:prstGeom prst="triangle">
              <a:avLst>
                <a:gd name="adj" fmla="val 500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 rot="-47528950">
              <a:off x="2064" y="2881"/>
              <a:ext cx="528" cy="528"/>
            </a:xfrm>
            <a:prstGeom prst="triangle">
              <a:avLst>
                <a:gd name="adj" fmla="val 500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AutoShape 24"/>
            <p:cNvSpPr>
              <a:spLocks noChangeArrowheads="1"/>
            </p:cNvSpPr>
            <p:nvPr/>
          </p:nvSpPr>
          <p:spPr bwMode="auto">
            <a:xfrm rot="-42252839">
              <a:off x="1632" y="1441"/>
              <a:ext cx="528" cy="528"/>
            </a:xfrm>
            <a:prstGeom prst="triangle">
              <a:avLst>
                <a:gd name="adj" fmla="val 500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 rot="-5400000">
              <a:off x="2760" y="2233"/>
              <a:ext cx="192" cy="1104"/>
            </a:xfrm>
            <a:prstGeom prst="upArrow">
              <a:avLst>
                <a:gd name="adj1" fmla="val 50000"/>
                <a:gd name="adj2" fmla="val 1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2714" y="2593"/>
              <a:ext cx="3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True</a:t>
              </a: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 rot="-2701258">
              <a:off x="2103" y="1977"/>
              <a:ext cx="9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latin typeface="Arial" charset="0"/>
                  <a:ea typeface="ＭＳ Ｐゴシック" charset="0"/>
                </a:rPr>
                <a:t>Test Hypothesis</a:t>
              </a:r>
            </a:p>
          </p:txBody>
        </p:sp>
        <p:sp>
          <p:nvSpPr>
            <p:cNvPr id="22" name="AutoShape 29"/>
            <p:cNvSpPr>
              <a:spLocks noChangeArrowheads="1"/>
            </p:cNvSpPr>
            <p:nvPr/>
          </p:nvSpPr>
          <p:spPr bwMode="auto">
            <a:xfrm>
              <a:off x="3504" y="1681"/>
              <a:ext cx="192" cy="1104"/>
            </a:xfrm>
            <a:prstGeom prst="upArrow">
              <a:avLst>
                <a:gd name="adj1" fmla="val 50000"/>
                <a:gd name="adj2" fmla="val 1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2064" y="1681"/>
              <a:ext cx="192" cy="1104"/>
            </a:xfrm>
            <a:prstGeom prst="upArrow">
              <a:avLst>
                <a:gd name="adj1" fmla="val 50000"/>
                <a:gd name="adj2" fmla="val 1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AutoShape 27"/>
            <p:cNvSpPr>
              <a:spLocks noChangeArrowheads="1"/>
            </p:cNvSpPr>
            <p:nvPr/>
          </p:nvSpPr>
          <p:spPr bwMode="auto">
            <a:xfrm rot="2763237">
              <a:off x="2724" y="1285"/>
              <a:ext cx="192" cy="1656"/>
            </a:xfrm>
            <a:prstGeom prst="upArrow">
              <a:avLst>
                <a:gd name="adj1" fmla="val 50000"/>
                <a:gd name="adj2" fmla="val 2156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04800" y="5562600"/>
            <a:ext cx="84582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  If the experiments prove the </a:t>
            </a:r>
            <a:r>
              <a:rPr lang="en-US" sz="1200" b="1" dirty="0">
                <a:latin typeface="Arial" charset="0"/>
                <a:ea typeface="ＭＳ Ｐゴシック" charset="0"/>
              </a:rPr>
              <a:t>hypothesis</a:t>
            </a:r>
            <a:r>
              <a:rPr lang="en-US" sz="1200" dirty="0">
                <a:latin typeface="Arial" charset="0"/>
                <a:ea typeface="ＭＳ Ｐゴシック" charset="0"/>
              </a:rPr>
              <a:t> to be true, it becomes a </a:t>
            </a:r>
            <a:r>
              <a:rPr lang="en-US" sz="1200" b="1" dirty="0">
                <a:latin typeface="Arial" charset="0"/>
                <a:ea typeface="ＭＳ Ｐゴシック" charset="0"/>
              </a:rPr>
              <a:t>theory</a:t>
            </a:r>
            <a:r>
              <a:rPr lang="en-US" sz="1200" dirty="0">
                <a:latin typeface="Arial" charset="0"/>
                <a:ea typeface="ＭＳ Ｐゴシック" charset="0"/>
              </a:rPr>
              <a:t> or </a:t>
            </a:r>
            <a:r>
              <a:rPr lang="en-US" sz="1200" b="1" dirty="0">
                <a:latin typeface="Arial" charset="0"/>
                <a:ea typeface="ＭＳ Ｐゴシック" charset="0"/>
              </a:rPr>
              <a:t>law</a:t>
            </a:r>
            <a:r>
              <a:rPr lang="en-US" sz="1200" dirty="0">
                <a:latin typeface="Arial" charset="0"/>
                <a:ea typeface="ＭＳ Ｐゴシック" charset="0"/>
              </a:rPr>
              <a:t> of nature.  If the experiments prove the hypothesis to be false, the hypothesis must be rejected or modified. The scientific method used properly should give us </a:t>
            </a:r>
            <a:r>
              <a:rPr lang="en-US" sz="1200" b="1" dirty="0">
                <a:latin typeface="Arial" charset="0"/>
                <a:ea typeface="ＭＳ Ｐゴシック" charset="0"/>
              </a:rPr>
              <a:t>predictive</a:t>
            </a:r>
            <a:r>
              <a:rPr lang="en-US" sz="1200" dirty="0">
                <a:latin typeface="Arial" charset="0"/>
                <a:ea typeface="ＭＳ Ｐゴシック" charset="0"/>
              </a:rPr>
              <a:t> </a:t>
            </a:r>
            <a:r>
              <a:rPr lang="en-US" sz="1200" b="1" dirty="0">
                <a:latin typeface="Arial" charset="0"/>
                <a:ea typeface="ＭＳ Ｐゴシック" charset="0"/>
              </a:rPr>
              <a:t>power</a:t>
            </a:r>
            <a:r>
              <a:rPr lang="en-US" sz="1200" dirty="0">
                <a:latin typeface="Arial" charset="0"/>
                <a:ea typeface="ＭＳ Ｐゴシック" charset="0"/>
              </a:rPr>
              <a:t> (to understand phenomena which have not been tested). </a:t>
            </a:r>
            <a:endParaRPr lang="en-US" sz="1200" dirty="0">
              <a:latin typeface="Arial" charset="0"/>
              <a:ea typeface="ＭＳ Ｐゴシック" charset="0"/>
            </a:endParaRPr>
          </a:p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200" b="1" dirty="0">
                <a:latin typeface="Arial" charset="0"/>
                <a:ea typeface="ＭＳ Ｐゴシック" charset="0"/>
              </a:rPr>
              <a:t>Further reading found at http://teacher.nsrl.rochester.edu/phy_labs/AppendixE/AppendixE.html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81000" y="685800"/>
            <a:ext cx="2895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A50021"/>
                </a:solidFill>
                <a:latin typeface="+mn-lt"/>
              </a:rPr>
              <a:t>Observation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- an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act of recognizing and noting a fact or occurrence often involving measurement with instruments</a:t>
            </a:r>
            <a:r>
              <a:rPr lang="en-US" sz="140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of the Scientific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Step 1: Formulate Research question / </a:t>
            </a:r>
            <a:r>
              <a:rPr lang="en-US" dirty="0" smtClean="0"/>
              <a:t>Problem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most important step in </a:t>
            </a:r>
            <a:r>
              <a:rPr lang="en-US" dirty="0" smtClean="0"/>
              <a:t>research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Examples: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1 single </a:t>
            </a:r>
            <a:r>
              <a:rPr lang="en-US" dirty="0" smtClean="0"/>
              <a:t>question: 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900" dirty="0"/>
              <a:t>“Which methods and tools should be developed to make </a:t>
            </a:r>
            <a:r>
              <a:rPr lang="en-US" sz="1900" dirty="0" smtClean="0"/>
              <a:t>current manufacturing </a:t>
            </a:r>
            <a:r>
              <a:rPr lang="en-US" sz="1900" dirty="0"/>
              <a:t>control / supervision systems reusable and </a:t>
            </a:r>
            <a:r>
              <a:rPr lang="en-US" sz="1900" dirty="0" smtClean="0"/>
              <a:t>swiftly modifiable</a:t>
            </a:r>
            <a:r>
              <a:rPr lang="en-US" sz="1900" dirty="0"/>
              <a:t>?</a:t>
            </a:r>
            <a:r>
              <a:rPr lang="en-US" sz="1900" dirty="0" smtClean="0"/>
              <a:t>”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Multiple questions: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900" dirty="0" smtClean="0"/>
              <a:t>Q1</a:t>
            </a:r>
            <a:r>
              <a:rPr lang="en-US" sz="1900" dirty="0"/>
              <a:t>: What are the main components of logistics costs that </a:t>
            </a:r>
            <a:r>
              <a:rPr lang="en-US" sz="1900" dirty="0" smtClean="0"/>
              <a:t>determine the </a:t>
            </a:r>
            <a:r>
              <a:rPr lang="en-US" sz="1900" dirty="0"/>
              <a:t>logistics and transport network design?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900" dirty="0"/>
              <a:t>Q2: To what extent are the existing network design and </a:t>
            </a:r>
            <a:r>
              <a:rPr lang="en-US" sz="1900" dirty="0" smtClean="0"/>
              <a:t>evaluation models </a:t>
            </a:r>
            <a:r>
              <a:rPr lang="en-US" sz="1900" dirty="0"/>
              <a:t>sufficient and how can collaboration be incorporated in </a:t>
            </a:r>
            <a:r>
              <a:rPr lang="en-US" sz="1900" dirty="0" smtClean="0"/>
              <a:t>the network </a:t>
            </a:r>
            <a:r>
              <a:rPr lang="en-US" sz="1900" dirty="0"/>
              <a:t>design methodology?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900" dirty="0"/>
              <a:t>Q3: How can economies of scale and scope, present in the </a:t>
            </a:r>
            <a:r>
              <a:rPr lang="en-US" sz="1900" dirty="0" smtClean="0"/>
              <a:t>network, be </a:t>
            </a:r>
            <a:r>
              <a:rPr lang="en-US" sz="1900" dirty="0"/>
              <a:t>taken into account in the network design?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900" dirty="0"/>
              <a:t>Q4: Is it possible to set boundaries to the development path of </a:t>
            </a:r>
            <a:r>
              <a:rPr lang="en-US" sz="1900" dirty="0" smtClean="0"/>
              <a:t>the network</a:t>
            </a:r>
            <a:r>
              <a:rPr lang="en-US" sz="1900" dirty="0"/>
              <a:t>, and search for a feasible path instead of searching </a:t>
            </a:r>
            <a:r>
              <a:rPr lang="en-US" sz="1900" dirty="0" smtClean="0"/>
              <a:t>solely for </a:t>
            </a:r>
            <a:r>
              <a:rPr lang="en-US" sz="1900" dirty="0"/>
              <a:t>a feasible solution? </a:t>
            </a:r>
            <a:r>
              <a:rPr lang="en-US" sz="1900" dirty="0" smtClean="0"/>
              <a:t>(</a:t>
            </a:r>
            <a:r>
              <a:rPr lang="pt-BR" sz="1900" dirty="0"/>
              <a:t>©L. M. Camarinha-Matos, 2009-2012</a:t>
            </a:r>
            <a:r>
              <a:rPr lang="en-US" sz="19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of the Scientific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Step 2: Background / </a:t>
            </a:r>
            <a:r>
              <a:rPr lang="en-US" dirty="0" smtClean="0"/>
              <a:t>Observation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How has the work been done previously</a:t>
            </a:r>
            <a:r>
              <a:rPr lang="en-US" dirty="0" smtClean="0"/>
              <a:t>? What </a:t>
            </a:r>
            <a:r>
              <a:rPr lang="en-US" dirty="0"/>
              <a:t>similar work has been leading up </a:t>
            </a:r>
            <a:r>
              <a:rPr lang="en-US" dirty="0" smtClean="0"/>
              <a:t>to this </a:t>
            </a:r>
            <a:r>
              <a:rPr lang="en-US" dirty="0"/>
              <a:t>point?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Study state of the </a:t>
            </a:r>
            <a:r>
              <a:rPr lang="en-US" dirty="0" smtClean="0"/>
              <a:t>art (</a:t>
            </a:r>
            <a:r>
              <a:rPr lang="en-US" dirty="0"/>
              <a:t>literature review, projects, </a:t>
            </a:r>
            <a:r>
              <a:rPr lang="en-US" dirty="0" smtClean="0"/>
              <a:t>informal discussions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</a:t>
            </a:r>
            <a:r>
              <a:rPr lang="en-US" dirty="0" smtClean="0"/>
              <a:t>ources: Encyclopedias, monographs, textbooks, review papers/tutorials, original papers (journals, conferences, symposia, workshops), and reports. </a:t>
            </a:r>
            <a:endParaRPr lang="en-US" dirty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900" dirty="0"/>
              <a:t>Optional realization of </a:t>
            </a:r>
            <a:r>
              <a:rPr lang="en-US" sz="1900" dirty="0" smtClean="0"/>
              <a:t>preliminary experiments.</a:t>
            </a:r>
            <a:endParaRPr lang="en-US" sz="19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/>
              <a:t>distinguishes</a:t>
            </a:r>
            <a:r>
              <a:rPr lang="fi-FI" dirty="0"/>
              <a:t>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 smtClean="0"/>
              <a:t>from</a:t>
            </a:r>
            <a:r>
              <a:rPr lang="fi-FI" dirty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?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impacted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 smtClean="0"/>
              <a:t>this</a:t>
            </a:r>
            <a:r>
              <a:rPr lang="fi-FI" dirty="0"/>
              <a:t> </a:t>
            </a:r>
            <a:r>
              <a:rPr lang="fi-FI" dirty="0" err="1" smtClean="0"/>
              <a:t>research</a:t>
            </a:r>
            <a:r>
              <a:rPr lang="fi-FI" dirty="0" smtClean="0"/>
              <a:t>?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You may iterate between Step 2 and Step </a:t>
            </a:r>
            <a:r>
              <a:rPr lang="en-US" dirty="0" smtClean="0"/>
              <a:t>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of the Scientific Method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Step 3: Formulate hypothesis</a:t>
            </a:r>
          </a:p>
          <a:p>
            <a:pPr lvl="1"/>
            <a:r>
              <a:rPr lang="en-US" altLang="en-US" smtClean="0"/>
              <a:t>A scientific hypothesis states the ‘predicted’ (educated guess) relationship amongst variables.</a:t>
            </a:r>
          </a:p>
          <a:p>
            <a:pPr lvl="1"/>
            <a:r>
              <a:rPr lang="en-US" altLang="en-US" smtClean="0"/>
              <a:t>Serve to bring clarity, specificity and focus to a research problem</a:t>
            </a:r>
          </a:p>
          <a:p>
            <a:pPr lvl="2"/>
            <a:r>
              <a:rPr lang="en-US" altLang="en-US" smtClean="0"/>
              <a:t>... But are not essential</a:t>
            </a:r>
          </a:p>
          <a:p>
            <a:pPr lvl="2"/>
            <a:r>
              <a:rPr lang="en-US" altLang="en-US" smtClean="0"/>
              <a:t>... You can conduct valid research without constructing a hypothesis</a:t>
            </a:r>
          </a:p>
          <a:p>
            <a:pPr lvl="2"/>
            <a:r>
              <a:rPr lang="en-US" altLang="en-US" smtClean="0"/>
              <a:t>... On the other hand you can construct as many hypothesis as appropriate</a:t>
            </a:r>
          </a:p>
          <a:p>
            <a:pPr lvl="1"/>
            <a:r>
              <a:rPr lang="en-US" altLang="en-US" smtClean="0"/>
              <a:t>Stated in declarative form. Brief and up to the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of the Scientific Method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Criteria of a good hypothesis</a:t>
            </a:r>
          </a:p>
          <a:p>
            <a:pPr lvl="2"/>
            <a:r>
              <a:rPr lang="en-US" altLang="en-US" smtClean="0"/>
              <a:t>Simple, specific and conceptually clear.</a:t>
            </a:r>
          </a:p>
          <a:p>
            <a:pPr lvl="3"/>
            <a:r>
              <a:rPr lang="en-US" altLang="en-US" smtClean="0"/>
              <a:t>ambiguity would make verification almost impossible.</a:t>
            </a:r>
          </a:p>
          <a:p>
            <a:pPr lvl="2"/>
            <a:r>
              <a:rPr lang="en-US" altLang="en-US" smtClean="0"/>
              <a:t>Capable of verification.</a:t>
            </a:r>
          </a:p>
          <a:p>
            <a:pPr lvl="3"/>
            <a:r>
              <a:rPr lang="en-US" altLang="en-US" smtClean="0"/>
              <a:t>There are methods and techniques for data collection and analysis.</a:t>
            </a:r>
          </a:p>
          <a:p>
            <a:pPr lvl="2"/>
            <a:r>
              <a:rPr lang="pt-BR" altLang="en-US" smtClean="0"/>
              <a:t>Related to the existing body of knowledge.</a:t>
            </a:r>
          </a:p>
          <a:p>
            <a:pPr lvl="3"/>
            <a:r>
              <a:rPr lang="pt-BR" altLang="en-US" smtClean="0"/>
              <a:t>Able to add to the existing knowledge.</a:t>
            </a:r>
          </a:p>
          <a:p>
            <a:pPr lvl="2"/>
            <a:r>
              <a:rPr lang="pt-BR" altLang="en-US" smtClean="0"/>
              <a:t>Operationalisable</a:t>
            </a:r>
          </a:p>
          <a:p>
            <a:pPr lvl="3"/>
            <a:r>
              <a:rPr lang="pt-BR" altLang="en-US" smtClean="0"/>
              <a:t>Expressed in terms that can be measured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of the Scientific Method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The hypothesis shall contain two types of variables:</a:t>
            </a:r>
          </a:p>
          <a:p>
            <a:pPr lvl="2"/>
            <a:r>
              <a:rPr lang="en-US" altLang="en-US" smtClean="0"/>
              <a:t>Independent Variable(s): the one the researcher controls.</a:t>
            </a:r>
          </a:p>
          <a:p>
            <a:pPr lvl="3"/>
            <a:r>
              <a:rPr lang="en-US" altLang="en-US" smtClean="0"/>
              <a:t>It is what you, the researcher, change to cause a certain effect.</a:t>
            </a:r>
          </a:p>
          <a:p>
            <a:pPr lvl="2"/>
            <a:r>
              <a:rPr lang="en-US" altLang="en-US" smtClean="0"/>
              <a:t>Dependent Variable(s): the one you measure or observe.</a:t>
            </a:r>
          </a:p>
          <a:p>
            <a:pPr lvl="3"/>
            <a:r>
              <a:rPr lang="en-US" altLang="en-US" smtClean="0"/>
              <a:t>It’s the effect of the researcher’s change.</a:t>
            </a:r>
          </a:p>
          <a:p>
            <a:pPr lvl="2"/>
            <a:r>
              <a:rPr lang="en-US" altLang="en-US" smtClean="0"/>
              <a:t>E.g. “If </a:t>
            </a:r>
            <a:r>
              <a:rPr lang="en-US" altLang="en-US" u="sng" smtClean="0"/>
              <a:t>skin cancer (DV)</a:t>
            </a:r>
            <a:r>
              <a:rPr lang="en-US" altLang="en-US" smtClean="0"/>
              <a:t>  is related to </a:t>
            </a:r>
            <a:r>
              <a:rPr lang="en-US" altLang="en-US" u="sng" smtClean="0"/>
              <a:t>ultraviolet light (IV)</a:t>
            </a:r>
            <a:r>
              <a:rPr lang="en-US" altLang="en-US" smtClean="0"/>
              <a:t>, then people with a high exposure to UV light will have a higher frequency of skin cancer.”</a:t>
            </a:r>
          </a:p>
          <a:p>
            <a:pPr lvl="2"/>
            <a:r>
              <a:rPr lang="en-US" altLang="en-US" smtClean="0"/>
              <a:t>E.g. “If </a:t>
            </a:r>
            <a:r>
              <a:rPr lang="en-US" altLang="en-US" u="sng" smtClean="0"/>
              <a:t>temperature (IV)</a:t>
            </a:r>
            <a:r>
              <a:rPr lang="en-US" altLang="en-US" smtClean="0"/>
              <a:t> affects </a:t>
            </a:r>
            <a:r>
              <a:rPr lang="en-US" altLang="en-US" u="sng" smtClean="0"/>
              <a:t>leaf color change (DV)</a:t>
            </a:r>
            <a:r>
              <a:rPr lang="en-US" altLang="en-US" smtClean="0"/>
              <a:t>, then exposing the plant to low temperatures will result in changes in leaf color.”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676400" y="2971800"/>
            <a:ext cx="5105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prstClr val="black"/>
                </a:solidFill>
                <a:latin typeface="Constantia"/>
                <a:ea typeface="+mn-ea"/>
              </a:rPr>
              <a:t>SCIENTIFIC </a:t>
            </a:r>
            <a:r>
              <a:rPr lang="en-US" sz="4000" dirty="0" smtClean="0">
                <a:solidFill>
                  <a:prstClr val="black"/>
                </a:solidFill>
                <a:latin typeface="Constantia"/>
                <a:ea typeface="+mn-ea"/>
              </a:rPr>
              <a:t>RESEARCH</a:t>
            </a:r>
            <a:endParaRPr lang="en-GB" sz="40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of the Scientific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Step 4: Design </a:t>
            </a:r>
            <a:r>
              <a:rPr lang="en-US" dirty="0" smtClean="0"/>
              <a:t>experiment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Includes planning in detail all the steps of the experimental phase.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 </a:t>
            </a:r>
            <a:r>
              <a:rPr lang="en-US" dirty="0" smtClean="0"/>
              <a:t>engineering/CS </a:t>
            </a:r>
            <a:r>
              <a:rPr lang="en-US" dirty="0"/>
              <a:t>research it often includes the design of a prototype </a:t>
            </a:r>
            <a:r>
              <a:rPr lang="en-US" dirty="0" smtClean="0"/>
              <a:t>/ system </a:t>
            </a:r>
            <a:r>
              <a:rPr lang="en-US" dirty="0"/>
              <a:t>architecture.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Identify the variables that will be manipulated and </a:t>
            </a:r>
            <a:r>
              <a:rPr lang="en-US" dirty="0" smtClean="0"/>
              <a:t>measured</a:t>
            </a:r>
            <a:r>
              <a:rPr lang="en-US" dirty="0"/>
              <a:t> </a:t>
            </a:r>
            <a:r>
              <a:rPr lang="en-US" dirty="0" smtClean="0"/>
              <a:t>- the </a:t>
            </a:r>
            <a:r>
              <a:rPr lang="en-US" dirty="0"/>
              <a:t>research outcomes must be measurable</a:t>
            </a:r>
            <a:r>
              <a:rPr lang="en-US" dirty="0" smtClean="0"/>
              <a:t>.</a:t>
            </a:r>
            <a:endParaRPr lang="en-US" dirty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What needs to be controlled in order to get an </a:t>
            </a:r>
            <a:r>
              <a:rPr lang="en-US" dirty="0" err="1"/>
              <a:t>umbiased</a:t>
            </a:r>
            <a:r>
              <a:rPr lang="en-US" dirty="0"/>
              <a:t> </a:t>
            </a:r>
            <a:r>
              <a:rPr lang="en-US" dirty="0" smtClean="0"/>
              <a:t>answer to </a:t>
            </a:r>
            <a:r>
              <a:rPr lang="en-US" dirty="0"/>
              <a:t>the research question</a:t>
            </a:r>
            <a:r>
              <a:rPr lang="en-US" dirty="0" smtClean="0"/>
              <a:t>.</a:t>
            </a:r>
            <a:endParaRPr lang="pt-BR" b="1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/>
              <a:t>Therefore</a:t>
            </a:r>
            <a:r>
              <a:rPr lang="pt-BR" dirty="0"/>
              <a:t>: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necessary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 smtClean="0"/>
              <a:t>only</a:t>
            </a:r>
            <a:r>
              <a:rPr lang="pt-BR" dirty="0"/>
              <a:t> </a:t>
            </a:r>
            <a:r>
              <a:rPr lang="pt-BR" dirty="0" smtClean="0"/>
              <a:t>design </a:t>
            </a:r>
            <a:r>
              <a:rPr lang="pt-BR" dirty="0"/>
              <a:t>a </a:t>
            </a:r>
            <a:r>
              <a:rPr lang="pt-BR" dirty="0" err="1"/>
              <a:t>prototype</a:t>
            </a:r>
            <a:r>
              <a:rPr lang="pt-BR" dirty="0"/>
              <a:t> / system </a:t>
            </a:r>
            <a:r>
              <a:rPr lang="pt-BR" dirty="0" err="1" smtClean="0"/>
              <a:t>but</a:t>
            </a:r>
            <a:r>
              <a:rPr lang="pt-BR" dirty="0"/>
              <a:t> </a:t>
            </a:r>
            <a:r>
              <a:rPr lang="pt-BR" dirty="0" err="1" smtClean="0"/>
              <a:t>also</a:t>
            </a:r>
            <a:r>
              <a:rPr lang="pt-BR" dirty="0" smtClean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 smtClean="0"/>
              <a:t>thesis</a:t>
            </a:r>
            <a:r>
              <a:rPr lang="pt-BR" dirty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/>
              <a:t>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validate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thesis</a:t>
            </a:r>
            <a:r>
              <a:rPr lang="pt-BR" dirty="0"/>
              <a:t>?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The </a:t>
            </a:r>
            <a:r>
              <a:rPr lang="pt-BR" dirty="0" err="1"/>
              <a:t>plan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allow</a:t>
            </a:r>
            <a:r>
              <a:rPr lang="pt-BR" dirty="0"/>
              <a:t> </a:t>
            </a:r>
            <a:r>
              <a:rPr lang="pt-BR" dirty="0" err="1"/>
              <a:t>others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repeat</a:t>
            </a:r>
            <a:r>
              <a:rPr lang="pt-BR" dirty="0"/>
              <a:t> it.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It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feasible</a:t>
            </a:r>
            <a:r>
              <a:rPr lang="pt-BR" dirty="0"/>
              <a:t>...!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Plan </a:t>
            </a:r>
            <a:r>
              <a:rPr lang="pt-BR" dirty="0" smtClean="0"/>
              <a:t>intermediate </a:t>
            </a:r>
            <a:r>
              <a:rPr lang="pt-BR" dirty="0"/>
              <a:t>milestones.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of the Scientific Method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Step 5: Test hypothesis / Collect data / Perform Experiment</a:t>
            </a:r>
          </a:p>
          <a:p>
            <a:pPr lvl="1"/>
            <a:r>
              <a:rPr lang="en-US" altLang="en-US" smtClean="0"/>
              <a:t>Implementation of methods (e.g. prototyping) and auxiliary tools (e.g. simulation)</a:t>
            </a:r>
          </a:p>
          <a:p>
            <a:pPr lvl="1"/>
            <a:r>
              <a:rPr lang="en-US" altLang="en-US" smtClean="0"/>
              <a:t>Pilot testing and refinement.</a:t>
            </a:r>
          </a:p>
          <a:p>
            <a:pPr lvl="1"/>
            <a:r>
              <a:rPr lang="en-US" altLang="en-US" smtClean="0"/>
              <a:t>Field vs. Laboratory work.</a:t>
            </a:r>
          </a:p>
          <a:p>
            <a:pPr lvl="1"/>
            <a:r>
              <a:rPr lang="pt-BR" altLang="en-US" smtClean="0"/>
              <a:t>Ethical considerations.</a:t>
            </a:r>
          </a:p>
          <a:p>
            <a:pPr lvl="1"/>
            <a:r>
              <a:rPr lang="pt-BR" altLang="en-US" smtClean="0"/>
              <a:t>Confirm results by retesting.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of the Scientific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Step 6: Interpret / Analyze </a:t>
            </a:r>
            <a:r>
              <a:rPr lang="en-US" dirty="0" smtClean="0"/>
              <a:t>results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What did your experiment show?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Quantitative </a:t>
            </a:r>
            <a:r>
              <a:rPr lang="en-US" dirty="0"/>
              <a:t>data analysis.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Descriptive and inferential statistics, clustering, ...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What might weaken your confidence in the </a:t>
            </a:r>
            <a:r>
              <a:rPr lang="en-US" dirty="0" smtClean="0"/>
              <a:t>results?</a:t>
            </a:r>
            <a:endParaRPr lang="en-US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 smtClean="0"/>
              <a:t>Discussion</a:t>
            </a:r>
            <a:r>
              <a:rPr lang="pt-BR" dirty="0" smtClean="0"/>
              <a:t> </a:t>
            </a:r>
            <a:r>
              <a:rPr lang="pt-BR" dirty="0" err="1"/>
              <a:t>regarding</a:t>
            </a:r>
            <a:endParaRPr lang="pt-BR" dirty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/>
              <a:t>Literature</a:t>
            </a:r>
            <a:endParaRPr lang="pt-BR" dirty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objectives</a:t>
            </a:r>
            <a:endParaRPr lang="pt-BR" dirty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questions</a:t>
            </a:r>
            <a:r>
              <a:rPr lang="pt-BR" dirty="0"/>
              <a:t>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/>
              <a:t>Consider</a:t>
            </a:r>
            <a:r>
              <a:rPr lang="pt-BR" dirty="0"/>
              <a:t> </a:t>
            </a:r>
            <a:r>
              <a:rPr lang="pt-BR" dirty="0" err="1"/>
              <a:t>next</a:t>
            </a:r>
            <a:r>
              <a:rPr lang="pt-BR" dirty="0"/>
              <a:t> </a:t>
            </a:r>
            <a:r>
              <a:rPr lang="pt-BR" dirty="0" err="1"/>
              <a:t>steps</a:t>
            </a:r>
            <a:endParaRPr lang="pt-BR" dirty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/>
              <a:t>Recommendations</a:t>
            </a:r>
            <a:r>
              <a:rPr lang="pt-BR" dirty="0"/>
              <a:t> for </a:t>
            </a:r>
            <a:r>
              <a:rPr lang="pt-BR" dirty="0" err="1"/>
              <a:t>further</a:t>
            </a:r>
            <a:r>
              <a:rPr lang="pt-BR" dirty="0"/>
              <a:t> </a:t>
            </a:r>
            <a:r>
              <a:rPr lang="pt-BR" dirty="0" err="1"/>
              <a:t>research</a:t>
            </a:r>
            <a:r>
              <a:rPr lang="pt-BR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of the Scientific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Step 7: Publish </a:t>
            </a:r>
            <a:r>
              <a:rPr lang="en-US" dirty="0" smtClean="0"/>
              <a:t>findings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research result is not a contribution to the field if no one </a:t>
            </a:r>
            <a:r>
              <a:rPr lang="en-US" dirty="0" smtClean="0"/>
              <a:t>knows about </a:t>
            </a:r>
            <a:r>
              <a:rPr lang="en-US" dirty="0"/>
              <a:t>it or can use </a:t>
            </a:r>
            <a:r>
              <a:rPr lang="en-US" dirty="0" smtClean="0"/>
              <a:t>it.</a:t>
            </a:r>
            <a:endParaRPr lang="en-US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Write scientific papers, make presentations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Intermediate results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Conferences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Collect feedback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 smtClean="0"/>
              <a:t>Consolidated</a:t>
            </a:r>
            <a:r>
              <a:rPr lang="pt-BR" dirty="0" smtClean="0"/>
              <a:t> </a:t>
            </a:r>
            <a:r>
              <a:rPr lang="pt-BR" dirty="0" err="1"/>
              <a:t>results</a:t>
            </a:r>
            <a:endParaRPr lang="pt-BR" dirty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/>
              <a:t>Journals</a:t>
            </a:r>
            <a:endParaRPr lang="pt-BR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Be </a:t>
            </a:r>
            <a:r>
              <a:rPr lang="pt-BR" dirty="0" err="1"/>
              <a:t>careful</a:t>
            </a:r>
            <a:r>
              <a:rPr lang="pt-BR" dirty="0"/>
              <a:t> in </a:t>
            </a:r>
            <a:r>
              <a:rPr lang="pt-BR" dirty="0" err="1"/>
              <a:t>selecting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 smtClean="0"/>
              <a:t>publish</a:t>
            </a:r>
            <a:r>
              <a:rPr lang="pt-BR" dirty="0" smtClean="0"/>
              <a:t>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Reviewed? Indexed?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Science Citation Index</a:t>
            </a:r>
            <a:r>
              <a:rPr lang="en-US" dirty="0" smtClean="0"/>
              <a:t>? Web </a:t>
            </a:r>
            <a:r>
              <a:rPr lang="en-US" dirty="0"/>
              <a:t>of Science?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Sponsors?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IEEE? IFIP? IFAC?</a:t>
            </a:r>
            <a:endParaRPr lang="pt-BR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Write </a:t>
            </a:r>
            <a:r>
              <a:rPr lang="pt-BR" dirty="0" err="1"/>
              <a:t>dissertation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Related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-274320" fontAlgn="auto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dirty="0" smtClean="0"/>
              <a:t>Proof of Concept or </a:t>
            </a:r>
            <a:r>
              <a:rPr lang="pt-BR" dirty="0" smtClean="0"/>
              <a:t>“</a:t>
            </a:r>
            <a:r>
              <a:rPr lang="pt-BR" dirty="0" err="1" smtClean="0"/>
              <a:t>Proof</a:t>
            </a:r>
            <a:r>
              <a:rPr lang="pt-BR" dirty="0" smtClean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” [as in </a:t>
            </a:r>
            <a:r>
              <a:rPr lang="pt-BR" dirty="0" err="1" smtClean="0"/>
              <a:t>Wikipedia</a:t>
            </a:r>
            <a:r>
              <a:rPr lang="pt-BR" dirty="0" smtClean="0"/>
              <a:t>]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/>
              <a:t>short and/or incomplete realization of a certain </a:t>
            </a:r>
            <a:r>
              <a:rPr lang="en-US" dirty="0" smtClean="0"/>
              <a:t>method or idea</a:t>
            </a:r>
            <a:r>
              <a:rPr lang="en-US" dirty="0"/>
              <a:t>(s) to demonstrate its </a:t>
            </a:r>
            <a:r>
              <a:rPr lang="en-US" dirty="0" smtClean="0"/>
              <a:t>feasibility, or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/>
              <a:t>demonstration in principle, </a:t>
            </a:r>
            <a:r>
              <a:rPr lang="en-US" dirty="0" smtClean="0"/>
              <a:t>whose </a:t>
            </a:r>
            <a:r>
              <a:rPr lang="pt-BR" dirty="0" smtClean="0"/>
              <a:t>purpose </a:t>
            </a:r>
            <a:r>
              <a:rPr lang="pt-BR" dirty="0"/>
              <a:t>is to verify that some </a:t>
            </a:r>
            <a:r>
              <a:rPr lang="pt-BR" dirty="0" smtClean="0"/>
              <a:t>concept</a:t>
            </a:r>
            <a:r>
              <a:rPr lang="pt-BR" dirty="0"/>
              <a:t> </a:t>
            </a:r>
            <a:r>
              <a:rPr lang="pt-BR" dirty="0" smtClean="0"/>
              <a:t>or </a:t>
            </a:r>
            <a:r>
              <a:rPr lang="pt-BR" dirty="0"/>
              <a:t>theory </a:t>
            </a:r>
            <a:r>
              <a:rPr lang="pt-BR" dirty="0" smtClean="0"/>
              <a:t>is </a:t>
            </a:r>
            <a:r>
              <a:rPr lang="pt-BR" dirty="0"/>
              <a:t>capable </a:t>
            </a:r>
            <a:r>
              <a:rPr lang="pt-BR" dirty="0" smtClean="0"/>
              <a:t>of</a:t>
            </a:r>
            <a:r>
              <a:rPr lang="pt-BR" dirty="0"/>
              <a:t> </a:t>
            </a:r>
            <a:r>
              <a:rPr lang="pt-BR" dirty="0" smtClean="0"/>
              <a:t>exploitation </a:t>
            </a:r>
            <a:r>
              <a:rPr lang="pt-BR" dirty="0"/>
              <a:t>in a useful manner. </a:t>
            </a:r>
            <a:endParaRPr lang="pt-BR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In </a:t>
            </a:r>
            <a:r>
              <a:rPr lang="pt-BR" dirty="0" err="1"/>
              <a:t>applied</a:t>
            </a:r>
            <a:r>
              <a:rPr lang="pt-BR" dirty="0"/>
              <a:t> </a:t>
            </a:r>
            <a:r>
              <a:rPr lang="pt-BR" dirty="0" err="1" smtClean="0"/>
              <a:t>research</a:t>
            </a:r>
            <a:r>
              <a:rPr lang="pt-BR" dirty="0" smtClean="0"/>
              <a:t>, </a:t>
            </a:r>
            <a:r>
              <a:rPr lang="pt-BR" dirty="0"/>
              <a:t>a </a:t>
            </a:r>
            <a:r>
              <a:rPr lang="pt-BR" dirty="0" err="1"/>
              <a:t>company</a:t>
            </a:r>
            <a:r>
              <a:rPr lang="pt-BR" dirty="0"/>
              <a:t> </a:t>
            </a:r>
            <a:r>
              <a:rPr lang="pt-BR" dirty="0" err="1"/>
              <a:t>presented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a </a:t>
            </a:r>
            <a:r>
              <a:rPr lang="pt-BR" dirty="0" err="1"/>
              <a:t>project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proposal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 smtClean="0"/>
              <a:t>often</a:t>
            </a:r>
            <a:r>
              <a:rPr lang="pt-BR" dirty="0"/>
              <a:t> </a:t>
            </a:r>
            <a:r>
              <a:rPr lang="pt-BR" dirty="0" err="1" smtClean="0"/>
              <a:t>undertake</a:t>
            </a:r>
            <a:r>
              <a:rPr lang="pt-BR" dirty="0" smtClean="0"/>
              <a:t> </a:t>
            </a:r>
            <a:r>
              <a:rPr lang="pt-BR" dirty="0" err="1"/>
              <a:t>internal</a:t>
            </a:r>
            <a:r>
              <a:rPr lang="pt-BR" dirty="0"/>
              <a:t>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initially</a:t>
            </a:r>
            <a:r>
              <a:rPr lang="pt-BR" dirty="0"/>
              <a:t>, </a:t>
            </a:r>
            <a:r>
              <a:rPr lang="pt-BR" dirty="0" err="1"/>
              <a:t>to</a:t>
            </a:r>
            <a:r>
              <a:rPr lang="pt-BR" dirty="0"/>
              <a:t> prove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core </a:t>
            </a:r>
            <a:r>
              <a:rPr lang="pt-BR" dirty="0" err="1"/>
              <a:t>ideas</a:t>
            </a:r>
            <a:r>
              <a:rPr lang="pt-BR" dirty="0"/>
              <a:t> are </a:t>
            </a:r>
            <a:r>
              <a:rPr lang="pt-BR" dirty="0" err="1"/>
              <a:t>workable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/>
              <a:t> </a:t>
            </a:r>
            <a:r>
              <a:rPr lang="pt-BR" dirty="0" err="1" smtClean="0"/>
              <a:t>feasible</a:t>
            </a:r>
            <a:r>
              <a:rPr lang="pt-BR" dirty="0"/>
              <a:t>, </a:t>
            </a: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going</a:t>
            </a:r>
            <a:r>
              <a:rPr lang="pt-BR" dirty="0"/>
              <a:t> </a:t>
            </a:r>
            <a:r>
              <a:rPr lang="pt-BR" dirty="0" err="1" smtClean="0"/>
              <a:t>further</a:t>
            </a:r>
            <a:r>
              <a:rPr lang="pt-BR" dirty="0" smtClean="0"/>
              <a:t>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/>
              <a:t>use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proof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concept</a:t>
            </a:r>
            <a:r>
              <a:rPr lang="pt-BR" dirty="0"/>
              <a:t> helps </a:t>
            </a:r>
            <a:r>
              <a:rPr lang="pt-BR" dirty="0" err="1"/>
              <a:t>establish</a:t>
            </a:r>
            <a:r>
              <a:rPr lang="pt-BR" dirty="0"/>
              <a:t> </a:t>
            </a:r>
            <a:r>
              <a:rPr lang="pt-BR" dirty="0" err="1"/>
              <a:t>viability</a:t>
            </a:r>
            <a:r>
              <a:rPr lang="pt-BR" dirty="0" smtClean="0"/>
              <a:t>,</a:t>
            </a:r>
            <a:r>
              <a:rPr lang="pt-BR" dirty="0"/>
              <a:t> </a:t>
            </a:r>
            <a:r>
              <a:rPr lang="pt-BR" dirty="0" err="1" smtClean="0"/>
              <a:t>technical</a:t>
            </a:r>
            <a:r>
              <a:rPr lang="pt-BR" dirty="0" smtClean="0"/>
              <a:t> </a:t>
            </a:r>
            <a:r>
              <a:rPr lang="pt-BR" dirty="0" err="1"/>
              <a:t>issues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overall </a:t>
            </a:r>
            <a:r>
              <a:rPr lang="pt-BR" dirty="0" err="1"/>
              <a:t>direction</a:t>
            </a:r>
            <a:r>
              <a:rPr lang="pt-BR" dirty="0"/>
              <a:t>, as </a:t>
            </a:r>
            <a:r>
              <a:rPr lang="pt-BR" dirty="0" err="1"/>
              <a:t>well</a:t>
            </a:r>
            <a:r>
              <a:rPr lang="pt-BR" dirty="0"/>
              <a:t> as </a:t>
            </a:r>
            <a:r>
              <a:rPr lang="pt-BR" dirty="0" err="1"/>
              <a:t>providing</a:t>
            </a:r>
            <a:r>
              <a:rPr lang="pt-BR" dirty="0"/>
              <a:t> feedback for </a:t>
            </a:r>
            <a:r>
              <a:rPr lang="pt-BR" dirty="0" err="1" smtClean="0"/>
              <a:t>budgeting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forms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commercial</a:t>
            </a:r>
            <a:r>
              <a:rPr lang="pt-BR" dirty="0" smtClean="0"/>
              <a:t> </a:t>
            </a:r>
            <a:r>
              <a:rPr lang="pt-BR" dirty="0" err="1" smtClean="0"/>
              <a:t>discussion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676400" y="2971800"/>
            <a:ext cx="5105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prstClr val="black"/>
                </a:solidFill>
                <a:latin typeface="Constantia"/>
                <a:ea typeface="+mn-ea"/>
              </a:rPr>
              <a:t>INQUIRY METHODS IN RESEARCH</a:t>
            </a:r>
            <a:endParaRPr lang="en-GB" sz="40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Inquiry Methods in Research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Main inquiry methods guide a researcher to solve problems and find answers to questions in research:</a:t>
            </a:r>
          </a:p>
          <a:p>
            <a:pPr lvl="1"/>
            <a:r>
              <a:rPr lang="en-US" altLang="en-US" smtClean="0"/>
              <a:t>Positivist method (used in quantitative research)</a:t>
            </a:r>
          </a:p>
          <a:p>
            <a:pPr lvl="1"/>
            <a:r>
              <a:rPr lang="en-US" altLang="en-US" smtClean="0"/>
              <a:t>Interpretative method (used in qualitative research)</a:t>
            </a:r>
          </a:p>
          <a:p>
            <a:pPr lvl="1"/>
            <a:r>
              <a:rPr lang="en-US" altLang="en-US" smtClean="0"/>
              <a:t>Critical method (used in qualitative research)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Positivist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Through numerical analysis, positivist method </a:t>
            </a:r>
            <a:r>
              <a:rPr lang="en-US" dirty="0" err="1" smtClean="0"/>
              <a:t>emphasises</a:t>
            </a:r>
            <a:r>
              <a:rPr lang="en-US" dirty="0" smtClean="0"/>
              <a:t> the accuracy of research evidence.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Generally regarded as quantitative research.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Experimental research and survey are among the many methods used by positivist researchers.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Studies are conducted to: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make predictions using methods to identify, measure and state accurately relationships among the variables being studied in a phenomenon.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The positivist research: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forms hypotheses about relationships between variables in the study;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tests the relationships on subjects randomly selected from a target population;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Obtains results after undergoing rigorous statistical analysis will be </a:t>
            </a:r>
            <a:r>
              <a:rPr lang="en-US" dirty="0" err="1" smtClean="0"/>
              <a:t>generalised</a:t>
            </a:r>
            <a:r>
              <a:rPr lang="en-US" dirty="0" smtClean="0"/>
              <a:t> to all subjects in that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Positivist Method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E.g. to identify factors of unemployment among male graduates of a tertiary institution:</a:t>
            </a:r>
          </a:p>
          <a:p>
            <a:pPr lvl="2"/>
            <a:r>
              <a:rPr lang="en-US" altLang="en-US" smtClean="0"/>
              <a:t>will study one sample which is randomly chosen from that population of male graduates there;</a:t>
            </a:r>
          </a:p>
          <a:p>
            <a:pPr lvl="2"/>
            <a:r>
              <a:rPr lang="en-US" altLang="en-US" smtClean="0"/>
              <a:t>then factors identified for study can then be generalised to all male graduates of that population;</a:t>
            </a:r>
          </a:p>
          <a:p>
            <a:pPr lvl="2"/>
            <a:r>
              <a:rPr lang="en-US" altLang="en-US" smtClean="0"/>
              <a:t>Report quantitative values representing the factors which are responsible for the unemployment, such as:</a:t>
            </a:r>
          </a:p>
          <a:p>
            <a:pPr lvl="3"/>
            <a:r>
              <a:rPr lang="en-US" altLang="en-US" smtClean="0"/>
              <a:t>Frequency, percentage, mean and standard deviation of male graduates who are unemployed</a:t>
            </a:r>
          </a:p>
          <a:p>
            <a:pPr lvl="2"/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Interpretative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Explains a phenomenon by using verbal descriptive data.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Analysis of verbal descriptive data is </a:t>
            </a:r>
            <a:r>
              <a:rPr lang="en-US" dirty="0" err="1" smtClean="0"/>
              <a:t>emphasised</a:t>
            </a:r>
            <a:r>
              <a:rPr lang="en-US" dirty="0" smtClean="0"/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Generally regarded as qualitative research.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Field research is one of the most frequent types of studies.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Collects data through observation and interviews.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This type of research usually examines in depth the characteristics of a small group of subjects.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E.g. a study to identify the work style of a group of company managers who have been identified as excellent leaders.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Qualitative data from interviews with managers is more important to the researcher.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 smtClean="0">
                <a:solidFill>
                  <a:srgbClr val="0000FF"/>
                </a:solidFill>
              </a:rPr>
              <a:t>Scientific Research</a:t>
            </a:r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Involves</a:t>
            </a:r>
            <a:r>
              <a:rPr lang="en-US" altLang="en-US" sz="2800" b="1" smtClean="0"/>
              <a:t> </a:t>
            </a:r>
            <a:r>
              <a:rPr lang="en-US" altLang="en-US" sz="2800" smtClean="0"/>
              <a:t>investigation or experimentation aimed at</a:t>
            </a:r>
          </a:p>
          <a:p>
            <a:pPr lvl="1"/>
            <a:r>
              <a:rPr lang="en-US" altLang="en-US" smtClean="0"/>
              <a:t>discovery and interpretation of facts, </a:t>
            </a:r>
          </a:p>
          <a:p>
            <a:pPr lvl="1"/>
            <a:r>
              <a:rPr lang="en-US" altLang="en-US" smtClean="0"/>
              <a:t>revision of accepted theories or laws in the light of new facts, or </a:t>
            </a:r>
          </a:p>
          <a:p>
            <a:pPr lvl="1"/>
            <a:r>
              <a:rPr lang="en-US" altLang="en-US" smtClean="0"/>
              <a:t>practical application of such new or revised theories or laws.</a:t>
            </a:r>
          </a:p>
          <a:p>
            <a:r>
              <a:rPr lang="en-US" altLang="en-US" smtClean="0"/>
              <a:t>Involves collecting information about a particular subject.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Critical Method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Used to improve the social conditions of mankind.</a:t>
            </a:r>
          </a:p>
          <a:p>
            <a:r>
              <a:rPr lang="en-US" altLang="en-US" smtClean="0"/>
              <a:t>Generally regarded as qualitative research.</a:t>
            </a:r>
          </a:p>
          <a:p>
            <a:r>
              <a:rPr lang="en-US" altLang="en-US" smtClean="0"/>
              <a:t>Attempts to understand the relationships among social groups, and how social differentiation is created.</a:t>
            </a:r>
          </a:p>
          <a:p>
            <a:r>
              <a:rPr lang="en-US" altLang="en-US" smtClean="0"/>
              <a:t>Use existing historical sources and secondary data as the bases of their comparative studies.</a:t>
            </a:r>
          </a:p>
          <a:p>
            <a:r>
              <a:rPr lang="en-US" altLang="en-US" smtClean="0"/>
              <a:t>Research findings will be considered valid if they can be applied to improve the social situation.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Quantitative and Qualitative Research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Different in terms of the methods and techniques used.</a:t>
            </a:r>
          </a:p>
          <a:p>
            <a:r>
              <a:rPr lang="en-US" altLang="en-US" smtClean="0"/>
              <a:t>Have different objectives, concepts, research designs, methods of sampling, collecting data and data analysis, and instrumentation.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Quantitative and Qualitative Research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Qualitative Research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Positivist method</a:t>
                      </a:r>
                    </a:p>
                    <a:p>
                      <a:r>
                        <a:rPr lang="en-US" dirty="0" smtClean="0"/>
                        <a:t>Numerical data</a:t>
                      </a:r>
                    </a:p>
                    <a:p>
                      <a:r>
                        <a:rPr lang="en-US" dirty="0" smtClean="0"/>
                        <a:t>Experimental</a:t>
                      </a:r>
                    </a:p>
                    <a:p>
                      <a:r>
                        <a:rPr lang="en-US" dirty="0" smtClean="0"/>
                        <a:t>Statistic</a:t>
                      </a:r>
                      <a:r>
                        <a:rPr lang="en-US" baseline="0" dirty="0" smtClean="0"/>
                        <a:t> test</a:t>
                      </a:r>
                    </a:p>
                    <a:p>
                      <a:r>
                        <a:rPr lang="en-US" baseline="0" dirty="0" smtClean="0"/>
                        <a:t>Survey</a:t>
                      </a:r>
                    </a:p>
                    <a:p>
                      <a:r>
                        <a:rPr lang="en-US" baseline="0" dirty="0" smtClean="0"/>
                        <a:t>Correlation studies</a:t>
                      </a:r>
                    </a:p>
                    <a:p>
                      <a:r>
                        <a:rPr lang="en-US" baseline="0" dirty="0" smtClean="0"/>
                        <a:t>Comparative studies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Interpretative</a:t>
                      </a:r>
                      <a:r>
                        <a:rPr lang="en-US" baseline="0" dirty="0" smtClean="0"/>
                        <a:t> method</a:t>
                      </a:r>
                    </a:p>
                    <a:p>
                      <a:r>
                        <a:rPr lang="en-US" baseline="0" dirty="0" smtClean="0"/>
                        <a:t>Verbal data</a:t>
                      </a:r>
                    </a:p>
                    <a:p>
                      <a:r>
                        <a:rPr lang="en-US" baseline="0" dirty="0" smtClean="0"/>
                        <a:t>Explanatory</a:t>
                      </a:r>
                    </a:p>
                    <a:p>
                      <a:r>
                        <a:rPr lang="en-US" baseline="0" dirty="0" smtClean="0"/>
                        <a:t>Field research</a:t>
                      </a:r>
                    </a:p>
                    <a:p>
                      <a:r>
                        <a:rPr lang="en-US" baseline="0" dirty="0" smtClean="0"/>
                        <a:t>Historical research</a:t>
                      </a:r>
                    </a:p>
                    <a:p>
                      <a:r>
                        <a:rPr lang="en-US" baseline="0" dirty="0" smtClean="0"/>
                        <a:t>Case study</a:t>
                      </a:r>
                    </a:p>
                    <a:p>
                      <a:r>
                        <a:rPr lang="en-US" baseline="0" dirty="0" smtClean="0"/>
                        <a:t>Data triangulation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 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</a:p>
                    <a:p>
                      <a:r>
                        <a:rPr lang="en-US" dirty="0" smtClean="0"/>
                        <a:t>Operational</a:t>
                      </a:r>
                      <a:r>
                        <a:rPr lang="en-US" baseline="0" dirty="0" smtClean="0"/>
                        <a:t> definition of terms</a:t>
                      </a:r>
                    </a:p>
                    <a:p>
                      <a:r>
                        <a:rPr lang="en-US" baseline="0" dirty="0" smtClean="0"/>
                        <a:t>Hypothesis testing</a:t>
                      </a:r>
                    </a:p>
                    <a:p>
                      <a:r>
                        <a:rPr lang="en-US" baseline="0" dirty="0" smtClean="0"/>
                        <a:t>Measurement scales</a:t>
                      </a:r>
                    </a:p>
                    <a:p>
                      <a:r>
                        <a:rPr lang="en-US" baseline="0" dirty="0" smtClean="0"/>
                        <a:t>Validity and reliability</a:t>
                      </a:r>
                    </a:p>
                    <a:p>
                      <a:r>
                        <a:rPr lang="en-US" baseline="0" dirty="0" smtClean="0"/>
                        <a:t>Significance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</a:p>
                    <a:p>
                      <a:r>
                        <a:rPr lang="en-US" dirty="0" smtClean="0"/>
                        <a:t>Essay</a:t>
                      </a:r>
                    </a:p>
                    <a:p>
                      <a:r>
                        <a:rPr lang="en-US" dirty="0" smtClean="0"/>
                        <a:t>Understanding</a:t>
                      </a:r>
                    </a:p>
                    <a:p>
                      <a:r>
                        <a:rPr lang="en-US" dirty="0" smtClean="0"/>
                        <a:t>Phenomenon</a:t>
                      </a:r>
                      <a:r>
                        <a:rPr lang="en-US" baseline="0" dirty="0" smtClean="0"/>
                        <a:t> formation</a:t>
                      </a:r>
                    </a:p>
                    <a:p>
                      <a:r>
                        <a:rPr lang="en-US" baseline="0" dirty="0" smtClean="0"/>
                        <a:t>Context</a:t>
                      </a:r>
                    </a:p>
                    <a:p>
                      <a:r>
                        <a:rPr lang="en-US" baseline="0" dirty="0" smtClean="0"/>
                        <a:t>Triangulation</a:t>
                      </a:r>
                    </a:p>
                    <a:p>
                      <a:r>
                        <a:rPr lang="en-US" baseline="0" dirty="0" smtClean="0"/>
                        <a:t>In depth data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Quantitative and Qualitative Research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935163"/>
          <a:ext cx="8534400" cy="466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14"/>
                <a:gridCol w="3109993"/>
                <a:gridCol w="3109993"/>
              </a:tblGrid>
              <a:tr h="370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Characteristics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Quantitative</a:t>
                      </a:r>
                      <a:r>
                        <a:rPr lang="en-US" sz="1800" baseline="0" dirty="0" smtClean="0"/>
                        <a:t> Research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Qualitative Research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22861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Field of study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Basic</a:t>
                      </a:r>
                      <a:r>
                        <a:rPr lang="en-US" sz="1800" baseline="0" dirty="0" smtClean="0"/>
                        <a:t> sciences</a:t>
                      </a:r>
                    </a:p>
                    <a:p>
                      <a:r>
                        <a:rPr lang="en-US" sz="1800" baseline="0" dirty="0" smtClean="0"/>
                        <a:t>Engineering</a:t>
                      </a:r>
                    </a:p>
                    <a:p>
                      <a:r>
                        <a:rPr lang="en-US" sz="1800" baseline="0" dirty="0" smtClean="0"/>
                        <a:t>Technology industry</a:t>
                      </a:r>
                    </a:p>
                    <a:p>
                      <a:r>
                        <a:rPr lang="en-US" sz="1800" baseline="0" dirty="0" smtClean="0"/>
                        <a:t>Psychology</a:t>
                      </a:r>
                    </a:p>
                    <a:p>
                      <a:r>
                        <a:rPr lang="en-US" sz="1800" baseline="0" dirty="0" smtClean="0"/>
                        <a:t>Political science</a:t>
                      </a:r>
                    </a:p>
                    <a:p>
                      <a:r>
                        <a:rPr lang="en-US" sz="1800" baseline="0" dirty="0" smtClean="0"/>
                        <a:t>Economics</a:t>
                      </a:r>
                    </a:p>
                    <a:p>
                      <a:r>
                        <a:rPr lang="en-US" sz="1800" baseline="0" dirty="0" smtClean="0"/>
                        <a:t>Accountancy</a:t>
                      </a:r>
                    </a:p>
                    <a:p>
                      <a:r>
                        <a:rPr lang="en-US" sz="1800" baseline="0" dirty="0" smtClean="0"/>
                        <a:t>Education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Anthropology</a:t>
                      </a:r>
                    </a:p>
                    <a:p>
                      <a:r>
                        <a:rPr lang="en-US" sz="1800" dirty="0" smtClean="0"/>
                        <a:t>History</a:t>
                      </a:r>
                    </a:p>
                    <a:p>
                      <a:r>
                        <a:rPr lang="en-US" sz="1800" dirty="0" smtClean="0"/>
                        <a:t>Sociology</a:t>
                      </a:r>
                    </a:p>
                    <a:p>
                      <a:r>
                        <a:rPr lang="en-US" sz="1800" dirty="0" smtClean="0"/>
                        <a:t>Social</a:t>
                      </a:r>
                      <a:r>
                        <a:rPr lang="en-US" sz="1800" baseline="0" dirty="0" smtClean="0"/>
                        <a:t> sciences</a:t>
                      </a:r>
                    </a:p>
                    <a:p>
                      <a:r>
                        <a:rPr lang="en-US" sz="1800" baseline="0" dirty="0" smtClean="0"/>
                        <a:t>Linguistics</a:t>
                      </a:r>
                    </a:p>
                    <a:p>
                      <a:r>
                        <a:rPr lang="en-US" sz="1800" baseline="0" dirty="0" smtClean="0"/>
                        <a:t>Literature</a:t>
                      </a:r>
                    </a:p>
                    <a:p>
                      <a:r>
                        <a:rPr lang="en-US" sz="1800" baseline="0" dirty="0" smtClean="0"/>
                        <a:t>Ethnography</a:t>
                      </a:r>
                    </a:p>
                    <a:p>
                      <a:r>
                        <a:rPr lang="en-US" sz="1800" baseline="0" dirty="0" smtClean="0"/>
                        <a:t>Arts</a:t>
                      </a:r>
                      <a:endParaRPr lang="en-US" sz="1800" dirty="0" smtClean="0"/>
                    </a:p>
                  </a:txBody>
                  <a:tcPr marT="45723" marB="45723"/>
                </a:tc>
              </a:tr>
              <a:tr h="20118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Objective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 theory</a:t>
                      </a:r>
                    </a:p>
                    <a:p>
                      <a:r>
                        <a:rPr lang="en-US" sz="1800" baseline="0" dirty="0" smtClean="0"/>
                        <a:t>Build facts</a:t>
                      </a:r>
                    </a:p>
                    <a:p>
                      <a:r>
                        <a:rPr lang="en-US" sz="1800" baseline="0" dirty="0" smtClean="0"/>
                        <a:t>Demonstrate differences</a:t>
                      </a:r>
                    </a:p>
                    <a:p>
                      <a:r>
                        <a:rPr lang="en-US" sz="1800" baseline="0" dirty="0" smtClean="0"/>
                        <a:t>Demonstrate relationships</a:t>
                      </a:r>
                    </a:p>
                    <a:p>
                      <a:r>
                        <a:rPr lang="en-US" sz="1800" baseline="0" dirty="0" smtClean="0"/>
                        <a:t>Predict </a:t>
                      </a:r>
                      <a:r>
                        <a:rPr lang="en-US" sz="1800" baseline="0" dirty="0" err="1" smtClean="0"/>
                        <a:t>behaviour</a:t>
                      </a:r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Explain an event </a:t>
                      </a:r>
                      <a:r>
                        <a:rPr lang="en-US" sz="1800" baseline="0" dirty="0" err="1" smtClean="0"/>
                        <a:t>statististically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Complete a theory</a:t>
                      </a:r>
                    </a:p>
                    <a:p>
                      <a:r>
                        <a:rPr lang="en-US" sz="1800" baseline="0" dirty="0" smtClean="0"/>
                        <a:t>Increase understanding</a:t>
                      </a:r>
                    </a:p>
                    <a:p>
                      <a:r>
                        <a:rPr lang="en-US" sz="1800" baseline="0" dirty="0" smtClean="0"/>
                        <a:t>Explain facts</a:t>
                      </a:r>
                    </a:p>
                    <a:p>
                      <a:r>
                        <a:rPr lang="en-US" sz="1800" baseline="0" dirty="0" smtClean="0"/>
                        <a:t>State a natural phenomenon</a:t>
                      </a:r>
                    </a:p>
                    <a:p>
                      <a:r>
                        <a:rPr lang="en-US" sz="1800" baseline="0" dirty="0" smtClean="0"/>
                        <a:t>Explain a phenomenon verbally</a:t>
                      </a:r>
                      <a:endParaRPr lang="en-US" sz="1800" dirty="0" smtClean="0"/>
                    </a:p>
                  </a:txBody>
                  <a:tcPr marT="45723" marB="4572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Quantitative and Qualitative Research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935163"/>
          <a:ext cx="8534400" cy="4211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14"/>
                <a:gridCol w="3109993"/>
                <a:gridCol w="3109993"/>
              </a:tblGrid>
              <a:tr h="3708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Characteristics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Quantitative</a:t>
                      </a:r>
                      <a:r>
                        <a:rPr lang="en-US" sz="1800" baseline="0" dirty="0" smtClean="0"/>
                        <a:t> Research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Qualitative Research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14631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Research design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Experimental</a:t>
                      </a:r>
                    </a:p>
                    <a:p>
                      <a:r>
                        <a:rPr lang="en-US" sz="1800" dirty="0" smtClean="0"/>
                        <a:t>Quasi-experimental</a:t>
                      </a:r>
                    </a:p>
                    <a:p>
                      <a:r>
                        <a:rPr lang="en-US" sz="1800" dirty="0" smtClean="0"/>
                        <a:t>Non-experimental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Narrative</a:t>
                      </a:r>
                    </a:p>
                    <a:p>
                      <a:r>
                        <a:rPr lang="en-US" sz="1800" dirty="0" smtClean="0"/>
                        <a:t>Grounded</a:t>
                      </a:r>
                      <a:r>
                        <a:rPr lang="en-US" sz="1800" baseline="0" dirty="0" smtClean="0"/>
                        <a:t> theory</a:t>
                      </a:r>
                    </a:p>
                    <a:p>
                      <a:r>
                        <a:rPr lang="en-US" sz="1800" baseline="0" dirty="0" smtClean="0"/>
                        <a:t>Phenomenological</a:t>
                      </a:r>
                    </a:p>
                    <a:p>
                      <a:r>
                        <a:rPr lang="en-US" sz="1800" baseline="0" dirty="0" smtClean="0"/>
                        <a:t>Case study</a:t>
                      </a:r>
                    </a:p>
                    <a:p>
                      <a:r>
                        <a:rPr lang="en-US" sz="1800" baseline="0" dirty="0" smtClean="0"/>
                        <a:t>Content analysis</a:t>
                      </a:r>
                      <a:endParaRPr lang="en-US" sz="1800" dirty="0" smtClean="0"/>
                    </a:p>
                  </a:txBody>
                  <a:tcPr marT="45723" marB="45723"/>
                </a:tc>
              </a:tr>
              <a:tr h="9144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r>
                        <a:rPr lang="en-US" sz="1800" baseline="0" dirty="0" smtClean="0"/>
                        <a:t> and sample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Big size sample</a:t>
                      </a:r>
                    </a:p>
                    <a:p>
                      <a:r>
                        <a:rPr lang="en-US" sz="1800" dirty="0" smtClean="0"/>
                        <a:t>Probability sampling</a:t>
                      </a:r>
                      <a:r>
                        <a:rPr lang="en-US" sz="1800" baseline="0" dirty="0" smtClean="0"/>
                        <a:t> method</a:t>
                      </a:r>
                    </a:p>
                    <a:p>
                      <a:r>
                        <a:rPr lang="en-US" sz="1800" baseline="0" dirty="0" smtClean="0"/>
                        <a:t>Random selection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Small size subjects</a:t>
                      </a:r>
                    </a:p>
                    <a:p>
                      <a:r>
                        <a:rPr lang="en-US" sz="1800" baseline="0" dirty="0" smtClean="0"/>
                        <a:t>Non-probability sampling</a:t>
                      </a:r>
                    </a:p>
                    <a:p>
                      <a:r>
                        <a:rPr lang="en-US" sz="1800" baseline="0" dirty="0" smtClean="0"/>
                        <a:t>Purposive selection</a:t>
                      </a:r>
                      <a:endParaRPr lang="en-US" sz="1800" dirty="0" smtClean="0"/>
                    </a:p>
                  </a:txBody>
                  <a:tcPr marT="45723" marB="45723"/>
                </a:tc>
              </a:tr>
              <a:tr h="14631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collecting instrument</a:t>
                      </a:r>
                      <a:r>
                        <a:rPr lang="en-US" sz="1800" baseline="0" dirty="0" smtClean="0"/>
                        <a:t> format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Formal</a:t>
                      </a:r>
                    </a:p>
                    <a:p>
                      <a:r>
                        <a:rPr lang="en-US" sz="1800" dirty="0" smtClean="0"/>
                        <a:t>Specific</a:t>
                      </a:r>
                    </a:p>
                    <a:p>
                      <a:r>
                        <a:rPr lang="en-US" sz="1800" dirty="0" smtClean="0"/>
                        <a:t>Structured</a:t>
                      </a:r>
                    </a:p>
                    <a:p>
                      <a:r>
                        <a:rPr lang="en-US" sz="1800" dirty="0" smtClean="0"/>
                        <a:t>Fixed</a:t>
                      </a:r>
                    </a:p>
                    <a:p>
                      <a:r>
                        <a:rPr lang="en-US" sz="1800" dirty="0" smtClean="0"/>
                        <a:t>Using scales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Informal and more flexible</a:t>
                      </a:r>
                    </a:p>
                    <a:p>
                      <a:r>
                        <a:rPr lang="en-US" sz="1800" dirty="0" smtClean="0"/>
                        <a:t>Non-structured</a:t>
                      </a:r>
                    </a:p>
                    <a:p>
                      <a:r>
                        <a:rPr lang="en-US" sz="1800" dirty="0" smtClean="0"/>
                        <a:t>Not</a:t>
                      </a:r>
                      <a:r>
                        <a:rPr lang="en-US" sz="1800" baseline="0" dirty="0" smtClean="0"/>
                        <a:t> determined</a:t>
                      </a:r>
                    </a:p>
                    <a:p>
                      <a:r>
                        <a:rPr lang="en-US" sz="1800" baseline="0" dirty="0" smtClean="0"/>
                        <a:t>Subjective</a:t>
                      </a:r>
                      <a:endParaRPr lang="en-US" sz="1800" dirty="0" smtClean="0"/>
                    </a:p>
                  </a:txBody>
                  <a:tcPr marT="45723" marB="4572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Quantitative and Qualitative Research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935163"/>
          <a:ext cx="8534400" cy="448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14"/>
                <a:gridCol w="3109993"/>
                <a:gridCol w="3109993"/>
              </a:tblGrid>
              <a:tr h="3708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Characteristics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Quantitative</a:t>
                      </a:r>
                      <a:r>
                        <a:rPr lang="en-US" sz="1800" baseline="0" dirty="0" smtClean="0"/>
                        <a:t> Research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Qualitative Research</a:t>
                      </a:r>
                      <a:endParaRPr lang="en-US" sz="1800" dirty="0"/>
                    </a:p>
                  </a:txBody>
                  <a:tcPr marT="45726" marB="45726"/>
                </a:tc>
              </a:tr>
              <a:tr h="914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Item</a:t>
                      </a:r>
                      <a:r>
                        <a:rPr lang="en-US" sz="1800" baseline="0" dirty="0" smtClean="0"/>
                        <a:t> in research instrument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Many items</a:t>
                      </a:r>
                    </a:p>
                    <a:p>
                      <a:r>
                        <a:rPr lang="en-US" sz="1800" dirty="0" smtClean="0"/>
                        <a:t>Items contain suggested choices for selection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Few items</a:t>
                      </a:r>
                    </a:p>
                    <a:p>
                      <a:r>
                        <a:rPr lang="en-US" sz="1800" dirty="0" smtClean="0"/>
                        <a:t>Non suggested answers</a:t>
                      </a:r>
                    </a:p>
                    <a:p>
                      <a:r>
                        <a:rPr lang="en-US" sz="1800" dirty="0" smtClean="0"/>
                        <a:t>Open-ended</a:t>
                      </a:r>
                    </a:p>
                  </a:txBody>
                  <a:tcPr marT="45726" marB="45726"/>
                </a:tc>
              </a:tr>
              <a:tr h="914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collection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Questionnaire</a:t>
                      </a:r>
                    </a:p>
                    <a:p>
                      <a:r>
                        <a:rPr lang="en-US" sz="1800" dirty="0" smtClean="0"/>
                        <a:t>Structured observation</a:t>
                      </a:r>
                    </a:p>
                    <a:p>
                      <a:r>
                        <a:rPr lang="en-US" sz="1800" dirty="0" smtClean="0"/>
                        <a:t>Structured</a:t>
                      </a:r>
                      <a:r>
                        <a:rPr lang="en-US" sz="1800" baseline="0" dirty="0" smtClean="0"/>
                        <a:t> interview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Non-structured observation</a:t>
                      </a:r>
                    </a:p>
                    <a:p>
                      <a:r>
                        <a:rPr lang="en-US" sz="1800" baseline="0" dirty="0" smtClean="0"/>
                        <a:t>Non-structured interview</a:t>
                      </a:r>
                    </a:p>
                    <a:p>
                      <a:r>
                        <a:rPr lang="en-US" sz="1800" baseline="0" dirty="0" smtClean="0"/>
                        <a:t>Documentation</a:t>
                      </a:r>
                      <a:endParaRPr lang="en-US" sz="1800" dirty="0" smtClean="0"/>
                    </a:p>
                  </a:txBody>
                  <a:tcPr marT="45726" marB="45726"/>
                </a:tc>
              </a:tr>
              <a:tr h="22863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Quantity</a:t>
                      </a:r>
                    </a:p>
                    <a:p>
                      <a:r>
                        <a:rPr lang="en-US" sz="1800" dirty="0" smtClean="0"/>
                        <a:t>Number</a:t>
                      </a:r>
                    </a:p>
                    <a:p>
                      <a:r>
                        <a:rPr lang="en-US" sz="1800" dirty="0" smtClean="0"/>
                        <a:t>Types of measurement scales</a:t>
                      </a:r>
                    </a:p>
                    <a:p>
                      <a:r>
                        <a:rPr lang="en-US" sz="1800" dirty="0" smtClean="0"/>
                        <a:t>Statistics</a:t>
                      </a:r>
                    </a:p>
                    <a:p>
                      <a:r>
                        <a:rPr lang="en-US" sz="1800" dirty="0" smtClean="0"/>
                        <a:t>Compute</a:t>
                      </a:r>
                    </a:p>
                    <a:p>
                      <a:r>
                        <a:rPr lang="en-US" sz="1800" dirty="0" smtClean="0"/>
                        <a:t>Raw or </a:t>
                      </a:r>
                      <a:r>
                        <a:rPr lang="en-US" sz="1800" dirty="0" err="1" smtClean="0"/>
                        <a:t>standardised</a:t>
                      </a:r>
                      <a:r>
                        <a:rPr lang="en-US" sz="1800" dirty="0" smtClean="0"/>
                        <a:t> data</a:t>
                      </a:r>
                    </a:p>
                    <a:p>
                      <a:r>
                        <a:rPr lang="en-US" sz="1800" dirty="0" smtClean="0"/>
                        <a:t>Normality of data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Descriptive</a:t>
                      </a:r>
                      <a:r>
                        <a:rPr lang="en-US" sz="1800" baseline="0" dirty="0" smtClean="0"/>
                        <a:t> explanation</a:t>
                      </a:r>
                    </a:p>
                    <a:p>
                      <a:r>
                        <a:rPr lang="en-US" sz="1800" baseline="0" dirty="0" smtClean="0"/>
                        <a:t>Note on views</a:t>
                      </a:r>
                    </a:p>
                    <a:p>
                      <a:r>
                        <a:rPr lang="en-US" sz="1800" baseline="0" dirty="0" smtClean="0"/>
                        <a:t>Verbal notes</a:t>
                      </a:r>
                    </a:p>
                    <a:p>
                      <a:r>
                        <a:rPr lang="en-US" sz="1800" baseline="0" dirty="0" smtClean="0"/>
                        <a:t>Recording of observation or interview</a:t>
                      </a:r>
                    </a:p>
                    <a:p>
                      <a:r>
                        <a:rPr lang="en-US" sz="1800" baseline="0" dirty="0" smtClean="0"/>
                        <a:t>Information from documented materials</a:t>
                      </a:r>
                    </a:p>
                    <a:p>
                      <a:r>
                        <a:rPr lang="en-US" sz="1800" baseline="0" dirty="0" smtClean="0"/>
                        <a:t>Transcript</a:t>
                      </a:r>
                      <a:endParaRPr lang="en-US" sz="1800" dirty="0" smtClean="0"/>
                    </a:p>
                  </a:txBody>
                  <a:tcPr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Quantitative and Qualitative Research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935163"/>
          <a:ext cx="85344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14"/>
                <a:gridCol w="3109993"/>
                <a:gridCol w="31099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Qualitative Research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Descriptive statistics</a:t>
                      </a:r>
                    </a:p>
                    <a:p>
                      <a:r>
                        <a:rPr lang="en-US" dirty="0" smtClean="0"/>
                        <a:t>Inferential</a:t>
                      </a:r>
                      <a:r>
                        <a:rPr lang="en-US" baseline="0" dirty="0" smtClean="0"/>
                        <a:t> statistics</a:t>
                      </a:r>
                    </a:p>
                    <a:p>
                      <a:r>
                        <a:rPr lang="en-US" baseline="0" dirty="0" smtClean="0"/>
                        <a:t>Parametric tests</a:t>
                      </a:r>
                    </a:p>
                    <a:p>
                      <a:r>
                        <a:rPr lang="en-US" baseline="0" dirty="0" smtClean="0"/>
                        <a:t>Non-parametric tests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term</a:t>
                      </a:r>
                    </a:p>
                    <a:p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analysis</a:t>
                      </a:r>
                    </a:p>
                    <a:p>
                      <a:r>
                        <a:rPr lang="en-US" baseline="0" dirty="0" smtClean="0"/>
                        <a:t>Taxonomy analysis</a:t>
                      </a:r>
                    </a:p>
                    <a:p>
                      <a:r>
                        <a:rPr lang="en-US" baseline="0" dirty="0" smtClean="0"/>
                        <a:t>Hermeneutical analysis (i.e. interpretative or explanatory)</a:t>
                      </a:r>
                    </a:p>
                    <a:p>
                      <a:r>
                        <a:rPr lang="en-US" baseline="0" dirty="0" smtClean="0"/>
                        <a:t>Coding</a:t>
                      </a:r>
                    </a:p>
                    <a:p>
                      <a:r>
                        <a:rPr lang="en-US" baseline="0" dirty="0" smtClean="0"/>
                        <a:t>Themes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 of results being </a:t>
                      </a:r>
                      <a:r>
                        <a:rPr lang="en-US" dirty="0" err="1" smtClean="0"/>
                        <a:t>generalised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Low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Quantitative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Discrete number – associate with numerical data and accuracy.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Based on positivist research method where experimental research is conducted to collect numerical data, which are then </a:t>
            </a:r>
            <a:r>
              <a:rPr lang="en-US" dirty="0" err="1" smtClean="0"/>
              <a:t>analysed</a:t>
            </a:r>
            <a:r>
              <a:rPr lang="en-US" dirty="0" smtClean="0"/>
              <a:t> using statistical tests.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 research problem is stated in the form of hypothesis: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variables are defined – to be measured (studied).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Measurements </a:t>
            </a:r>
            <a:r>
              <a:rPr lang="en-US" dirty="0" err="1"/>
              <a:t>p</a:t>
            </a:r>
            <a:r>
              <a:rPr lang="en-US" dirty="0" err="1" smtClean="0"/>
              <a:t>rioritise</a:t>
            </a:r>
            <a:r>
              <a:rPr lang="en-US" dirty="0" smtClean="0"/>
              <a:t> validity and reliability in order to test theories, build facts and state the relationship among the variables under investigation.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Quantitative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Can also conducted using descriptive or inferential studies.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 descriptive studies: data is collected from an entire population and basic statistics such as frequency, percentage, mean, standard deviation and distribution score are reported.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 inferential studies: one sample is randomly chosen from the population being studied, numerical data is collected from the sample and hypothesis is tested using statistical tests.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results obtained from the sample will be </a:t>
            </a:r>
            <a:r>
              <a:rPr lang="en-US" dirty="0" err="1" smtClean="0"/>
              <a:t>generalised</a:t>
            </a:r>
            <a:r>
              <a:rPr lang="en-US" dirty="0" smtClean="0"/>
              <a:t> to its population.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Quantitative Research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11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Descriptive</a:t>
                      </a:r>
                      <a:r>
                        <a:rPr lang="en-US" sz="1800" baseline="0" dirty="0" smtClean="0"/>
                        <a:t> study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Inferential study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37487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Doesn’t use research samples.</a:t>
                      </a:r>
                    </a:p>
                    <a:p>
                      <a:r>
                        <a:rPr lang="en-US" sz="1600" dirty="0" smtClean="0"/>
                        <a:t>Respondents comprise all subjects</a:t>
                      </a:r>
                      <a:r>
                        <a:rPr lang="en-US" sz="1600" baseline="0" dirty="0" smtClean="0"/>
                        <a:t> in a population.</a:t>
                      </a:r>
                    </a:p>
                    <a:p>
                      <a:r>
                        <a:rPr lang="en-US" sz="1600" baseline="0" dirty="0" smtClean="0"/>
                        <a:t>Significance test is not needed.</a:t>
                      </a:r>
                    </a:p>
                    <a:p>
                      <a:r>
                        <a:rPr lang="en-US" sz="1600" baseline="0" dirty="0" smtClean="0"/>
                        <a:t>Uses descriptive statistics such as frequency, mean, percentage, variance, etc.</a:t>
                      </a:r>
                    </a:p>
                    <a:p>
                      <a:r>
                        <a:rPr lang="en-US" sz="1600" baseline="0" dirty="0" smtClean="0"/>
                        <a:t>Results of the study only apply to subjects which are being studied.</a:t>
                      </a:r>
                    </a:p>
                    <a:p>
                      <a:r>
                        <a:rPr lang="en-US" sz="1600" baseline="0" dirty="0" smtClean="0"/>
                        <a:t>Results of the study will not be </a:t>
                      </a:r>
                      <a:r>
                        <a:rPr lang="en-US" sz="1600" baseline="0" dirty="0" err="1" smtClean="0"/>
                        <a:t>generalised</a:t>
                      </a:r>
                      <a:r>
                        <a:rPr lang="en-US" sz="1600" baseline="0" dirty="0" smtClean="0"/>
                        <a:t> to other groups.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Respondents</a:t>
                      </a:r>
                      <a:r>
                        <a:rPr lang="en-US" sz="1600" baseline="0" dirty="0" smtClean="0"/>
                        <a:t> are subjects chosen from a population.</a:t>
                      </a:r>
                    </a:p>
                    <a:p>
                      <a:r>
                        <a:rPr lang="en-US" sz="1600" baseline="0" dirty="0" smtClean="0"/>
                        <a:t>Sample should be randomly selected to be representative of the population.</a:t>
                      </a:r>
                    </a:p>
                    <a:p>
                      <a:r>
                        <a:rPr lang="en-US" sz="1600" baseline="0" dirty="0" smtClean="0"/>
                        <a:t>Inference tests are used to </a:t>
                      </a:r>
                      <a:r>
                        <a:rPr lang="en-US" sz="1600" baseline="0" dirty="0" err="1" smtClean="0"/>
                        <a:t>analyse</a:t>
                      </a:r>
                      <a:r>
                        <a:rPr lang="en-US" sz="1600" baseline="0" dirty="0" smtClean="0"/>
                        <a:t> data collected from the subjects, such as t-test, and ANOVA among others, are used.</a:t>
                      </a:r>
                    </a:p>
                    <a:p>
                      <a:r>
                        <a:rPr lang="en-US" sz="1600" baseline="0" dirty="0" smtClean="0"/>
                        <a:t>Type I and II errors (i.e. </a:t>
                      </a:r>
                      <a:r>
                        <a:rPr lang="en-US" sz="1600" i="1" baseline="0" dirty="0" smtClean="0"/>
                        <a:t>false positive </a:t>
                      </a:r>
                      <a:r>
                        <a:rPr lang="en-US" sz="1600" baseline="0" dirty="0" smtClean="0"/>
                        <a:t>– incorrect rejection of a true null hypothesis; and </a:t>
                      </a:r>
                      <a:r>
                        <a:rPr lang="en-US" sz="1600" i="1" baseline="0" dirty="0" smtClean="0"/>
                        <a:t>false negative </a:t>
                      </a:r>
                      <a:r>
                        <a:rPr lang="en-US" sz="1600" baseline="0" dirty="0" smtClean="0"/>
                        <a:t>– failure to reject a false null hypothesis) should be controlled to ensure validity of the study.</a:t>
                      </a:r>
                    </a:p>
                    <a:p>
                      <a:r>
                        <a:rPr lang="en-US" sz="1600" baseline="0" dirty="0" smtClean="0"/>
                        <a:t>Test results derived from the subjects in the sample are </a:t>
                      </a:r>
                      <a:r>
                        <a:rPr lang="en-US" sz="1600" baseline="0" dirty="0" err="1" smtClean="0"/>
                        <a:t>generalised</a:t>
                      </a:r>
                      <a:r>
                        <a:rPr lang="en-US" sz="1600" baseline="0" dirty="0" smtClean="0"/>
                        <a:t> to all subjects in the population.</a:t>
                      </a:r>
                      <a:endParaRPr lang="en-US" sz="1600" dirty="0"/>
                    </a:p>
                  </a:txBody>
                  <a:tcPr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676400" y="2971800"/>
            <a:ext cx="5105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prstClr val="black"/>
                </a:solidFill>
                <a:latin typeface="Constantia"/>
                <a:ea typeface="+mn-ea"/>
              </a:rPr>
              <a:t>SCIENTIFIC METHOD</a:t>
            </a:r>
            <a:endParaRPr lang="en-GB" sz="40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Qualitative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Explain phenomena in the real world that can’t be explained by numerical data (quantitative data) produced by quantitative research, e.g.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Intentions of a student who frequently plays truant;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Motives of an engineer who furthers his studies in the field of psychology;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Qualitative data collected through interviews and in-depth observation methods.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These methods are more appropriate for investigating individual or group phenomena that involve emotions, motivation, empathy, which can’t be fully captured by the numbers from a quantitative study.</a:t>
            </a:r>
            <a:endParaRPr lang="en-US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Qualitative Research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Non-structured interviews, observations and questionnaires in the form of essays are the most common ways of collecting data in a qualitative research.</a:t>
            </a:r>
          </a:p>
          <a:p>
            <a:r>
              <a:rPr lang="en-US" altLang="en-US" smtClean="0"/>
              <a:t>When the sample size in a qualitative research is small (sometime involves only one respondent), data triangulation is used to improve the reliability of the research.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Qualitative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Triangulation technique/method: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phenomenon is viewed from different perspectives, with each perspective detected by using a different method.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Each method is directed to the same destination and focuses on the same event or phenomenon.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Helps a researcher to gain an in-depth understanding and more accurate view of the phenomenon under investigation.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To </a:t>
            </a:r>
            <a:r>
              <a:rPr lang="en-US" dirty="0" smtClean="0"/>
              <a:t>study a phenomenon (e.g. to measure one concept, i.e. a characteristic of the phenomenon), data can be collected through 3 different aspects (to ensure the results of the qualitative research will have a high level of validity and reliability), which are: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Time – data is collected at different times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Space – data is collected in different settings and locations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Individual – data is collected by different individuals.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Sources from “The Research Question and Hypothesis – </a:t>
            </a:r>
            <a:r>
              <a:rPr lang="en-US" dirty="0" err="1" smtClean="0"/>
              <a:t>Ryersion</a:t>
            </a:r>
            <a:r>
              <a:rPr lang="en-US" dirty="0" smtClean="0"/>
              <a:t> University”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“RESEARCH </a:t>
            </a:r>
            <a:r>
              <a:rPr lang="en-US" dirty="0"/>
              <a:t>HYPOTHESES AND </a:t>
            </a:r>
            <a:r>
              <a:rPr lang="en-US" dirty="0" smtClean="0"/>
              <a:t>QUESTIONS”, Copyright 2003 by L. K. </a:t>
            </a:r>
            <a:r>
              <a:rPr lang="en-US" dirty="0" err="1" smtClean="0"/>
              <a:t>Curda</a:t>
            </a:r>
            <a:r>
              <a:rPr lang="en-US" dirty="0" smtClean="0"/>
              <a:t>, University of West Florida.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hlinkClick r:id="rId2"/>
              </a:rPr>
              <a:t>http://www.gobookee.net/ppt-of-scientific-research-</a:t>
            </a:r>
            <a:r>
              <a:rPr lang="en-US" dirty="0" smtClean="0">
                <a:hlinkClick r:id="rId2"/>
              </a:rPr>
              <a:t>methodology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Hong, L. Y. (2005). RESEARCH METHODS IN ENGINEERING AND </a:t>
            </a:r>
            <a:r>
              <a:rPr lang="en-US" dirty="0" smtClean="0"/>
              <a:t>SCIENCE. [http</a:t>
            </a:r>
            <a:r>
              <a:rPr lang="en-US" dirty="0"/>
              <a:t>://</a:t>
            </a:r>
            <a:r>
              <a:rPr lang="en-US" dirty="0" err="1"/>
              <a:t>www.wabri.org.au</a:t>
            </a:r>
            <a:r>
              <a:rPr lang="en-US" dirty="0"/>
              <a:t>/postgrads/documents/RM%20sci_eng_notes/</a:t>
            </a:r>
            <a:r>
              <a:rPr lang="en-US" dirty="0" err="1" smtClean="0"/>
              <a:t>Eng_Leung.pdf</a:t>
            </a:r>
            <a:r>
              <a:rPr lang="en-US" dirty="0" smtClean="0"/>
              <a:t>]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/>
              <a:t>Nordgren</a:t>
            </a:r>
            <a:r>
              <a:rPr lang="en-US" dirty="0"/>
              <a:t>, (2004). The Scientific </a:t>
            </a:r>
            <a:r>
              <a:rPr lang="en-US" dirty="0" smtClean="0"/>
              <a:t>Method [http</a:t>
            </a:r>
            <a:r>
              <a:rPr lang="en-US" dirty="0"/>
              <a:t>://</a:t>
            </a:r>
            <a:r>
              <a:rPr lang="en-US" dirty="0" err="1"/>
              <a:t>newton.uor.edu</a:t>
            </a:r>
            <a:r>
              <a:rPr lang="en-US" dirty="0"/>
              <a:t>/</a:t>
            </a:r>
            <a:r>
              <a:rPr lang="en-US" dirty="0" err="1"/>
              <a:t>FacultyFolder</a:t>
            </a:r>
            <a:r>
              <a:rPr lang="en-US" dirty="0"/>
              <a:t>/tyler%5Fnordgren/SP2004/Physics103_2.</a:t>
            </a:r>
            <a:r>
              <a:rPr lang="en-US" dirty="0" smtClean="0"/>
              <a:t>ppt]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Chua Yan </a:t>
            </a:r>
            <a:r>
              <a:rPr lang="en-US" dirty="0" err="1" smtClean="0"/>
              <a:t>Piaw</a:t>
            </a:r>
            <a:r>
              <a:rPr lang="en-US" dirty="0" smtClean="0"/>
              <a:t>, “Mastering </a:t>
            </a:r>
            <a:r>
              <a:rPr lang="en-US" dirty="0"/>
              <a:t>R</a:t>
            </a:r>
            <a:r>
              <a:rPr lang="en-US" dirty="0" smtClean="0"/>
              <a:t>esearch </a:t>
            </a:r>
            <a:r>
              <a:rPr lang="en-US" dirty="0"/>
              <a:t>M</a:t>
            </a:r>
            <a:r>
              <a:rPr lang="en-US" dirty="0" smtClean="0"/>
              <a:t>ethods”, McGraw Hill, 2012.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http://</a:t>
            </a:r>
            <a:r>
              <a:rPr lang="en-US" dirty="0" err="1"/>
              <a:t>teacher.pas.rochester.edu</a:t>
            </a:r>
            <a:r>
              <a:rPr lang="en-US" dirty="0"/>
              <a:t>/</a:t>
            </a:r>
            <a:r>
              <a:rPr lang="en-US" dirty="0" err="1"/>
              <a:t>phy_labs</a:t>
            </a:r>
            <a:r>
              <a:rPr lang="en-US" dirty="0"/>
              <a:t>/</a:t>
            </a:r>
            <a:r>
              <a:rPr lang="en-US" dirty="0" err="1"/>
              <a:t>appendixe</a:t>
            </a:r>
            <a:r>
              <a:rPr lang="en-US" dirty="0"/>
              <a:t>/</a:t>
            </a:r>
            <a:r>
              <a:rPr lang="en-US" dirty="0" err="1"/>
              <a:t>appendixe.html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Methodology - </a:t>
            </a:r>
            <a:r>
              <a:rPr lang="en-US" dirty="0"/>
              <a:t>the study of the methods involved in some </a:t>
            </a:r>
            <a:r>
              <a:rPr lang="en-US" dirty="0" smtClean="0"/>
              <a:t>field, endeavor</a:t>
            </a:r>
            <a:r>
              <a:rPr lang="en-US" dirty="0"/>
              <a:t>, or in problem </a:t>
            </a:r>
            <a:r>
              <a:rPr lang="en-US" dirty="0" smtClean="0"/>
              <a:t>solving.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Some definitions:</a:t>
            </a:r>
            <a:endParaRPr lang="en-US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“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principles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 smtClean="0"/>
              <a:t>, </a:t>
            </a:r>
            <a:r>
              <a:rPr lang="pt-BR" dirty="0" err="1" smtClean="0"/>
              <a:t>rules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postulates</a:t>
            </a:r>
            <a:r>
              <a:rPr lang="pt-BR" dirty="0"/>
              <a:t> </a:t>
            </a:r>
            <a:r>
              <a:rPr lang="pt-BR" dirty="0" err="1"/>
              <a:t>employed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a discipline"</a:t>
            </a:r>
            <a:r>
              <a:rPr lang="pt-BR" dirty="0" smtClean="0"/>
              <a:t>;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 smtClean="0"/>
              <a:t>Refers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en-US" dirty="0"/>
              <a:t>a collection of theories</a:t>
            </a:r>
            <a:r>
              <a:rPr lang="en-US" dirty="0" smtClean="0"/>
              <a:t>, concepts </a:t>
            </a:r>
            <a:r>
              <a:rPr lang="en-US" dirty="0"/>
              <a:t>or ideas</a:t>
            </a:r>
            <a:endParaRPr lang="pt-BR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"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systematic</a:t>
            </a:r>
            <a:r>
              <a:rPr lang="pt-BR" dirty="0"/>
              <a:t> </a:t>
            </a:r>
            <a:r>
              <a:rPr lang="pt-BR" dirty="0" err="1"/>
              <a:t>study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are, </a:t>
            </a:r>
            <a:r>
              <a:rPr lang="pt-BR" dirty="0" err="1" smtClean="0"/>
              <a:t>can</a:t>
            </a:r>
            <a:r>
              <a:rPr lang="pt-BR" dirty="0"/>
              <a:t> </a:t>
            </a:r>
            <a:r>
              <a:rPr lang="pt-BR" dirty="0" err="1" smtClean="0"/>
              <a:t>be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been</a:t>
            </a:r>
            <a:r>
              <a:rPr lang="pt-BR" dirty="0"/>
              <a:t> </a:t>
            </a:r>
            <a:r>
              <a:rPr lang="pt-BR" dirty="0" err="1"/>
              <a:t>applied</a:t>
            </a:r>
            <a:r>
              <a:rPr lang="pt-BR" dirty="0"/>
              <a:t> </a:t>
            </a:r>
            <a:r>
              <a:rPr lang="pt-BR" dirty="0" err="1"/>
              <a:t>within</a:t>
            </a:r>
            <a:r>
              <a:rPr lang="pt-BR" dirty="0"/>
              <a:t> a </a:t>
            </a:r>
            <a:r>
              <a:rPr lang="pt-BR" dirty="0" smtClean="0"/>
              <a:t>discipline”, </a:t>
            </a:r>
            <a:r>
              <a:rPr lang="pt-BR" dirty="0" err="1" smtClean="0"/>
              <a:t>or</a:t>
            </a:r>
            <a:r>
              <a:rPr lang="pt-BR" dirty="0" smtClean="0"/>
              <a:t> "</a:t>
            </a:r>
            <a:r>
              <a:rPr lang="pt-BR" dirty="0"/>
              <a:t>a particular </a:t>
            </a:r>
            <a:r>
              <a:rPr lang="pt-BR" dirty="0" smtClean="0"/>
              <a:t>procedure </a:t>
            </a:r>
            <a:r>
              <a:rPr lang="pt-BR" dirty="0" err="1"/>
              <a:t>or</a:t>
            </a:r>
            <a:r>
              <a:rPr lang="pt-BR" dirty="0"/>
              <a:t> set </a:t>
            </a:r>
            <a:r>
              <a:rPr lang="pt-BR" dirty="0" err="1"/>
              <a:t>of</a:t>
            </a:r>
            <a:r>
              <a:rPr lang="pt-BR" dirty="0"/>
              <a:t> procedures</a:t>
            </a:r>
            <a:r>
              <a:rPr lang="pt-BR" dirty="0" smtClean="0"/>
              <a:t>.”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 smtClean="0"/>
              <a:t>Refers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en-US" dirty="0"/>
              <a:t>critique of the individual </a:t>
            </a:r>
            <a:r>
              <a:rPr lang="en-US" dirty="0" smtClean="0"/>
              <a:t>methods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Methodology </a:t>
            </a:r>
            <a:r>
              <a:rPr lang="en-US" dirty="0"/>
              <a:t>refers to more than a simple set of methods;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it refers to the rationale and the philosophical assumptions that underlie a particular </a:t>
            </a:r>
            <a:r>
              <a:rPr lang="en-US" dirty="0" smtClean="0"/>
              <a:t>study.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500" dirty="0" smtClean="0"/>
              <a:t>Often used as a substitute for method in scientific and technical contexts.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Method </a:t>
            </a:r>
            <a:r>
              <a:rPr lang="en-US" dirty="0" smtClean="0"/>
              <a:t>– </a:t>
            </a:r>
            <a:r>
              <a:rPr lang="en-US" dirty="0"/>
              <a:t>a </a:t>
            </a:r>
            <a:r>
              <a:rPr lang="en-US" dirty="0" smtClean="0"/>
              <a:t>systematic </a:t>
            </a:r>
            <a:r>
              <a:rPr lang="en-US" dirty="0"/>
              <a:t>series of steps taken to </a:t>
            </a:r>
            <a:r>
              <a:rPr lang="en-US" dirty="0" smtClean="0"/>
              <a:t>complete a </a:t>
            </a:r>
            <a:r>
              <a:rPr lang="en-US" dirty="0"/>
              <a:t>certain task or to reach a certain </a:t>
            </a:r>
            <a:r>
              <a:rPr lang="en-US" dirty="0" smtClean="0"/>
              <a:t>objective</a:t>
            </a:r>
            <a:r>
              <a:rPr lang="en-CA" dirty="0" smtClean="0"/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dirty="0"/>
              <a:t>D</a:t>
            </a:r>
            <a:r>
              <a:rPr lang="en-CA" dirty="0" smtClean="0"/>
              <a:t>escription of methods in the abstracts of research papers: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E.g. 1: “In </a:t>
            </a:r>
            <a:r>
              <a:rPr lang="en-US" dirty="0"/>
              <a:t>this paper the </a:t>
            </a:r>
            <a:r>
              <a:rPr lang="en-US" u="sng" dirty="0"/>
              <a:t>classification of requirements changes </a:t>
            </a:r>
            <a:r>
              <a:rPr lang="en-US" dirty="0"/>
              <a:t>based on structure of a textual requirement is provided with formal semantics. The </a:t>
            </a:r>
            <a:r>
              <a:rPr lang="en-US" u="sng" dirty="0"/>
              <a:t>formalization of requirements relations and changes</a:t>
            </a:r>
            <a:r>
              <a:rPr lang="en-US" dirty="0"/>
              <a:t> is used for propagating proposed changes and consistency checking of proposed changes in requirements models. </a:t>
            </a:r>
            <a:r>
              <a:rPr lang="en-US" u="sng" dirty="0"/>
              <a:t>The tool support for change impact analysis in requirements models</a:t>
            </a:r>
            <a:r>
              <a:rPr lang="en-US" dirty="0"/>
              <a:t> is an extension of our Tool for Requirements </a:t>
            </a:r>
            <a:r>
              <a:rPr lang="en-US" dirty="0" err="1"/>
              <a:t>Inferencing</a:t>
            </a:r>
            <a:r>
              <a:rPr lang="en-US" dirty="0"/>
              <a:t> and Consistency Checking (TRIC</a:t>
            </a:r>
            <a:r>
              <a:rPr lang="en-US" dirty="0" smtClean="0"/>
              <a:t>).”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E.g. 2: “An automated solution for cutting a </a:t>
            </a:r>
            <a:r>
              <a:rPr lang="en-US" dirty="0" err="1"/>
              <a:t>dendrogram</a:t>
            </a:r>
            <a:r>
              <a:rPr lang="en-US" dirty="0"/>
              <a:t> that is based on least-squares regression is </a:t>
            </a:r>
            <a:r>
              <a:rPr lang="en-US" dirty="0" smtClean="0"/>
              <a:t>presented in </a:t>
            </a:r>
            <a:r>
              <a:rPr lang="en-US" dirty="0"/>
              <a:t>order to find the best cut level. A </a:t>
            </a:r>
            <a:r>
              <a:rPr lang="en-US" u="sng" dirty="0" err="1"/>
              <a:t>dendrogram</a:t>
            </a:r>
            <a:r>
              <a:rPr lang="en-US" u="sng" dirty="0"/>
              <a:t> is a tree diagram that shows the taxonomic </a:t>
            </a:r>
            <a:r>
              <a:rPr lang="en-US" u="sng" dirty="0" smtClean="0"/>
              <a:t>relationships of </a:t>
            </a:r>
            <a:r>
              <a:rPr lang="en-US" u="sng" dirty="0"/>
              <a:t>clusters of software entities</a:t>
            </a:r>
            <a:r>
              <a:rPr lang="en-US" dirty="0"/>
              <a:t>. Moreover, </a:t>
            </a:r>
            <a:r>
              <a:rPr lang="en-US" u="sng" dirty="0"/>
              <a:t>a factor to penalize clusters that will form </a:t>
            </a:r>
            <a:r>
              <a:rPr lang="en-US" u="sng" dirty="0" smtClean="0"/>
              <a:t>singletons</a:t>
            </a:r>
            <a:r>
              <a:rPr lang="en-US" dirty="0" smtClean="0"/>
              <a:t> is </a:t>
            </a:r>
            <a:r>
              <a:rPr lang="en-US" dirty="0"/>
              <a:t>introduced in this paper. </a:t>
            </a:r>
            <a:r>
              <a:rPr lang="en-US" u="sng" dirty="0"/>
              <a:t>Simulations were performed on two open-source projects</a:t>
            </a:r>
            <a:r>
              <a:rPr lang="en-US" dirty="0"/>
              <a:t>. </a:t>
            </a:r>
            <a:r>
              <a:rPr lang="en-US" u="sng" dirty="0"/>
              <a:t>The </a:t>
            </a:r>
            <a:r>
              <a:rPr lang="en-US" u="sng" dirty="0" smtClean="0"/>
              <a:t>proposed approach </a:t>
            </a:r>
            <a:r>
              <a:rPr lang="en-US" u="sng" dirty="0"/>
              <a:t>was compared against the exhaustive and highest gap </a:t>
            </a:r>
            <a:r>
              <a:rPr lang="en-US" u="sng" dirty="0" err="1"/>
              <a:t>dendrogram</a:t>
            </a:r>
            <a:r>
              <a:rPr lang="en-US" u="sng" dirty="0"/>
              <a:t> cutting methods, as </a:t>
            </a:r>
            <a:r>
              <a:rPr lang="en-US" u="sng" dirty="0" smtClean="0"/>
              <a:t>well as </a:t>
            </a:r>
            <a:r>
              <a:rPr lang="en-US" u="sng" dirty="0"/>
              <a:t>two well-known cluster validity indices</a:t>
            </a:r>
            <a:r>
              <a:rPr lang="en-US" dirty="0"/>
              <a:t>, namely, Dunn’s index and the Davies-</a:t>
            </a:r>
            <a:r>
              <a:rPr lang="en-US" dirty="0" err="1"/>
              <a:t>Bouldin</a:t>
            </a:r>
            <a:r>
              <a:rPr lang="en-US" dirty="0"/>
              <a:t> index.”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Scientific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The “scientific method” attempts to minimize the </a:t>
            </a:r>
            <a:r>
              <a:rPr lang="en-US" dirty="0" smtClean="0"/>
              <a:t>influence of </a:t>
            </a:r>
            <a:r>
              <a:rPr lang="en-US" dirty="0"/>
              <a:t>the researchers' bias on the outcome of an </a:t>
            </a:r>
            <a:r>
              <a:rPr lang="en-US" dirty="0" smtClean="0"/>
              <a:t>experiment.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The </a:t>
            </a:r>
            <a:r>
              <a:rPr lang="en-US" sz="2600" dirty="0"/>
              <a:t>researcher may have a preference for </a:t>
            </a:r>
            <a:r>
              <a:rPr lang="en-US" sz="2600" dirty="0" smtClean="0"/>
              <a:t>one outcome </a:t>
            </a:r>
            <a:r>
              <a:rPr lang="en-US" sz="2600" dirty="0"/>
              <a:t>or another, and it is important that </a:t>
            </a:r>
            <a:r>
              <a:rPr lang="en-US" sz="2600" dirty="0" smtClean="0"/>
              <a:t>this preference </a:t>
            </a:r>
            <a:r>
              <a:rPr lang="en-US" sz="2600" dirty="0"/>
              <a:t>not bias the results or their interpretation</a:t>
            </a:r>
            <a:r>
              <a:rPr lang="en-US" sz="2600" dirty="0" smtClean="0"/>
              <a:t>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Sometimes "common sense" and "logic" tempt us </a:t>
            </a:r>
            <a:r>
              <a:rPr lang="pt-BR" sz="2600" b="1" dirty="0" smtClean="0"/>
              <a:t> </a:t>
            </a:r>
            <a:r>
              <a:rPr lang="pt-BR" sz="2600" dirty="0" smtClean="0"/>
              <a:t>into believing that no test is needed.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300" dirty="0" smtClean="0"/>
              <a:t>E.g. Assume that the datasets used are normally distributed, thus ignore the normality test on the set of datasets.</a:t>
            </a:r>
            <a:endParaRPr lang="pt-BR" sz="23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600" dirty="0" smtClean="0"/>
              <a:t>Ignore data </a:t>
            </a:r>
            <a:r>
              <a:rPr lang="pt-BR" sz="2600" dirty="0"/>
              <a:t>which do not support the </a:t>
            </a:r>
            <a:r>
              <a:rPr lang="pt-BR" sz="2600" dirty="0" smtClean="0"/>
              <a:t>hypothesis.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300" dirty="0" smtClean="0"/>
              <a:t>e.g. Ignore results having negative impact on the proposed approach.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There are several variants and </a:t>
            </a:r>
            <a:r>
              <a:rPr lang="en-US" dirty="0"/>
              <a:t>each researcher needs to tune </a:t>
            </a:r>
            <a:r>
              <a:rPr lang="en-US" dirty="0" smtClean="0"/>
              <a:t>the process </a:t>
            </a:r>
            <a:r>
              <a:rPr lang="en-US" dirty="0"/>
              <a:t>to the nature of the problem and </a:t>
            </a:r>
            <a:r>
              <a:rPr lang="en-US" dirty="0" smtClean="0"/>
              <a:t>his/her </a:t>
            </a:r>
            <a:r>
              <a:rPr lang="en-US" dirty="0"/>
              <a:t>working </a:t>
            </a:r>
            <a:r>
              <a:rPr lang="en-US" dirty="0" smtClean="0"/>
              <a:t>methods.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©  Bennett, </a:t>
            </a:r>
            <a:r>
              <a:rPr lang="en-GB" dirty="0" err="1"/>
              <a:t>McRobb</a:t>
            </a:r>
            <a:r>
              <a:rPr lang="en-GB" dirty="0"/>
              <a:t> and Farmer 2002, </a:t>
            </a:r>
          </a:p>
          <a:p>
            <a:pPr>
              <a:defRPr/>
            </a:pPr>
            <a:r>
              <a:rPr lang="en-GB" dirty="0"/>
              <a:t>and De Montfort University 2002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FECF6-0A90-46E3-83A0-37909C9FB67B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In Systems Development: Method </a:t>
            </a:r>
            <a:r>
              <a:rPr lang="en-GB" dirty="0"/>
              <a:t>or Methodology?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smtClean="0"/>
              <a:t>Often taken to mean the same, but actually these terms differ.</a:t>
            </a:r>
          </a:p>
          <a:p>
            <a:pPr>
              <a:lnSpc>
                <a:spcPct val="90000"/>
              </a:lnSpc>
            </a:pPr>
            <a:r>
              <a:rPr lang="en-GB" altLang="en-US" sz="2800" smtClean="0">
                <a:cs typeface="Times New Roman" panose="02020603050405020304" pitchFamily="18" charset="0"/>
              </a:rPr>
              <a:t>Method = step-by-step description of the steps involved in doing a job.</a:t>
            </a:r>
          </a:p>
          <a:p>
            <a:pPr lvl="1">
              <a:lnSpc>
                <a:spcPct val="90000"/>
              </a:lnSpc>
            </a:pPr>
            <a:r>
              <a:rPr lang="en-GB" altLang="en-US" smtClean="0">
                <a:cs typeface="Times New Roman" panose="02020603050405020304" pitchFamily="18" charset="0"/>
              </a:rPr>
              <a:t>No two projects are identical, so method is specific to one project.</a:t>
            </a:r>
          </a:p>
          <a:p>
            <a:pPr>
              <a:lnSpc>
                <a:spcPct val="90000"/>
              </a:lnSpc>
            </a:pPr>
            <a:r>
              <a:rPr lang="en-GB" altLang="en-US" sz="2800" smtClean="0">
                <a:cs typeface="Times New Roman" panose="02020603050405020304" pitchFamily="18" charset="0"/>
              </a:rPr>
              <a:t>Methodology = set of general principles that guide the choice of a method suited to a specific task or project.</a:t>
            </a: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 Bennett, McRobb and Farmer 2002, </a:t>
            </a:r>
          </a:p>
          <a:p>
            <a:pPr>
              <a:defRPr/>
            </a:pPr>
            <a:r>
              <a:rPr lang="en-GB"/>
              <a:t>and De Montfort University 2002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6C85E-E959-4425-984E-BA25EAB842E4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4953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0485" name="Group 34"/>
          <p:cNvGrpSpPr>
            <a:grpSpLocks/>
          </p:cNvGrpSpPr>
          <p:nvPr/>
        </p:nvGrpSpPr>
        <p:grpSpPr bwMode="auto">
          <a:xfrm>
            <a:off x="228600" y="1219200"/>
            <a:ext cx="8610600" cy="4953000"/>
            <a:chOff x="144" y="768"/>
            <a:chExt cx="5424" cy="3120"/>
          </a:xfrm>
        </p:grpSpPr>
        <p:sp>
          <p:nvSpPr>
            <p:cNvPr id="20509" name="Rectangle 32"/>
            <p:cNvSpPr>
              <a:spLocks noChangeArrowheads="1"/>
            </p:cNvSpPr>
            <p:nvPr/>
          </p:nvSpPr>
          <p:spPr bwMode="auto">
            <a:xfrm>
              <a:off x="144" y="768"/>
              <a:ext cx="5424" cy="624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0" name="Rectangle 33"/>
            <p:cNvSpPr>
              <a:spLocks noChangeArrowheads="1"/>
            </p:cNvSpPr>
            <p:nvPr/>
          </p:nvSpPr>
          <p:spPr bwMode="auto">
            <a:xfrm>
              <a:off x="144" y="1392"/>
              <a:ext cx="1728" cy="2496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2296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In Systems Development: Method or Methodology?</a:t>
            </a:r>
            <a:endParaRPr lang="en-GB" dirty="0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b="1">
                <a:solidFill>
                  <a:schemeClr val="tx2"/>
                </a:solidFill>
              </a:rPr>
              <a:t>Increasing level of abstraction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6629400" y="1219200"/>
            <a:ext cx="2209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 b="1">
                <a:solidFill>
                  <a:schemeClr val="tx2"/>
                </a:solidFill>
              </a:rPr>
              <a:t>Typical product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228600" y="233045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GB" altLang="en-US" sz="28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20490" name="Text Box 13"/>
          <p:cNvSpPr txBox="1">
            <a:spLocks noChangeArrowheads="1"/>
          </p:cNvSpPr>
          <p:nvPr/>
        </p:nvSpPr>
        <p:spPr bwMode="auto">
          <a:xfrm>
            <a:off x="6629400" y="2133600"/>
            <a:ext cx="2209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GB" altLang="en-US" sz="16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specific version of the FoodCo class diagram</a:t>
            </a:r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228600" y="30781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GB" altLang="en-US" sz="28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Technique</a:t>
            </a:r>
          </a:p>
        </p:txBody>
      </p:sp>
      <p:sp>
        <p:nvSpPr>
          <p:cNvPr id="20492" name="Text Box 17"/>
          <p:cNvSpPr txBox="1">
            <a:spLocks noChangeArrowheads="1"/>
          </p:cNvSpPr>
          <p:nvPr/>
        </p:nvSpPr>
        <p:spPr bwMode="auto">
          <a:xfrm>
            <a:off x="6629400" y="3078163"/>
            <a:ext cx="21891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GB" altLang="en-US" sz="16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Any UML class diagram</a:t>
            </a:r>
          </a:p>
        </p:txBody>
      </p:sp>
      <p:sp>
        <p:nvSpPr>
          <p:cNvPr id="20493" name="Text Box 10"/>
          <p:cNvSpPr txBox="1">
            <a:spLocks noChangeArrowheads="1"/>
          </p:cNvSpPr>
          <p:nvPr/>
        </p:nvSpPr>
        <p:spPr bwMode="auto">
          <a:xfrm>
            <a:off x="228600" y="407035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GB" altLang="en-US" sz="28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20494" name="Text Box 18"/>
          <p:cNvSpPr txBox="1">
            <a:spLocks noChangeArrowheads="1"/>
          </p:cNvSpPr>
          <p:nvPr/>
        </p:nvSpPr>
        <p:spPr bwMode="auto">
          <a:xfrm>
            <a:off x="6629400" y="4070350"/>
            <a:ext cx="21986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GB" altLang="en-US" sz="16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FoodCo’s product costing system</a:t>
            </a:r>
          </a:p>
        </p:txBody>
      </p:sp>
      <p:sp>
        <p:nvSpPr>
          <p:cNvPr id="20495" name="Text Box 11"/>
          <p:cNvSpPr txBox="1">
            <a:spLocks noChangeArrowheads="1"/>
          </p:cNvSpPr>
          <p:nvPr/>
        </p:nvSpPr>
        <p:spPr bwMode="auto">
          <a:xfrm>
            <a:off x="228600" y="506253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GB" altLang="en-US" sz="28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0496" name="Text Box 6"/>
          <p:cNvSpPr txBox="1">
            <a:spLocks noChangeArrowheads="1"/>
          </p:cNvSpPr>
          <p:nvPr/>
        </p:nvSpPr>
        <p:spPr bwMode="auto">
          <a:xfrm>
            <a:off x="3105150" y="1219200"/>
            <a:ext cx="3448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 b="1">
                <a:solidFill>
                  <a:schemeClr val="tx2"/>
                </a:solidFill>
              </a:rPr>
              <a:t>Example of application</a:t>
            </a:r>
          </a:p>
        </p:txBody>
      </p:sp>
      <p:sp>
        <p:nvSpPr>
          <p:cNvPr id="20497" name="Text Box 12"/>
          <p:cNvSpPr txBox="1">
            <a:spLocks noChangeArrowheads="1"/>
          </p:cNvSpPr>
          <p:nvPr/>
        </p:nvSpPr>
        <p:spPr bwMode="auto">
          <a:xfrm>
            <a:off x="3105150" y="2330450"/>
            <a:ext cx="3448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GB" altLang="en-US" sz="16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Developing a first-cut class diagram for FoodCo</a:t>
            </a:r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3105150" y="3078163"/>
            <a:ext cx="34480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GB" altLang="en-US" sz="16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Description of how to carry out a technique, e.g. UML class modelling</a:t>
            </a:r>
          </a:p>
        </p:txBody>
      </p:sp>
      <p:sp>
        <p:nvSpPr>
          <p:cNvPr id="20499" name="Text Box 14"/>
          <p:cNvSpPr txBox="1">
            <a:spLocks noChangeArrowheads="1"/>
          </p:cNvSpPr>
          <p:nvPr/>
        </p:nvSpPr>
        <p:spPr bwMode="auto">
          <a:xfrm>
            <a:off x="3105150" y="3962400"/>
            <a:ext cx="34480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GB" altLang="en-US" sz="16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Specific techniques used on a particular project (e.g. FoodCo use cases, class model, etc that lead to a specific product</a:t>
            </a:r>
          </a:p>
        </p:txBody>
      </p:sp>
      <p:sp>
        <p:nvSpPr>
          <p:cNvPr id="20500" name="Text Box 15"/>
          <p:cNvSpPr txBox="1">
            <a:spLocks noChangeArrowheads="1"/>
          </p:cNvSpPr>
          <p:nvPr/>
        </p:nvSpPr>
        <p:spPr bwMode="auto">
          <a:xfrm>
            <a:off x="3105150" y="5062538"/>
            <a:ext cx="34480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GB" altLang="en-US" sz="16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General selection and sequence of techniques capable of producing a range of software products</a:t>
            </a:r>
          </a:p>
        </p:txBody>
      </p:sp>
      <p:sp>
        <p:nvSpPr>
          <p:cNvPr id="20501" name="Text Box 19"/>
          <p:cNvSpPr txBox="1">
            <a:spLocks noChangeArrowheads="1"/>
          </p:cNvSpPr>
          <p:nvPr/>
        </p:nvSpPr>
        <p:spPr bwMode="auto">
          <a:xfrm>
            <a:off x="6629400" y="5062538"/>
            <a:ext cx="2198688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None/>
            </a:pPr>
            <a:r>
              <a:rPr kumimoji="1" lang="en-GB" altLang="en-US" sz="1600" b="1">
                <a:solidFill>
                  <a:srgbClr val="00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range of object-oriented business applications</a:t>
            </a:r>
          </a:p>
        </p:txBody>
      </p:sp>
      <p:sp>
        <p:nvSpPr>
          <p:cNvPr id="20502" name="Line 26"/>
          <p:cNvSpPr>
            <a:spLocks noChangeShapeType="1"/>
          </p:cNvSpPr>
          <p:nvPr/>
        </p:nvSpPr>
        <p:spPr bwMode="auto">
          <a:xfrm>
            <a:off x="228600" y="2209800"/>
            <a:ext cx="86106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7"/>
          <p:cNvSpPr>
            <a:spLocks noChangeShapeType="1"/>
          </p:cNvSpPr>
          <p:nvPr/>
        </p:nvSpPr>
        <p:spPr bwMode="auto">
          <a:xfrm>
            <a:off x="228600" y="2971800"/>
            <a:ext cx="86106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8"/>
          <p:cNvSpPr>
            <a:spLocks noChangeShapeType="1"/>
          </p:cNvSpPr>
          <p:nvPr/>
        </p:nvSpPr>
        <p:spPr bwMode="auto">
          <a:xfrm>
            <a:off x="228600" y="3962400"/>
            <a:ext cx="86106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9"/>
          <p:cNvSpPr>
            <a:spLocks noChangeShapeType="1"/>
          </p:cNvSpPr>
          <p:nvPr/>
        </p:nvSpPr>
        <p:spPr bwMode="auto">
          <a:xfrm>
            <a:off x="228600" y="5029200"/>
            <a:ext cx="86106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30"/>
          <p:cNvSpPr>
            <a:spLocks noChangeShapeType="1"/>
          </p:cNvSpPr>
          <p:nvPr/>
        </p:nvSpPr>
        <p:spPr bwMode="auto">
          <a:xfrm>
            <a:off x="2971800" y="1219200"/>
            <a:ext cx="0" cy="4953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31"/>
          <p:cNvSpPr>
            <a:spLocks noChangeShapeType="1"/>
          </p:cNvSpPr>
          <p:nvPr/>
        </p:nvSpPr>
        <p:spPr bwMode="auto">
          <a:xfrm>
            <a:off x="6553200" y="1219200"/>
            <a:ext cx="0" cy="4953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Rectangle 35"/>
          <p:cNvSpPr>
            <a:spLocks noChangeArrowheads="1"/>
          </p:cNvSpPr>
          <p:nvPr/>
        </p:nvSpPr>
        <p:spPr bwMode="auto">
          <a:xfrm>
            <a:off x="228600" y="1219200"/>
            <a:ext cx="8610600" cy="49530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2397</TotalTime>
  <Words>3237</Words>
  <Application>Microsoft Office PowerPoint</Application>
  <PresentationFormat>On-screen Show (4:3)</PresentationFormat>
  <Paragraphs>424</Paragraphs>
  <Slides>43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Constantia</vt:lpstr>
      <vt:lpstr>Arial</vt:lpstr>
      <vt:lpstr>Calibri</vt:lpstr>
      <vt:lpstr>Wingdings 2</vt:lpstr>
      <vt:lpstr>Comic Sans MS</vt:lpstr>
      <vt:lpstr>Times New Roman</vt:lpstr>
      <vt:lpstr>Monotype Sorts</vt:lpstr>
      <vt:lpstr>MS PGothic</vt:lpstr>
      <vt:lpstr>Flow</vt:lpstr>
      <vt:lpstr>Scientific Research -  Methodologies and Techniques</vt:lpstr>
      <vt:lpstr>PowerPoint Presentation</vt:lpstr>
      <vt:lpstr>Scientific Research</vt:lpstr>
      <vt:lpstr>PowerPoint Presentation</vt:lpstr>
      <vt:lpstr>Methodology</vt:lpstr>
      <vt:lpstr>Method</vt:lpstr>
      <vt:lpstr>Scientific Method</vt:lpstr>
      <vt:lpstr>In Systems Development: Method or Methodology?</vt:lpstr>
      <vt:lpstr>In Systems Development: Method or Methodology?</vt:lpstr>
      <vt:lpstr>Overview of Research Methods – Classical phases</vt:lpstr>
      <vt:lpstr>Research Methods – Other Variants</vt:lpstr>
      <vt:lpstr>PowerPoint Presentation</vt:lpstr>
      <vt:lpstr>PowerPoint Presentation</vt:lpstr>
      <vt:lpstr>PowerPoint Presentation</vt:lpstr>
      <vt:lpstr>Steps of the Scientific Method</vt:lpstr>
      <vt:lpstr>Steps of the Scientific Method</vt:lpstr>
      <vt:lpstr>Steps of the Scientific Method</vt:lpstr>
      <vt:lpstr>Steps of the Scientific Method</vt:lpstr>
      <vt:lpstr>Steps of the Scientific Method</vt:lpstr>
      <vt:lpstr>Steps of the Scientific Method</vt:lpstr>
      <vt:lpstr>Steps of the Scientific Method</vt:lpstr>
      <vt:lpstr>Steps of the Scientific Method</vt:lpstr>
      <vt:lpstr>Steps of the Scientific Method</vt:lpstr>
      <vt:lpstr>Other Related Issues</vt:lpstr>
      <vt:lpstr>PowerPoint Presentation</vt:lpstr>
      <vt:lpstr>Inquiry Methods in Research</vt:lpstr>
      <vt:lpstr>Positivist Method</vt:lpstr>
      <vt:lpstr>Positivist Method</vt:lpstr>
      <vt:lpstr>Interpretative Method</vt:lpstr>
      <vt:lpstr>Critical Method</vt:lpstr>
      <vt:lpstr>Quantitative and Qualitative Research</vt:lpstr>
      <vt:lpstr>Quantitative and Qualitative Research</vt:lpstr>
      <vt:lpstr>Quantitative and Qualitative Research</vt:lpstr>
      <vt:lpstr>Quantitative and Qualitative Research</vt:lpstr>
      <vt:lpstr>Quantitative and Qualitative Research</vt:lpstr>
      <vt:lpstr>Quantitative and Qualitative Research</vt:lpstr>
      <vt:lpstr>Quantitative Research</vt:lpstr>
      <vt:lpstr>Quantitative Research</vt:lpstr>
      <vt:lpstr>Quantitative Research</vt:lpstr>
      <vt:lpstr>Qualitative Research</vt:lpstr>
      <vt:lpstr>Qualitative Research</vt:lpstr>
      <vt:lpstr>Qualitative Research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on Writing Good Dissertation</dc:title>
  <dc:creator>user</dc:creator>
  <cp:lastModifiedBy>.</cp:lastModifiedBy>
  <cp:revision>365</cp:revision>
  <dcterms:created xsi:type="dcterms:W3CDTF">2006-08-16T00:00:00Z</dcterms:created>
  <dcterms:modified xsi:type="dcterms:W3CDTF">2019-02-27T02:20:01Z</dcterms:modified>
</cp:coreProperties>
</file>