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6" r:id="rId3"/>
    <p:sldId id="297" r:id="rId4"/>
    <p:sldId id="286" r:id="rId5"/>
    <p:sldId id="287" r:id="rId6"/>
    <p:sldId id="293" r:id="rId7"/>
    <p:sldId id="289" r:id="rId8"/>
    <p:sldId id="290" r:id="rId9"/>
    <p:sldId id="291" r:id="rId10"/>
    <p:sldId id="292" r:id="rId11"/>
    <p:sldId id="298" r:id="rId12"/>
    <p:sldId id="294" r:id="rId13"/>
    <p:sldId id="295" r:id="rId14"/>
    <p:sldId id="259" r:id="rId15"/>
    <p:sldId id="262" r:id="rId16"/>
    <p:sldId id="272" r:id="rId17"/>
    <p:sldId id="261" r:id="rId18"/>
    <p:sldId id="263" r:id="rId19"/>
    <p:sldId id="274" r:id="rId20"/>
    <p:sldId id="264" r:id="rId21"/>
    <p:sldId id="265" r:id="rId22"/>
    <p:sldId id="279" r:id="rId23"/>
    <p:sldId id="266" r:id="rId24"/>
    <p:sldId id="280" r:id="rId25"/>
    <p:sldId id="275" r:id="rId26"/>
    <p:sldId id="281" r:id="rId27"/>
    <p:sldId id="267" r:id="rId28"/>
    <p:sldId id="282" r:id="rId29"/>
    <p:sldId id="276" r:id="rId30"/>
    <p:sldId id="283" r:id="rId31"/>
    <p:sldId id="268" r:id="rId32"/>
    <p:sldId id="269" r:id="rId33"/>
    <p:sldId id="284" r:id="rId34"/>
    <p:sldId id="270" r:id="rId35"/>
    <p:sldId id="278" r:id="rId36"/>
    <p:sldId id="271" r:id="rId37"/>
    <p:sldId id="277" r:id="rId38"/>
    <p:sldId id="285" r:id="rId39"/>
    <p:sldId id="27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20E2E66-E113-49E7-ACC4-B4094EE43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7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AE17ABD-0302-44A1-BA67-3163A4B79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77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9CBC7F-BC38-41C5-8F09-E3C33D5FC59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32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C02BC6-2364-4F30-8A35-779B6D4E37C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45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D15904C-2385-4DD1-8CDA-E8DD8C1FC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28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890-7F7F-4EF1-8AE0-B2CFFEC26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4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C6CF7-2266-433F-8BB3-EFA25FE62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3A958-CF10-48E7-A53C-3C760357A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51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686BA6CE-F7DC-4982-B6F9-E362969F1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67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9DA3-85E3-4A5F-9A02-ADABBD325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37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4044-7F9D-4577-826A-6023AA8F5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34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2C292-0CB6-4CF3-AD5A-E977CD3C3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78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E7B40-C993-49FF-AC7F-D664C0FEB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7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7767-A032-4132-BE67-67DBB734E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2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A1F54-371D-46AC-BEB3-477C5E6966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2FDC5D5A-AB8A-425C-B112-B6C1BE5A5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0" r:id="rId2"/>
    <p:sldLayoutId id="2147483889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90" r:id="rId9"/>
    <p:sldLayoutId id="2147483886" r:id="rId10"/>
    <p:sldLayoutId id="214748388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s.bham.ac.uk/research/projects/cogaff/misc/cs-researc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143000"/>
          </a:xfrm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Research in Computer Science</a:t>
            </a:r>
            <a:br>
              <a:rPr lang="en-US" sz="4800" dirty="0" smtClean="0"/>
            </a:br>
            <a:endParaRPr lang="en-US" sz="4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marR="0"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marR="0" algn="ctr" eaLnBrk="1" hangingPunct="1">
              <a:lnSpc>
                <a:spcPct val="90000"/>
              </a:lnSpc>
              <a:defRPr/>
            </a:pPr>
            <a:r>
              <a:rPr lang="en-GB" sz="4200" dirty="0" smtClean="0">
                <a:ea typeface="+mn-ea"/>
                <a:cs typeface="+mn-cs"/>
              </a:rPr>
              <a:t>WOX7001 (Research Methodology)</a:t>
            </a:r>
          </a:p>
          <a:p>
            <a:pPr marR="0" algn="ctr" eaLnBrk="1" hangingPunct="1">
              <a:lnSpc>
                <a:spcPct val="90000"/>
              </a:lnSpc>
              <a:defRPr/>
            </a:pPr>
            <a:endParaRPr lang="en-GB" sz="42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marR="0" algn="ctr" eaLnBrk="1" hangingPunct="1">
              <a:lnSpc>
                <a:spcPct val="90000"/>
              </a:lnSpc>
              <a:defRPr/>
            </a:pPr>
            <a:r>
              <a:rPr lang="en-GB" sz="4200" dirty="0" smtClean="0">
                <a:solidFill>
                  <a:schemeClr val="tx2"/>
                </a:solidFill>
                <a:ea typeface="+mn-ea"/>
                <a:cs typeface="+mn-cs"/>
              </a:rPr>
              <a:t>Lecture 1</a:t>
            </a:r>
            <a:endParaRPr lang="en-US" sz="42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marR="0" eaLnBrk="1" hangingPunct="1">
              <a:lnSpc>
                <a:spcPct val="90000"/>
              </a:lnSpc>
              <a:defRPr/>
            </a:pPr>
            <a:endParaRPr lang="en-US" sz="4200" dirty="0" smtClean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7172" name="Line 7"/>
          <p:cNvSpPr>
            <a:spLocks noChangeShapeType="1"/>
          </p:cNvSpPr>
          <p:nvPr/>
        </p:nvSpPr>
        <p:spPr bwMode="auto">
          <a:xfrm>
            <a:off x="685800" y="3352800"/>
            <a:ext cx="8001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smtClean="0">
                <a:ea typeface="ＭＳ Ｐゴシック" panose="020B0600070205080204" pitchFamily="34" charset="-128"/>
              </a:rPr>
              <a:t>Computer Science (CS) Research</a:t>
            </a: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Another e.g., in the development of Artificial Neural Networks (ANN),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computer scientists study the behaviours of human neurons as described in the biological sciences.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Using this knowledge, the CS researchers produced computational models with varying configuration as structures.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 aim in proposing these models is not for solving any practical problems but to investigate all possible problem scenarios in abstract term.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2286000" y="2828925"/>
            <a:ext cx="586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/>
              <a:t>Basic steps in CS Research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143000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/>
            </a:r>
            <a:br>
              <a:rPr lang="en-US" altLang="en-US" sz="4400" smtClean="0">
                <a:ea typeface="ＭＳ Ｐゴシック" panose="020B0600070205080204" pitchFamily="34" charset="-128"/>
              </a:rPr>
            </a:b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696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smtClean="0">
                <a:ea typeface="ＭＳ Ｐゴシック" panose="020B0600070205080204" pitchFamily="34" charset="-128"/>
              </a:rPr>
              <a:t>Basic steps in CS Research</a:t>
            </a:r>
            <a:br>
              <a:rPr lang="en-US" altLang="en-US" sz="5400" smtClean="0">
                <a:ea typeface="ＭＳ Ｐゴシック" panose="020B0600070205080204" pitchFamily="34" charset="-128"/>
              </a:rPr>
            </a:b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techniques applied in CS research include formal logic, automata theory and the theory of computational complexity.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tools for expressing this ideas include formal languages such as The Unified Modelling Language (UML), </a:t>
            </a:r>
            <a:r>
              <a:rPr lang="en-US" altLang="en-US" i="1" smtClean="0">
                <a:ea typeface="ＭＳ Ｐゴシック" panose="020B0600070205080204" pitchFamily="34" charset="-128"/>
              </a:rPr>
              <a:t>Petri nets, Z and Finite State Automata (FSA).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Computer programming languages such as Java, C, C++ and Fortran and simulation software such as MatLab and Mathematical are common implementation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Scope of Computer Science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752600"/>
            <a:ext cx="8305800" cy="4838700"/>
          </a:xfrm>
        </p:spPr>
        <p:txBody>
          <a:bodyPr/>
          <a:lstStyle/>
          <a:p>
            <a:pPr marL="282575" indent="-282575" eaLnBrk="1" hangingPunct="1">
              <a:lnSpc>
                <a:spcPct val="80000"/>
              </a:lnSpc>
            </a:pPr>
            <a:r>
              <a:rPr lang="en-US" altLang="en-US" sz="24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Traditional research in Computer Science</a:t>
            </a:r>
          </a:p>
          <a:p>
            <a:pPr marL="868363" lvl="1" indent="-301625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Oriented towards scientific and engineering models of research</a:t>
            </a:r>
          </a:p>
          <a:p>
            <a:pPr marL="868363" lvl="1" indent="-301625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82575" indent="-282575" eaLnBrk="1" hangingPunct="1">
              <a:lnSpc>
                <a:spcPct val="80000"/>
              </a:lnSpc>
            </a:pPr>
            <a:r>
              <a:rPr lang="en-US" altLang="en-US" sz="24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Current scenario</a:t>
            </a:r>
          </a:p>
          <a:p>
            <a:pPr marL="868363" lvl="1" indent="-301625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Scope of computer science has since been expanding</a:t>
            </a:r>
          </a:p>
          <a:p>
            <a:pPr marL="868363" lvl="1" indent="-301625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Many research topics currently considered part of the discipline in Computer Science are technology driven rather than theory driven.</a:t>
            </a:r>
          </a:p>
          <a:p>
            <a:pPr marL="1211263" lvl="2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Topics that are technology driven are difficult to assess using pure scientific criteria.</a:t>
            </a:r>
          </a:p>
        </p:txBody>
      </p:sp>
      <p:pic>
        <p:nvPicPr>
          <p:cNvPr id="21508" name="Picture 5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Categories of Research in Computer Science</a:t>
            </a:r>
            <a:br>
              <a:rPr lang="en-US" altLang="en-US" sz="3600" smtClean="0">
                <a:ea typeface="ＭＳ Ｐゴシック" panose="020B0600070205080204" pitchFamily="34" charset="-128"/>
              </a:rPr>
            </a:br>
            <a:endParaRPr lang="en-US" altLang="en-US" sz="3600" smtClean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4 main categories of research in CS [in an article by </a:t>
            </a:r>
            <a:r>
              <a:rPr lang="en-US" sz="2800" dirty="0" smtClean="0"/>
              <a:t>Chris Johnson]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>
                <a:ea typeface="+mn-ea"/>
              </a:rPr>
              <a:t>Study of or exploring on what is possible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ea typeface="+mn-ea"/>
              </a:rPr>
              <a:t>	(Category A)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>
                <a:ea typeface="+mn-ea"/>
              </a:rPr>
              <a:t>Study of real-world phenomena or existing naturally occurring information-processing systems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ea typeface="+mn-ea"/>
              </a:rPr>
              <a:t>	(Category B)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>
                <a:ea typeface="+mn-ea"/>
              </a:rPr>
              <a:t>Research involving creation of new useful automated or information-processing systems (Category C)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>
                <a:ea typeface="+mn-ea"/>
              </a:rPr>
              <a:t>Research related to creation and evaluation of tools, formalisms and techniques to support the activities of all other categories of research (Category D)</a:t>
            </a:r>
          </a:p>
        </p:txBody>
      </p:sp>
      <p:pic>
        <p:nvPicPr>
          <p:cNvPr id="22532" name="Picture 4" descr="logoum (baru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in Computer Science</a:t>
            </a:r>
            <a:br>
              <a:rPr lang="en-US" altLang="en-US" sz="3600" smtClean="0">
                <a:ea typeface="ＭＳ Ｐゴシック" panose="020B0600070205080204" pitchFamily="34" charset="-128"/>
              </a:rPr>
            </a:br>
            <a:endParaRPr lang="en-US" altLang="en-US" sz="3600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One category that is not really a sub-discipline of CS, but a multi-disciplinary research area: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Research related to social and economic impact issues of development in computing technology (Category 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Each of these categories builds on and contributes to the others.</a:t>
            </a:r>
          </a:p>
        </p:txBody>
      </p:sp>
      <p:pic>
        <p:nvPicPr>
          <p:cNvPr id="24580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600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(Category A)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Includes a lot of work using mathematics and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Pure theoretical work providing concepts, models, theorem or techniques relevant to other categories of research.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Includes work using formal approach and less formal approach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Formal, e.g. based on mathematical 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anose="020B0600070205080204" pitchFamily="34" charset="-128"/>
              </a:rPr>
              <a:t>Semi-formal: less rigorous using other modes of theory, e.g.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Textually based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Graphical notational based</a:t>
            </a:r>
          </a:p>
        </p:txBody>
      </p:sp>
      <p:pic>
        <p:nvPicPr>
          <p:cNvPr id="25604" name="Picture 5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600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(Category A) - Formal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Formal includes work involving mathematics and logic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Based on mathematical theory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Related to work on, e.g.: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Semantics of computation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Theorems relating to limits of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Complexity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properties of mechanisms for cryptography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Study behavioural properties of different types of mechanisms/architectures/systems, e.g. using petri nets, such as: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ea typeface="ＭＳ Ｐゴシック" panose="020B0600070205080204" pitchFamily="34" charset="-128"/>
              </a:rPr>
              <a:t>liveness, reachability, boundedness,  reversability, coverability, persistence, 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mathematical analysis of various forms of computations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studies of the expressive power of different formalisms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ea typeface="ＭＳ Ｐゴシック" panose="020B0600070205080204" pitchFamily="34" charset="-128"/>
              </a:rPr>
              <a:t>Richness in concepts </a:t>
            </a:r>
          </a:p>
        </p:txBody>
      </p:sp>
      <p:pic>
        <p:nvPicPr>
          <p:cNvPr id="26628" name="Picture 5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600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(Category A) - Formal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267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Example: Formal Definition of a Petri Net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Example: A petri net (N, M</a:t>
            </a:r>
            <a:r>
              <a:rPr lang="en-US" sz="2200" dirty="0" smtClean="0">
                <a:ea typeface="+mn-ea"/>
                <a:cs typeface="Times New Roman" pitchFamily="18" charset="0"/>
              </a:rPr>
              <a:t>o</a:t>
            </a:r>
            <a:r>
              <a:rPr lang="en-US" sz="2200" dirty="0" smtClean="0">
                <a:ea typeface="+mn-ea"/>
                <a:cs typeface="+mn-cs"/>
              </a:rPr>
              <a:t>) is said to be lively (i.e. M</a:t>
            </a:r>
            <a:r>
              <a:rPr lang="en-US" sz="2200" dirty="0" smtClean="0">
                <a:ea typeface="+mn-ea"/>
                <a:cs typeface="Times New Roman" pitchFamily="18" charset="0"/>
              </a:rPr>
              <a:t>o</a:t>
            </a:r>
            <a:r>
              <a:rPr lang="en-US" sz="2200" dirty="0" smtClean="0">
                <a:ea typeface="+mn-ea"/>
                <a:cs typeface="+mn-cs"/>
              </a:rPr>
              <a:t> is said to be a live marking for N) if, no matter what marking has been reached from M</a:t>
            </a:r>
            <a:r>
              <a:rPr lang="en-US" sz="2200" dirty="0" smtClean="0">
                <a:ea typeface="+mn-ea"/>
                <a:cs typeface="Times New Roman" pitchFamily="18" charset="0"/>
              </a:rPr>
              <a:t>o</a:t>
            </a:r>
            <a:r>
              <a:rPr lang="en-US" sz="2200" dirty="0" smtClean="0">
                <a:ea typeface="+mn-ea"/>
                <a:cs typeface="+mn-cs"/>
              </a:rPr>
              <a:t>, it is possible to be ultimately fire any transition of the net by progressing through some further firing sequence.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  <p:pic>
        <p:nvPicPr>
          <p:cNvPr id="27652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52578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Research?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 can conduct a research to find answers about something that we are not sure of.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Whether is about a phenomenon which has happened, that is happening or has not happened, we can carry out studies or research to find the answers.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i.e. research is carried out to find out a valid answer (research results) to a problem (uncertainty).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research is conducted using systematic methods to ensure that the information obtained is reasonable and is supported by quantitative or qualitative data.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200" smtClean="0">
                <a:ea typeface="ＭＳ Ｐゴシック" panose="020B0600070205080204" pitchFamily="34" charset="-128"/>
              </a:rPr>
            </a:br>
            <a:r>
              <a:rPr lang="en-US" altLang="en-US" sz="3200" smtClean="0">
                <a:ea typeface="ＭＳ Ｐゴシック" panose="020B0600070205080204" pitchFamily="34" charset="-128"/>
              </a:rPr>
              <a:t>(Category A) - Formal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Other works are on analysis of properties of different types of, e.g.: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Information-processing architectures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Decision support systems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Intelligent caching techniques or systems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 protocols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Scheduling algorithms 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Study of types of virtual machines and their properties.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8676" name="Picture 5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200" smtClean="0">
                <a:ea typeface="ＭＳ Ｐゴシック" panose="020B0600070205080204" pitchFamily="34" charset="-128"/>
              </a:rPr>
            </a:br>
            <a:r>
              <a:rPr lang="en-US" altLang="en-US" sz="3200" smtClean="0">
                <a:ea typeface="ＭＳ Ｐゴシック" panose="020B0600070205080204" pitchFamily="34" charset="-128"/>
              </a:rPr>
              <a:t>(Category A) – Semi-Formal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Semi-formal or less formal includes works that are less rigorous.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Work on exploratory investigations of 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new types of architectures including virtual machine architectures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hardware and software mechanisms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forms of network protocols/communication, ontologies, etc in order to investigate their properties and their trade-offs</a:t>
            </a:r>
          </a:p>
        </p:txBody>
      </p:sp>
      <p:pic>
        <p:nvPicPr>
          <p:cNvPr id="29700" name="Picture 5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into What is Possible</a:t>
            </a:r>
            <a:b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</a:br>
            <a:r>
              <a:rPr lang="en-US" altLang="en-US" sz="32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(Category A) – Semi-Formal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Exploration of various forms of representation or high-level architectures for use in intelligent systems.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May lead to new formal, mathematical development.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Builds on and abstracts from experience gained in tasks in other categories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Study of real-world phenomena or existing naturally occurring information-processing systems (Category B)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Includes research on real-world phenomena or naturally occurring information-processing systems such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human body and brain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insert colonies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social and economic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working of the universe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Weather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processes of biological evolution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other occurrences of events, etc </a:t>
            </a:r>
          </a:p>
        </p:txBody>
      </p:sp>
      <p:pic>
        <p:nvPicPr>
          <p:cNvPr id="31748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Study of real-world phenomena or existing naturally occurring information-processing systems (Category B)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Work involving scientific research: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attempt to understand, explain or model, things that exist in the world or other real-world phenomena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Such understanding can sometimes lead to useful practical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by enabling us to explain, predict, control and modify some of the behaviour of these systems or natural phenomena after understanding them.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2772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Study of real-world phenomena or existing naturally occurring information-processing systems (Category B)</a:t>
            </a:r>
            <a:endParaRPr lang="en-US" altLang="en-US" sz="3600" smtClean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Study of different forms of computation allows us to find new ways of formulating and testing powerful models and theories for explaining and predicting natural phenomena.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To model and explain aspects of human-intelligence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Relevant to work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Analysis and simulation of human engineering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AI or cognitive science on simulation of human design processes</a:t>
            </a:r>
          </a:p>
        </p:txBody>
      </p:sp>
      <p:pic>
        <p:nvPicPr>
          <p:cNvPr id="33796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Study of real-world phenomena or existing naturally occurring information-processing systems (Category B)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Activity of engineers working individually, or in teams, is an example of a naturally occurring process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Therefore, empirical investigations of different kinds of practices, methodologies, languages, tools, etc, and how they work, are under this category of research.</a:t>
            </a:r>
          </a:p>
        </p:txBody>
      </p:sp>
      <p:pic>
        <p:nvPicPr>
          <p:cNvPr id="34820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Research on creation of new useful automated or information-processing systems (Category C)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The goal is to create new practically useful systems that add to the body of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i.e. must increase knowledge, such 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Increase our explicit knowledge about how to specify, design, build, test, maintain, improve, or evaluate information-processing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original idea of the www;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Design of a secure and robust air traffic control system, based on a large and complex collection of ideas;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 novel nationwide IS for health service.</a:t>
            </a:r>
          </a:p>
        </p:txBody>
      </p:sp>
      <p:pic>
        <p:nvPicPr>
          <p:cNvPr id="35844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on creation of new useful automated or information-processing systems (Category C)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May need the use of knowledge and techniques from many disciplines.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Related to engineering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Research closely related to production, analysis and evaluation of practical applications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Overlaps with Category B on creation of explanatory theories and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normally involves designing and implementing new and complex systems requiring significant engineering skills 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6868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on creation of new useful automated or information-processing systems (Category C)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Provide or create new or improved types of artifacts capable of performing functions previously performed by natural systems such as humans, e.g.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Proving mathematical theorems, doing numerical computations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Translating from one language to another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Design new machines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managing medical records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Weather forecast, face recognition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factory automation, auto-pilot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Generate code from requirement specifications.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mtClean="0">
              <a:ea typeface="+mn-ea"/>
            </a:endParaRPr>
          </a:p>
        </p:txBody>
      </p:sp>
      <p:pic>
        <p:nvPicPr>
          <p:cNvPr id="37892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Research?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Research involves an instrument to: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Obtain knowledge which is valid and reliable (i.e. knowledge with scientific and logical foundations)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Collect evidence in order to give an answer to any doubt or problem which arises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Correct any stereotyping, traditions and belief which are untrue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Predict the existence of a phenomenon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Explain the truth about a phenomenon.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on creation of new useful automated or information-processing systems (Category C)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Develop systems to perform tasks that could not achieved at all previously, e.g.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construction of global communication networks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Accurately forecasting the weather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Controlling extremely complex machines and factories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Nuclear reactor systems for generating electricity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Systems aiding in harnessing water, wind and solar energy for electricity</a:t>
            </a:r>
          </a:p>
        </p:txBody>
      </p:sp>
      <p:pic>
        <p:nvPicPr>
          <p:cNvPr id="38916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Research on creation and evaluation of tools, formalisms and techniques (Category 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Research related to creation and evaluation of tools, formalisms and techniques/methods to support the various activities of research.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Work involving processes of performing the activities/tasks in the previous categories.</a:t>
            </a:r>
          </a:p>
        </p:txBody>
      </p:sp>
      <p:pic>
        <p:nvPicPr>
          <p:cNvPr id="39940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on creation and evaluation of tools, formalisms and techniques (Category D)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smtClean="0">
                <a:ea typeface="+mn-ea"/>
                <a:cs typeface="+mn-cs"/>
              </a:rPr>
              <a:t>Involves a diverse range of activities, including 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Designing new programming languages or new formalisms for expressing requirements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smtClean="0">
                <a:ea typeface="+mn-ea"/>
              </a:rPr>
              <a:t>e.g. creation of a new modeling tool.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Compilers, tools for validating or verifying programs or other specifications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Tools for designing new computing hardware or checking hardware designs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smtClean="0">
                <a:ea typeface="+mn-ea"/>
              </a:rPr>
              <a:t>e.g. VLSI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Automatic program synthesizers, code generators from a complex analysis model, creation of analysis and design methods and tools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Tools to support exploratory design of software (e.g. most AI development environments), etc</a:t>
            </a:r>
          </a:p>
        </p:txBody>
      </p:sp>
      <p:pic>
        <p:nvPicPr>
          <p:cNvPr id="40964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20395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Research on creation and evaluation of tools, formalisms and techniques (Category D)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category of research can be a subset of Category C.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Research on design, analysis and testing methodologies as well as to support them, included in this category though it may overlap with other categories.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Design and production of new general purpose computers, compilers, OSs, high-level languages, graphical and other interactive devices, falls into both categories C and D.</a:t>
            </a:r>
          </a:p>
        </p:txBody>
      </p:sp>
      <p:pic>
        <p:nvPicPr>
          <p:cNvPr id="41988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related to social and economic issues (Category 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67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Not a strictly part of CS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Often conducted under disciplines or departments other than CS.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Research related to the study of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>
                <a:ea typeface="+mn-ea"/>
              </a:rPr>
              <a:t>social and economic impact of computing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ways in which developments in computing technology have influenced social, educational, economic, legal and political processes and structures.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ea typeface="+mn-ea"/>
              </a:rPr>
              <a:t>ways in which they may influence such processes in the future. 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smtClean="0">
                <a:ea typeface="+mn-ea"/>
              </a:rPr>
              <a:t>changing environments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smtClean="0">
                <a:ea typeface="+mn-ea"/>
              </a:rPr>
              <a:t>perspectives of humanity: views of human mind from development in AI</a:t>
            </a:r>
          </a:p>
        </p:txBody>
      </p:sp>
      <p:pic>
        <p:nvPicPr>
          <p:cNvPr id="43012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Research related to social and economic issues (Category E)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001000" cy="41148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Analysis of ethical implication of</a:t>
            </a:r>
          </a:p>
          <a:p>
            <a:pPr lvl="2" eaLnBrk="1" hangingPunct="1"/>
            <a:r>
              <a:rPr lang="en-US" altLang="en-US" sz="2000" smtClean="0">
                <a:ea typeface="ＭＳ Ｐゴシック" panose="020B0600070205080204" pitchFamily="34" charset="-128"/>
              </a:rPr>
              <a:t>impact of the new technology in jobs, opportunities, power structures, resources, etc for various social groups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Requires collaboration from other disciplines such as psychology, sociology, economics, management science, political science and philosophy. </a:t>
            </a:r>
          </a:p>
        </p:txBody>
      </p:sp>
      <p:pic>
        <p:nvPicPr>
          <p:cNvPr id="44036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anose="020B0600070205080204" pitchFamily="34" charset="-128"/>
              </a:rPr>
              <a:t>Concluding Remark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Research topics from each category needs to be accessed/evaluated differently according to different criteria.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Category A are closely related to criteria for evaluation of research in mathematics, logic, philosophy, theoretical physics, theoretical biology,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Category B are more evaluated like those in empirical sciences, like experimental physics, biology, psychology, etc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pic>
        <p:nvPicPr>
          <p:cNvPr id="45060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anose="020B0600070205080204" pitchFamily="34" charset="-128"/>
              </a:rPr>
              <a:t>Concluding Remark</a:t>
            </a:r>
            <a:br>
              <a:rPr lang="en-US" altLang="en-US" sz="4000" smtClean="0">
                <a:ea typeface="ＭＳ Ｐゴシック" panose="020B0600070205080204" pitchFamily="34" charset="-128"/>
              </a:rPr>
            </a:br>
            <a:endParaRPr lang="en-US" altLang="en-US" sz="400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Category C are evaluated based on how well it extends knowledge and how useful the results are.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Category D should be evaluated according to how well they facilitate work in the other three categories.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>
                <a:ea typeface="+mn-ea"/>
                <a:cs typeface="+mn-cs"/>
              </a:rPr>
              <a:t>Category E should be evaluated based on the criteria for evaluating research in all the other disciplines involved in this research, including psychology, sociology, etc.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>
              <a:ea typeface="+mn-ea"/>
              <a:cs typeface="+mn-cs"/>
            </a:endParaRPr>
          </a:p>
        </p:txBody>
      </p:sp>
      <p:pic>
        <p:nvPicPr>
          <p:cNvPr id="46084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anose="020B0600070205080204" pitchFamily="34" charset="-128"/>
              </a:rPr>
              <a:t>Concluding Remark</a:t>
            </a:r>
            <a:br>
              <a:rPr lang="en-US" altLang="en-US" sz="4000" smtClean="0">
                <a:ea typeface="ＭＳ Ｐゴシック" panose="020B0600070205080204" pitchFamily="34" charset="-128"/>
              </a:rPr>
            </a:br>
            <a:endParaRPr lang="en-US" altLang="en-US" sz="4000" smtClean="0">
              <a:ea typeface="ＭＳ Ｐゴシック" panose="020B0600070205080204" pitchFamily="34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The criteria for works of categories A and B are relevant to evaluating works in Category C because the work is composite in nature.</a:t>
            </a:r>
          </a:p>
          <a:p>
            <a:pPr eaLnBrk="1" hangingPunct="1"/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pic>
        <p:nvPicPr>
          <p:cNvPr id="47108" name="Picture 4" descr="logoum (bar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Aarom Sloman, 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Types of research in computing science, software engineering and artificial intelligence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, School of Computer Science, University of Birmingham. </a:t>
            </a:r>
            <a:r>
              <a:rPr lang="en-US" altLang="ja-JP" sz="2200" smtClean="0">
                <a:ea typeface="ＭＳ Ｐゴシック" panose="020B0600070205080204" pitchFamily="34" charset="-128"/>
                <a:hlinkClick r:id="rId2"/>
              </a:rPr>
              <a:t>http://www.cs.bham.ac.uk/research/projects/cogaff/misc/cs-research.html</a:t>
            </a:r>
            <a:endParaRPr lang="en-US" altLang="ja-JP" sz="22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Chris Johnson, 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Basic Research Skills in Computing Science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, Department of Computer Science, Glasgow University, Glasgow, G12 8QQ.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Chris Johnson, 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What is Research in Computing Science?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, Department of Computer Science, Glasgow University, Glasgow, G12 8QQ.</a:t>
            </a:r>
          </a:p>
          <a:p>
            <a:pPr>
              <a:lnSpc>
                <a:spcPct val="80000"/>
              </a:lnSpc>
            </a:pPr>
            <a:r>
              <a:rPr lang="en-US" altLang="en-US" sz="1900" smtClean="0">
                <a:ea typeface="ＭＳ Ｐゴシック" panose="020B0600070205080204" pitchFamily="34" charset="-128"/>
              </a:rPr>
              <a:t>'Tunj O. DEJOBI, </a:t>
            </a:r>
            <a:r>
              <a:rPr lang="ja-JP" altLang="en-US" sz="19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1900" smtClean="0">
                <a:latin typeface="CMR17" charset="0"/>
                <a:ea typeface="ＭＳ Ｐゴシック" panose="020B0600070205080204" pitchFamily="34" charset="-128"/>
              </a:rPr>
              <a:t>Research Methodology in Computer</a:t>
            </a:r>
          </a:p>
          <a:p>
            <a:pPr>
              <a:lnSpc>
                <a:spcPct val="80000"/>
              </a:lnSpc>
            </a:pPr>
            <a:r>
              <a:rPr lang="en-US" altLang="en-US" sz="1900" smtClean="0">
                <a:latin typeface="CMR17" charset="0"/>
                <a:ea typeface="ＭＳ Ｐゴシック" panose="020B0600070205080204" pitchFamily="34" charset="-128"/>
              </a:rPr>
              <a:t>Science &amp; Engineering</a:t>
            </a:r>
            <a:r>
              <a:rPr lang="ja-JP" altLang="en-US" sz="1900" smtClean="0">
                <a:ea typeface="ＭＳ Ｐゴシック" panose="020B0600070205080204" pitchFamily="34" charset="-128"/>
              </a:rPr>
              <a:t>”</a:t>
            </a:r>
            <a:endParaRPr lang="en-US" altLang="ja-JP" sz="190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1900" smtClean="0">
                <a:ea typeface="ＭＳ Ｐゴシック" panose="020B0600070205080204" pitchFamily="34" charset="-128"/>
              </a:rPr>
              <a:t>Chua Yan Piaw, “Mastering Research Methods”, McGraw Hill, 2012.</a:t>
            </a:r>
            <a:endParaRPr lang="en-US" altLang="ja-JP" sz="22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smtClean="0">
              <a:ea typeface="ＭＳ Ｐゴシック" panose="020B0600070205080204" pitchFamily="34" charset="-128"/>
            </a:endParaRPr>
          </a:p>
        </p:txBody>
      </p:sp>
      <p:pic>
        <p:nvPicPr>
          <p:cNvPr id="48132" name="Picture 4" descr="logoum (baru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Research?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Research is repeated searching (i.e. </a:t>
            </a:r>
            <a:r>
              <a:rPr lang="en-US" altLang="en-US" i="1" smtClean="0">
                <a:ea typeface="ＭＳ Ｐゴシック" panose="020B0600070205080204" pitchFamily="34" charset="-128"/>
              </a:rPr>
              <a:t>re-search).</a:t>
            </a:r>
          </a:p>
          <a:p>
            <a:pPr lvl="1"/>
            <a:r>
              <a:rPr lang="en-US" altLang="en-US" i="1" smtClean="0">
                <a:ea typeface="ＭＳ Ｐゴシック" panose="020B0600070205080204" pitchFamily="34" charset="-128"/>
              </a:rPr>
              <a:t>i.e. the process of searching through what other people may have searched with the aim of uncovering what is yet to be discovered. </a:t>
            </a:r>
          </a:p>
          <a:p>
            <a:pPr lvl="2"/>
            <a:r>
              <a:rPr lang="en-US" altLang="en-US" i="1" smtClean="0">
                <a:ea typeface="ＭＳ Ｐゴシック" panose="020B0600070205080204" pitchFamily="34" charset="-128"/>
              </a:rPr>
              <a:t>It may require interpreting what had been found in a new </a:t>
            </a:r>
            <a:r>
              <a:rPr lang="en-US" altLang="en-US" smtClean="0">
                <a:ea typeface="ＭＳ Ｐゴシック" panose="020B0600070205080204" pitchFamily="34" charset="-128"/>
              </a:rPr>
              <a:t>but innovative way.</a:t>
            </a:r>
          </a:p>
          <a:p>
            <a:r>
              <a:rPr lang="en-US" altLang="en-US" i="1" smtClean="0">
                <a:ea typeface="ＭＳ Ｐゴシック" panose="020B0600070205080204" pitchFamily="34" charset="-128"/>
              </a:rPr>
              <a:t>Originality is a key term in research</a:t>
            </a:r>
          </a:p>
          <a:p>
            <a:pPr lvl="1"/>
            <a:r>
              <a:rPr lang="en-US" altLang="en-US" i="1" smtClean="0">
                <a:ea typeface="ＭＳ Ｐゴシック" panose="020B0600070205080204" pitchFamily="34" charset="-128"/>
              </a:rPr>
              <a:t>involves thinking about things in </a:t>
            </a:r>
            <a:r>
              <a:rPr lang="en-US" altLang="en-US" smtClean="0">
                <a:ea typeface="ＭＳ Ｐゴシック" panose="020B0600070205080204" pitchFamily="34" charset="-128"/>
              </a:rPr>
              <a:t>a way that other people have not reached a conclusion that is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Research?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main theme of every research is </a:t>
            </a:r>
            <a:r>
              <a:rPr lang="en-US" altLang="en-US" i="1" smtClean="0">
                <a:ea typeface="ＭＳ Ｐゴシック" panose="020B0600070205080204" pitchFamily="34" charset="-128"/>
              </a:rPr>
              <a:t>contribution to knowledge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value, quality and scope of the contribution of a research to knowledge is usually a controversial issue.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 basic guiding principle is that the findings of the research must contribute something new to what is already known in the field of study.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Research?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2 basic input into any research activity: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human resource, and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material resources.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output from any research work is the knowledge obtained as a result of carrying out the research.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knowledge can be in the form of artifact or model that can be used as the basis for implementing a solution or input to other research work.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smtClean="0">
                <a:ea typeface="ＭＳ Ｐゴシック" panose="020B0600070205080204" pitchFamily="34" charset="-128"/>
              </a:rPr>
              <a:t>Computer Science (CS) Research</a:t>
            </a: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fundamental knowledge underlying computing research is from philosophy and Mathematics.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constrained by reasoning and formalised in logic - philosophical research.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analytic in nature and constrained by theoretically provable propositions and axioms - mathematical research.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CS research derives its power of expression from mathematics, particularly discrete mathematics.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Is constrained by what is theoretically computable.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smtClean="0">
                <a:ea typeface="ＭＳ Ｐゴシック" panose="020B0600070205080204" pitchFamily="34" charset="-128"/>
              </a:rPr>
              <a:t>Computer Science (CS) Research</a:t>
            </a: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Often a Computer Scientist asks questions about </a:t>
            </a:r>
            <a:r>
              <a:rPr lang="en-US" altLang="en-US" i="1" smtClean="0">
                <a:ea typeface="ＭＳ Ｐゴシック" panose="020B0600070205080204" pitchFamily="34" charset="-128"/>
              </a:rPr>
              <a:t>why a computational </a:t>
            </a:r>
            <a:r>
              <a:rPr lang="en-US" altLang="en-US" smtClean="0">
                <a:ea typeface="ＭＳ Ｐゴシック" panose="020B0600070205080204" pitchFamily="34" charset="-128"/>
              </a:rPr>
              <a:t>entity or phenomena behaves in a particular way and or why does a computational entity has a particular feature.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 doing this, he may study natural phenomena and attempt to model the phenomena computationally.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smtClean="0">
                <a:ea typeface="ＭＳ Ｐゴシック" panose="020B0600070205080204" pitchFamily="34" charset="-128"/>
              </a:rPr>
              <a:t>Computer Science (CS) Research</a:t>
            </a: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Computer Scientist then proceeds to research the answer to the question by investigating the model.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E.g. a Computer Scientist can study different data structures (e.g. list, linked list, queue, tree, and array) to know why they perform differently in different environments (e.g. small and large database environments).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He may then go further to propose various algorithms for implementing these data structures as well as those required for manipulating them (e.g. search, sort).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 the process, some parameters that specify the performance of each algorithm may be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2352</TotalTime>
  <Words>2473</Words>
  <Application>Microsoft Office PowerPoint</Application>
  <PresentationFormat>On-screen Show (4:3)</PresentationFormat>
  <Paragraphs>231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 New Roman</vt:lpstr>
      <vt:lpstr>ＭＳ Ｐゴシック</vt:lpstr>
      <vt:lpstr>Arial</vt:lpstr>
      <vt:lpstr>Calibri</vt:lpstr>
      <vt:lpstr>Constantia</vt:lpstr>
      <vt:lpstr>Wingdings 2</vt:lpstr>
      <vt:lpstr>CMR17</vt:lpstr>
      <vt:lpstr>Flow</vt:lpstr>
      <vt:lpstr>Research in Computer Science </vt:lpstr>
      <vt:lpstr>What is Research?</vt:lpstr>
      <vt:lpstr>What is Research?</vt:lpstr>
      <vt:lpstr>What is Research?</vt:lpstr>
      <vt:lpstr>What is Research?</vt:lpstr>
      <vt:lpstr>What is Research?</vt:lpstr>
      <vt:lpstr>Computer Science (CS) Research</vt:lpstr>
      <vt:lpstr>Computer Science (CS) Research</vt:lpstr>
      <vt:lpstr>Computer Science (CS) Research</vt:lpstr>
      <vt:lpstr>Computer Science (CS) Research</vt:lpstr>
      <vt:lpstr>PowerPoint Presentation</vt:lpstr>
      <vt:lpstr> </vt:lpstr>
      <vt:lpstr>Basic steps in CS Research </vt:lpstr>
      <vt:lpstr>Scope of Computer Science</vt:lpstr>
      <vt:lpstr>Categories of Research in Computer Science </vt:lpstr>
      <vt:lpstr>Research in Computer Science </vt:lpstr>
      <vt:lpstr>Research into What is Possible (Category A)</vt:lpstr>
      <vt:lpstr>Research into What is Possible (Category A) - Formal</vt:lpstr>
      <vt:lpstr>Research into What is Possible (Category A) - Formal</vt:lpstr>
      <vt:lpstr>Research into What is Possible (Category A) - Formal</vt:lpstr>
      <vt:lpstr>Research into What is Possible (Category A) – Semi-Formal</vt:lpstr>
      <vt:lpstr>Research into What is Possible (Category A) – Semi-Formal</vt:lpstr>
      <vt:lpstr>Study of real-world phenomena or existing naturally occurring information-processing systems (Category B)</vt:lpstr>
      <vt:lpstr>Study of real-world phenomena or existing naturally occurring information-processing systems (Category B)</vt:lpstr>
      <vt:lpstr>Study of real-world phenomena or existing naturally occurring information-processing systems (Category B)</vt:lpstr>
      <vt:lpstr>Study of real-world phenomena or existing naturally occurring information-processing systems (Category B)</vt:lpstr>
      <vt:lpstr>Research on creation of new useful automated or information-processing systems (Category C)</vt:lpstr>
      <vt:lpstr>Research on creation of new useful automated or information-processing systems (Category C)</vt:lpstr>
      <vt:lpstr>Research on creation of new useful automated or information-processing systems (Category C)</vt:lpstr>
      <vt:lpstr>Research on creation of new useful automated or information-processing systems (Category C)</vt:lpstr>
      <vt:lpstr>Research on creation and evaluation of tools, formalisms and techniques (Category D)</vt:lpstr>
      <vt:lpstr>Research on creation and evaluation of tools, formalisms and techniques (Category D)</vt:lpstr>
      <vt:lpstr>Research on creation and evaluation of tools, formalisms and techniques (Category D)</vt:lpstr>
      <vt:lpstr>Research related to social and economic issues (Category E)</vt:lpstr>
      <vt:lpstr>Research related to social and economic issues (Category E)</vt:lpstr>
      <vt:lpstr>Concluding Remark</vt:lpstr>
      <vt:lpstr>Concluding Remark </vt:lpstr>
      <vt:lpstr>Concluding Remark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Norizan</dc:creator>
  <cp:lastModifiedBy>.</cp:lastModifiedBy>
  <cp:revision>318</cp:revision>
  <cp:lastPrinted>2017-09-07T06:20:59Z</cp:lastPrinted>
  <dcterms:created xsi:type="dcterms:W3CDTF">2000-09-08T14:33:33Z</dcterms:created>
  <dcterms:modified xsi:type="dcterms:W3CDTF">2018-09-06T06:53:56Z</dcterms:modified>
</cp:coreProperties>
</file>