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 id="2147483655" r:id="rId2"/>
  </p:sldMasterIdLst>
  <p:notesMasterIdLst>
    <p:notesMasterId r:id="rId18"/>
  </p:notesMasterIdLst>
  <p:sldIdLst>
    <p:sldId id="267" r:id="rId3"/>
    <p:sldId id="258" r:id="rId4"/>
    <p:sldId id="256" r:id="rId5"/>
    <p:sldId id="259" r:id="rId6"/>
    <p:sldId id="261" r:id="rId7"/>
    <p:sldId id="270" r:id="rId8"/>
    <p:sldId id="257" r:id="rId9"/>
    <p:sldId id="269" r:id="rId10"/>
    <p:sldId id="272" r:id="rId11"/>
    <p:sldId id="262" r:id="rId12"/>
    <p:sldId id="273" r:id="rId13"/>
    <p:sldId id="263" r:id="rId14"/>
    <p:sldId id="268" r:id="rId15"/>
    <p:sldId id="265" r:id="rId16"/>
    <p:sldId id="266"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079D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64" autoAdjust="0"/>
    <p:restoredTop sz="86486" autoAdjust="0"/>
  </p:normalViewPr>
  <p:slideViewPr>
    <p:cSldViewPr>
      <p:cViewPr varScale="1">
        <p:scale>
          <a:sx n="63" d="100"/>
          <a:sy n="63" d="100"/>
        </p:scale>
        <p:origin x="192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614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543FE28C-9EA9-4121-8630-4E22CE71874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609600" y="144463"/>
            <a:ext cx="8229600" cy="1311275"/>
          </a:xfrm>
        </p:spPr>
        <p:txBody>
          <a:bodyPr/>
          <a:lstStyle>
            <a:lvl1pPr>
              <a:defRPr sz="4000"/>
            </a:lvl1pPr>
          </a:lstStyle>
          <a:p>
            <a:pPr lvl="0"/>
            <a:r>
              <a:rPr lang="en-US" altLang="en-US" noProof="0" smtClean="0"/>
              <a:t>Click to edit Master title style</a:t>
            </a:r>
          </a:p>
        </p:txBody>
      </p:sp>
      <p:sp>
        <p:nvSpPr>
          <p:cNvPr id="38915" name="Rectangle 3"/>
          <p:cNvSpPr>
            <a:spLocks noGrp="1" noChangeArrowheads="1"/>
          </p:cNvSpPr>
          <p:nvPr>
            <p:ph type="subTitle" idx="1"/>
          </p:nvPr>
        </p:nvSpPr>
        <p:spPr>
          <a:xfrm>
            <a:off x="609600" y="1371600"/>
            <a:ext cx="8229600" cy="533400"/>
          </a:xfrm>
        </p:spPr>
        <p:txBody>
          <a:bodyPr/>
          <a:lstStyle>
            <a:lvl1pPr marL="0" indent="0">
              <a:buFontTx/>
              <a:buNone/>
              <a:defRPr sz="2800">
                <a:solidFill>
                  <a:schemeClr val="accent1"/>
                </a:solidFill>
              </a:defRPr>
            </a:lvl1pPr>
          </a:lstStyle>
          <a:p>
            <a:pPr lvl="0"/>
            <a:r>
              <a:rPr lang="en-US" altLang="en-US" noProof="0" smtClean="0"/>
              <a:t>Click to edit Master subtitle style</a:t>
            </a:r>
          </a:p>
        </p:txBody>
      </p:sp>
      <p:sp>
        <p:nvSpPr>
          <p:cNvPr id="38916" name="Rectangle 4"/>
          <p:cNvSpPr>
            <a:spLocks noGrp="1" noChangeArrowheads="1"/>
          </p:cNvSpPr>
          <p:nvPr>
            <p:ph type="ftr" sz="quarter" idx="3"/>
          </p:nvPr>
        </p:nvSpPr>
        <p:spPr>
          <a:xfrm>
            <a:off x="1295400" y="6324600"/>
            <a:ext cx="6477000" cy="228600"/>
          </a:xfrm>
        </p:spPr>
        <p:txBody>
          <a:bodyPr/>
          <a:lstStyle>
            <a:lvl1pPr>
              <a:defRPr/>
            </a:lvl1pPr>
          </a:lstStyle>
          <a:p>
            <a:r>
              <a:rPr lang="en-US" altLang="en-US"/>
              <a:t>Power Point Slides by Ronald J. Shope in collaboration with John W. Creswell</a:t>
            </a:r>
          </a:p>
        </p:txBody>
      </p:sp>
      <p:sp>
        <p:nvSpPr>
          <p:cNvPr id="38917" name="Rectangle 5"/>
          <p:cNvSpPr>
            <a:spLocks noGrp="1" noChangeArrowheads="1"/>
          </p:cNvSpPr>
          <p:nvPr>
            <p:ph type="sldNum" sz="quarter" idx="4"/>
          </p:nvPr>
        </p:nvSpPr>
        <p:spPr>
          <a:xfrm>
            <a:off x="8001000" y="6324600"/>
            <a:ext cx="914400" cy="228600"/>
          </a:xfrm>
        </p:spPr>
        <p:txBody>
          <a:bodyPr/>
          <a:lstStyle>
            <a:lvl1pPr>
              <a:defRPr/>
            </a:lvl1pPr>
          </a:lstStyle>
          <a:p>
            <a:fld id="{DAA16928-874C-4C3A-BB1F-CA014C82FB7E}"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Footer Placeholder 3"/>
          <p:cNvSpPr>
            <a:spLocks noGrp="1"/>
          </p:cNvSpPr>
          <p:nvPr>
            <p:ph type="ftr" sz="quarter" idx="10"/>
          </p:nvPr>
        </p:nvSpPr>
        <p:spPr/>
        <p:txBody>
          <a:bodyPr/>
          <a:lstStyle>
            <a:lvl1pPr>
              <a:defRPr/>
            </a:lvl1pPr>
          </a:lstStyle>
          <a:p>
            <a:r>
              <a:rPr lang="en-US" altLang="en-US"/>
              <a:t>Educational Research 2e:  Creswell</a:t>
            </a:r>
          </a:p>
        </p:txBody>
      </p:sp>
      <p:sp>
        <p:nvSpPr>
          <p:cNvPr id="5" name="Slide Number Placeholder 4"/>
          <p:cNvSpPr>
            <a:spLocks noGrp="1"/>
          </p:cNvSpPr>
          <p:nvPr>
            <p:ph type="sldNum" sz="quarter" idx="11"/>
          </p:nvPr>
        </p:nvSpPr>
        <p:spPr/>
        <p:txBody>
          <a:bodyPr/>
          <a:lstStyle>
            <a:lvl1pPr>
              <a:defRPr/>
            </a:lvl1pPr>
          </a:lstStyle>
          <a:p>
            <a:fld id="{6A2E66C2-65ED-4EEE-B275-EE0831791807}" type="slidenum">
              <a:rPr lang="en-US" altLang="en-US"/>
              <a:pPr/>
              <a:t>‹#›</a:t>
            </a:fld>
            <a:endParaRPr lang="en-US" altLang="en-US"/>
          </a:p>
        </p:txBody>
      </p:sp>
    </p:spTree>
    <p:extLst>
      <p:ext uri="{BB962C8B-B14F-4D97-AF65-F5344CB8AC3E}">
        <p14:creationId xmlns:p14="http://schemas.microsoft.com/office/powerpoint/2010/main" val="146417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1943100" cy="5562600"/>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762000" y="381000"/>
            <a:ext cx="5676900" cy="55626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Footer Placeholder 3"/>
          <p:cNvSpPr>
            <a:spLocks noGrp="1"/>
          </p:cNvSpPr>
          <p:nvPr>
            <p:ph type="ftr" sz="quarter" idx="10"/>
          </p:nvPr>
        </p:nvSpPr>
        <p:spPr/>
        <p:txBody>
          <a:bodyPr/>
          <a:lstStyle>
            <a:lvl1pPr>
              <a:defRPr/>
            </a:lvl1pPr>
          </a:lstStyle>
          <a:p>
            <a:r>
              <a:rPr lang="en-US" altLang="en-US"/>
              <a:t>Educational Research 2e:  Creswell</a:t>
            </a:r>
          </a:p>
        </p:txBody>
      </p:sp>
      <p:sp>
        <p:nvSpPr>
          <p:cNvPr id="5" name="Slide Number Placeholder 4"/>
          <p:cNvSpPr>
            <a:spLocks noGrp="1"/>
          </p:cNvSpPr>
          <p:nvPr>
            <p:ph type="sldNum" sz="quarter" idx="11"/>
          </p:nvPr>
        </p:nvSpPr>
        <p:spPr/>
        <p:txBody>
          <a:bodyPr/>
          <a:lstStyle>
            <a:lvl1pPr>
              <a:defRPr/>
            </a:lvl1pPr>
          </a:lstStyle>
          <a:p>
            <a:fld id="{462ECF4D-EC05-4E9C-A87D-1D809146BC57}" type="slidenum">
              <a:rPr lang="en-US" altLang="en-US"/>
              <a:pPr/>
              <a:t>‹#›</a:t>
            </a:fld>
            <a:endParaRPr lang="en-US" altLang="en-US"/>
          </a:p>
        </p:txBody>
      </p:sp>
    </p:spTree>
    <p:extLst>
      <p:ext uri="{BB962C8B-B14F-4D97-AF65-F5344CB8AC3E}">
        <p14:creationId xmlns:p14="http://schemas.microsoft.com/office/powerpoint/2010/main" val="2111194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MY"/>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Educational Research 2e:  Creswell</a:t>
            </a:r>
          </a:p>
        </p:txBody>
      </p:sp>
      <p:sp>
        <p:nvSpPr>
          <p:cNvPr id="6" name="Slide Number Placeholder 5"/>
          <p:cNvSpPr>
            <a:spLocks noGrp="1"/>
          </p:cNvSpPr>
          <p:nvPr>
            <p:ph type="sldNum" sz="quarter" idx="12"/>
          </p:nvPr>
        </p:nvSpPr>
        <p:spPr/>
        <p:txBody>
          <a:bodyPr/>
          <a:lstStyle>
            <a:lvl1pPr>
              <a:defRPr/>
            </a:lvl1pPr>
          </a:lstStyle>
          <a:p>
            <a:fld id="{1C122560-333D-41D7-80A0-BB2F918C6749}" type="slidenum">
              <a:rPr lang="en-US" altLang="en-US"/>
              <a:pPr/>
              <a:t>‹#›</a:t>
            </a:fld>
            <a:endParaRPr lang="en-US" altLang="en-US"/>
          </a:p>
        </p:txBody>
      </p:sp>
    </p:spTree>
    <p:extLst>
      <p:ext uri="{BB962C8B-B14F-4D97-AF65-F5344CB8AC3E}">
        <p14:creationId xmlns:p14="http://schemas.microsoft.com/office/powerpoint/2010/main" val="3151400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Educational Research 2e:  Creswell</a:t>
            </a:r>
          </a:p>
        </p:txBody>
      </p:sp>
      <p:sp>
        <p:nvSpPr>
          <p:cNvPr id="6" name="Slide Number Placeholder 5"/>
          <p:cNvSpPr>
            <a:spLocks noGrp="1"/>
          </p:cNvSpPr>
          <p:nvPr>
            <p:ph type="sldNum" sz="quarter" idx="12"/>
          </p:nvPr>
        </p:nvSpPr>
        <p:spPr/>
        <p:txBody>
          <a:bodyPr/>
          <a:lstStyle>
            <a:lvl1pPr>
              <a:defRPr/>
            </a:lvl1pPr>
          </a:lstStyle>
          <a:p>
            <a:fld id="{0DC33D0A-DAD9-4CD0-963C-504ACCF78680}" type="slidenum">
              <a:rPr lang="en-US" altLang="en-US"/>
              <a:pPr/>
              <a:t>‹#›</a:t>
            </a:fld>
            <a:endParaRPr lang="en-US" altLang="en-US"/>
          </a:p>
        </p:txBody>
      </p:sp>
    </p:spTree>
    <p:extLst>
      <p:ext uri="{BB962C8B-B14F-4D97-AF65-F5344CB8AC3E}">
        <p14:creationId xmlns:p14="http://schemas.microsoft.com/office/powerpoint/2010/main" val="80510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Educational Research 2e:  Creswell</a:t>
            </a:r>
          </a:p>
        </p:txBody>
      </p:sp>
      <p:sp>
        <p:nvSpPr>
          <p:cNvPr id="6" name="Slide Number Placeholder 5"/>
          <p:cNvSpPr>
            <a:spLocks noGrp="1"/>
          </p:cNvSpPr>
          <p:nvPr>
            <p:ph type="sldNum" sz="quarter" idx="12"/>
          </p:nvPr>
        </p:nvSpPr>
        <p:spPr/>
        <p:txBody>
          <a:bodyPr/>
          <a:lstStyle>
            <a:lvl1pPr>
              <a:defRPr/>
            </a:lvl1pPr>
          </a:lstStyle>
          <a:p>
            <a:fld id="{6E14C418-C078-4AC9-BAB3-CB13CE1D18AB}" type="slidenum">
              <a:rPr lang="en-US" altLang="en-US"/>
              <a:pPr/>
              <a:t>‹#›</a:t>
            </a:fld>
            <a:endParaRPr lang="en-US" altLang="en-US"/>
          </a:p>
        </p:txBody>
      </p:sp>
    </p:spTree>
    <p:extLst>
      <p:ext uri="{BB962C8B-B14F-4D97-AF65-F5344CB8AC3E}">
        <p14:creationId xmlns:p14="http://schemas.microsoft.com/office/powerpoint/2010/main" val="1730090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Educational Research 2e:  Creswell</a:t>
            </a:r>
          </a:p>
        </p:txBody>
      </p:sp>
      <p:sp>
        <p:nvSpPr>
          <p:cNvPr id="7" name="Slide Number Placeholder 6"/>
          <p:cNvSpPr>
            <a:spLocks noGrp="1"/>
          </p:cNvSpPr>
          <p:nvPr>
            <p:ph type="sldNum" sz="quarter" idx="12"/>
          </p:nvPr>
        </p:nvSpPr>
        <p:spPr/>
        <p:txBody>
          <a:bodyPr/>
          <a:lstStyle>
            <a:lvl1pPr>
              <a:defRPr/>
            </a:lvl1pPr>
          </a:lstStyle>
          <a:p>
            <a:fld id="{F83D26F2-276A-45EB-AD82-5012B4A9210D}" type="slidenum">
              <a:rPr lang="en-US" altLang="en-US"/>
              <a:pPr/>
              <a:t>‹#›</a:t>
            </a:fld>
            <a:endParaRPr lang="en-US" altLang="en-US"/>
          </a:p>
        </p:txBody>
      </p:sp>
    </p:spTree>
    <p:extLst>
      <p:ext uri="{BB962C8B-B14F-4D97-AF65-F5344CB8AC3E}">
        <p14:creationId xmlns:p14="http://schemas.microsoft.com/office/powerpoint/2010/main" val="732690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Educational Research 2e:  Creswell</a:t>
            </a:r>
          </a:p>
        </p:txBody>
      </p:sp>
      <p:sp>
        <p:nvSpPr>
          <p:cNvPr id="9" name="Slide Number Placeholder 8"/>
          <p:cNvSpPr>
            <a:spLocks noGrp="1"/>
          </p:cNvSpPr>
          <p:nvPr>
            <p:ph type="sldNum" sz="quarter" idx="12"/>
          </p:nvPr>
        </p:nvSpPr>
        <p:spPr/>
        <p:txBody>
          <a:bodyPr/>
          <a:lstStyle>
            <a:lvl1pPr>
              <a:defRPr/>
            </a:lvl1pPr>
          </a:lstStyle>
          <a:p>
            <a:fld id="{7DB3556B-F58B-4E3B-A63E-3C19D0D19675}" type="slidenum">
              <a:rPr lang="en-US" altLang="en-US"/>
              <a:pPr/>
              <a:t>‹#›</a:t>
            </a:fld>
            <a:endParaRPr lang="en-US" altLang="en-US"/>
          </a:p>
        </p:txBody>
      </p:sp>
    </p:spTree>
    <p:extLst>
      <p:ext uri="{BB962C8B-B14F-4D97-AF65-F5344CB8AC3E}">
        <p14:creationId xmlns:p14="http://schemas.microsoft.com/office/powerpoint/2010/main" val="3759888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Educational Research 2e:  Creswell</a:t>
            </a:r>
          </a:p>
        </p:txBody>
      </p:sp>
      <p:sp>
        <p:nvSpPr>
          <p:cNvPr id="5" name="Slide Number Placeholder 4"/>
          <p:cNvSpPr>
            <a:spLocks noGrp="1"/>
          </p:cNvSpPr>
          <p:nvPr>
            <p:ph type="sldNum" sz="quarter" idx="12"/>
          </p:nvPr>
        </p:nvSpPr>
        <p:spPr/>
        <p:txBody>
          <a:bodyPr/>
          <a:lstStyle>
            <a:lvl1pPr>
              <a:defRPr/>
            </a:lvl1pPr>
          </a:lstStyle>
          <a:p>
            <a:fld id="{B6891827-635F-40DC-8272-330DD6EE80CB}" type="slidenum">
              <a:rPr lang="en-US" altLang="en-US"/>
              <a:pPr/>
              <a:t>‹#›</a:t>
            </a:fld>
            <a:endParaRPr lang="en-US" altLang="en-US"/>
          </a:p>
        </p:txBody>
      </p:sp>
    </p:spTree>
    <p:extLst>
      <p:ext uri="{BB962C8B-B14F-4D97-AF65-F5344CB8AC3E}">
        <p14:creationId xmlns:p14="http://schemas.microsoft.com/office/powerpoint/2010/main" val="2363807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Educational Research 2e:  Creswell</a:t>
            </a:r>
          </a:p>
        </p:txBody>
      </p:sp>
      <p:sp>
        <p:nvSpPr>
          <p:cNvPr id="4" name="Slide Number Placeholder 3"/>
          <p:cNvSpPr>
            <a:spLocks noGrp="1"/>
          </p:cNvSpPr>
          <p:nvPr>
            <p:ph type="sldNum" sz="quarter" idx="12"/>
          </p:nvPr>
        </p:nvSpPr>
        <p:spPr/>
        <p:txBody>
          <a:bodyPr/>
          <a:lstStyle>
            <a:lvl1pPr>
              <a:defRPr/>
            </a:lvl1pPr>
          </a:lstStyle>
          <a:p>
            <a:fld id="{1C9CF3B9-BA97-4E28-B752-91AC90C401AE}" type="slidenum">
              <a:rPr lang="en-US" altLang="en-US"/>
              <a:pPr/>
              <a:t>‹#›</a:t>
            </a:fld>
            <a:endParaRPr lang="en-US" altLang="en-US"/>
          </a:p>
        </p:txBody>
      </p:sp>
    </p:spTree>
    <p:extLst>
      <p:ext uri="{BB962C8B-B14F-4D97-AF65-F5344CB8AC3E}">
        <p14:creationId xmlns:p14="http://schemas.microsoft.com/office/powerpoint/2010/main" val="6095054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Educational Research 2e:  Creswell</a:t>
            </a:r>
          </a:p>
        </p:txBody>
      </p:sp>
      <p:sp>
        <p:nvSpPr>
          <p:cNvPr id="7" name="Slide Number Placeholder 6"/>
          <p:cNvSpPr>
            <a:spLocks noGrp="1"/>
          </p:cNvSpPr>
          <p:nvPr>
            <p:ph type="sldNum" sz="quarter" idx="12"/>
          </p:nvPr>
        </p:nvSpPr>
        <p:spPr/>
        <p:txBody>
          <a:bodyPr/>
          <a:lstStyle>
            <a:lvl1pPr>
              <a:defRPr/>
            </a:lvl1pPr>
          </a:lstStyle>
          <a:p>
            <a:fld id="{2D25868F-1427-4008-B28E-3FAA7CD9A389}" type="slidenum">
              <a:rPr lang="en-US" altLang="en-US"/>
              <a:pPr/>
              <a:t>‹#›</a:t>
            </a:fld>
            <a:endParaRPr lang="en-US" altLang="en-US"/>
          </a:p>
        </p:txBody>
      </p:sp>
    </p:spTree>
    <p:extLst>
      <p:ext uri="{BB962C8B-B14F-4D97-AF65-F5344CB8AC3E}">
        <p14:creationId xmlns:p14="http://schemas.microsoft.com/office/powerpoint/2010/main" val="173237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Footer Placeholder 3"/>
          <p:cNvSpPr>
            <a:spLocks noGrp="1"/>
          </p:cNvSpPr>
          <p:nvPr>
            <p:ph type="ftr" sz="quarter" idx="10"/>
          </p:nvPr>
        </p:nvSpPr>
        <p:spPr/>
        <p:txBody>
          <a:bodyPr/>
          <a:lstStyle>
            <a:lvl1pPr>
              <a:defRPr/>
            </a:lvl1pPr>
          </a:lstStyle>
          <a:p>
            <a:r>
              <a:rPr lang="en-US" altLang="en-US"/>
              <a:t>Educational Research 2e:  Creswell</a:t>
            </a:r>
          </a:p>
        </p:txBody>
      </p:sp>
      <p:sp>
        <p:nvSpPr>
          <p:cNvPr id="5" name="Slide Number Placeholder 4"/>
          <p:cNvSpPr>
            <a:spLocks noGrp="1"/>
          </p:cNvSpPr>
          <p:nvPr>
            <p:ph type="sldNum" sz="quarter" idx="11"/>
          </p:nvPr>
        </p:nvSpPr>
        <p:spPr/>
        <p:txBody>
          <a:bodyPr/>
          <a:lstStyle>
            <a:lvl1pPr>
              <a:defRPr/>
            </a:lvl1pPr>
          </a:lstStyle>
          <a:p>
            <a:fld id="{D96B900D-78DA-474D-811C-560C7A9A0ADF}" type="slidenum">
              <a:rPr lang="en-US" altLang="en-US"/>
              <a:pPr/>
              <a:t>‹#›</a:t>
            </a:fld>
            <a:endParaRPr lang="en-US" altLang="en-US"/>
          </a:p>
        </p:txBody>
      </p:sp>
    </p:spTree>
    <p:extLst>
      <p:ext uri="{BB962C8B-B14F-4D97-AF65-F5344CB8AC3E}">
        <p14:creationId xmlns:p14="http://schemas.microsoft.com/office/powerpoint/2010/main" val="1674108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Educational Research 2e:  Creswell</a:t>
            </a:r>
          </a:p>
        </p:txBody>
      </p:sp>
      <p:sp>
        <p:nvSpPr>
          <p:cNvPr id="7" name="Slide Number Placeholder 6"/>
          <p:cNvSpPr>
            <a:spLocks noGrp="1"/>
          </p:cNvSpPr>
          <p:nvPr>
            <p:ph type="sldNum" sz="quarter" idx="12"/>
          </p:nvPr>
        </p:nvSpPr>
        <p:spPr/>
        <p:txBody>
          <a:bodyPr/>
          <a:lstStyle>
            <a:lvl1pPr>
              <a:defRPr/>
            </a:lvl1pPr>
          </a:lstStyle>
          <a:p>
            <a:fld id="{7D374EDB-02BF-438C-B3D9-0F5E7CC1E7A8}" type="slidenum">
              <a:rPr lang="en-US" altLang="en-US"/>
              <a:pPr/>
              <a:t>‹#›</a:t>
            </a:fld>
            <a:endParaRPr lang="en-US" altLang="en-US"/>
          </a:p>
        </p:txBody>
      </p:sp>
    </p:spTree>
    <p:extLst>
      <p:ext uri="{BB962C8B-B14F-4D97-AF65-F5344CB8AC3E}">
        <p14:creationId xmlns:p14="http://schemas.microsoft.com/office/powerpoint/2010/main" val="3521867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Educational Research 2e:  Creswell</a:t>
            </a:r>
          </a:p>
        </p:txBody>
      </p:sp>
      <p:sp>
        <p:nvSpPr>
          <p:cNvPr id="6" name="Slide Number Placeholder 5"/>
          <p:cNvSpPr>
            <a:spLocks noGrp="1"/>
          </p:cNvSpPr>
          <p:nvPr>
            <p:ph type="sldNum" sz="quarter" idx="12"/>
          </p:nvPr>
        </p:nvSpPr>
        <p:spPr/>
        <p:txBody>
          <a:bodyPr/>
          <a:lstStyle>
            <a:lvl1pPr>
              <a:defRPr/>
            </a:lvl1pPr>
          </a:lstStyle>
          <a:p>
            <a:fld id="{FDE225A6-9677-4B4D-B00C-9B3DA0599523}" type="slidenum">
              <a:rPr lang="en-US" altLang="en-US"/>
              <a:pPr/>
              <a:t>‹#›</a:t>
            </a:fld>
            <a:endParaRPr lang="en-US" altLang="en-US"/>
          </a:p>
        </p:txBody>
      </p:sp>
    </p:spTree>
    <p:extLst>
      <p:ext uri="{BB962C8B-B14F-4D97-AF65-F5344CB8AC3E}">
        <p14:creationId xmlns:p14="http://schemas.microsoft.com/office/powerpoint/2010/main" val="461422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Educational Research 2e:  Creswell</a:t>
            </a:r>
          </a:p>
        </p:txBody>
      </p:sp>
      <p:sp>
        <p:nvSpPr>
          <p:cNvPr id="6" name="Slide Number Placeholder 5"/>
          <p:cNvSpPr>
            <a:spLocks noGrp="1"/>
          </p:cNvSpPr>
          <p:nvPr>
            <p:ph type="sldNum" sz="quarter" idx="12"/>
          </p:nvPr>
        </p:nvSpPr>
        <p:spPr/>
        <p:txBody>
          <a:bodyPr/>
          <a:lstStyle>
            <a:lvl1pPr>
              <a:defRPr/>
            </a:lvl1pPr>
          </a:lstStyle>
          <a:p>
            <a:fld id="{EA51BC1B-5861-4427-84F1-03D69DCAA6AE}" type="slidenum">
              <a:rPr lang="en-US" altLang="en-US"/>
              <a:pPr/>
              <a:t>‹#›</a:t>
            </a:fld>
            <a:endParaRPr lang="en-US" altLang="en-US"/>
          </a:p>
        </p:txBody>
      </p:sp>
    </p:spTree>
    <p:extLst>
      <p:ext uri="{BB962C8B-B14F-4D97-AF65-F5344CB8AC3E}">
        <p14:creationId xmlns:p14="http://schemas.microsoft.com/office/powerpoint/2010/main" val="864729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MY"/>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Footer Placeholder 3"/>
          <p:cNvSpPr>
            <a:spLocks noGrp="1"/>
          </p:cNvSpPr>
          <p:nvPr>
            <p:ph type="ftr" sz="quarter" idx="10"/>
          </p:nvPr>
        </p:nvSpPr>
        <p:spPr/>
        <p:txBody>
          <a:bodyPr/>
          <a:lstStyle>
            <a:lvl1pPr>
              <a:defRPr/>
            </a:lvl1pPr>
          </a:lstStyle>
          <a:p>
            <a:r>
              <a:rPr lang="en-US" altLang="en-US"/>
              <a:t>Educational Research 2e:  Creswell</a:t>
            </a:r>
          </a:p>
        </p:txBody>
      </p:sp>
      <p:sp>
        <p:nvSpPr>
          <p:cNvPr id="5" name="Slide Number Placeholder 4"/>
          <p:cNvSpPr>
            <a:spLocks noGrp="1"/>
          </p:cNvSpPr>
          <p:nvPr>
            <p:ph type="sldNum" sz="quarter" idx="11"/>
          </p:nvPr>
        </p:nvSpPr>
        <p:spPr/>
        <p:txBody>
          <a:bodyPr/>
          <a:lstStyle>
            <a:lvl1pPr>
              <a:defRPr/>
            </a:lvl1pPr>
          </a:lstStyle>
          <a:p>
            <a:fld id="{8637A3CD-A36D-4FCB-9993-BF1DFD95B5F4}" type="slidenum">
              <a:rPr lang="en-US" altLang="en-US"/>
              <a:pPr/>
              <a:t>‹#›</a:t>
            </a:fld>
            <a:endParaRPr lang="en-US" altLang="en-US"/>
          </a:p>
        </p:txBody>
      </p:sp>
    </p:spTree>
    <p:extLst>
      <p:ext uri="{BB962C8B-B14F-4D97-AF65-F5344CB8AC3E}">
        <p14:creationId xmlns:p14="http://schemas.microsoft.com/office/powerpoint/2010/main" val="254327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762000" y="1524000"/>
            <a:ext cx="3810000" cy="441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724400" y="1524000"/>
            <a:ext cx="3810000" cy="4419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Footer Placeholder 4"/>
          <p:cNvSpPr>
            <a:spLocks noGrp="1"/>
          </p:cNvSpPr>
          <p:nvPr>
            <p:ph type="ftr" sz="quarter" idx="10"/>
          </p:nvPr>
        </p:nvSpPr>
        <p:spPr/>
        <p:txBody>
          <a:bodyPr/>
          <a:lstStyle>
            <a:lvl1pPr>
              <a:defRPr/>
            </a:lvl1pPr>
          </a:lstStyle>
          <a:p>
            <a:r>
              <a:rPr lang="en-US" altLang="en-US"/>
              <a:t>Educational Research 2e:  Creswell</a:t>
            </a:r>
          </a:p>
        </p:txBody>
      </p:sp>
      <p:sp>
        <p:nvSpPr>
          <p:cNvPr id="6" name="Slide Number Placeholder 5"/>
          <p:cNvSpPr>
            <a:spLocks noGrp="1"/>
          </p:cNvSpPr>
          <p:nvPr>
            <p:ph type="sldNum" sz="quarter" idx="11"/>
          </p:nvPr>
        </p:nvSpPr>
        <p:spPr/>
        <p:txBody>
          <a:bodyPr/>
          <a:lstStyle>
            <a:lvl1pPr>
              <a:defRPr/>
            </a:lvl1pPr>
          </a:lstStyle>
          <a:p>
            <a:fld id="{3A39C06F-B626-43B3-9EE9-B34E2C61B055}" type="slidenum">
              <a:rPr lang="en-US" altLang="en-US"/>
              <a:pPr/>
              <a:t>‹#›</a:t>
            </a:fld>
            <a:endParaRPr lang="en-US" altLang="en-US"/>
          </a:p>
        </p:txBody>
      </p:sp>
    </p:spTree>
    <p:extLst>
      <p:ext uri="{BB962C8B-B14F-4D97-AF65-F5344CB8AC3E}">
        <p14:creationId xmlns:p14="http://schemas.microsoft.com/office/powerpoint/2010/main" val="17147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MY"/>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Footer Placeholder 6"/>
          <p:cNvSpPr>
            <a:spLocks noGrp="1"/>
          </p:cNvSpPr>
          <p:nvPr>
            <p:ph type="ftr" sz="quarter" idx="10"/>
          </p:nvPr>
        </p:nvSpPr>
        <p:spPr/>
        <p:txBody>
          <a:bodyPr/>
          <a:lstStyle>
            <a:lvl1pPr>
              <a:defRPr/>
            </a:lvl1pPr>
          </a:lstStyle>
          <a:p>
            <a:r>
              <a:rPr lang="en-US" altLang="en-US"/>
              <a:t>Educational Research 2e:  Creswell</a:t>
            </a:r>
          </a:p>
        </p:txBody>
      </p:sp>
      <p:sp>
        <p:nvSpPr>
          <p:cNvPr id="8" name="Slide Number Placeholder 7"/>
          <p:cNvSpPr>
            <a:spLocks noGrp="1"/>
          </p:cNvSpPr>
          <p:nvPr>
            <p:ph type="sldNum" sz="quarter" idx="11"/>
          </p:nvPr>
        </p:nvSpPr>
        <p:spPr/>
        <p:txBody>
          <a:bodyPr/>
          <a:lstStyle>
            <a:lvl1pPr>
              <a:defRPr/>
            </a:lvl1pPr>
          </a:lstStyle>
          <a:p>
            <a:fld id="{E18EAA6E-D829-4CA4-A749-0B00AABFA441}" type="slidenum">
              <a:rPr lang="en-US" altLang="en-US"/>
              <a:pPr/>
              <a:t>‹#›</a:t>
            </a:fld>
            <a:endParaRPr lang="en-US" altLang="en-US"/>
          </a:p>
        </p:txBody>
      </p:sp>
    </p:spTree>
    <p:extLst>
      <p:ext uri="{BB962C8B-B14F-4D97-AF65-F5344CB8AC3E}">
        <p14:creationId xmlns:p14="http://schemas.microsoft.com/office/powerpoint/2010/main" val="3525459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Footer Placeholder 2"/>
          <p:cNvSpPr>
            <a:spLocks noGrp="1"/>
          </p:cNvSpPr>
          <p:nvPr>
            <p:ph type="ftr" sz="quarter" idx="10"/>
          </p:nvPr>
        </p:nvSpPr>
        <p:spPr/>
        <p:txBody>
          <a:bodyPr/>
          <a:lstStyle>
            <a:lvl1pPr>
              <a:defRPr/>
            </a:lvl1pPr>
          </a:lstStyle>
          <a:p>
            <a:r>
              <a:rPr lang="en-US" altLang="en-US"/>
              <a:t>Educational Research 2e:  Creswell</a:t>
            </a:r>
          </a:p>
        </p:txBody>
      </p:sp>
      <p:sp>
        <p:nvSpPr>
          <p:cNvPr id="4" name="Slide Number Placeholder 3"/>
          <p:cNvSpPr>
            <a:spLocks noGrp="1"/>
          </p:cNvSpPr>
          <p:nvPr>
            <p:ph type="sldNum" sz="quarter" idx="11"/>
          </p:nvPr>
        </p:nvSpPr>
        <p:spPr/>
        <p:txBody>
          <a:bodyPr/>
          <a:lstStyle>
            <a:lvl1pPr>
              <a:defRPr/>
            </a:lvl1pPr>
          </a:lstStyle>
          <a:p>
            <a:fld id="{FD30C3EB-9BB9-43FC-AFBA-95FBC9A83CB7}" type="slidenum">
              <a:rPr lang="en-US" altLang="en-US"/>
              <a:pPr/>
              <a:t>‹#›</a:t>
            </a:fld>
            <a:endParaRPr lang="en-US" altLang="en-US"/>
          </a:p>
        </p:txBody>
      </p:sp>
    </p:spTree>
    <p:extLst>
      <p:ext uri="{BB962C8B-B14F-4D97-AF65-F5344CB8AC3E}">
        <p14:creationId xmlns:p14="http://schemas.microsoft.com/office/powerpoint/2010/main" val="276602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Educational Research 2e:  Creswell</a:t>
            </a:r>
          </a:p>
        </p:txBody>
      </p:sp>
      <p:sp>
        <p:nvSpPr>
          <p:cNvPr id="3" name="Slide Number Placeholder 2"/>
          <p:cNvSpPr>
            <a:spLocks noGrp="1"/>
          </p:cNvSpPr>
          <p:nvPr>
            <p:ph type="sldNum" sz="quarter" idx="11"/>
          </p:nvPr>
        </p:nvSpPr>
        <p:spPr/>
        <p:txBody>
          <a:bodyPr/>
          <a:lstStyle>
            <a:lvl1pPr>
              <a:defRPr/>
            </a:lvl1pPr>
          </a:lstStyle>
          <a:p>
            <a:fld id="{D12EA429-90F2-4FFE-B7D5-516195E63267}" type="slidenum">
              <a:rPr lang="en-US" altLang="en-US"/>
              <a:pPr/>
              <a:t>‹#›</a:t>
            </a:fld>
            <a:endParaRPr lang="en-US" altLang="en-US"/>
          </a:p>
        </p:txBody>
      </p:sp>
    </p:spTree>
    <p:extLst>
      <p:ext uri="{BB962C8B-B14F-4D97-AF65-F5344CB8AC3E}">
        <p14:creationId xmlns:p14="http://schemas.microsoft.com/office/powerpoint/2010/main" val="281994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MY"/>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Footer Placeholder 4"/>
          <p:cNvSpPr>
            <a:spLocks noGrp="1"/>
          </p:cNvSpPr>
          <p:nvPr>
            <p:ph type="ftr" sz="quarter" idx="10"/>
          </p:nvPr>
        </p:nvSpPr>
        <p:spPr/>
        <p:txBody>
          <a:bodyPr/>
          <a:lstStyle>
            <a:lvl1pPr>
              <a:defRPr/>
            </a:lvl1pPr>
          </a:lstStyle>
          <a:p>
            <a:r>
              <a:rPr lang="en-US" altLang="en-US"/>
              <a:t>Educational Research 2e:  Creswell</a:t>
            </a:r>
          </a:p>
        </p:txBody>
      </p:sp>
      <p:sp>
        <p:nvSpPr>
          <p:cNvPr id="6" name="Slide Number Placeholder 5"/>
          <p:cNvSpPr>
            <a:spLocks noGrp="1"/>
          </p:cNvSpPr>
          <p:nvPr>
            <p:ph type="sldNum" sz="quarter" idx="11"/>
          </p:nvPr>
        </p:nvSpPr>
        <p:spPr/>
        <p:txBody>
          <a:bodyPr/>
          <a:lstStyle>
            <a:lvl1pPr>
              <a:defRPr/>
            </a:lvl1pPr>
          </a:lstStyle>
          <a:p>
            <a:fld id="{504F8DA4-7F0F-4943-8AE8-3E8BDDE4EB7C}" type="slidenum">
              <a:rPr lang="en-US" altLang="en-US"/>
              <a:pPr/>
              <a:t>‹#›</a:t>
            </a:fld>
            <a:endParaRPr lang="en-US" altLang="en-US"/>
          </a:p>
        </p:txBody>
      </p:sp>
    </p:spTree>
    <p:extLst>
      <p:ext uri="{BB962C8B-B14F-4D97-AF65-F5344CB8AC3E}">
        <p14:creationId xmlns:p14="http://schemas.microsoft.com/office/powerpoint/2010/main" val="123768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MY"/>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Footer Placeholder 4"/>
          <p:cNvSpPr>
            <a:spLocks noGrp="1"/>
          </p:cNvSpPr>
          <p:nvPr>
            <p:ph type="ftr" sz="quarter" idx="10"/>
          </p:nvPr>
        </p:nvSpPr>
        <p:spPr/>
        <p:txBody>
          <a:bodyPr/>
          <a:lstStyle>
            <a:lvl1pPr>
              <a:defRPr/>
            </a:lvl1pPr>
          </a:lstStyle>
          <a:p>
            <a:r>
              <a:rPr lang="en-US" altLang="en-US"/>
              <a:t>Educational Research 2e:  Creswell</a:t>
            </a:r>
          </a:p>
        </p:txBody>
      </p:sp>
      <p:sp>
        <p:nvSpPr>
          <p:cNvPr id="6" name="Slide Number Placeholder 5"/>
          <p:cNvSpPr>
            <a:spLocks noGrp="1"/>
          </p:cNvSpPr>
          <p:nvPr>
            <p:ph type="sldNum" sz="quarter" idx="11"/>
          </p:nvPr>
        </p:nvSpPr>
        <p:spPr/>
        <p:txBody>
          <a:bodyPr/>
          <a:lstStyle>
            <a:lvl1pPr>
              <a:defRPr/>
            </a:lvl1pPr>
          </a:lstStyle>
          <a:p>
            <a:fld id="{4A88345D-0FC9-4852-B5D5-0D9AC07BE2A4}" type="slidenum">
              <a:rPr lang="en-US" altLang="en-US"/>
              <a:pPr/>
              <a:t>‹#›</a:t>
            </a:fld>
            <a:endParaRPr lang="en-US" altLang="en-US"/>
          </a:p>
        </p:txBody>
      </p:sp>
    </p:spTree>
    <p:extLst>
      <p:ext uri="{BB962C8B-B14F-4D97-AF65-F5344CB8AC3E}">
        <p14:creationId xmlns:p14="http://schemas.microsoft.com/office/powerpoint/2010/main" val="84546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762000" y="381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7891" name="Rectangle 3"/>
          <p:cNvSpPr>
            <a:spLocks noGrp="1" noChangeArrowheads="1"/>
          </p:cNvSpPr>
          <p:nvPr>
            <p:ph type="body" idx="1"/>
          </p:nvPr>
        </p:nvSpPr>
        <p:spPr bwMode="auto">
          <a:xfrm>
            <a:off x="762000" y="1524000"/>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7892" name="Rectangle 4"/>
          <p:cNvSpPr>
            <a:spLocks noGrp="1" noChangeArrowheads="1"/>
          </p:cNvSpPr>
          <p:nvPr>
            <p:ph type="ftr" sz="quarter" idx="3"/>
          </p:nvPr>
        </p:nvSpPr>
        <p:spPr bwMode="auto">
          <a:xfrm>
            <a:off x="1143000" y="6324600"/>
            <a:ext cx="6172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solidFill>
                  <a:schemeClr val="accent1"/>
                </a:solidFill>
              </a:defRPr>
            </a:lvl1pPr>
          </a:lstStyle>
          <a:p>
            <a:r>
              <a:rPr lang="en-US" altLang="en-US"/>
              <a:t>Educational Research 2e:  Creswell</a:t>
            </a:r>
          </a:p>
        </p:txBody>
      </p:sp>
      <p:sp>
        <p:nvSpPr>
          <p:cNvPr id="37893" name="Rectangle 5"/>
          <p:cNvSpPr>
            <a:spLocks noGrp="1" noChangeArrowheads="1"/>
          </p:cNvSpPr>
          <p:nvPr>
            <p:ph type="sldNum" sz="quarter" idx="4"/>
          </p:nvPr>
        </p:nvSpPr>
        <p:spPr bwMode="auto">
          <a:xfrm>
            <a:off x="7467600" y="6324600"/>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chemeClr val="accent1"/>
                </a:solidFill>
              </a:defRPr>
            </a:lvl1pPr>
          </a:lstStyle>
          <a:p>
            <a:fld id="{1E936BC7-084E-4FCA-BEB7-7E478DF2422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dt="0"/>
  <p:txStyles>
    <p:titleStyle>
      <a:lvl1pPr algn="l" rtl="0" fontAlgn="base">
        <a:spcBef>
          <a:spcPct val="0"/>
        </a:spcBef>
        <a:spcAft>
          <a:spcPct val="0"/>
        </a:spcAft>
        <a:defRPr sz="3600" kern="1200">
          <a:solidFill>
            <a:schemeClr val="accent1"/>
          </a:solidFill>
          <a:latin typeface="+mj-lt"/>
          <a:ea typeface="+mj-ea"/>
          <a:cs typeface="+mj-cs"/>
        </a:defRPr>
      </a:lvl1pPr>
      <a:lvl2pPr algn="l" rtl="0" fontAlgn="base">
        <a:spcBef>
          <a:spcPct val="0"/>
        </a:spcBef>
        <a:spcAft>
          <a:spcPct val="0"/>
        </a:spcAft>
        <a:defRPr sz="3600">
          <a:solidFill>
            <a:schemeClr val="accent1"/>
          </a:solidFill>
          <a:latin typeface="Arial Black" panose="020B0A04020102020204" pitchFamily="34" charset="0"/>
        </a:defRPr>
      </a:lvl2pPr>
      <a:lvl3pPr algn="l" rtl="0" fontAlgn="base">
        <a:spcBef>
          <a:spcPct val="0"/>
        </a:spcBef>
        <a:spcAft>
          <a:spcPct val="0"/>
        </a:spcAft>
        <a:defRPr sz="3600">
          <a:solidFill>
            <a:schemeClr val="accent1"/>
          </a:solidFill>
          <a:latin typeface="Arial Black" panose="020B0A04020102020204" pitchFamily="34" charset="0"/>
        </a:defRPr>
      </a:lvl3pPr>
      <a:lvl4pPr algn="l" rtl="0" fontAlgn="base">
        <a:spcBef>
          <a:spcPct val="0"/>
        </a:spcBef>
        <a:spcAft>
          <a:spcPct val="0"/>
        </a:spcAft>
        <a:defRPr sz="3600">
          <a:solidFill>
            <a:schemeClr val="accent1"/>
          </a:solidFill>
          <a:latin typeface="Arial Black" panose="020B0A04020102020204" pitchFamily="34" charset="0"/>
        </a:defRPr>
      </a:lvl4pPr>
      <a:lvl5pPr algn="l" rtl="0" fontAlgn="base">
        <a:spcBef>
          <a:spcPct val="0"/>
        </a:spcBef>
        <a:spcAft>
          <a:spcPct val="0"/>
        </a:spcAft>
        <a:defRPr sz="3600">
          <a:solidFill>
            <a:schemeClr val="accent1"/>
          </a:solidFill>
          <a:latin typeface="Arial Black" panose="020B0A04020102020204" pitchFamily="34" charset="0"/>
        </a:defRPr>
      </a:lvl5pPr>
      <a:lvl6pPr marL="457200" algn="l" rtl="0" fontAlgn="base">
        <a:spcBef>
          <a:spcPct val="0"/>
        </a:spcBef>
        <a:spcAft>
          <a:spcPct val="0"/>
        </a:spcAft>
        <a:defRPr sz="3600">
          <a:solidFill>
            <a:schemeClr val="accent1"/>
          </a:solidFill>
          <a:latin typeface="Arial Black" panose="020B0A04020102020204" pitchFamily="34" charset="0"/>
        </a:defRPr>
      </a:lvl6pPr>
      <a:lvl7pPr marL="914400" algn="l" rtl="0" fontAlgn="base">
        <a:spcBef>
          <a:spcPct val="0"/>
        </a:spcBef>
        <a:spcAft>
          <a:spcPct val="0"/>
        </a:spcAft>
        <a:defRPr sz="3600">
          <a:solidFill>
            <a:schemeClr val="accent1"/>
          </a:solidFill>
          <a:latin typeface="Arial Black" panose="020B0A04020102020204" pitchFamily="34" charset="0"/>
        </a:defRPr>
      </a:lvl7pPr>
      <a:lvl8pPr marL="1371600" algn="l" rtl="0" fontAlgn="base">
        <a:spcBef>
          <a:spcPct val="0"/>
        </a:spcBef>
        <a:spcAft>
          <a:spcPct val="0"/>
        </a:spcAft>
        <a:defRPr sz="3600">
          <a:solidFill>
            <a:schemeClr val="accent1"/>
          </a:solidFill>
          <a:latin typeface="Arial Black" panose="020B0A04020102020204" pitchFamily="34" charset="0"/>
        </a:defRPr>
      </a:lvl8pPr>
      <a:lvl9pPr marL="1828800" algn="l" rtl="0" fontAlgn="base">
        <a:spcBef>
          <a:spcPct val="0"/>
        </a:spcBef>
        <a:spcAft>
          <a:spcPct val="0"/>
        </a:spcAft>
        <a:defRPr sz="3600">
          <a:solidFill>
            <a:schemeClr val="accent1"/>
          </a:solidFill>
          <a:latin typeface="Arial Black" panose="020B0A040201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63"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096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endParaRPr lang="en-US" altLang="en-US"/>
          </a:p>
        </p:txBody>
      </p:sp>
      <p:sp>
        <p:nvSpPr>
          <p:cNvPr id="4096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defRPr>
            </a:lvl1pPr>
          </a:lstStyle>
          <a:p>
            <a:r>
              <a:rPr lang="en-US" altLang="en-US"/>
              <a:t>Educational Research 2e:  Creswell</a:t>
            </a:r>
          </a:p>
        </p:txBody>
      </p:sp>
      <p:sp>
        <p:nvSpPr>
          <p:cNvPr id="4096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9A7708B6-DEB3-4D11-B666-CEA61272BAC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4"/>
          <p:cNvSpPr>
            <a:spLocks noGrp="1" noChangeArrowheads="1"/>
          </p:cNvSpPr>
          <p:nvPr>
            <p:ph type="ftr" sz="quarter" idx="3"/>
          </p:nvPr>
        </p:nvSpPr>
        <p:spPr/>
        <p:txBody>
          <a:bodyPr/>
          <a:lstStyle/>
          <a:p>
            <a:r>
              <a:rPr lang="en-US" altLang="en-US"/>
              <a:t>Power Point Slides by Ronald J. Shope in collaboration with John W. Creswell</a:t>
            </a:r>
          </a:p>
        </p:txBody>
      </p:sp>
      <p:sp>
        <p:nvSpPr>
          <p:cNvPr id="18434" name="Rectangle 2"/>
          <p:cNvSpPr>
            <a:spLocks noGrp="1" noChangeArrowheads="1"/>
          </p:cNvSpPr>
          <p:nvPr>
            <p:ph type="ctrTitle"/>
          </p:nvPr>
        </p:nvSpPr>
        <p:spPr>
          <a:xfrm>
            <a:off x="624840" y="479743"/>
            <a:ext cx="8229600" cy="1044257"/>
          </a:xfrm>
        </p:spPr>
        <p:txBody>
          <a:bodyPr/>
          <a:lstStyle/>
          <a:p>
            <a:pPr algn="ctr"/>
            <a:r>
              <a:rPr lang="en-US" altLang="en-US" sz="3200" smtClean="0"/>
              <a:t/>
            </a:r>
            <a:br>
              <a:rPr lang="en-US" altLang="en-US" sz="3200" smtClean="0"/>
            </a:br>
            <a:r>
              <a:rPr lang="en-US" altLang="en-US" sz="3200" smtClean="0"/>
              <a:t>Analyzing </a:t>
            </a:r>
            <a:r>
              <a:rPr lang="en-US" altLang="en-US" sz="3200" dirty="0"/>
              <a:t>and Interpreting Qualitative Data</a:t>
            </a:r>
            <a:br>
              <a:rPr lang="en-US" altLang="en-US" sz="3200" dirty="0"/>
            </a:br>
            <a:endParaRPr lang="en-US" altLang="en-US" sz="3200" dirty="0"/>
          </a:p>
        </p:txBody>
      </p:sp>
      <p:sp>
        <p:nvSpPr>
          <p:cNvPr id="18435" name="Rectangle 3"/>
          <p:cNvSpPr>
            <a:spLocks noGrp="1" noChangeArrowheads="1"/>
          </p:cNvSpPr>
          <p:nvPr>
            <p:ph type="subTitle" idx="1"/>
          </p:nvPr>
        </p:nvSpPr>
        <p:spPr/>
        <p:txBody>
          <a:bodyPr/>
          <a:lstStyle/>
          <a:p>
            <a:endParaRPr lang="en-US" altLang="en-US" sz="32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12290" name="Rectangle 2"/>
          <p:cNvSpPr>
            <a:spLocks noGrp="1" noChangeArrowheads="1"/>
          </p:cNvSpPr>
          <p:nvPr>
            <p:ph type="title"/>
          </p:nvPr>
        </p:nvSpPr>
        <p:spPr/>
        <p:txBody>
          <a:bodyPr/>
          <a:lstStyle/>
          <a:p>
            <a:r>
              <a:rPr lang="en-US" altLang="en-US" sz="2800"/>
              <a:t>How do You Use Codes to Identify Themes?</a:t>
            </a:r>
          </a:p>
        </p:txBody>
      </p:sp>
      <p:sp>
        <p:nvSpPr>
          <p:cNvPr id="12291" name="Rectangle 3"/>
          <p:cNvSpPr>
            <a:spLocks noGrp="1" noChangeArrowheads="1"/>
          </p:cNvSpPr>
          <p:nvPr>
            <p:ph type="body" idx="1"/>
          </p:nvPr>
        </p:nvSpPr>
        <p:spPr/>
        <p:txBody>
          <a:bodyPr/>
          <a:lstStyle/>
          <a:p>
            <a:r>
              <a:rPr lang="en-US" altLang="en-US"/>
              <a:t>Ordinary themes</a:t>
            </a:r>
          </a:p>
          <a:p>
            <a:r>
              <a:rPr lang="en-US" altLang="en-US"/>
              <a:t>Unexpected themes</a:t>
            </a:r>
          </a:p>
          <a:p>
            <a:r>
              <a:rPr lang="en-US" altLang="en-US"/>
              <a:t>Social science themes</a:t>
            </a:r>
          </a:p>
          <a:p>
            <a:r>
              <a:rPr lang="en-US" altLang="en-US"/>
              <a:t>Layering and connecting themes</a:t>
            </a: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0"/>
          </p:nvPr>
        </p:nvSpPr>
        <p:spPr/>
        <p:txBody>
          <a:bodyPr/>
          <a:lstStyle/>
          <a:p>
            <a:r>
              <a:rPr lang="en-US" altLang="en-US"/>
              <a:t>Educational Research 2e:  Creswell</a:t>
            </a:r>
          </a:p>
        </p:txBody>
      </p:sp>
      <p:sp>
        <p:nvSpPr>
          <p:cNvPr id="35844" name="Rectangle 4"/>
          <p:cNvSpPr>
            <a:spLocks noChangeArrowheads="1"/>
          </p:cNvSpPr>
          <p:nvPr/>
        </p:nvSpPr>
        <p:spPr bwMode="auto">
          <a:xfrm>
            <a:off x="1981200" y="1752600"/>
            <a:ext cx="6553200"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en-US" sz="1400" b="1" i="1">
                <a:latin typeface="Tahoma" panose="020B0604030504040204" pitchFamily="34" charset="0"/>
              </a:rPr>
              <a:t>Safety</a:t>
            </a:r>
            <a:endParaRPr lang="en-US" altLang="en-US" sz="1400">
              <a:latin typeface="Tahoma" panose="020B0604030504040204" pitchFamily="34" charset="0"/>
            </a:endParaRPr>
          </a:p>
          <a:p>
            <a:r>
              <a:rPr lang="en-US" altLang="en-US" sz="1400">
                <a:latin typeface="Tahoma" panose="020B0604030504040204" pitchFamily="34" charset="0"/>
              </a:rPr>
              <a:t>The violence in the city that involved university students and the subsequent gun incident that occurred in a campus classroom shocked the typically tranquil campus. A counselor aptly summed up the feelings of many: “When the students walked out of that classroom, their world had become very chaotic; it had become very random, something had happened that robbed them of their sense of safety.” Concern for safety became a central reaction for many informants.</a:t>
            </a:r>
          </a:p>
          <a:p>
            <a:r>
              <a:rPr lang="en-US" altLang="en-US" sz="1400">
                <a:latin typeface="Tahoma" panose="020B0604030504040204" pitchFamily="34" charset="0"/>
              </a:rPr>
              <a:t>When the </a:t>
            </a:r>
            <a:r>
              <a:rPr lang="en-US" altLang="en-US" sz="1400" u="sng">
                <a:latin typeface="Tahoma" panose="020B0604030504040204" pitchFamily="34" charset="0"/>
              </a:rPr>
              <a:t>chief student affairs officer</a:t>
            </a:r>
            <a:r>
              <a:rPr lang="en-US" altLang="en-US" sz="1400">
                <a:latin typeface="Tahoma" panose="020B0604030504040204" pitchFamily="34" charset="0"/>
              </a:rPr>
              <a:t> described the administration’s reaction to the incident, he listed the </a:t>
            </a:r>
            <a:r>
              <a:rPr lang="en-US" altLang="en-US" sz="1400" u="sng">
                <a:latin typeface="Tahoma" panose="020B0604030504040204" pitchFamily="34" charset="0"/>
              </a:rPr>
              <a:t>safety of students in the classroom</a:t>
            </a:r>
            <a:r>
              <a:rPr lang="en-US" altLang="en-US" sz="1400">
                <a:latin typeface="Tahoma" panose="020B0604030504040204" pitchFamily="34" charset="0"/>
              </a:rPr>
              <a:t> as his primary goal, followed by the needs of the news media for details about the case, helping all students with psychological stress, and providing public information on safety. As he talked about the safety issue and the presence of guns on campus, he mentioned that a policy was under consideration for the storage of guns used by students for hunting. Within 4 hours after the incident, a press conference was called during which the press was briefed not only on the details of the incident, but also on the need to ensure the safety of the campus. Soon thereafter the university administration initiated an informational campaign on campus safety. A letter, describing the incident, was sent to the </a:t>
            </a:r>
            <a:r>
              <a:rPr lang="en-US" altLang="en-US" sz="1400" u="sng">
                <a:latin typeface="Tahoma" panose="020B0604030504040204" pitchFamily="34" charset="0"/>
              </a:rPr>
              <a:t>university board members.</a:t>
            </a:r>
            <a:r>
              <a:rPr lang="en-US" altLang="en-US" sz="1400">
                <a:latin typeface="Tahoma" panose="020B0604030504040204" pitchFamily="34" charset="0"/>
              </a:rPr>
              <a:t> (</a:t>
            </a:r>
            <a:r>
              <a:rPr lang="en-US" altLang="en-US" sz="1400" u="sng">
                <a:latin typeface="Tahoma" panose="020B0604030504040204" pitchFamily="34" charset="0"/>
              </a:rPr>
              <a:t>One board member</a:t>
            </a:r>
            <a:r>
              <a:rPr lang="en-US" altLang="en-US" sz="1400">
                <a:latin typeface="Tahoma" panose="020B0604030504040204" pitchFamily="34" charset="0"/>
              </a:rPr>
              <a:t> asked, “How could such an incident happen at this university?”) </a:t>
            </a:r>
          </a:p>
        </p:txBody>
      </p:sp>
      <p:sp>
        <p:nvSpPr>
          <p:cNvPr id="35845" name="Text Box 5"/>
          <p:cNvSpPr txBox="1">
            <a:spLocks noChangeArrowheads="1"/>
          </p:cNvSpPr>
          <p:nvPr/>
        </p:nvSpPr>
        <p:spPr bwMode="auto">
          <a:xfrm>
            <a:off x="552450" y="457200"/>
            <a:ext cx="8058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accent1"/>
                </a:solidFill>
                <a:latin typeface="Arial Black" panose="020B0A04020102020204" pitchFamily="34" charset="0"/>
              </a:rPr>
              <a:t>Coding Used in Theme Passage</a:t>
            </a:r>
          </a:p>
        </p:txBody>
      </p:sp>
      <p:sp>
        <p:nvSpPr>
          <p:cNvPr id="35846" name="Text Box 6"/>
          <p:cNvSpPr txBox="1">
            <a:spLocks noChangeArrowheads="1"/>
          </p:cNvSpPr>
          <p:nvPr/>
        </p:nvSpPr>
        <p:spPr bwMode="auto">
          <a:xfrm>
            <a:off x="288925" y="1828800"/>
            <a:ext cx="1427163"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Title for theme</a:t>
            </a:r>
          </a:p>
          <a:p>
            <a:r>
              <a:rPr lang="en-US" altLang="en-US" sz="1200">
                <a:latin typeface="Tahoma" panose="020B0604030504040204" pitchFamily="34" charset="0"/>
              </a:rPr>
              <a:t>based on words of</a:t>
            </a:r>
          </a:p>
          <a:p>
            <a:r>
              <a:rPr lang="en-US" altLang="en-US" sz="1200">
                <a:latin typeface="Tahoma" panose="020B0604030504040204" pitchFamily="34" charset="0"/>
              </a:rPr>
              <a:t>participant</a:t>
            </a:r>
          </a:p>
        </p:txBody>
      </p:sp>
      <p:sp>
        <p:nvSpPr>
          <p:cNvPr id="35847" name="Text Box 7"/>
          <p:cNvSpPr txBox="1">
            <a:spLocks noChangeArrowheads="1"/>
          </p:cNvSpPr>
          <p:nvPr/>
        </p:nvSpPr>
        <p:spPr bwMode="auto">
          <a:xfrm>
            <a:off x="288925" y="3003550"/>
            <a:ext cx="15605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Evidence for themes</a:t>
            </a:r>
          </a:p>
          <a:p>
            <a:r>
              <a:rPr lang="en-US" altLang="en-US" sz="1200">
                <a:latin typeface="Tahoma" panose="020B0604030504040204" pitchFamily="34" charset="0"/>
              </a:rPr>
              <a:t>based on multiple</a:t>
            </a:r>
          </a:p>
          <a:p>
            <a:r>
              <a:rPr lang="en-US" altLang="en-US" sz="1200">
                <a:latin typeface="Tahoma" panose="020B0604030504040204" pitchFamily="34" charset="0"/>
              </a:rPr>
              <a:t>perspectives of</a:t>
            </a:r>
          </a:p>
          <a:p>
            <a:r>
              <a:rPr lang="en-US" altLang="en-US" sz="1200">
                <a:latin typeface="Tahoma" panose="020B0604030504040204" pitchFamily="34" charset="0"/>
              </a:rPr>
              <a:t>participants</a:t>
            </a:r>
          </a:p>
        </p:txBody>
      </p:sp>
      <p:sp>
        <p:nvSpPr>
          <p:cNvPr id="35848" name="Text Box 8"/>
          <p:cNvSpPr txBox="1">
            <a:spLocks noChangeArrowheads="1"/>
          </p:cNvSpPr>
          <p:nvPr/>
        </p:nvSpPr>
        <p:spPr bwMode="auto">
          <a:xfrm>
            <a:off x="365125" y="3917950"/>
            <a:ext cx="1236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Within themes</a:t>
            </a:r>
          </a:p>
          <a:p>
            <a:r>
              <a:rPr lang="en-US" altLang="en-US" sz="1200">
                <a:latin typeface="Tahoma" panose="020B0604030504040204" pitchFamily="34" charset="0"/>
              </a:rPr>
              <a:t>are sub-themes</a:t>
            </a:r>
          </a:p>
        </p:txBody>
      </p:sp>
      <p:sp>
        <p:nvSpPr>
          <p:cNvPr id="35849" name="Line 9"/>
          <p:cNvSpPr>
            <a:spLocks noChangeShapeType="1"/>
          </p:cNvSpPr>
          <p:nvPr/>
        </p:nvSpPr>
        <p:spPr bwMode="auto">
          <a:xfrm rot="-2592231">
            <a:off x="1676400" y="2057400"/>
            <a:ext cx="3048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5850" name="Line 10"/>
          <p:cNvSpPr>
            <a:spLocks noChangeShapeType="1"/>
          </p:cNvSpPr>
          <p:nvPr/>
        </p:nvSpPr>
        <p:spPr bwMode="auto">
          <a:xfrm>
            <a:off x="1524000" y="3581400"/>
            <a:ext cx="3810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5851" name="Line 11"/>
          <p:cNvSpPr>
            <a:spLocks noChangeShapeType="1"/>
          </p:cNvSpPr>
          <p:nvPr/>
        </p:nvSpPr>
        <p:spPr bwMode="auto">
          <a:xfrm>
            <a:off x="1524000" y="3581400"/>
            <a:ext cx="457200" cy="2286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5852" name="Line 12"/>
          <p:cNvSpPr>
            <a:spLocks noChangeShapeType="1"/>
          </p:cNvSpPr>
          <p:nvPr/>
        </p:nvSpPr>
        <p:spPr bwMode="auto">
          <a:xfrm flipV="1">
            <a:off x="1524000" y="40386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13314" name="Rectangle 2"/>
          <p:cNvSpPr>
            <a:spLocks noGrp="1" noChangeArrowheads="1"/>
          </p:cNvSpPr>
          <p:nvPr>
            <p:ph type="title"/>
          </p:nvPr>
        </p:nvSpPr>
        <p:spPr/>
        <p:txBody>
          <a:bodyPr/>
          <a:lstStyle/>
          <a:p>
            <a:r>
              <a:rPr lang="en-US" altLang="en-US"/>
              <a:t>How do You Represent Findings?</a:t>
            </a:r>
          </a:p>
        </p:txBody>
      </p:sp>
      <p:sp>
        <p:nvSpPr>
          <p:cNvPr id="13315" name="Rectangle 3"/>
          <p:cNvSpPr>
            <a:spLocks noGrp="1" noChangeArrowheads="1"/>
          </p:cNvSpPr>
          <p:nvPr>
            <p:ph type="body" idx="1"/>
          </p:nvPr>
        </p:nvSpPr>
        <p:spPr/>
        <p:txBody>
          <a:bodyPr/>
          <a:lstStyle/>
          <a:p>
            <a:r>
              <a:rPr lang="en-US" altLang="en-US" sz="2800"/>
              <a:t>Comparison table</a:t>
            </a:r>
          </a:p>
          <a:p>
            <a:r>
              <a:rPr lang="en-US" altLang="en-US" sz="2800"/>
              <a:t>Descriptive table</a:t>
            </a:r>
          </a:p>
          <a:p>
            <a:r>
              <a:rPr lang="en-US" altLang="en-US" sz="2800"/>
              <a:t>Hierarchical tree</a:t>
            </a:r>
          </a:p>
          <a:p>
            <a:r>
              <a:rPr lang="en-US" altLang="en-US" sz="2800"/>
              <a:t>Figures/diagrams</a:t>
            </a:r>
          </a:p>
          <a:p>
            <a:r>
              <a:rPr lang="en-US" altLang="en-US" sz="2800"/>
              <a:t>Drawings</a:t>
            </a: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19458" name="Rectangle 2"/>
          <p:cNvSpPr>
            <a:spLocks noGrp="1" noChangeArrowheads="1"/>
          </p:cNvSpPr>
          <p:nvPr>
            <p:ph type="title"/>
          </p:nvPr>
        </p:nvSpPr>
        <p:spPr/>
        <p:txBody>
          <a:bodyPr/>
          <a:lstStyle/>
          <a:p>
            <a:r>
              <a:rPr lang="en-US" altLang="en-US"/>
              <a:t>How do You Report Findings?</a:t>
            </a:r>
          </a:p>
        </p:txBody>
      </p:sp>
      <p:sp>
        <p:nvSpPr>
          <p:cNvPr id="19459" name="Rectangle 3"/>
          <p:cNvSpPr>
            <a:spLocks noGrp="1" noChangeArrowheads="1"/>
          </p:cNvSpPr>
          <p:nvPr>
            <p:ph type="body" idx="1"/>
          </p:nvPr>
        </p:nvSpPr>
        <p:spPr/>
        <p:txBody>
          <a:bodyPr/>
          <a:lstStyle/>
          <a:p>
            <a:r>
              <a:rPr lang="en-US" altLang="en-US"/>
              <a:t>Multiple perspectives for each theme</a:t>
            </a:r>
          </a:p>
          <a:p>
            <a:r>
              <a:rPr lang="en-US" altLang="en-US"/>
              <a:t>Metaphors and analogies</a:t>
            </a:r>
            <a:endParaRPr lang="en-US" altLang="en-US" sz="2800"/>
          </a:p>
          <a:p>
            <a:r>
              <a:rPr lang="en-US" altLang="en-US"/>
              <a:t>Quotes</a:t>
            </a:r>
          </a:p>
          <a:p>
            <a:r>
              <a:rPr lang="en-US" altLang="en-US"/>
              <a:t>Detail</a:t>
            </a:r>
          </a:p>
          <a:p>
            <a:r>
              <a:rPr lang="en-US" altLang="en-US"/>
              <a:t>Tensions and contradictions </a:t>
            </a: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15362" name="Rectangle 2"/>
          <p:cNvSpPr>
            <a:spLocks noGrp="1" noChangeArrowheads="1"/>
          </p:cNvSpPr>
          <p:nvPr>
            <p:ph type="title"/>
          </p:nvPr>
        </p:nvSpPr>
        <p:spPr/>
        <p:txBody>
          <a:bodyPr/>
          <a:lstStyle/>
          <a:p>
            <a:r>
              <a:rPr lang="en-US" altLang="en-US"/>
              <a:t>How do You Interpret Findings?</a:t>
            </a:r>
          </a:p>
        </p:txBody>
      </p:sp>
      <p:sp>
        <p:nvSpPr>
          <p:cNvPr id="15363" name="Rectangle 3"/>
          <p:cNvSpPr>
            <a:spLocks noGrp="1" noChangeArrowheads="1"/>
          </p:cNvSpPr>
          <p:nvPr>
            <p:ph type="body" idx="1"/>
          </p:nvPr>
        </p:nvSpPr>
        <p:spPr/>
        <p:txBody>
          <a:bodyPr/>
          <a:lstStyle/>
          <a:p>
            <a:r>
              <a:rPr lang="en-US" altLang="en-US"/>
              <a:t>Interpretation is not neutral</a:t>
            </a:r>
          </a:p>
          <a:p>
            <a:r>
              <a:rPr lang="en-US" altLang="en-US"/>
              <a:t>Reflect about the personal meaning of the data</a:t>
            </a:r>
          </a:p>
          <a:p>
            <a:r>
              <a:rPr lang="en-US" altLang="en-US"/>
              <a:t>Compare and contrast personal viewpoints with the literature</a:t>
            </a:r>
          </a:p>
          <a:p>
            <a:r>
              <a:rPr lang="en-US" altLang="en-US"/>
              <a:t>Address limitations of the study</a:t>
            </a:r>
          </a:p>
          <a:p>
            <a:r>
              <a:rPr lang="en-US" altLang="en-US"/>
              <a:t>Make suggestions for future research</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16386" name="Rectangle 2"/>
          <p:cNvSpPr>
            <a:spLocks noGrp="1" noChangeArrowheads="1"/>
          </p:cNvSpPr>
          <p:nvPr>
            <p:ph type="title"/>
          </p:nvPr>
        </p:nvSpPr>
        <p:spPr/>
        <p:txBody>
          <a:bodyPr/>
          <a:lstStyle/>
          <a:p>
            <a:r>
              <a:rPr lang="en-US" altLang="en-US"/>
              <a:t>How do You Validate the Accuracy of Your Findings?</a:t>
            </a:r>
          </a:p>
        </p:txBody>
      </p:sp>
      <p:sp>
        <p:nvSpPr>
          <p:cNvPr id="16387" name="Rectangle 3"/>
          <p:cNvSpPr>
            <a:spLocks noGrp="1" noChangeArrowheads="1"/>
          </p:cNvSpPr>
          <p:nvPr>
            <p:ph type="body" idx="1"/>
          </p:nvPr>
        </p:nvSpPr>
        <p:spPr/>
        <p:txBody>
          <a:bodyPr/>
          <a:lstStyle/>
          <a:p>
            <a:r>
              <a:rPr lang="en-US" altLang="en-US"/>
              <a:t>Member checking:  Members check the accuracy of the account</a:t>
            </a:r>
          </a:p>
          <a:p>
            <a:r>
              <a:rPr lang="en-US" altLang="en-US"/>
              <a:t>Triangulation:  Using corroborating evidence</a:t>
            </a:r>
          </a:p>
          <a:p>
            <a:r>
              <a:rPr lang="en-US" altLang="en-US"/>
              <a:t>External:  Hiring the services of an individual outside the study to review the study</a:t>
            </a:r>
          </a:p>
          <a:p>
            <a:pPr>
              <a:buFontTx/>
              <a:buNone/>
            </a:pPr>
            <a:endParaRPr lang="en-US" altLang="en-US"/>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8194" name="Rectangle 2"/>
          <p:cNvSpPr>
            <a:spLocks noGrp="1" noChangeArrowheads="1"/>
          </p:cNvSpPr>
          <p:nvPr>
            <p:ph type="title"/>
          </p:nvPr>
        </p:nvSpPr>
        <p:spPr/>
        <p:txBody>
          <a:bodyPr/>
          <a:lstStyle/>
          <a:p>
            <a:r>
              <a:rPr lang="en-US" altLang="en-US"/>
              <a:t>Key Ideas</a:t>
            </a:r>
          </a:p>
        </p:txBody>
      </p:sp>
      <p:sp>
        <p:nvSpPr>
          <p:cNvPr id="8195" name="Rectangle 3"/>
          <p:cNvSpPr>
            <a:spLocks noGrp="1" noChangeArrowheads="1"/>
          </p:cNvSpPr>
          <p:nvPr>
            <p:ph type="body" idx="1"/>
          </p:nvPr>
        </p:nvSpPr>
        <p:spPr>
          <a:xfrm>
            <a:off x="533400" y="1752600"/>
            <a:ext cx="8193088" cy="4383088"/>
          </a:xfrm>
        </p:spPr>
        <p:txBody>
          <a:bodyPr/>
          <a:lstStyle/>
          <a:p>
            <a:r>
              <a:rPr lang="en-US" altLang="en-US"/>
              <a:t>Prepare and organize the data for analysis</a:t>
            </a:r>
          </a:p>
          <a:p>
            <a:r>
              <a:rPr lang="en-US" altLang="en-US"/>
              <a:t>Explore and code the data</a:t>
            </a:r>
          </a:p>
          <a:p>
            <a:r>
              <a:rPr lang="en-US" altLang="en-US"/>
              <a:t>Develop description and themes from the data</a:t>
            </a:r>
          </a:p>
          <a:p>
            <a:r>
              <a:rPr lang="en-US" altLang="en-US"/>
              <a:t>Represent and report the findings</a:t>
            </a:r>
          </a:p>
          <a:p>
            <a:r>
              <a:rPr lang="en-US" altLang="en-US"/>
              <a:t>Interpret the findings</a:t>
            </a:r>
          </a:p>
          <a:p>
            <a:r>
              <a:rPr lang="en-US" altLang="en-US"/>
              <a:t>Validate the accuracy and credibility of the findings</a:t>
            </a:r>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p:txBody>
          <a:bodyPr/>
          <a:lstStyle/>
          <a:p>
            <a:r>
              <a:rPr lang="en-US" altLang="en-US"/>
              <a:t>Educational Research 2e:  Creswell</a:t>
            </a:r>
          </a:p>
        </p:txBody>
      </p:sp>
      <p:sp>
        <p:nvSpPr>
          <p:cNvPr id="4098" name="Rectangle 2"/>
          <p:cNvSpPr>
            <a:spLocks noGrp="1" noChangeArrowheads="1"/>
          </p:cNvSpPr>
          <p:nvPr>
            <p:ph type="title"/>
          </p:nvPr>
        </p:nvSpPr>
        <p:spPr/>
        <p:txBody>
          <a:bodyPr/>
          <a:lstStyle/>
          <a:p>
            <a:r>
              <a:rPr lang="en-US" altLang="en-US"/>
              <a:t>What is the Process of Data Analysis?</a:t>
            </a:r>
          </a:p>
        </p:txBody>
      </p:sp>
      <p:sp>
        <p:nvSpPr>
          <p:cNvPr id="4100" name="Text Box 4"/>
          <p:cNvSpPr txBox="1">
            <a:spLocks noChangeArrowheads="1"/>
          </p:cNvSpPr>
          <p:nvPr/>
        </p:nvSpPr>
        <p:spPr bwMode="auto">
          <a:xfrm>
            <a:off x="1203325" y="1676400"/>
            <a:ext cx="26876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tx2"/>
                </a:solidFill>
                <a:latin typeface="Times New Roman" panose="02020603050405020304" pitchFamily="18" charset="0"/>
              </a:rPr>
              <a:t>Codes the Text for</a:t>
            </a:r>
          </a:p>
          <a:p>
            <a:r>
              <a:rPr lang="en-US" altLang="en-US" sz="2000" b="1">
                <a:solidFill>
                  <a:schemeClr val="tx2"/>
                </a:solidFill>
                <a:latin typeface="Times New Roman" panose="02020603050405020304" pitchFamily="18" charset="0"/>
              </a:rPr>
              <a:t>Description to be Used</a:t>
            </a:r>
          </a:p>
          <a:p>
            <a:r>
              <a:rPr lang="en-US" altLang="en-US" sz="2000" b="1">
                <a:solidFill>
                  <a:schemeClr val="tx2"/>
                </a:solidFill>
                <a:latin typeface="Times New Roman" panose="02020603050405020304" pitchFamily="18" charset="0"/>
              </a:rPr>
              <a:t>in the Research Report</a:t>
            </a:r>
            <a:endParaRPr lang="en-US" altLang="en-US" sz="2400" b="1">
              <a:latin typeface="Times New Roman" panose="02020603050405020304" pitchFamily="18" charset="0"/>
            </a:endParaRPr>
          </a:p>
        </p:txBody>
      </p:sp>
      <p:sp>
        <p:nvSpPr>
          <p:cNvPr id="4101" name="Text Box 5"/>
          <p:cNvSpPr txBox="1">
            <a:spLocks noChangeArrowheads="1"/>
          </p:cNvSpPr>
          <p:nvPr/>
        </p:nvSpPr>
        <p:spPr bwMode="auto">
          <a:xfrm>
            <a:off x="4940300" y="1676400"/>
            <a:ext cx="26876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hlink"/>
                </a:solidFill>
                <a:latin typeface="Times New Roman" panose="02020603050405020304" pitchFamily="18" charset="0"/>
              </a:rPr>
              <a:t>Codes the Text for</a:t>
            </a:r>
          </a:p>
          <a:p>
            <a:r>
              <a:rPr lang="en-US" altLang="en-US" sz="2000" b="1">
                <a:solidFill>
                  <a:schemeClr val="hlink"/>
                </a:solidFill>
                <a:latin typeface="Times New Roman" panose="02020603050405020304" pitchFamily="18" charset="0"/>
              </a:rPr>
              <a:t>Themes to be Used</a:t>
            </a:r>
          </a:p>
          <a:p>
            <a:r>
              <a:rPr lang="en-US" altLang="en-US" sz="2000" b="1">
                <a:solidFill>
                  <a:schemeClr val="hlink"/>
                </a:solidFill>
                <a:latin typeface="Times New Roman" panose="02020603050405020304" pitchFamily="18" charset="0"/>
              </a:rPr>
              <a:t>in the Research Report</a:t>
            </a:r>
            <a:endParaRPr lang="en-US" altLang="en-US" sz="2400" b="1">
              <a:latin typeface="Times New Roman" panose="02020603050405020304" pitchFamily="18" charset="0"/>
            </a:endParaRPr>
          </a:p>
        </p:txBody>
      </p:sp>
      <p:sp>
        <p:nvSpPr>
          <p:cNvPr id="4102" name="Text Box 6"/>
          <p:cNvSpPr txBox="1">
            <a:spLocks noChangeArrowheads="1"/>
          </p:cNvSpPr>
          <p:nvPr/>
        </p:nvSpPr>
        <p:spPr bwMode="auto">
          <a:xfrm>
            <a:off x="2057400" y="2819400"/>
            <a:ext cx="5464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tx2"/>
                </a:solidFill>
                <a:latin typeface="Times New Roman" panose="02020603050405020304" pitchFamily="18" charset="0"/>
              </a:rPr>
              <a:t>The Researcher Codes the Data (i.e., locates text </a:t>
            </a:r>
          </a:p>
          <a:p>
            <a:r>
              <a:rPr lang="en-US" altLang="en-US" sz="2000" b="1">
                <a:solidFill>
                  <a:schemeClr val="tx2"/>
                </a:solidFill>
                <a:latin typeface="Times New Roman" panose="02020603050405020304" pitchFamily="18" charset="0"/>
              </a:rPr>
              <a:t>segments and assigns a code to label them)</a:t>
            </a:r>
            <a:endParaRPr lang="en-US" altLang="en-US" sz="2400" b="1">
              <a:solidFill>
                <a:schemeClr val="tx2"/>
              </a:solidFill>
              <a:latin typeface="Times New Roman" panose="02020603050405020304" pitchFamily="18" charset="0"/>
            </a:endParaRPr>
          </a:p>
        </p:txBody>
      </p:sp>
      <p:sp>
        <p:nvSpPr>
          <p:cNvPr id="4103" name="Text Box 7"/>
          <p:cNvSpPr txBox="1">
            <a:spLocks noChangeArrowheads="1"/>
          </p:cNvSpPr>
          <p:nvPr/>
        </p:nvSpPr>
        <p:spPr bwMode="auto">
          <a:xfrm>
            <a:off x="2286000" y="4556125"/>
            <a:ext cx="4830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tx2"/>
                </a:solidFill>
                <a:latin typeface="Times New Roman" panose="02020603050405020304" pitchFamily="18" charset="0"/>
              </a:rPr>
              <a:t>The Researcher Prepares Data for analysis</a:t>
            </a:r>
          </a:p>
          <a:p>
            <a:r>
              <a:rPr lang="en-US" altLang="en-US" sz="2000" b="1">
                <a:solidFill>
                  <a:schemeClr val="tx2"/>
                </a:solidFill>
                <a:latin typeface="Times New Roman" panose="02020603050405020304" pitchFamily="18" charset="0"/>
              </a:rPr>
              <a:t>( e.g., transcribes fieldnotes)</a:t>
            </a:r>
            <a:endParaRPr lang="en-US" altLang="en-US" sz="2400" b="1">
              <a:solidFill>
                <a:schemeClr val="tx2"/>
              </a:solidFill>
              <a:latin typeface="Times New Roman" panose="02020603050405020304" pitchFamily="18" charset="0"/>
            </a:endParaRPr>
          </a:p>
        </p:txBody>
      </p:sp>
      <p:sp>
        <p:nvSpPr>
          <p:cNvPr id="4104" name="Text Box 8"/>
          <p:cNvSpPr txBox="1">
            <a:spLocks noChangeArrowheads="1"/>
          </p:cNvSpPr>
          <p:nvPr/>
        </p:nvSpPr>
        <p:spPr bwMode="auto">
          <a:xfrm>
            <a:off x="2057400" y="5394325"/>
            <a:ext cx="59626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tx2"/>
                </a:solidFill>
                <a:latin typeface="Times New Roman" panose="02020603050405020304" pitchFamily="18" charset="0"/>
              </a:rPr>
              <a:t>The Researcher Collects Data (i.e., a text file, such as </a:t>
            </a:r>
          </a:p>
          <a:p>
            <a:r>
              <a:rPr lang="en-US" altLang="en-US" sz="2000" b="1">
                <a:solidFill>
                  <a:schemeClr val="tx2"/>
                </a:solidFill>
                <a:latin typeface="Times New Roman" panose="02020603050405020304" pitchFamily="18" charset="0"/>
              </a:rPr>
              <a:t>fieldnotes, transcriptions, optically scanned material)</a:t>
            </a:r>
            <a:endParaRPr lang="en-US" altLang="en-US" sz="2400" b="1">
              <a:solidFill>
                <a:schemeClr val="hlink"/>
              </a:solidFill>
              <a:latin typeface="Times New Roman" panose="02020603050405020304" pitchFamily="18" charset="0"/>
            </a:endParaRPr>
          </a:p>
        </p:txBody>
      </p:sp>
      <p:sp>
        <p:nvSpPr>
          <p:cNvPr id="4105" name="Text Box 9"/>
          <p:cNvSpPr txBox="1">
            <a:spLocks noChangeArrowheads="1"/>
          </p:cNvSpPr>
          <p:nvPr/>
        </p:nvSpPr>
        <p:spPr bwMode="auto">
          <a:xfrm>
            <a:off x="2379663" y="3733800"/>
            <a:ext cx="4387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chemeClr val="tx2"/>
                </a:solidFill>
                <a:latin typeface="Times New Roman" panose="02020603050405020304" pitchFamily="18" charset="0"/>
              </a:rPr>
              <a:t>The Researcher Reads Through Data </a:t>
            </a:r>
          </a:p>
          <a:p>
            <a:r>
              <a:rPr lang="en-US" altLang="en-US" sz="2000" b="1">
                <a:solidFill>
                  <a:schemeClr val="tx2"/>
                </a:solidFill>
                <a:latin typeface="Times New Roman" panose="02020603050405020304" pitchFamily="18" charset="0"/>
              </a:rPr>
              <a:t>( i.e., obtains general sense of material)</a:t>
            </a:r>
            <a:endParaRPr lang="en-US" altLang="en-US" sz="2400" b="1">
              <a:latin typeface="Times New Roman" panose="02020603050405020304" pitchFamily="18" charset="0"/>
            </a:endParaRPr>
          </a:p>
        </p:txBody>
      </p:sp>
      <p:sp>
        <p:nvSpPr>
          <p:cNvPr id="4106" name="AutoShape 10"/>
          <p:cNvSpPr>
            <a:spLocks noChangeArrowheads="1"/>
          </p:cNvSpPr>
          <p:nvPr/>
        </p:nvSpPr>
        <p:spPr bwMode="auto">
          <a:xfrm>
            <a:off x="4343400" y="5181600"/>
            <a:ext cx="304800" cy="304800"/>
          </a:xfrm>
          <a:prstGeom prst="up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07" name="AutoShape 11"/>
          <p:cNvSpPr>
            <a:spLocks noChangeArrowheads="1"/>
          </p:cNvSpPr>
          <p:nvPr/>
        </p:nvSpPr>
        <p:spPr bwMode="auto">
          <a:xfrm>
            <a:off x="4343400" y="4343400"/>
            <a:ext cx="304800" cy="304800"/>
          </a:xfrm>
          <a:prstGeom prst="up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08" name="AutoShape 12"/>
          <p:cNvSpPr>
            <a:spLocks noChangeArrowheads="1"/>
          </p:cNvSpPr>
          <p:nvPr/>
        </p:nvSpPr>
        <p:spPr bwMode="auto">
          <a:xfrm>
            <a:off x="4343400" y="3505200"/>
            <a:ext cx="304800" cy="304800"/>
          </a:xfrm>
          <a:prstGeom prst="upArrow">
            <a:avLst>
              <a:gd name="adj1" fmla="val 50000"/>
              <a:gd name="adj2"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10" name="AutoShape 14"/>
          <p:cNvSpPr>
            <a:spLocks noChangeArrowheads="1"/>
          </p:cNvSpPr>
          <p:nvPr/>
        </p:nvSpPr>
        <p:spPr bwMode="auto">
          <a:xfrm rot="-1677578">
            <a:off x="2819400" y="2590800"/>
            <a:ext cx="152400" cy="304800"/>
          </a:xfrm>
          <a:prstGeom prst="up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11" name="AutoShape 15"/>
          <p:cNvSpPr>
            <a:spLocks noChangeArrowheads="1"/>
          </p:cNvSpPr>
          <p:nvPr/>
        </p:nvSpPr>
        <p:spPr bwMode="auto">
          <a:xfrm rot="2661556">
            <a:off x="5486400" y="2590800"/>
            <a:ext cx="152400" cy="304800"/>
          </a:xfrm>
          <a:prstGeom prst="up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12" name="AutoShape 16"/>
          <p:cNvSpPr>
            <a:spLocks noChangeArrowheads="1"/>
          </p:cNvSpPr>
          <p:nvPr/>
        </p:nvSpPr>
        <p:spPr bwMode="auto">
          <a:xfrm>
            <a:off x="7848600" y="2057400"/>
            <a:ext cx="762000" cy="228600"/>
          </a:xfrm>
          <a:prstGeom prst="leftArrow">
            <a:avLst>
              <a:gd name="adj1" fmla="val 50000"/>
              <a:gd name="adj2" fmla="val 83333"/>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20" name="AutoShape 24"/>
          <p:cNvSpPr>
            <a:spLocks noChangeArrowheads="1"/>
          </p:cNvSpPr>
          <p:nvPr/>
        </p:nvSpPr>
        <p:spPr bwMode="auto">
          <a:xfrm>
            <a:off x="7848600" y="3124200"/>
            <a:ext cx="762000" cy="228600"/>
          </a:xfrm>
          <a:prstGeom prst="leftArrow">
            <a:avLst>
              <a:gd name="adj1" fmla="val 50000"/>
              <a:gd name="adj2" fmla="val 83333"/>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21" name="AutoShape 25"/>
          <p:cNvSpPr>
            <a:spLocks noChangeArrowheads="1"/>
          </p:cNvSpPr>
          <p:nvPr/>
        </p:nvSpPr>
        <p:spPr bwMode="auto">
          <a:xfrm>
            <a:off x="7848600" y="5562600"/>
            <a:ext cx="762000" cy="228600"/>
          </a:xfrm>
          <a:prstGeom prst="leftArrow">
            <a:avLst>
              <a:gd name="adj1" fmla="val 50000"/>
              <a:gd name="adj2" fmla="val 83333"/>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23" name="Line 27"/>
          <p:cNvSpPr>
            <a:spLocks noChangeShapeType="1"/>
          </p:cNvSpPr>
          <p:nvPr/>
        </p:nvSpPr>
        <p:spPr bwMode="auto">
          <a:xfrm>
            <a:off x="8610600" y="2133600"/>
            <a:ext cx="0" cy="3581400"/>
          </a:xfrm>
          <a:prstGeom prst="line">
            <a:avLst/>
          </a:prstGeom>
          <a:noFill/>
          <a:ln w="571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24" name="Text Box 28"/>
          <p:cNvSpPr txBox="1">
            <a:spLocks noChangeArrowheads="1"/>
          </p:cNvSpPr>
          <p:nvPr/>
        </p:nvSpPr>
        <p:spPr bwMode="auto">
          <a:xfrm>
            <a:off x="6477000" y="3470275"/>
            <a:ext cx="194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Times New Roman" panose="02020603050405020304" pitchFamily="18" charset="0"/>
              </a:rPr>
              <a:t>Simultaneous</a:t>
            </a:r>
          </a:p>
        </p:txBody>
      </p:sp>
      <p:sp>
        <p:nvSpPr>
          <p:cNvPr id="4126" name="AutoShape 30"/>
          <p:cNvSpPr>
            <a:spLocks noChangeArrowheads="1"/>
          </p:cNvSpPr>
          <p:nvPr/>
        </p:nvSpPr>
        <p:spPr bwMode="auto">
          <a:xfrm>
            <a:off x="990600" y="5715000"/>
            <a:ext cx="762000" cy="228600"/>
          </a:xfrm>
          <a:prstGeom prst="rightArrow">
            <a:avLst>
              <a:gd name="adj1" fmla="val 50000"/>
              <a:gd name="adj2" fmla="val 83333"/>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accent1"/>
              </a:solidFill>
              <a:latin typeface="Times New Roman" panose="02020603050405020304" pitchFamily="18" charset="0"/>
            </a:endParaRPr>
          </a:p>
        </p:txBody>
      </p:sp>
      <p:sp>
        <p:nvSpPr>
          <p:cNvPr id="4127" name="AutoShape 31"/>
          <p:cNvSpPr>
            <a:spLocks noChangeArrowheads="1"/>
          </p:cNvSpPr>
          <p:nvPr/>
        </p:nvSpPr>
        <p:spPr bwMode="auto">
          <a:xfrm>
            <a:off x="990600" y="2743200"/>
            <a:ext cx="762000" cy="228600"/>
          </a:xfrm>
          <a:prstGeom prst="rightArrow">
            <a:avLst>
              <a:gd name="adj1" fmla="val 50000"/>
              <a:gd name="adj2" fmla="val 83333"/>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28" name="Line 32"/>
          <p:cNvSpPr>
            <a:spLocks noChangeShapeType="1"/>
          </p:cNvSpPr>
          <p:nvPr/>
        </p:nvSpPr>
        <p:spPr bwMode="auto">
          <a:xfrm>
            <a:off x="990600" y="2819400"/>
            <a:ext cx="0" cy="3048000"/>
          </a:xfrm>
          <a:prstGeom prst="line">
            <a:avLst/>
          </a:prstGeom>
          <a:noFill/>
          <a:ln w="5715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29" name="AutoShape 33"/>
          <p:cNvSpPr>
            <a:spLocks noChangeArrowheads="1"/>
          </p:cNvSpPr>
          <p:nvPr/>
        </p:nvSpPr>
        <p:spPr bwMode="auto">
          <a:xfrm>
            <a:off x="1219200" y="5486400"/>
            <a:ext cx="762000" cy="228600"/>
          </a:xfrm>
          <a:prstGeom prst="rightArrow">
            <a:avLst>
              <a:gd name="adj1" fmla="val 50000"/>
              <a:gd name="adj2" fmla="val 83333"/>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accent1"/>
              </a:solidFill>
              <a:latin typeface="Times New Roman" panose="02020603050405020304" pitchFamily="18" charset="0"/>
            </a:endParaRPr>
          </a:p>
        </p:txBody>
      </p:sp>
      <p:sp>
        <p:nvSpPr>
          <p:cNvPr id="4130" name="Line 34"/>
          <p:cNvSpPr>
            <a:spLocks noChangeShapeType="1"/>
          </p:cNvSpPr>
          <p:nvPr/>
        </p:nvSpPr>
        <p:spPr bwMode="auto">
          <a:xfrm>
            <a:off x="1219200" y="3048000"/>
            <a:ext cx="0" cy="2590800"/>
          </a:xfrm>
          <a:prstGeom prst="line">
            <a:avLst/>
          </a:prstGeom>
          <a:noFill/>
          <a:ln w="5715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31" name="AutoShape 35"/>
          <p:cNvSpPr>
            <a:spLocks noChangeArrowheads="1"/>
          </p:cNvSpPr>
          <p:nvPr/>
        </p:nvSpPr>
        <p:spPr bwMode="auto">
          <a:xfrm>
            <a:off x="1219200" y="2971800"/>
            <a:ext cx="762000" cy="228600"/>
          </a:xfrm>
          <a:prstGeom prst="rightArrow">
            <a:avLst>
              <a:gd name="adj1" fmla="val 50000"/>
              <a:gd name="adj2" fmla="val 83333"/>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4133" name="Text Box 37"/>
          <p:cNvSpPr txBox="1">
            <a:spLocks noChangeArrowheads="1"/>
          </p:cNvSpPr>
          <p:nvPr/>
        </p:nvSpPr>
        <p:spPr bwMode="auto">
          <a:xfrm>
            <a:off x="1214438" y="3429000"/>
            <a:ext cx="1604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latin typeface="Times New Roman" panose="02020603050405020304" pitchFamily="18" charset="0"/>
              </a:rPr>
              <a:t>Interactive</a:t>
            </a:r>
            <a:endParaRPr lang="en-US" altLang="en-US" sz="240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additive="base">
                                        <p:cTn id="7" dur="500" fill="hold"/>
                                        <p:tgtEl>
                                          <p:spTgt spid="4104"/>
                                        </p:tgtEl>
                                        <p:attrNameLst>
                                          <p:attrName>ppt_x</p:attrName>
                                        </p:attrNameLst>
                                      </p:cBhvr>
                                      <p:tavLst>
                                        <p:tav tm="0">
                                          <p:val>
                                            <p:strVal val="#ppt_x"/>
                                          </p:val>
                                        </p:tav>
                                        <p:tav tm="100000">
                                          <p:val>
                                            <p:strVal val="#ppt_x"/>
                                          </p:val>
                                        </p:tav>
                                      </p:tavLst>
                                    </p:anim>
                                    <p:anim calcmode="lin" valueType="num">
                                      <p:cBhvr additive="base">
                                        <p:cTn id="8" dur="500" fill="hold"/>
                                        <p:tgtEl>
                                          <p:spTgt spid="410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106"/>
                                        </p:tgtEl>
                                        <p:attrNameLst>
                                          <p:attrName>style.visibility</p:attrName>
                                        </p:attrNameLst>
                                      </p:cBhvr>
                                      <p:to>
                                        <p:strVal val="visible"/>
                                      </p:to>
                                    </p:set>
                                    <p:anim calcmode="lin" valueType="num">
                                      <p:cBhvr additive="base">
                                        <p:cTn id="12" dur="500" fill="hold"/>
                                        <p:tgtEl>
                                          <p:spTgt spid="4106"/>
                                        </p:tgtEl>
                                        <p:attrNameLst>
                                          <p:attrName>ppt_x</p:attrName>
                                        </p:attrNameLst>
                                      </p:cBhvr>
                                      <p:tavLst>
                                        <p:tav tm="0">
                                          <p:val>
                                            <p:strVal val="0-#ppt_w/2"/>
                                          </p:val>
                                        </p:tav>
                                        <p:tav tm="100000">
                                          <p:val>
                                            <p:strVal val="#ppt_x"/>
                                          </p:val>
                                        </p:tav>
                                      </p:tavLst>
                                    </p:anim>
                                    <p:anim calcmode="lin" valueType="num">
                                      <p:cBhvr additive="base">
                                        <p:cTn id="13" dur="500" fill="hold"/>
                                        <p:tgtEl>
                                          <p:spTgt spid="410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103"/>
                                        </p:tgtEl>
                                        <p:attrNameLst>
                                          <p:attrName>style.visibility</p:attrName>
                                        </p:attrNameLst>
                                      </p:cBhvr>
                                      <p:to>
                                        <p:strVal val="visible"/>
                                      </p:to>
                                    </p:set>
                                    <p:anim calcmode="lin" valueType="num">
                                      <p:cBhvr additive="base">
                                        <p:cTn id="17" dur="500" fill="hold"/>
                                        <p:tgtEl>
                                          <p:spTgt spid="4103"/>
                                        </p:tgtEl>
                                        <p:attrNameLst>
                                          <p:attrName>ppt_x</p:attrName>
                                        </p:attrNameLst>
                                      </p:cBhvr>
                                      <p:tavLst>
                                        <p:tav tm="0">
                                          <p:val>
                                            <p:strVal val="#ppt_x"/>
                                          </p:val>
                                        </p:tav>
                                        <p:tav tm="100000">
                                          <p:val>
                                            <p:strVal val="#ppt_x"/>
                                          </p:val>
                                        </p:tav>
                                      </p:tavLst>
                                    </p:anim>
                                    <p:anim calcmode="lin" valueType="num">
                                      <p:cBhvr additive="base">
                                        <p:cTn id="18" dur="500" fill="hold"/>
                                        <p:tgtEl>
                                          <p:spTgt spid="410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107"/>
                                        </p:tgtEl>
                                        <p:attrNameLst>
                                          <p:attrName>style.visibility</p:attrName>
                                        </p:attrNameLst>
                                      </p:cBhvr>
                                      <p:to>
                                        <p:strVal val="visible"/>
                                      </p:to>
                                    </p:set>
                                    <p:anim calcmode="lin" valueType="num">
                                      <p:cBhvr additive="base">
                                        <p:cTn id="22" dur="500" fill="hold"/>
                                        <p:tgtEl>
                                          <p:spTgt spid="4107"/>
                                        </p:tgtEl>
                                        <p:attrNameLst>
                                          <p:attrName>ppt_x</p:attrName>
                                        </p:attrNameLst>
                                      </p:cBhvr>
                                      <p:tavLst>
                                        <p:tav tm="0">
                                          <p:val>
                                            <p:strVal val="#ppt_x"/>
                                          </p:val>
                                        </p:tav>
                                        <p:tav tm="100000">
                                          <p:val>
                                            <p:strVal val="#ppt_x"/>
                                          </p:val>
                                        </p:tav>
                                      </p:tavLst>
                                    </p:anim>
                                    <p:anim calcmode="lin" valueType="num">
                                      <p:cBhvr additive="base">
                                        <p:cTn id="23" dur="500" fill="hold"/>
                                        <p:tgtEl>
                                          <p:spTgt spid="410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105"/>
                                        </p:tgtEl>
                                        <p:attrNameLst>
                                          <p:attrName>style.visibility</p:attrName>
                                        </p:attrNameLst>
                                      </p:cBhvr>
                                      <p:to>
                                        <p:strVal val="visible"/>
                                      </p:to>
                                    </p:set>
                                    <p:anim calcmode="lin" valueType="num">
                                      <p:cBhvr additive="base">
                                        <p:cTn id="27" dur="500" fill="hold"/>
                                        <p:tgtEl>
                                          <p:spTgt spid="4105"/>
                                        </p:tgtEl>
                                        <p:attrNameLst>
                                          <p:attrName>ppt_x</p:attrName>
                                        </p:attrNameLst>
                                      </p:cBhvr>
                                      <p:tavLst>
                                        <p:tav tm="0">
                                          <p:val>
                                            <p:strVal val="#ppt_x"/>
                                          </p:val>
                                        </p:tav>
                                        <p:tav tm="100000">
                                          <p:val>
                                            <p:strVal val="#ppt_x"/>
                                          </p:val>
                                        </p:tav>
                                      </p:tavLst>
                                    </p:anim>
                                    <p:anim calcmode="lin" valueType="num">
                                      <p:cBhvr additive="base">
                                        <p:cTn id="28" dur="500" fill="hold"/>
                                        <p:tgtEl>
                                          <p:spTgt spid="410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 calcmode="lin" valueType="num">
                                      <p:cBhvr additive="base">
                                        <p:cTn id="32" dur="500" fill="hold"/>
                                        <p:tgtEl>
                                          <p:spTgt spid="4108"/>
                                        </p:tgtEl>
                                        <p:attrNameLst>
                                          <p:attrName>ppt_x</p:attrName>
                                        </p:attrNameLst>
                                      </p:cBhvr>
                                      <p:tavLst>
                                        <p:tav tm="0">
                                          <p:val>
                                            <p:strVal val="#ppt_x"/>
                                          </p:val>
                                        </p:tav>
                                        <p:tav tm="100000">
                                          <p:val>
                                            <p:strVal val="#ppt_x"/>
                                          </p:val>
                                        </p:tav>
                                      </p:tavLst>
                                    </p:anim>
                                    <p:anim calcmode="lin" valueType="num">
                                      <p:cBhvr additive="base">
                                        <p:cTn id="33" dur="500" fill="hold"/>
                                        <p:tgtEl>
                                          <p:spTgt spid="4108"/>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102"/>
                                        </p:tgtEl>
                                        <p:attrNameLst>
                                          <p:attrName>style.visibility</p:attrName>
                                        </p:attrNameLst>
                                      </p:cBhvr>
                                      <p:to>
                                        <p:strVal val="visible"/>
                                      </p:to>
                                    </p:set>
                                    <p:anim calcmode="lin" valueType="num">
                                      <p:cBhvr additive="base">
                                        <p:cTn id="37" dur="500" fill="hold"/>
                                        <p:tgtEl>
                                          <p:spTgt spid="4102"/>
                                        </p:tgtEl>
                                        <p:attrNameLst>
                                          <p:attrName>ppt_x</p:attrName>
                                        </p:attrNameLst>
                                      </p:cBhvr>
                                      <p:tavLst>
                                        <p:tav tm="0">
                                          <p:val>
                                            <p:strVal val="#ppt_x"/>
                                          </p:val>
                                        </p:tav>
                                        <p:tav tm="100000">
                                          <p:val>
                                            <p:strVal val="#ppt_x"/>
                                          </p:val>
                                        </p:tav>
                                      </p:tavLst>
                                    </p:anim>
                                    <p:anim calcmode="lin" valueType="num">
                                      <p:cBhvr additive="base">
                                        <p:cTn id="38" dur="500" fill="hold"/>
                                        <p:tgtEl>
                                          <p:spTgt spid="4102"/>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8" fill="hold" nodeType="afterEffect">
                                  <p:stCondLst>
                                    <p:cond delay="0"/>
                                  </p:stCondLst>
                                  <p:childTnLst>
                                    <p:set>
                                      <p:cBhvr>
                                        <p:cTn id="41" dur="1" fill="hold">
                                          <p:stCondLst>
                                            <p:cond delay="0"/>
                                          </p:stCondLst>
                                        </p:cTn>
                                        <p:tgtEl>
                                          <p:spTgt spid="4110"/>
                                        </p:tgtEl>
                                        <p:attrNameLst>
                                          <p:attrName>style.visibility</p:attrName>
                                        </p:attrNameLst>
                                      </p:cBhvr>
                                      <p:to>
                                        <p:strVal val="visible"/>
                                      </p:to>
                                    </p:set>
                                    <p:anim calcmode="lin" valueType="num">
                                      <p:cBhvr additive="base">
                                        <p:cTn id="42" dur="500" fill="hold"/>
                                        <p:tgtEl>
                                          <p:spTgt spid="4110"/>
                                        </p:tgtEl>
                                        <p:attrNameLst>
                                          <p:attrName>ppt_x</p:attrName>
                                        </p:attrNameLst>
                                      </p:cBhvr>
                                      <p:tavLst>
                                        <p:tav tm="0">
                                          <p:val>
                                            <p:strVal val="0-#ppt_w/2"/>
                                          </p:val>
                                        </p:tav>
                                        <p:tav tm="100000">
                                          <p:val>
                                            <p:strVal val="#ppt_x"/>
                                          </p:val>
                                        </p:tav>
                                      </p:tavLst>
                                    </p:anim>
                                    <p:anim calcmode="lin" valueType="num">
                                      <p:cBhvr additive="base">
                                        <p:cTn id="43" dur="500" fill="hold"/>
                                        <p:tgtEl>
                                          <p:spTgt spid="4110"/>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grpId="0" nodeType="afterEffect">
                                  <p:stCondLst>
                                    <p:cond delay="0"/>
                                  </p:stCondLst>
                                  <p:childTnLst>
                                    <p:set>
                                      <p:cBhvr>
                                        <p:cTn id="46" dur="1" fill="hold">
                                          <p:stCondLst>
                                            <p:cond delay="0"/>
                                          </p:stCondLst>
                                        </p:cTn>
                                        <p:tgtEl>
                                          <p:spTgt spid="4100"/>
                                        </p:tgtEl>
                                        <p:attrNameLst>
                                          <p:attrName>style.visibility</p:attrName>
                                        </p:attrNameLst>
                                      </p:cBhvr>
                                      <p:to>
                                        <p:strVal val="visible"/>
                                      </p:to>
                                    </p:set>
                                    <p:anim calcmode="lin" valueType="num">
                                      <p:cBhvr additive="base">
                                        <p:cTn id="47" dur="500" fill="hold"/>
                                        <p:tgtEl>
                                          <p:spTgt spid="4100"/>
                                        </p:tgtEl>
                                        <p:attrNameLst>
                                          <p:attrName>ppt_x</p:attrName>
                                        </p:attrNameLst>
                                      </p:cBhvr>
                                      <p:tavLst>
                                        <p:tav tm="0">
                                          <p:val>
                                            <p:strVal val="0-#ppt_w/2"/>
                                          </p:val>
                                        </p:tav>
                                        <p:tav tm="100000">
                                          <p:val>
                                            <p:strVal val="#ppt_x"/>
                                          </p:val>
                                        </p:tav>
                                      </p:tavLst>
                                    </p:anim>
                                    <p:anim calcmode="lin" valueType="num">
                                      <p:cBhvr additive="base">
                                        <p:cTn id="48" dur="500" fill="hold"/>
                                        <p:tgtEl>
                                          <p:spTgt spid="4100"/>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2" fill="hold" nodeType="afterEffect">
                                  <p:stCondLst>
                                    <p:cond delay="0"/>
                                  </p:stCondLst>
                                  <p:childTnLst>
                                    <p:set>
                                      <p:cBhvr>
                                        <p:cTn id="51" dur="1" fill="hold">
                                          <p:stCondLst>
                                            <p:cond delay="0"/>
                                          </p:stCondLst>
                                        </p:cTn>
                                        <p:tgtEl>
                                          <p:spTgt spid="4111"/>
                                        </p:tgtEl>
                                        <p:attrNameLst>
                                          <p:attrName>style.visibility</p:attrName>
                                        </p:attrNameLst>
                                      </p:cBhvr>
                                      <p:to>
                                        <p:strVal val="visible"/>
                                      </p:to>
                                    </p:set>
                                    <p:anim calcmode="lin" valueType="num">
                                      <p:cBhvr additive="base">
                                        <p:cTn id="52" dur="500" fill="hold"/>
                                        <p:tgtEl>
                                          <p:spTgt spid="4111"/>
                                        </p:tgtEl>
                                        <p:attrNameLst>
                                          <p:attrName>ppt_x</p:attrName>
                                        </p:attrNameLst>
                                      </p:cBhvr>
                                      <p:tavLst>
                                        <p:tav tm="0">
                                          <p:val>
                                            <p:strVal val="1+#ppt_w/2"/>
                                          </p:val>
                                        </p:tav>
                                        <p:tav tm="100000">
                                          <p:val>
                                            <p:strVal val="#ppt_x"/>
                                          </p:val>
                                        </p:tav>
                                      </p:tavLst>
                                    </p:anim>
                                    <p:anim calcmode="lin" valueType="num">
                                      <p:cBhvr additive="base">
                                        <p:cTn id="53" dur="500" fill="hold"/>
                                        <p:tgtEl>
                                          <p:spTgt spid="4111"/>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4101"/>
                                        </p:tgtEl>
                                        <p:attrNameLst>
                                          <p:attrName>style.visibility</p:attrName>
                                        </p:attrNameLst>
                                      </p:cBhvr>
                                      <p:to>
                                        <p:strVal val="visible"/>
                                      </p:to>
                                    </p:set>
                                    <p:anim calcmode="lin" valueType="num">
                                      <p:cBhvr additive="base">
                                        <p:cTn id="57" dur="500" fill="hold"/>
                                        <p:tgtEl>
                                          <p:spTgt spid="4101"/>
                                        </p:tgtEl>
                                        <p:attrNameLst>
                                          <p:attrName>ppt_x</p:attrName>
                                        </p:attrNameLst>
                                      </p:cBhvr>
                                      <p:tavLst>
                                        <p:tav tm="0">
                                          <p:val>
                                            <p:strVal val="1+#ppt_w/2"/>
                                          </p:val>
                                        </p:tav>
                                        <p:tav tm="100000">
                                          <p:val>
                                            <p:strVal val="#ppt_x"/>
                                          </p:val>
                                        </p:tav>
                                      </p:tavLst>
                                    </p:anim>
                                    <p:anim calcmode="lin" valueType="num">
                                      <p:cBhvr additive="base">
                                        <p:cTn id="58" dur="500" fill="hold"/>
                                        <p:tgtEl>
                                          <p:spTgt spid="4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1" grpId="0" autoUpdateAnimBg="0"/>
      <p:bldP spid="4102" grpId="0" autoUpdateAnimBg="0"/>
      <p:bldP spid="4103" grpId="0" autoUpdateAnimBg="0"/>
      <p:bldP spid="4104" grpId="0" autoUpdateAnimBg="0"/>
      <p:bldP spid="410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9218" name="Rectangle 2"/>
          <p:cNvSpPr>
            <a:spLocks noGrp="1" noChangeArrowheads="1"/>
          </p:cNvSpPr>
          <p:nvPr>
            <p:ph type="title"/>
          </p:nvPr>
        </p:nvSpPr>
        <p:spPr/>
        <p:txBody>
          <a:bodyPr/>
          <a:lstStyle/>
          <a:p>
            <a:r>
              <a:rPr lang="en-US" altLang="en-US"/>
              <a:t>How do You Prepare and Organize the Data?</a:t>
            </a:r>
          </a:p>
        </p:txBody>
      </p:sp>
      <p:sp>
        <p:nvSpPr>
          <p:cNvPr id="9219" name="Rectangle 3"/>
          <p:cNvSpPr>
            <a:spLocks noGrp="1" noChangeArrowheads="1"/>
          </p:cNvSpPr>
          <p:nvPr>
            <p:ph type="body" idx="1"/>
          </p:nvPr>
        </p:nvSpPr>
        <p:spPr/>
        <p:txBody>
          <a:bodyPr/>
          <a:lstStyle/>
          <a:p>
            <a:r>
              <a:rPr lang="en-US" altLang="en-US"/>
              <a:t>Develop a matrix or table of sources that can be used to organize the material</a:t>
            </a:r>
          </a:p>
          <a:p>
            <a:r>
              <a:rPr lang="en-US" altLang="en-US"/>
              <a:t>Organize material by type</a:t>
            </a:r>
          </a:p>
          <a:p>
            <a:r>
              <a:rPr lang="en-US" altLang="en-US"/>
              <a:t>Keep duplicate copies of materials</a:t>
            </a:r>
          </a:p>
          <a:p>
            <a:r>
              <a:rPr lang="en-US" altLang="en-US"/>
              <a:t>Transcribe data</a:t>
            </a:r>
          </a:p>
          <a:p>
            <a:r>
              <a:rPr lang="en-US" altLang="en-US"/>
              <a:t>Prepare data for hand or computer analysis (and select computer program)</a:t>
            </a:r>
          </a:p>
          <a:p>
            <a:pPr>
              <a:buFontTx/>
              <a:buNone/>
            </a:pPr>
            <a:endParaRPr lang="en-US" altLang="en-US"/>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11266" name="Rectangle 2"/>
          <p:cNvSpPr>
            <a:spLocks noGrp="1" noChangeArrowheads="1"/>
          </p:cNvSpPr>
          <p:nvPr>
            <p:ph type="title"/>
          </p:nvPr>
        </p:nvSpPr>
        <p:spPr/>
        <p:txBody>
          <a:bodyPr/>
          <a:lstStyle/>
          <a:p>
            <a:r>
              <a:rPr lang="en-US" altLang="en-US"/>
              <a:t>How do you Explore and Code the Data?</a:t>
            </a:r>
          </a:p>
        </p:txBody>
      </p:sp>
      <p:sp>
        <p:nvSpPr>
          <p:cNvPr id="11267" name="Rectangle 3"/>
          <p:cNvSpPr>
            <a:spLocks noGrp="1" noChangeArrowheads="1"/>
          </p:cNvSpPr>
          <p:nvPr>
            <p:ph type="body" idx="1"/>
          </p:nvPr>
        </p:nvSpPr>
        <p:spPr/>
        <p:txBody>
          <a:bodyPr/>
          <a:lstStyle/>
          <a:p>
            <a:r>
              <a:rPr lang="en-US" altLang="en-US"/>
              <a:t>Obtain a general sense of the data by performing a preliminary exploratory analysis</a:t>
            </a:r>
          </a:p>
          <a:p>
            <a:r>
              <a:rPr lang="en-US" altLang="en-US"/>
              <a:t>Memo ideas</a:t>
            </a:r>
          </a:p>
          <a:p>
            <a:r>
              <a:rPr lang="en-US" altLang="en-US"/>
              <a:t>Consider whether more data are needed</a:t>
            </a:r>
          </a:p>
          <a:p>
            <a:r>
              <a:rPr lang="en-US" altLang="en-US"/>
              <a:t>Coding the data</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29698" name="Rectangle 2"/>
          <p:cNvSpPr>
            <a:spLocks noGrp="1" noChangeArrowheads="1"/>
          </p:cNvSpPr>
          <p:nvPr>
            <p:ph type="title"/>
          </p:nvPr>
        </p:nvSpPr>
        <p:spPr/>
        <p:txBody>
          <a:bodyPr/>
          <a:lstStyle/>
          <a:p>
            <a:r>
              <a:rPr lang="en-US" altLang="en-US"/>
              <a:t>Steps in Coding</a:t>
            </a:r>
          </a:p>
        </p:txBody>
      </p:sp>
      <p:sp>
        <p:nvSpPr>
          <p:cNvPr id="29699" name="Rectangle 3"/>
          <p:cNvSpPr>
            <a:spLocks noGrp="1" noChangeArrowheads="1"/>
          </p:cNvSpPr>
          <p:nvPr>
            <p:ph type="body" idx="1"/>
          </p:nvPr>
        </p:nvSpPr>
        <p:spPr/>
        <p:txBody>
          <a:bodyPr/>
          <a:lstStyle/>
          <a:p>
            <a:r>
              <a:rPr lang="en-US" altLang="en-US" sz="2800"/>
              <a:t>Read through all transcripts</a:t>
            </a:r>
          </a:p>
          <a:p>
            <a:r>
              <a:rPr lang="en-US" altLang="en-US" sz="2800"/>
              <a:t>Start with one transcript</a:t>
            </a:r>
          </a:p>
          <a:p>
            <a:r>
              <a:rPr lang="en-US" altLang="en-US" sz="2800"/>
              <a:t>Identify text segments – ask “what is this person saying?”</a:t>
            </a:r>
          </a:p>
          <a:p>
            <a:r>
              <a:rPr lang="en-US" altLang="en-US" sz="2800"/>
              <a:t>Bracket text segment</a:t>
            </a:r>
          </a:p>
          <a:p>
            <a:r>
              <a:rPr lang="en-US" altLang="en-US" sz="2800"/>
              <a:t>Assign code word</a:t>
            </a:r>
          </a:p>
          <a:p>
            <a:r>
              <a:rPr lang="en-US" altLang="en-US" sz="2800"/>
              <a:t>Reduce redundancy</a:t>
            </a:r>
          </a:p>
          <a:p>
            <a:r>
              <a:rPr lang="en-US" altLang="en-US" sz="2800"/>
              <a:t>Collapse codes into themes</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p:txBody>
          <a:bodyPr/>
          <a:lstStyle/>
          <a:p>
            <a:r>
              <a:rPr lang="en-US" altLang="en-US"/>
              <a:t>Educational Research 2e:  Creswell</a:t>
            </a:r>
          </a:p>
        </p:txBody>
      </p:sp>
      <p:sp>
        <p:nvSpPr>
          <p:cNvPr id="7170" name="Rectangle 2"/>
          <p:cNvSpPr>
            <a:spLocks noGrp="1" noChangeArrowheads="1"/>
          </p:cNvSpPr>
          <p:nvPr>
            <p:ph type="title"/>
          </p:nvPr>
        </p:nvSpPr>
        <p:spPr/>
        <p:txBody>
          <a:bodyPr/>
          <a:lstStyle/>
          <a:p>
            <a:r>
              <a:rPr lang="en-US" altLang="en-US" sz="3200"/>
              <a:t>A Visual Model of the Coding Process in Qualitative Research</a:t>
            </a:r>
          </a:p>
        </p:txBody>
      </p:sp>
      <p:grpSp>
        <p:nvGrpSpPr>
          <p:cNvPr id="7191" name="Group 23"/>
          <p:cNvGrpSpPr>
            <a:grpSpLocks/>
          </p:cNvGrpSpPr>
          <p:nvPr/>
        </p:nvGrpSpPr>
        <p:grpSpPr bwMode="auto">
          <a:xfrm>
            <a:off x="533400" y="1295400"/>
            <a:ext cx="8143875" cy="4511675"/>
            <a:chOff x="336" y="816"/>
            <a:chExt cx="5130" cy="2842"/>
          </a:xfrm>
        </p:grpSpPr>
        <p:sp>
          <p:nvSpPr>
            <p:cNvPr id="7173" name="AutoShape 5"/>
            <p:cNvSpPr>
              <a:spLocks noChangeArrowheads="1"/>
            </p:cNvSpPr>
            <p:nvPr/>
          </p:nvSpPr>
          <p:spPr bwMode="auto">
            <a:xfrm rot="-20779666">
              <a:off x="677" y="1982"/>
              <a:ext cx="4555" cy="380"/>
            </a:xfrm>
            <a:prstGeom prst="rightArrow">
              <a:avLst>
                <a:gd name="adj1" fmla="val 50000"/>
                <a:gd name="adj2" fmla="val 299671"/>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solidFill>
                  <a:schemeClr val="tx2"/>
                </a:solidFill>
                <a:latin typeface="Times New Roman" panose="02020603050405020304" pitchFamily="18" charset="0"/>
              </a:endParaRPr>
            </a:p>
          </p:txBody>
        </p:sp>
        <p:sp>
          <p:nvSpPr>
            <p:cNvPr id="7174" name="Text Box 6"/>
            <p:cNvSpPr txBox="1">
              <a:spLocks noChangeArrowheads="1"/>
            </p:cNvSpPr>
            <p:nvPr/>
          </p:nvSpPr>
          <p:spPr bwMode="auto">
            <a:xfrm>
              <a:off x="3984" y="2660"/>
              <a:ext cx="148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Times New Roman" panose="02020603050405020304" pitchFamily="18" charset="0"/>
                </a:rPr>
                <a:t>Reduce Codes to</a:t>
              </a:r>
            </a:p>
            <a:p>
              <a:r>
                <a:rPr lang="en-US" altLang="en-US" sz="2400" b="1">
                  <a:solidFill>
                    <a:schemeClr val="tx2"/>
                  </a:solidFill>
                  <a:latin typeface="Times New Roman" panose="02020603050405020304" pitchFamily="18" charset="0"/>
                </a:rPr>
                <a:t>5-7 Themes</a:t>
              </a:r>
              <a:endParaRPr lang="en-US" altLang="en-US" sz="2400">
                <a:solidFill>
                  <a:schemeClr val="tx2"/>
                </a:solidFill>
                <a:latin typeface="Times New Roman" panose="02020603050405020304" pitchFamily="18" charset="0"/>
              </a:endParaRPr>
            </a:p>
          </p:txBody>
        </p:sp>
        <p:sp>
          <p:nvSpPr>
            <p:cNvPr id="7175" name="Text Box 7"/>
            <p:cNvSpPr txBox="1">
              <a:spLocks noChangeArrowheads="1"/>
            </p:cNvSpPr>
            <p:nvPr/>
          </p:nvSpPr>
          <p:spPr bwMode="auto">
            <a:xfrm>
              <a:off x="336" y="912"/>
              <a:ext cx="100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Times New Roman" panose="02020603050405020304" pitchFamily="18" charset="0"/>
                </a:rPr>
                <a:t>Initially read</a:t>
              </a:r>
            </a:p>
            <a:p>
              <a:r>
                <a:rPr lang="en-US" altLang="en-US" sz="2000" b="1">
                  <a:latin typeface="Times New Roman" panose="02020603050405020304" pitchFamily="18" charset="0"/>
                </a:rPr>
                <a:t>through data</a:t>
              </a:r>
              <a:endParaRPr lang="en-US" altLang="en-US" sz="2400" b="1">
                <a:latin typeface="Times New Roman" panose="02020603050405020304" pitchFamily="18" charset="0"/>
              </a:endParaRPr>
            </a:p>
          </p:txBody>
        </p:sp>
        <p:sp>
          <p:nvSpPr>
            <p:cNvPr id="7176" name="Text Box 8"/>
            <p:cNvSpPr txBox="1">
              <a:spLocks noChangeArrowheads="1"/>
            </p:cNvSpPr>
            <p:nvPr/>
          </p:nvSpPr>
          <p:spPr bwMode="auto">
            <a:xfrm>
              <a:off x="1392" y="816"/>
              <a:ext cx="110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Times New Roman" panose="02020603050405020304" pitchFamily="18" charset="0"/>
                </a:rPr>
                <a:t>Divide text </a:t>
              </a:r>
            </a:p>
            <a:p>
              <a:r>
                <a:rPr lang="en-US" altLang="en-US" sz="2000" b="1">
                  <a:latin typeface="Times New Roman" panose="02020603050405020304" pitchFamily="18" charset="0"/>
                </a:rPr>
                <a:t>into segments</a:t>
              </a:r>
            </a:p>
            <a:p>
              <a:r>
                <a:rPr lang="en-US" altLang="en-US" sz="2000" b="1">
                  <a:latin typeface="Times New Roman" panose="02020603050405020304" pitchFamily="18" charset="0"/>
                </a:rPr>
                <a:t>of information</a:t>
              </a:r>
              <a:endParaRPr lang="en-US" altLang="en-US" sz="2400" b="1">
                <a:latin typeface="Times New Roman" panose="02020603050405020304" pitchFamily="18" charset="0"/>
              </a:endParaRPr>
            </a:p>
          </p:txBody>
        </p:sp>
        <p:sp>
          <p:nvSpPr>
            <p:cNvPr id="7177" name="Text Box 9"/>
            <p:cNvSpPr txBox="1">
              <a:spLocks noChangeArrowheads="1"/>
            </p:cNvSpPr>
            <p:nvPr/>
          </p:nvSpPr>
          <p:spPr bwMode="auto">
            <a:xfrm>
              <a:off x="2547" y="826"/>
              <a:ext cx="97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Times New Roman" panose="02020603050405020304" pitchFamily="18" charset="0"/>
                </a:rPr>
                <a:t>Label </a:t>
              </a:r>
            </a:p>
            <a:p>
              <a:r>
                <a:rPr lang="en-US" altLang="en-US" sz="2000" b="1">
                  <a:latin typeface="Times New Roman" panose="02020603050405020304" pitchFamily="18" charset="0"/>
                </a:rPr>
                <a:t>segments of</a:t>
              </a:r>
            </a:p>
            <a:p>
              <a:r>
                <a:rPr lang="en-US" altLang="en-US" sz="2000" b="1">
                  <a:latin typeface="Times New Roman" panose="02020603050405020304" pitchFamily="18" charset="0"/>
                </a:rPr>
                <a:t> information</a:t>
              </a:r>
            </a:p>
            <a:p>
              <a:r>
                <a:rPr lang="en-US" altLang="en-US" sz="2000" b="1">
                  <a:latin typeface="Times New Roman" panose="02020603050405020304" pitchFamily="18" charset="0"/>
                </a:rPr>
                <a:t>with codes</a:t>
              </a:r>
            </a:p>
          </p:txBody>
        </p:sp>
        <p:sp>
          <p:nvSpPr>
            <p:cNvPr id="7178" name="Text Box 10"/>
            <p:cNvSpPr txBox="1">
              <a:spLocks noChangeArrowheads="1"/>
            </p:cNvSpPr>
            <p:nvPr/>
          </p:nvSpPr>
          <p:spPr bwMode="auto">
            <a:xfrm>
              <a:off x="3610" y="816"/>
              <a:ext cx="973"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Times New Roman" panose="02020603050405020304" pitchFamily="18" charset="0"/>
                </a:rPr>
                <a:t>Reduce </a:t>
              </a:r>
            </a:p>
            <a:p>
              <a:r>
                <a:rPr lang="en-US" altLang="en-US" sz="2000" b="1">
                  <a:latin typeface="Times New Roman" panose="02020603050405020304" pitchFamily="18" charset="0"/>
                </a:rPr>
                <a:t>Overlap and</a:t>
              </a:r>
            </a:p>
            <a:p>
              <a:r>
                <a:rPr lang="en-US" altLang="en-US" sz="2000" b="1">
                  <a:latin typeface="Times New Roman" panose="02020603050405020304" pitchFamily="18" charset="0"/>
                </a:rPr>
                <a:t>redundancy</a:t>
              </a:r>
            </a:p>
            <a:p>
              <a:r>
                <a:rPr lang="en-US" altLang="en-US" sz="2000" b="1">
                  <a:latin typeface="Times New Roman" panose="02020603050405020304" pitchFamily="18" charset="0"/>
                </a:rPr>
                <a:t>of codes</a:t>
              </a:r>
            </a:p>
          </p:txBody>
        </p:sp>
        <p:sp>
          <p:nvSpPr>
            <p:cNvPr id="7179" name="Text Box 11"/>
            <p:cNvSpPr txBox="1">
              <a:spLocks noChangeArrowheads="1"/>
            </p:cNvSpPr>
            <p:nvPr/>
          </p:nvSpPr>
          <p:spPr bwMode="auto">
            <a:xfrm>
              <a:off x="4657" y="864"/>
              <a:ext cx="79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latin typeface="Times New Roman" panose="02020603050405020304" pitchFamily="18" charset="0"/>
                </a:rPr>
                <a:t>Collapse</a:t>
              </a:r>
            </a:p>
            <a:p>
              <a:r>
                <a:rPr lang="en-US" altLang="en-US" sz="2000" b="1">
                  <a:latin typeface="Times New Roman" panose="02020603050405020304" pitchFamily="18" charset="0"/>
                </a:rPr>
                <a:t>codes into</a:t>
              </a:r>
            </a:p>
            <a:p>
              <a:r>
                <a:rPr lang="en-US" altLang="en-US" sz="2000" b="1">
                  <a:latin typeface="Times New Roman" panose="02020603050405020304" pitchFamily="18" charset="0"/>
                </a:rPr>
                <a:t>themes</a:t>
              </a:r>
            </a:p>
          </p:txBody>
        </p:sp>
        <p:sp>
          <p:nvSpPr>
            <p:cNvPr id="7180" name="AutoShape 12"/>
            <p:cNvSpPr>
              <a:spLocks noChangeArrowheads="1"/>
            </p:cNvSpPr>
            <p:nvPr/>
          </p:nvSpPr>
          <p:spPr bwMode="auto">
            <a:xfrm rot="-22086658">
              <a:off x="581" y="3278"/>
              <a:ext cx="4555" cy="380"/>
            </a:xfrm>
            <a:prstGeom prst="rightArrow">
              <a:avLst>
                <a:gd name="adj1" fmla="val 50000"/>
                <a:gd name="adj2" fmla="val 299671"/>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81" name="Text Box 13"/>
            <p:cNvSpPr txBox="1">
              <a:spLocks noChangeArrowheads="1"/>
            </p:cNvSpPr>
            <p:nvPr/>
          </p:nvSpPr>
          <p:spPr bwMode="auto">
            <a:xfrm>
              <a:off x="576" y="2334"/>
              <a:ext cx="69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Times New Roman" panose="02020603050405020304" pitchFamily="18" charset="0"/>
                </a:rPr>
                <a:t>Many</a:t>
              </a:r>
            </a:p>
            <a:p>
              <a:r>
                <a:rPr lang="en-US" altLang="en-US" sz="2400" b="1">
                  <a:solidFill>
                    <a:schemeClr val="tx2"/>
                  </a:solidFill>
                  <a:latin typeface="Times New Roman" panose="02020603050405020304" pitchFamily="18" charset="0"/>
                </a:rPr>
                <a:t>Pages </a:t>
              </a:r>
            </a:p>
            <a:p>
              <a:r>
                <a:rPr lang="en-US" altLang="en-US" sz="2400" b="1">
                  <a:solidFill>
                    <a:schemeClr val="tx2"/>
                  </a:solidFill>
                  <a:latin typeface="Times New Roman" panose="02020603050405020304" pitchFamily="18" charset="0"/>
                </a:rPr>
                <a:t>of Text</a:t>
              </a:r>
              <a:endParaRPr lang="en-US" altLang="en-US" sz="2400">
                <a:latin typeface="Times New Roman" panose="02020603050405020304" pitchFamily="18" charset="0"/>
              </a:endParaRPr>
            </a:p>
          </p:txBody>
        </p:sp>
        <p:sp>
          <p:nvSpPr>
            <p:cNvPr id="7182" name="Text Box 14"/>
            <p:cNvSpPr txBox="1">
              <a:spLocks noChangeArrowheads="1"/>
            </p:cNvSpPr>
            <p:nvPr/>
          </p:nvSpPr>
          <p:spPr bwMode="auto">
            <a:xfrm>
              <a:off x="1392" y="2362"/>
              <a:ext cx="94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Times New Roman" panose="02020603050405020304" pitchFamily="18" charset="0"/>
                </a:rPr>
                <a:t>Many</a:t>
              </a:r>
            </a:p>
            <a:p>
              <a:r>
                <a:rPr lang="en-US" altLang="en-US" sz="2400" b="1">
                  <a:solidFill>
                    <a:schemeClr val="tx2"/>
                  </a:solidFill>
                  <a:latin typeface="Times New Roman" panose="02020603050405020304" pitchFamily="18" charset="0"/>
                </a:rPr>
                <a:t>Segments </a:t>
              </a:r>
            </a:p>
            <a:p>
              <a:r>
                <a:rPr lang="en-US" altLang="en-US" sz="2400" b="1">
                  <a:solidFill>
                    <a:schemeClr val="tx2"/>
                  </a:solidFill>
                  <a:latin typeface="Times New Roman" panose="02020603050405020304" pitchFamily="18" charset="0"/>
                </a:rPr>
                <a:t>of Text</a:t>
              </a:r>
              <a:endParaRPr lang="en-US" altLang="en-US" sz="2400">
                <a:latin typeface="Times New Roman" panose="02020603050405020304" pitchFamily="18" charset="0"/>
              </a:endParaRPr>
            </a:p>
          </p:txBody>
        </p:sp>
        <p:sp>
          <p:nvSpPr>
            <p:cNvPr id="7183" name="Text Box 15"/>
            <p:cNvSpPr txBox="1">
              <a:spLocks noChangeArrowheads="1"/>
            </p:cNvSpPr>
            <p:nvPr/>
          </p:nvSpPr>
          <p:spPr bwMode="auto">
            <a:xfrm>
              <a:off x="2364" y="2506"/>
              <a:ext cx="56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Times New Roman" panose="02020603050405020304" pitchFamily="18" charset="0"/>
                </a:rPr>
                <a:t>30-40</a:t>
              </a:r>
            </a:p>
            <a:p>
              <a:r>
                <a:rPr lang="en-US" altLang="en-US" sz="2400" b="1">
                  <a:solidFill>
                    <a:schemeClr val="tx2"/>
                  </a:solidFill>
                  <a:latin typeface="Times New Roman" panose="02020603050405020304" pitchFamily="18" charset="0"/>
                </a:rPr>
                <a:t>codes</a:t>
              </a:r>
              <a:endParaRPr lang="en-US" altLang="en-US" sz="2400">
                <a:latin typeface="Times New Roman" panose="02020603050405020304" pitchFamily="18" charset="0"/>
              </a:endParaRPr>
            </a:p>
          </p:txBody>
        </p:sp>
        <p:sp>
          <p:nvSpPr>
            <p:cNvPr id="7184" name="Text Box 16"/>
            <p:cNvSpPr txBox="1">
              <a:spLocks noChangeArrowheads="1"/>
            </p:cNvSpPr>
            <p:nvPr/>
          </p:nvSpPr>
          <p:spPr bwMode="auto">
            <a:xfrm>
              <a:off x="3021" y="2362"/>
              <a:ext cx="77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tx2"/>
                  </a:solidFill>
                  <a:latin typeface="Times New Roman" panose="02020603050405020304" pitchFamily="18" charset="0"/>
                </a:rPr>
                <a:t>Codes</a:t>
              </a:r>
            </a:p>
            <a:p>
              <a:r>
                <a:rPr lang="en-US" altLang="en-US" sz="2400" b="1">
                  <a:solidFill>
                    <a:schemeClr val="tx2"/>
                  </a:solidFill>
                  <a:latin typeface="Times New Roman" panose="02020603050405020304" pitchFamily="18" charset="0"/>
                </a:rPr>
                <a:t>reduced</a:t>
              </a:r>
            </a:p>
            <a:p>
              <a:r>
                <a:rPr lang="en-US" altLang="en-US" sz="2400" b="1">
                  <a:solidFill>
                    <a:schemeClr val="tx2"/>
                  </a:solidFill>
                  <a:latin typeface="Times New Roman" panose="02020603050405020304" pitchFamily="18" charset="0"/>
                </a:rPr>
                <a:t>to 20</a:t>
              </a:r>
              <a:endParaRPr lang="en-US" altLang="en-US" sz="2400">
                <a:latin typeface="Times New Roman" panose="02020603050405020304" pitchFamily="18" charset="0"/>
              </a:endParaRPr>
            </a:p>
          </p:txBody>
        </p:sp>
        <p:sp>
          <p:nvSpPr>
            <p:cNvPr id="7185" name="AutoShape 17"/>
            <p:cNvSpPr>
              <a:spLocks noChangeArrowheads="1"/>
            </p:cNvSpPr>
            <p:nvPr/>
          </p:nvSpPr>
          <p:spPr bwMode="auto">
            <a:xfrm>
              <a:off x="960" y="1306"/>
              <a:ext cx="192" cy="288"/>
            </a:xfrm>
            <a:prstGeom prst="downArrow">
              <a:avLst>
                <a:gd name="adj1" fmla="val 50000"/>
                <a:gd name="adj2" fmla="val 375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86" name="AutoShape 18"/>
            <p:cNvSpPr>
              <a:spLocks noChangeArrowheads="1"/>
            </p:cNvSpPr>
            <p:nvPr/>
          </p:nvSpPr>
          <p:spPr bwMode="auto">
            <a:xfrm>
              <a:off x="1776" y="1450"/>
              <a:ext cx="192" cy="288"/>
            </a:xfrm>
            <a:prstGeom prst="downArrow">
              <a:avLst>
                <a:gd name="adj1" fmla="val 50000"/>
                <a:gd name="adj2" fmla="val 375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87" name="AutoShape 19"/>
            <p:cNvSpPr>
              <a:spLocks noChangeArrowheads="1"/>
            </p:cNvSpPr>
            <p:nvPr/>
          </p:nvSpPr>
          <p:spPr bwMode="auto">
            <a:xfrm>
              <a:off x="2832" y="1690"/>
              <a:ext cx="192" cy="288"/>
            </a:xfrm>
            <a:prstGeom prst="downArrow">
              <a:avLst>
                <a:gd name="adj1" fmla="val 50000"/>
                <a:gd name="adj2" fmla="val 375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88" name="AutoShape 20"/>
            <p:cNvSpPr>
              <a:spLocks noChangeArrowheads="1"/>
            </p:cNvSpPr>
            <p:nvPr/>
          </p:nvSpPr>
          <p:spPr bwMode="auto">
            <a:xfrm>
              <a:off x="3888" y="1834"/>
              <a:ext cx="192" cy="288"/>
            </a:xfrm>
            <a:prstGeom prst="downArrow">
              <a:avLst>
                <a:gd name="adj1" fmla="val 50000"/>
                <a:gd name="adj2" fmla="val 375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sp>
          <p:nvSpPr>
            <p:cNvPr id="7189" name="AutoShape 21"/>
            <p:cNvSpPr>
              <a:spLocks noChangeArrowheads="1"/>
            </p:cNvSpPr>
            <p:nvPr/>
          </p:nvSpPr>
          <p:spPr bwMode="auto">
            <a:xfrm>
              <a:off x="4848" y="1690"/>
              <a:ext cx="192" cy="624"/>
            </a:xfrm>
            <a:prstGeom prst="downArrow">
              <a:avLst>
                <a:gd name="adj1" fmla="val 50000"/>
                <a:gd name="adj2" fmla="val 8125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MY"/>
            </a:p>
          </p:txBody>
        </p:sp>
      </p:gr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Educational Research 2e:  Creswell</a:t>
            </a:r>
          </a:p>
        </p:txBody>
      </p:sp>
      <p:sp>
        <p:nvSpPr>
          <p:cNvPr id="28674" name="Rectangle 2"/>
          <p:cNvSpPr>
            <a:spLocks noGrp="1" noChangeArrowheads="1"/>
          </p:cNvSpPr>
          <p:nvPr>
            <p:ph type="title"/>
          </p:nvPr>
        </p:nvSpPr>
        <p:spPr/>
        <p:txBody>
          <a:bodyPr/>
          <a:lstStyle/>
          <a:p>
            <a:r>
              <a:rPr lang="en-US" altLang="en-US"/>
              <a:t>How do You Use Codes to Build Description?</a:t>
            </a:r>
          </a:p>
        </p:txBody>
      </p:sp>
      <p:sp>
        <p:nvSpPr>
          <p:cNvPr id="28675" name="Rectangle 3"/>
          <p:cNvSpPr>
            <a:spLocks noGrp="1" noChangeArrowheads="1"/>
          </p:cNvSpPr>
          <p:nvPr>
            <p:ph type="body" idx="1"/>
          </p:nvPr>
        </p:nvSpPr>
        <p:spPr/>
        <p:txBody>
          <a:bodyPr/>
          <a:lstStyle/>
          <a:p>
            <a:r>
              <a:rPr lang="en-US" altLang="en-US"/>
              <a:t>Describe</a:t>
            </a:r>
          </a:p>
          <a:p>
            <a:pPr lvl="1"/>
            <a:r>
              <a:rPr lang="en-US" altLang="en-US"/>
              <a:t>People</a:t>
            </a:r>
          </a:p>
          <a:p>
            <a:pPr lvl="1"/>
            <a:r>
              <a:rPr lang="en-US" altLang="en-US"/>
              <a:t>Events</a:t>
            </a:r>
          </a:p>
          <a:p>
            <a:pPr lvl="1"/>
            <a:r>
              <a:rPr lang="en-US" altLang="en-US"/>
              <a:t>Activities</a:t>
            </a:r>
          </a:p>
          <a:p>
            <a:pPr lvl="1"/>
            <a:r>
              <a:rPr lang="en-US" altLang="en-US"/>
              <a:t>Processes</a:t>
            </a:r>
          </a:p>
          <a:p>
            <a:r>
              <a:rPr lang="en-US" altLang="en-US"/>
              <a:t>Describe in detail</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0"/>
          </p:nvPr>
        </p:nvSpPr>
        <p:spPr/>
        <p:txBody>
          <a:bodyPr/>
          <a:lstStyle/>
          <a:p>
            <a:r>
              <a:rPr lang="en-US" altLang="en-US"/>
              <a:t>Educational Research 2e:  Creswell</a:t>
            </a:r>
          </a:p>
        </p:txBody>
      </p:sp>
      <p:sp>
        <p:nvSpPr>
          <p:cNvPr id="31748" name="Rectangle 4"/>
          <p:cNvSpPr>
            <a:spLocks noChangeArrowheads="1"/>
          </p:cNvSpPr>
          <p:nvPr/>
        </p:nvSpPr>
        <p:spPr bwMode="auto">
          <a:xfrm>
            <a:off x="2209800" y="1600200"/>
            <a:ext cx="6629400" cy="455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1524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400" b="1" i="1">
                <a:latin typeface="Tahoma" panose="020B0604030504040204" pitchFamily="34" charset="0"/>
              </a:rPr>
              <a:t>The Incident and Response</a:t>
            </a:r>
            <a:endParaRPr lang="en-US" altLang="en-US" sz="1400">
              <a:latin typeface="Tahoma" panose="020B0604030504040204" pitchFamily="34" charset="0"/>
            </a:endParaRPr>
          </a:p>
          <a:p>
            <a:r>
              <a:rPr lang="en-US" altLang="en-US" sz="1400">
                <a:latin typeface="Tahoma" panose="020B0604030504040204" pitchFamily="34" charset="0"/>
              </a:rPr>
              <a:t>The incident occurred on the campus of a large public university in a Midwestern city. A decade ago, this city had been designated an “all-American city,” but more recently, its normally tranquil environment has been disturbed by an increasing number of assaults and homicides. Some of these violent incidents have involved students at the university.</a:t>
            </a:r>
          </a:p>
          <a:p>
            <a:r>
              <a:rPr lang="en-US" altLang="en-US" sz="1400">
                <a:latin typeface="Tahoma" panose="020B0604030504040204" pitchFamily="34" charset="0"/>
              </a:rPr>
              <a:t>The incident that provoked this study occurred on a Monday in October. A forty-three-year-old graduate student, enrolled in a senior-level actuarial science class, arrived a few minutes before class, armed with a vintage Korean War military semiautomatic rifle loaded with a thirty-round clip of thirty caliber ammunition. He carried another thirty-round clip in his pocket. Twenty of the thirty-four students in the class had already gathered for class, and most of them were quietly reading the student newspaper. The instructor was en route to class.</a:t>
            </a:r>
          </a:p>
          <a:p>
            <a:r>
              <a:rPr lang="en-US" altLang="en-US" sz="1400">
                <a:latin typeface="Tahoma" panose="020B0604030504040204" pitchFamily="34" charset="0"/>
              </a:rPr>
              <a:t>The gunman pointed the rifle at the students, swept it across the room, and pulled the trigger. The gun jammed. Trying to unlock the rifle, he hit the butt of it on the instructor’s desk and quickly tried firing it again. Again it did not fire. By this time, most students realized what was happening and dropped to the floor, overturned their desks, and tried to hide behind them. After about twenty seconds, one of the students </a:t>
            </a:r>
            <a:r>
              <a:rPr lang="en-US" altLang="en-US" sz="1400" u="sng">
                <a:latin typeface="Tahoma" panose="020B0604030504040204" pitchFamily="34" charset="0"/>
              </a:rPr>
              <a:t>shoved</a:t>
            </a:r>
            <a:r>
              <a:rPr lang="en-US" altLang="en-US" sz="1400">
                <a:latin typeface="Tahoma" panose="020B0604030504040204" pitchFamily="34" charset="0"/>
              </a:rPr>
              <a:t> a desk into the gunman, and students ran past him out into the hall and out of the building. The gunman </a:t>
            </a:r>
            <a:r>
              <a:rPr lang="en-US" altLang="en-US" sz="1400" u="sng">
                <a:latin typeface="Tahoma" panose="020B0604030504040204" pitchFamily="34" charset="0"/>
              </a:rPr>
              <a:t>hastily departed</a:t>
            </a:r>
            <a:r>
              <a:rPr lang="en-US" altLang="en-US" sz="1400">
                <a:latin typeface="Tahoma" panose="020B0604030504040204" pitchFamily="34" charset="0"/>
              </a:rPr>
              <a:t> the room and went out of the building to his parked car, which he had left</a:t>
            </a:r>
          </a:p>
        </p:txBody>
      </p:sp>
      <p:sp>
        <p:nvSpPr>
          <p:cNvPr id="31749" name="Text Box 5"/>
          <p:cNvSpPr txBox="1">
            <a:spLocks noChangeArrowheads="1"/>
          </p:cNvSpPr>
          <p:nvPr/>
        </p:nvSpPr>
        <p:spPr bwMode="auto">
          <a:xfrm>
            <a:off x="517525" y="2012950"/>
            <a:ext cx="163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Description builds </a:t>
            </a:r>
          </a:p>
          <a:p>
            <a:r>
              <a:rPr lang="en-US" altLang="en-US" sz="1200">
                <a:latin typeface="Tahoma" panose="020B0604030504040204" pitchFamily="34" charset="0"/>
              </a:rPr>
              <a:t>from broad to narrow</a:t>
            </a:r>
          </a:p>
        </p:txBody>
      </p:sp>
      <p:sp>
        <p:nvSpPr>
          <p:cNvPr id="31750" name="Text Box 6"/>
          <p:cNvSpPr txBox="1">
            <a:spLocks noChangeArrowheads="1"/>
          </p:cNvSpPr>
          <p:nvPr/>
        </p:nvSpPr>
        <p:spPr bwMode="auto">
          <a:xfrm>
            <a:off x="990600" y="152400"/>
            <a:ext cx="73977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solidFill>
                  <a:schemeClr val="accent1"/>
                </a:solidFill>
                <a:latin typeface="Arial Black" panose="020B0A04020102020204" pitchFamily="34" charset="0"/>
              </a:rPr>
              <a:t>Coding Used in a Descriptive</a:t>
            </a:r>
          </a:p>
          <a:p>
            <a:r>
              <a:rPr lang="en-US" altLang="en-US" sz="3600">
                <a:solidFill>
                  <a:schemeClr val="accent1"/>
                </a:solidFill>
                <a:latin typeface="Arial Black" panose="020B0A04020102020204" pitchFamily="34" charset="0"/>
              </a:rPr>
              <a:t> Passage</a:t>
            </a:r>
          </a:p>
        </p:txBody>
      </p:sp>
      <p:sp>
        <p:nvSpPr>
          <p:cNvPr id="31751" name="Text Box 7"/>
          <p:cNvSpPr txBox="1">
            <a:spLocks noChangeArrowheads="1"/>
          </p:cNvSpPr>
          <p:nvPr/>
        </p:nvSpPr>
        <p:spPr bwMode="auto">
          <a:xfrm>
            <a:off x="517525" y="2546350"/>
            <a:ext cx="140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Situate the reader</a:t>
            </a:r>
          </a:p>
          <a:p>
            <a:r>
              <a:rPr lang="en-US" altLang="en-US" sz="1200">
                <a:latin typeface="Tahoma" panose="020B0604030504040204" pitchFamily="34" charset="0"/>
              </a:rPr>
              <a:t>in the place</a:t>
            </a:r>
          </a:p>
        </p:txBody>
      </p:sp>
      <p:sp>
        <p:nvSpPr>
          <p:cNvPr id="31752" name="Text Box 8"/>
          <p:cNvSpPr txBox="1">
            <a:spLocks noChangeArrowheads="1"/>
          </p:cNvSpPr>
          <p:nvPr/>
        </p:nvSpPr>
        <p:spPr bwMode="auto">
          <a:xfrm>
            <a:off x="517525" y="3536950"/>
            <a:ext cx="11636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Provide details</a:t>
            </a:r>
          </a:p>
        </p:txBody>
      </p:sp>
      <p:sp>
        <p:nvSpPr>
          <p:cNvPr id="31753" name="Text Box 9"/>
          <p:cNvSpPr txBox="1">
            <a:spLocks noChangeArrowheads="1"/>
          </p:cNvSpPr>
          <p:nvPr/>
        </p:nvSpPr>
        <p:spPr bwMode="auto">
          <a:xfrm>
            <a:off x="365125" y="4527550"/>
            <a:ext cx="169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Detail to create a </a:t>
            </a:r>
          </a:p>
          <a:p>
            <a:r>
              <a:rPr lang="en-US" altLang="en-US" sz="1200">
                <a:latin typeface="Tahoma" panose="020B0604030504040204" pitchFamily="34" charset="0"/>
              </a:rPr>
              <a:t>sense of “being there”</a:t>
            </a:r>
          </a:p>
        </p:txBody>
      </p:sp>
      <p:sp>
        <p:nvSpPr>
          <p:cNvPr id="31754" name="Text Box 10"/>
          <p:cNvSpPr txBox="1">
            <a:spLocks noChangeArrowheads="1"/>
          </p:cNvSpPr>
          <p:nvPr/>
        </p:nvSpPr>
        <p:spPr bwMode="auto">
          <a:xfrm>
            <a:off x="381000" y="5410200"/>
            <a:ext cx="184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200">
              <a:latin typeface="Tahoma" panose="020B0604030504040204" pitchFamily="34" charset="0"/>
            </a:endParaRPr>
          </a:p>
        </p:txBody>
      </p:sp>
      <p:sp>
        <p:nvSpPr>
          <p:cNvPr id="31755" name="Text Box 11"/>
          <p:cNvSpPr txBox="1">
            <a:spLocks noChangeArrowheads="1"/>
          </p:cNvSpPr>
          <p:nvPr/>
        </p:nvSpPr>
        <p:spPr bwMode="auto">
          <a:xfrm>
            <a:off x="365125" y="5441950"/>
            <a:ext cx="147637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latin typeface="Tahoma" panose="020B0604030504040204" pitchFamily="34" charset="0"/>
              </a:rPr>
              <a:t>Use of action verbs</a:t>
            </a:r>
          </a:p>
          <a:p>
            <a:r>
              <a:rPr lang="en-US" altLang="en-US" sz="1200">
                <a:latin typeface="Tahoma" panose="020B0604030504040204" pitchFamily="34" charset="0"/>
              </a:rPr>
              <a:t>and vivid modifiers</a:t>
            </a:r>
          </a:p>
          <a:p>
            <a:r>
              <a:rPr lang="en-US" altLang="en-US" sz="1200">
                <a:latin typeface="Tahoma" panose="020B0604030504040204" pitchFamily="34" charset="0"/>
              </a:rPr>
              <a:t>and adjectives</a:t>
            </a:r>
          </a:p>
        </p:txBody>
      </p:sp>
      <p:sp>
        <p:nvSpPr>
          <p:cNvPr id="31756" name="Line 12"/>
          <p:cNvSpPr>
            <a:spLocks noChangeShapeType="1"/>
          </p:cNvSpPr>
          <p:nvPr/>
        </p:nvSpPr>
        <p:spPr bwMode="auto">
          <a:xfrm>
            <a:off x="1981200" y="22098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1757" name="Line 13"/>
          <p:cNvSpPr>
            <a:spLocks noChangeShapeType="1"/>
          </p:cNvSpPr>
          <p:nvPr/>
        </p:nvSpPr>
        <p:spPr bwMode="auto">
          <a:xfrm flipV="1">
            <a:off x="1981200" y="2743200"/>
            <a:ext cx="228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1758" name="Line 14"/>
          <p:cNvSpPr>
            <a:spLocks noChangeShapeType="1"/>
          </p:cNvSpPr>
          <p:nvPr/>
        </p:nvSpPr>
        <p:spPr bwMode="auto">
          <a:xfrm flipV="1">
            <a:off x="1676400" y="3581400"/>
            <a:ext cx="457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1759" name="Line 15"/>
          <p:cNvSpPr>
            <a:spLocks noChangeShapeType="1"/>
          </p:cNvSpPr>
          <p:nvPr/>
        </p:nvSpPr>
        <p:spPr bwMode="auto">
          <a:xfrm>
            <a:off x="1828800" y="4648200"/>
            <a:ext cx="3810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31760" name="Line 16"/>
          <p:cNvSpPr>
            <a:spLocks noChangeShapeType="1"/>
          </p:cNvSpPr>
          <p:nvPr/>
        </p:nvSpPr>
        <p:spPr bwMode="auto">
          <a:xfrm>
            <a:off x="1828800" y="5867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Creswell 2E Spring 2004">
  <a:themeElements>
    <a:clrScheme name="Creswell 2E Spring 2004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Creswell 2E Spring 2004">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reswell 2E Spring 2004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reswell 2E Spring 2004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reswell 2E Spring 2004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reswell 2E Spring 2004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reswell 2E Spring 2004 5">
        <a:dk1>
          <a:srgbClr val="58572B"/>
        </a:dk1>
        <a:lt1>
          <a:srgbClr val="FFFFCC"/>
        </a:lt1>
        <a:dk2>
          <a:srgbClr val="000000"/>
        </a:dk2>
        <a:lt2>
          <a:srgbClr val="333333"/>
        </a:lt2>
        <a:accent1>
          <a:srgbClr val="CCCC99"/>
        </a:accent1>
        <a:accent2>
          <a:srgbClr val="FFFFCC"/>
        </a:accent2>
        <a:accent3>
          <a:srgbClr val="FFFFE2"/>
        </a:accent3>
        <a:accent4>
          <a:srgbClr val="4A4923"/>
        </a:accent4>
        <a:accent5>
          <a:srgbClr val="E2E2CA"/>
        </a:accent5>
        <a:accent6>
          <a:srgbClr val="E7E7B9"/>
        </a:accent6>
        <a:hlink>
          <a:srgbClr val="990000"/>
        </a:hlink>
        <a:folHlink>
          <a:srgbClr val="663300"/>
        </a:folHlink>
      </a:clrScheme>
      <a:clrMap bg1="lt1" tx1="dk1" bg2="lt2" tx2="dk2" accent1="accent1" accent2="accent2" accent3="accent3" accent4="accent4" accent5="accent5" accent6="accent6" hlink="hlink" folHlink="folHlink"/>
    </a:extraClrScheme>
    <a:extraClrScheme>
      <a:clrScheme name="Creswell 2E Spring 2004 6">
        <a:dk1>
          <a:srgbClr val="666699"/>
        </a:dk1>
        <a:lt1>
          <a:srgbClr val="B4BED7"/>
        </a:lt1>
        <a:dk2>
          <a:srgbClr val="FFFFFF"/>
        </a:dk2>
        <a:lt2>
          <a:srgbClr val="3E3E5C"/>
        </a:lt2>
        <a:accent1>
          <a:srgbClr val="E1E1FA"/>
        </a:accent1>
        <a:accent2>
          <a:srgbClr val="008080"/>
        </a:accent2>
        <a:accent3>
          <a:srgbClr val="D6DBE8"/>
        </a:accent3>
        <a:accent4>
          <a:srgbClr val="565682"/>
        </a:accent4>
        <a:accent5>
          <a:srgbClr val="EEEEFC"/>
        </a:accent5>
        <a:accent6>
          <a:srgbClr val="007373"/>
        </a:accent6>
        <a:hlink>
          <a:srgbClr val="3399FF"/>
        </a:hlink>
        <a:folHlink>
          <a:srgbClr val="FF9933"/>
        </a:folHlink>
      </a:clrScheme>
      <a:clrMap bg1="lt1" tx1="dk1" bg2="lt2" tx2="dk2" accent1="accent1" accent2="accent2" accent3="accent3" accent4="accent4" accent5="accent5" accent6="accent6" hlink="hlink" folHlink="folHlink"/>
    </a:extraClrScheme>
    <a:extraClrScheme>
      <a:clrScheme name="Creswell 2E Spring 2004 7">
        <a:dk1>
          <a:srgbClr val="000000"/>
        </a:dk1>
        <a:lt1>
          <a:srgbClr val="FFFFFF"/>
        </a:lt1>
        <a:dk2>
          <a:srgbClr val="000000"/>
        </a:dk2>
        <a:lt2>
          <a:srgbClr val="333333"/>
        </a:lt2>
        <a:accent1>
          <a:srgbClr val="DDDDDD"/>
        </a:accent1>
        <a:accent2>
          <a:srgbClr val="FF9900"/>
        </a:accent2>
        <a:accent3>
          <a:srgbClr val="FFFFFF"/>
        </a:accent3>
        <a:accent4>
          <a:srgbClr val="000000"/>
        </a:accent4>
        <a:accent5>
          <a:srgbClr val="EBEBEB"/>
        </a:accent5>
        <a:accent6>
          <a:srgbClr val="E78A00"/>
        </a:accent6>
        <a:hlink>
          <a:srgbClr val="3366FF"/>
        </a:hlink>
        <a:folHlink>
          <a:srgbClr val="990000"/>
        </a:folHlink>
      </a:clrScheme>
      <a:clrMap bg1="lt1" tx1="dk1" bg2="lt2" tx2="dk2" accent1="accent1" accent2="accent2" accent3="accent3" accent4="accent4" accent5="accent5" accent6="accent6" hlink="hlink" folHlink="folHlink"/>
    </a:extraClrScheme>
    <a:extraClrScheme>
      <a:clrScheme name="Creswell 2E Spring 2004 8">
        <a:dk1>
          <a:srgbClr val="00B0DA"/>
        </a:dk1>
        <a:lt1>
          <a:srgbClr val="CCFFCC"/>
        </a:lt1>
        <a:dk2>
          <a:srgbClr val="FFFF99"/>
        </a:dk2>
        <a:lt2>
          <a:srgbClr val="005A58"/>
        </a:lt2>
        <a:accent1>
          <a:srgbClr val="CCECFF"/>
        </a:accent1>
        <a:accent2>
          <a:srgbClr val="6D6FC7"/>
        </a:accent2>
        <a:accent3>
          <a:srgbClr val="E2FFE2"/>
        </a:accent3>
        <a:accent4>
          <a:srgbClr val="0096BA"/>
        </a:accent4>
        <a:accent5>
          <a:srgbClr val="E2F4FF"/>
        </a:accent5>
        <a:accent6>
          <a:srgbClr val="6264B4"/>
        </a:accent6>
        <a:hlink>
          <a:srgbClr val="FF9933"/>
        </a:hlink>
        <a:folHlink>
          <a:srgbClr val="969696"/>
        </a:folHlink>
      </a:clrScheme>
      <a:clrMap bg1="lt1" tx1="dk1" bg2="lt2" tx2="dk2" accent1="accent1" accent2="accent2" accent3="accent3" accent4="accent4" accent5="accent5" accent6="accent6" hlink="hlink" folHlink="folHlink"/>
    </a:extraClrScheme>
    <a:extraClrScheme>
      <a:clrScheme name="Creswell 2E Spring 2004 9">
        <a:dk1>
          <a:srgbClr val="9E9A00"/>
        </a:dk1>
        <a:lt1>
          <a:srgbClr val="F0FADC"/>
        </a:lt1>
        <a:dk2>
          <a:srgbClr val="000000"/>
        </a:dk2>
        <a:lt2>
          <a:srgbClr val="808080"/>
        </a:lt2>
        <a:accent1>
          <a:srgbClr val="F0FADC"/>
        </a:accent1>
        <a:accent2>
          <a:srgbClr val="9999FF"/>
        </a:accent2>
        <a:accent3>
          <a:srgbClr val="F6FCEB"/>
        </a:accent3>
        <a:accent4>
          <a:srgbClr val="868300"/>
        </a:accent4>
        <a:accent5>
          <a:srgbClr val="F6FCEB"/>
        </a:accent5>
        <a:accent6>
          <a:srgbClr val="8A8AE7"/>
        </a:accent6>
        <a:hlink>
          <a:srgbClr val="0033CC"/>
        </a:hlink>
        <a:folHlink>
          <a:srgbClr val="993366"/>
        </a:folHlink>
      </a:clrScheme>
      <a:clrMap bg1="lt1" tx1="dk1" bg2="lt2" tx2="dk2" accent1="accent1" accent2="accent2" accent3="accent3" accent4="accent4" accent5="accent5" accent6="accent6" hlink="hlink" folHlink="folHlink"/>
    </a:extraClrScheme>
    <a:extraClrScheme>
      <a:clrScheme name="Creswell 2E Spring 2004 10">
        <a:dk1>
          <a:srgbClr val="9E9C4A"/>
        </a:dk1>
        <a:lt1>
          <a:srgbClr val="EBEBC8"/>
        </a:lt1>
        <a:dk2>
          <a:srgbClr val="E3EBF1"/>
        </a:dk2>
        <a:lt2>
          <a:srgbClr val="336699"/>
        </a:lt2>
        <a:accent1>
          <a:srgbClr val="E6EBA0"/>
        </a:accent1>
        <a:accent2>
          <a:srgbClr val="8FA418"/>
        </a:accent2>
        <a:accent3>
          <a:srgbClr val="F3F3E0"/>
        </a:accent3>
        <a:accent4>
          <a:srgbClr val="86853E"/>
        </a:accent4>
        <a:accent5>
          <a:srgbClr val="F0F3CD"/>
        </a:accent5>
        <a:accent6>
          <a:srgbClr val="819415"/>
        </a:accent6>
        <a:hlink>
          <a:srgbClr val="047A55"/>
        </a:hlink>
        <a:folHlink>
          <a:srgbClr val="FF75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Creswell 2e Design Template</Template>
  <TotalTime>324</TotalTime>
  <Words>1156</Words>
  <Application>Microsoft Office PowerPoint</Application>
  <PresentationFormat>On-screen Show (4:3)</PresentationFormat>
  <Paragraphs>152</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Times New Roman</vt:lpstr>
      <vt:lpstr>Arial Black</vt:lpstr>
      <vt:lpstr>Arial</vt:lpstr>
      <vt:lpstr>Tahoma</vt:lpstr>
      <vt:lpstr>Creswell 2E Spring 2004</vt:lpstr>
      <vt:lpstr>Custom Design</vt:lpstr>
      <vt:lpstr> Analyzing and Interpreting Qualitative Data </vt:lpstr>
      <vt:lpstr>Key Ideas</vt:lpstr>
      <vt:lpstr>What is the Process of Data Analysis?</vt:lpstr>
      <vt:lpstr>How do You Prepare and Organize the Data?</vt:lpstr>
      <vt:lpstr>How do you Explore and Code the Data?</vt:lpstr>
      <vt:lpstr>Steps in Coding</vt:lpstr>
      <vt:lpstr>A Visual Model of the Coding Process in Qualitative Research</vt:lpstr>
      <vt:lpstr>How do You Use Codes to Build Description?</vt:lpstr>
      <vt:lpstr>PowerPoint Presentation</vt:lpstr>
      <vt:lpstr>How do You Use Codes to Identify Themes?</vt:lpstr>
      <vt:lpstr>PowerPoint Presentation</vt:lpstr>
      <vt:lpstr>How do You Represent Findings?</vt:lpstr>
      <vt:lpstr>How do You Report Findings?</vt:lpstr>
      <vt:lpstr>How do You Interpret Findings?</vt:lpstr>
      <vt:lpstr>How do You Validate the Accuracy of Your Findings?</vt:lpstr>
    </vt:vector>
  </TitlesOfParts>
  <Company>District 86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  The Qualitative Process of Data Analysis</dc:title>
  <dc:creator>Hinsdale Township High School</dc:creator>
  <cp:lastModifiedBy>.</cp:lastModifiedBy>
  <cp:revision>33</cp:revision>
  <dcterms:created xsi:type="dcterms:W3CDTF">2001-05-14T23:31:29Z</dcterms:created>
  <dcterms:modified xsi:type="dcterms:W3CDTF">2020-04-27T02:42:37Z</dcterms:modified>
</cp:coreProperties>
</file>