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notesMasterIdLst>
    <p:notesMasterId r:id="rId62"/>
  </p:notesMasterIdLst>
  <p:handoutMasterIdLst>
    <p:handoutMasterId r:id="rId63"/>
  </p:handoutMasterIdLst>
  <p:sldIdLst>
    <p:sldId id="256" r:id="rId2"/>
    <p:sldId id="321" r:id="rId3"/>
    <p:sldId id="257" r:id="rId4"/>
    <p:sldId id="286" r:id="rId5"/>
    <p:sldId id="287" r:id="rId6"/>
    <p:sldId id="322" r:id="rId7"/>
    <p:sldId id="324" r:id="rId8"/>
    <p:sldId id="325" r:id="rId9"/>
    <p:sldId id="323" r:id="rId10"/>
    <p:sldId id="288" r:id="rId11"/>
    <p:sldId id="289" r:id="rId12"/>
    <p:sldId id="290" r:id="rId13"/>
    <p:sldId id="319" r:id="rId14"/>
    <p:sldId id="270" r:id="rId15"/>
    <p:sldId id="271" r:id="rId16"/>
    <p:sldId id="272" r:id="rId17"/>
    <p:sldId id="273" r:id="rId18"/>
    <p:sldId id="274" r:id="rId19"/>
    <p:sldId id="283" r:id="rId20"/>
    <p:sldId id="275" r:id="rId21"/>
    <p:sldId id="276" r:id="rId22"/>
    <p:sldId id="277" r:id="rId23"/>
    <p:sldId id="278" r:id="rId24"/>
    <p:sldId id="291" r:id="rId25"/>
    <p:sldId id="279" r:id="rId26"/>
    <p:sldId id="280" r:id="rId27"/>
    <p:sldId id="281" r:id="rId28"/>
    <p:sldId id="292" r:id="rId29"/>
    <p:sldId id="293" r:id="rId30"/>
    <p:sldId id="318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258" r:id="rId51"/>
    <p:sldId id="259" r:id="rId52"/>
    <p:sldId id="260" r:id="rId53"/>
    <p:sldId id="261" r:id="rId54"/>
    <p:sldId id="262" r:id="rId55"/>
    <p:sldId id="263" r:id="rId56"/>
    <p:sldId id="264" r:id="rId57"/>
    <p:sldId id="265" r:id="rId58"/>
    <p:sldId id="266" r:id="rId59"/>
    <p:sldId id="268" r:id="rId60"/>
    <p:sldId id="282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EAB51-2B9C-47F4-8405-BF4426135671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8DC98-F52D-4FC6-82DB-71A743276E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97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FC37E-C7BF-4BB3-86BB-6932EAE4DF06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A4C4-0D32-468C-B95F-13D0DE1B8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5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A4C4-0D32-468C-B95F-13D0DE1B85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6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7417A70-D372-4934-B436-F0356E94A18E}" type="slidenum">
              <a:rPr lang="fr-FR"/>
              <a:pPr/>
              <a:t>38</a:t>
            </a:fld>
            <a:endParaRPr lang="fr-FR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>
                <a:latin typeface="Times New Roman" pitchFamily="18" charset="0"/>
                <a:ea typeface="ＭＳ Ｐゴシック" charset="-128"/>
              </a:rPr>
              <a:t>By creation: </a:t>
            </a:r>
            <a:r>
              <a:rPr lang="fr-FR" altLang="fr-FR" smtClean="0">
                <a:latin typeface="Times New Roman" pitchFamily="18" charset="0"/>
                <a:ea typeface="ＭＳ Ｐゴシック" charset="-128"/>
              </a:rPr>
              <a:t>‘</a:t>
            </a:r>
            <a:r>
              <a:rPr lang="fr-FR" smtClean="0">
                <a:latin typeface="Times New Roman" pitchFamily="18" charset="0"/>
                <a:ea typeface="ＭＳ Ｐゴシック" charset="-128"/>
              </a:rPr>
              <a:t>blue sky</a:t>
            </a:r>
            <a:r>
              <a:rPr lang="fr-FR" altLang="fr-FR" smtClean="0">
                <a:latin typeface="Times New Roman" pitchFamily="18" charset="0"/>
                <a:ea typeface="ＭＳ Ｐゴシック" charset="-128"/>
              </a:rPr>
              <a:t>’</a:t>
            </a:r>
            <a:r>
              <a:rPr lang="fr-FR" smtClean="0">
                <a:latin typeface="Times New Roman" pitchFamily="18" charset="0"/>
                <a:ea typeface="ＭＳ Ｐゴシック" charset="-128"/>
              </a:rPr>
              <a:t> research</a:t>
            </a:r>
          </a:p>
          <a:p>
            <a:pPr eaLnBrk="1" hangingPunct="1"/>
            <a:endParaRPr lang="fr-FR" smtClean="0">
              <a:latin typeface="Times New Roman" pitchFamily="18" charset="0"/>
              <a:ea typeface="ＭＳ Ｐゴシック" charset="-128"/>
            </a:endParaRPr>
          </a:p>
          <a:p>
            <a:pPr eaLnBrk="1" hangingPunct="1"/>
            <a:r>
              <a:rPr lang="fr-FR" smtClean="0">
                <a:latin typeface="Times New Roman" pitchFamily="18" charset="0"/>
                <a:ea typeface="ＭＳ Ｐゴシック" charset="-128"/>
              </a:rPr>
              <a:t>Newton</a:t>
            </a:r>
            <a:r>
              <a:rPr lang="fr-FR" altLang="fr-FR" smtClean="0">
                <a:latin typeface="Times New Roman" pitchFamily="18" charset="0"/>
                <a:ea typeface="ＭＳ Ｐゴシック" charset="-128"/>
              </a:rPr>
              <a:t>’</a:t>
            </a:r>
            <a:r>
              <a:rPr lang="fr-FR" smtClean="0">
                <a:latin typeface="Times New Roman" pitchFamily="18" charset="0"/>
                <a:ea typeface="ＭＳ Ｐゴシック" charset="-128"/>
              </a:rPr>
              <a:t>s law of gravity (he saw the apple fell and postulate the gravity law)</a:t>
            </a:r>
          </a:p>
          <a:p>
            <a:pPr eaLnBrk="1" hangingPunct="1"/>
            <a:endParaRPr lang="fr-FR" smtClean="0">
              <a:latin typeface="Times New Roman" pitchFamily="18" charset="0"/>
              <a:ea typeface="ＭＳ Ｐゴシック" charset="-128"/>
            </a:endParaRPr>
          </a:p>
          <a:p>
            <a:pPr eaLnBrk="1" hangingPunct="1"/>
            <a:r>
              <a:rPr lang="fr-FR" smtClean="0">
                <a:latin typeface="Times New Roman" pitchFamily="18" charset="0"/>
                <a:ea typeface="ＭＳ Ｐゴシック" charset="-128"/>
              </a:rPr>
              <a:t>Beckerel: Xray discovery </a:t>
            </a:r>
          </a:p>
          <a:p>
            <a:pPr eaLnBrk="1" hangingPunct="1"/>
            <a:endParaRPr lang="fr-FR" smtClean="0">
              <a:latin typeface="Times New Roman" pitchFamily="18" charset="0"/>
              <a:ea typeface="ＭＳ Ｐゴシック" charset="-128"/>
            </a:endParaRPr>
          </a:p>
          <a:p>
            <a:pPr eaLnBrk="1" hangingPunct="1"/>
            <a:endParaRPr lang="fr-FR" smtClean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123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04712DB-A4A2-412B-889F-F50E89A496A5}" type="slidenum">
              <a:rPr lang="fr-FR"/>
              <a:pPr/>
              <a:t>39</a:t>
            </a:fld>
            <a:endParaRPr lang="fr-FR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mtClean="0">
                <a:cs typeface="+mn-cs"/>
              </a:rPr>
              <a:t>Graph to detect deadlock applied for operating systems and applicable to databases</a:t>
            </a:r>
          </a:p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752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4F674F2-90EE-4AC5-8777-36E0E38FB42F}" type="slidenum">
              <a:rPr lang="fr-FR"/>
              <a:pPr/>
              <a:t>40</a:t>
            </a:fld>
            <a:endParaRPr lang="fr-FR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114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F985781-9909-4F8A-A3FC-13A40902F3F1}" type="slidenum">
              <a:rPr lang="fr-FR"/>
              <a:pPr/>
              <a:t>42</a:t>
            </a:fld>
            <a:endParaRPr lang="fr-FR"/>
          </a:p>
        </p:txBody>
      </p:sp>
      <p:sp>
        <p:nvSpPr>
          <p:cNvPr id="16179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17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65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0086B57-A53B-4B3E-AC69-B9FE716EC7CB}" type="slidenum">
              <a:rPr lang="fr-FR"/>
              <a:pPr/>
              <a:t>43</a:t>
            </a:fld>
            <a:endParaRPr lang="fr-FR"/>
          </a:p>
        </p:txBody>
      </p:sp>
      <p:sp>
        <p:nvSpPr>
          <p:cNvPr id="16384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4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25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AA03CF7-D8EB-4790-9165-29A7ADEF185C}" type="slidenum">
              <a:rPr lang="fr-FR"/>
              <a:pPr/>
              <a:t>44</a:t>
            </a:fld>
            <a:endParaRPr lang="fr-FR"/>
          </a:p>
        </p:txBody>
      </p:sp>
      <p:sp>
        <p:nvSpPr>
          <p:cNvPr id="16793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793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89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4E359FB-32D7-42DC-B4D1-95C89BE83636}" type="slidenum">
              <a:rPr lang="fr-FR"/>
              <a:pPr/>
              <a:t>45</a:t>
            </a:fld>
            <a:endParaRPr lang="fr-FR"/>
          </a:p>
        </p:txBody>
      </p:sp>
      <p:sp>
        <p:nvSpPr>
          <p:cNvPr id="16589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589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527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165B451-C1F1-4A14-914B-3D4B31788AB7}" type="slidenum">
              <a:rPr lang="fr-FR"/>
              <a:pPr/>
              <a:t>46</a:t>
            </a:fld>
            <a:endParaRPr lang="fr-FR"/>
          </a:p>
        </p:txBody>
      </p:sp>
      <p:sp>
        <p:nvSpPr>
          <p:cNvPr id="169986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99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089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1C200CA-6350-432D-93E0-990EC47B7BFE}" type="slidenum">
              <a:rPr lang="fr-FR"/>
              <a:pPr/>
              <a:t>47</a:t>
            </a:fld>
            <a:endParaRPr lang="fr-FR"/>
          </a:p>
        </p:txBody>
      </p:sp>
      <p:sp>
        <p:nvSpPr>
          <p:cNvPr id="17203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203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732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0C874BF-55C8-487D-8F4F-DB2D881D1960}" type="slidenum">
              <a:rPr lang="fr-FR"/>
              <a:pPr/>
              <a:t>48</a:t>
            </a:fld>
            <a:endParaRPr lang="fr-FR"/>
          </a:p>
        </p:txBody>
      </p:sp>
      <p:sp>
        <p:nvSpPr>
          <p:cNvPr id="17408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08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92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CA4C4-0D32-468C-B95F-13D0DE1B85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36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AD92BC6-E4C1-46C8-A26A-93CFCA12B0B1}" type="slidenum">
              <a:rPr lang="fr-FR"/>
              <a:pPr/>
              <a:t>49</a:t>
            </a:fld>
            <a:endParaRPr lang="fr-FR"/>
          </a:p>
        </p:txBody>
      </p:sp>
      <p:sp>
        <p:nvSpPr>
          <p:cNvPr id="17613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61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45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CA4C4-0D32-468C-B95F-13D0DE1B85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CA4C4-0D32-468C-B95F-13D0DE1B85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1CA4C4-0D32-468C-B95F-13D0DE1B85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D358DBA-CAE6-44C2-99DA-41F6694CBFD3}" type="slidenum">
              <a:rPr lang="fr-FR"/>
              <a:pPr/>
              <a:t>26</a:t>
            </a:fld>
            <a:endParaRPr lang="fr-FR"/>
          </a:p>
        </p:txBody>
      </p:sp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 eaLnBrk="1" hangingPunct="1">
              <a:spcBef>
                <a:spcPct val="0"/>
              </a:spcBef>
              <a:defRPr/>
            </a:pPr>
            <a:r>
              <a:rPr lang="en-US" smtClean="0">
                <a:cs typeface="+mn-cs"/>
              </a:rPr>
              <a:t>Problem must be related to your topic!!!</a:t>
            </a:r>
          </a:p>
        </p:txBody>
      </p:sp>
      <p:sp>
        <p:nvSpPr>
          <p:cNvPr id="419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eaLnBrk="1" hangingPunct="1">
              <a:lnSpc>
                <a:spcPct val="100000"/>
              </a:lnSpc>
            </a:pPr>
            <a:fld id="{8F0ED314-8171-41CE-8AF6-DB71927985BF}" type="slidenum">
              <a:rPr lang="en-US" sz="1200" b="0">
                <a:latin typeface="Calibri" pitchFamily="34" charset="0"/>
              </a:rPr>
              <a:pPr algn="r" defTabSz="457200" eaLnBrk="1" hangingPunct="1">
                <a:lnSpc>
                  <a:spcPct val="100000"/>
                </a:lnSpc>
              </a:pPr>
              <a:t>26</a:t>
            </a:fld>
            <a:endParaRPr lang="en-US" sz="12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3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931E992-3F73-4058-AA86-C0BAD4E1FCEC}" type="slidenum">
              <a:rPr lang="fr-FR"/>
              <a:pPr/>
              <a:t>32</a:t>
            </a:fld>
            <a:endParaRPr lang="fr-FR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673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E7F8D4B-D1C6-482A-A3A6-37FB0065BF61}" type="slidenum">
              <a:rPr lang="fr-FR"/>
              <a:pPr/>
              <a:t>36</a:t>
            </a:fld>
            <a:endParaRPr lang="fr-FR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303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C232D27-DD22-4352-A76E-11E489592A6B}" type="slidenum">
              <a:rPr lang="fr-FR"/>
              <a:pPr/>
              <a:t>37</a:t>
            </a:fld>
            <a:endParaRPr lang="fr-FR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80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0D9-716E-43FE-AEF6-278E205857CA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62A4-EF49-45FE-B6E5-4EB534CFD525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474C-55D1-4D91-A4F2-7F127C6ED4F5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4D5D-418E-4734-9AE2-6B90E02DA58A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0BA-D93A-42B0-8C51-D41C05E6975D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B8D7-4A7C-4F38-A9B8-8B65C93680DA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CAB3-8C18-4BF8-9321-F0F478C1258D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EE47-2446-44CE-BB52-8E9738B1A001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19C6-3872-4534-82DC-D3E15513D574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FD9-3581-4FCA-BB72-B6E77E312EC0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B64A-16E3-4DAE-9A04-1C5D6E991B73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158D48-3123-407F-B113-F9D5BEFB700F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Prof. Dr. Lee Sai Peck, University of Malaya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k.uni-trier.de/~ley/db/indices/a-tree/m/Maiden:Neil_A=_M=.html" TargetMode="External"/><Relationship Id="rId2" Type="http://schemas.openxmlformats.org/officeDocument/2006/relationships/hyperlink" Target="http://www.informatik.uni-trier.de/~ley/db/indices/a-tree/w/Wieringa:Ro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formatik.uni-trier.de/~ley/db/indices/a-tree/m/Mead:Nancy_R=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Foundation and Methodological Aspect of Research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algn="ctr">
              <a:lnSpc>
                <a:spcPct val="90000"/>
              </a:lnSpc>
            </a:pPr>
            <a:endParaRPr lang="en-GB" sz="2800" dirty="0" smtClean="0"/>
          </a:p>
          <a:p>
            <a:pPr marR="0" algn="ctr">
              <a:lnSpc>
                <a:spcPct val="90000"/>
              </a:lnSpc>
            </a:pPr>
            <a:endParaRPr lang="en-GB" sz="2800" dirty="0" smtClean="0">
              <a:solidFill>
                <a:schemeClr val="tx2"/>
              </a:solidFill>
            </a:endParaRPr>
          </a:p>
          <a:p>
            <a:pPr marR="0" algn="ctr">
              <a:lnSpc>
                <a:spcPct val="90000"/>
              </a:lnSpc>
            </a:pPr>
            <a:r>
              <a:rPr lang="en-GB" sz="2800" dirty="0" smtClean="0">
                <a:solidFill>
                  <a:schemeClr val="tx2"/>
                </a:solidFill>
              </a:rPr>
              <a:t>Lecture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0675"/>
            <a:ext cx="8153400" cy="1431925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sv-SE" sz="36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Paper </a:t>
            </a:r>
            <a:r>
              <a:rPr lang="sv-SE" sz="3600" b="1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Classification</a:t>
            </a:r>
            <a:r>
              <a:rPr lang="sv-SE" sz="36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sv-SE" sz="3600" b="1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e.g</a:t>
            </a:r>
            <a:r>
              <a:rPr lang="sv-SE" sz="36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sv-SE" sz="3600" b="1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Requirements</a:t>
            </a:r>
            <a:r>
              <a:rPr lang="sv-SE" sz="36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sv-SE" sz="3600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Engineering</a:t>
            </a:r>
            <a:r>
              <a:rPr lang="sv-SE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sv-SE" sz="3600" b="1" dirty="0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6629400" cy="3810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FF6600"/>
                </a:solidFill>
                <a:cs typeface="+mn-cs"/>
              </a:rPr>
              <a:t>Research </a:t>
            </a:r>
            <a:r>
              <a:rPr lang="sv-SE" sz="2400" dirty="0" err="1" smtClean="0">
                <a:solidFill>
                  <a:srgbClr val="FF6600"/>
                </a:solidFill>
                <a:cs typeface="+mn-cs"/>
              </a:rPr>
              <a:t>papers</a:t>
            </a:r>
            <a:r>
              <a:rPr lang="sv-SE" sz="2400" dirty="0" smtClean="0">
                <a:solidFill>
                  <a:srgbClr val="FF6600"/>
                </a:solidFill>
                <a:cs typeface="+mn-cs"/>
              </a:rPr>
              <a:t> :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theoretical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,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conceptual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contributions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to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the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field</a:t>
            </a:r>
            <a:r>
              <a:rPr lang="sv-SE" sz="2400" dirty="0" smtClean="0">
                <a:solidFill>
                  <a:srgbClr val="FF6600"/>
                </a:solidFill>
                <a:cs typeface="+mn-cs"/>
              </a:rPr>
              <a:t> </a:t>
            </a:r>
            <a:endParaRPr lang="sv-SE" sz="2000" dirty="0" smtClean="0">
              <a:solidFill>
                <a:srgbClr val="008000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FF6600"/>
                </a:solidFill>
                <a:cs typeface="+mn-cs"/>
              </a:rPr>
              <a:t>Research </a:t>
            </a:r>
            <a:r>
              <a:rPr lang="sv-SE" sz="2400" dirty="0" err="1" smtClean="0">
                <a:solidFill>
                  <a:srgbClr val="FF6600"/>
                </a:solidFill>
                <a:cs typeface="+mn-cs"/>
              </a:rPr>
              <a:t>evaluation</a:t>
            </a:r>
            <a:r>
              <a:rPr lang="sv-SE" sz="2400" dirty="0" smtClean="0">
                <a:solidFill>
                  <a:srgbClr val="FF6600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FF6600"/>
                </a:solidFill>
                <a:cs typeface="+mn-cs"/>
              </a:rPr>
              <a:t>papers</a:t>
            </a:r>
            <a:r>
              <a:rPr lang="sv-SE" sz="2400" dirty="0" smtClean="0">
                <a:solidFill>
                  <a:srgbClr val="FF6600"/>
                </a:solidFill>
                <a:cs typeface="+mn-cs"/>
              </a:rPr>
              <a:t> :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empirical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studies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to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evaluate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effectiveness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and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applicability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of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research solutions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FF6600"/>
                </a:solidFill>
                <a:cs typeface="+mn-cs"/>
              </a:rPr>
              <a:t>Reflexion-on-</a:t>
            </a:r>
            <a:r>
              <a:rPr lang="sv-SE" sz="2400" dirty="0" err="1" smtClean="0">
                <a:solidFill>
                  <a:srgbClr val="FF6600"/>
                </a:solidFill>
                <a:cs typeface="+mn-cs"/>
              </a:rPr>
              <a:t>practice</a:t>
            </a:r>
            <a:r>
              <a:rPr lang="sv-SE" sz="2400" dirty="0" smtClean="0">
                <a:solidFill>
                  <a:srgbClr val="FF6600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FF6600"/>
                </a:solidFill>
                <a:cs typeface="+mn-cs"/>
              </a:rPr>
              <a:t>papers</a:t>
            </a:r>
            <a:r>
              <a:rPr lang="sv-SE" sz="2400" dirty="0" smtClean="0">
                <a:solidFill>
                  <a:srgbClr val="FF6600"/>
                </a:solidFill>
                <a:cs typeface="+mn-cs"/>
              </a:rPr>
              <a:t>: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evaluate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industrial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experiences</a:t>
            </a:r>
            <a:endParaRPr lang="sv-SE" sz="2000" dirty="0" smtClean="0">
              <a:solidFill>
                <a:srgbClr val="008000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FF6600"/>
                </a:solidFill>
                <a:cs typeface="+mn-cs"/>
              </a:rPr>
              <a:t>Case studies </a:t>
            </a:r>
            <a:r>
              <a:rPr lang="sv-SE" sz="2400" dirty="0" err="1" smtClean="0">
                <a:solidFill>
                  <a:srgbClr val="FF6600"/>
                </a:solidFill>
                <a:cs typeface="+mn-cs"/>
              </a:rPr>
              <a:t>reports</a:t>
            </a:r>
            <a:r>
              <a:rPr lang="sv-SE" sz="2400" dirty="0" smtClean="0">
                <a:solidFill>
                  <a:srgbClr val="FF6600"/>
                </a:solidFill>
                <a:cs typeface="+mn-cs"/>
              </a:rPr>
              <a:t>: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success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and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failure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stories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and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their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analysis</a:t>
            </a:r>
            <a:endParaRPr lang="sv-SE" sz="2000" dirty="0" smtClean="0">
              <a:solidFill>
                <a:srgbClr val="008000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FF6600"/>
                </a:solidFill>
                <a:cs typeface="+mn-cs"/>
              </a:rPr>
              <a:t>Solution implementation 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(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realization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of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</a:t>
            </a:r>
            <a:r>
              <a:rPr lang="sv-SE" sz="2000" dirty="0" err="1" smtClean="0">
                <a:solidFill>
                  <a:srgbClr val="008000"/>
                </a:solidFill>
                <a:cs typeface="+mn-cs"/>
              </a:rPr>
              <a:t>selected</a:t>
            </a:r>
            <a:r>
              <a:rPr lang="sv-SE" sz="2000" dirty="0" smtClean="0">
                <a:solidFill>
                  <a:srgbClr val="008000"/>
                </a:solidFill>
                <a:cs typeface="+mn-cs"/>
              </a:rPr>
              <a:t> solution)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­"/>
              <a:defRPr/>
            </a:pPr>
            <a:endParaRPr lang="sv-SE" sz="2000" dirty="0" smtClean="0">
              <a:solidFill>
                <a:srgbClr val="008000"/>
              </a:solidFill>
              <a:cs typeface="+mn-cs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611188" y="5942013"/>
            <a:ext cx="7493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algn="ctr" eaLnBrk="1" hangingPunct="1">
              <a:lnSpc>
                <a:spcPct val="100000"/>
              </a:lnSpc>
            </a:pPr>
            <a:r>
              <a:rPr lang="en-GB" b="0" i="1">
                <a:solidFill>
                  <a:schemeClr val="hlink"/>
                </a:solidFill>
              </a:rPr>
              <a:t>RE paper classification and evaluation criteria: a proposal and a discussion</a:t>
            </a:r>
            <a:r>
              <a:rPr lang="ja-JP" altLang="en-GB" b="0" i="1">
                <a:solidFill>
                  <a:schemeClr val="hlink"/>
                </a:solidFill>
                <a:latin typeface="Arial" pitchFamily="34" charset="0"/>
              </a:rPr>
              <a:t>”</a:t>
            </a:r>
            <a:r>
              <a:rPr lang="en-GB" altLang="ja-JP" b="0">
                <a:solidFill>
                  <a:schemeClr val="hlink"/>
                </a:solidFill>
              </a:rPr>
              <a:t>., </a:t>
            </a:r>
          </a:p>
          <a:p>
            <a:pPr marL="457200" indent="-457200" algn="ctr" eaLnBrk="1" hangingPunct="1">
              <a:lnSpc>
                <a:spcPct val="100000"/>
              </a:lnSpc>
            </a:pPr>
            <a:r>
              <a:rPr lang="fr-FR" altLang="fr-FR" b="0">
                <a:solidFill>
                  <a:schemeClr val="hlink"/>
                </a:solidFill>
              </a:rPr>
              <a:t>‘</a:t>
            </a:r>
            <a:r>
              <a:rPr lang="en-GB" altLang="ja-JP" sz="1400" b="0">
                <a:solidFill>
                  <a:schemeClr val="hlink"/>
                </a:solidFill>
                <a:hlinkClick r:id="rId2"/>
              </a:rPr>
              <a:t>Roel Wieringa</a:t>
            </a:r>
            <a:r>
              <a:rPr lang="en-GB" altLang="ja-JP" sz="1400" b="0">
                <a:solidFill>
                  <a:schemeClr val="hlink"/>
                </a:solidFill>
              </a:rPr>
              <a:t>, </a:t>
            </a:r>
            <a:r>
              <a:rPr lang="en-GB" altLang="ja-JP" sz="1400" b="0">
                <a:solidFill>
                  <a:schemeClr val="hlink"/>
                </a:solidFill>
                <a:hlinkClick r:id="rId3"/>
              </a:rPr>
              <a:t>Neil A. M. Maiden</a:t>
            </a:r>
            <a:r>
              <a:rPr lang="en-GB" altLang="ja-JP" sz="1400" b="0">
                <a:solidFill>
                  <a:schemeClr val="hlink"/>
                </a:solidFill>
              </a:rPr>
              <a:t>, </a:t>
            </a:r>
            <a:r>
              <a:rPr lang="en-GB" altLang="ja-JP" sz="1400" b="0">
                <a:solidFill>
                  <a:schemeClr val="hlink"/>
                </a:solidFill>
                <a:hlinkClick r:id="rId4"/>
              </a:rPr>
              <a:t>Nancy R. Mead</a:t>
            </a:r>
            <a:r>
              <a:rPr lang="en-GB" altLang="ja-JP" sz="1400" b="0">
                <a:solidFill>
                  <a:schemeClr val="hlink"/>
                </a:solidFill>
              </a:rPr>
              <a:t>,  Colette Rolland,</a:t>
            </a:r>
            <a:r>
              <a:rPr lang="ja-JP" altLang="en-GB" sz="1400" b="0" i="1">
                <a:solidFill>
                  <a:schemeClr val="hlink"/>
                </a:solidFill>
                <a:latin typeface="Arial" pitchFamily="34" charset="0"/>
              </a:rPr>
              <a:t>“</a:t>
            </a:r>
            <a:r>
              <a:rPr lang="en-GB" altLang="ja-JP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457200" indent="-457200" algn="ctr" eaLnBrk="1" hangingPunct="1">
              <a:lnSpc>
                <a:spcPct val="100000"/>
              </a:lnSpc>
            </a:pPr>
            <a:r>
              <a:rPr lang="en-GB" b="0">
                <a:solidFill>
                  <a:schemeClr val="hlink"/>
                </a:solidFill>
              </a:rPr>
              <a:t>Requirements Engineering Journal, No 11, pp102-107, 2006.</a:t>
            </a:r>
            <a:endParaRPr lang="fr-FR" b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sv-SE" sz="3200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Problem Formulation</a:t>
            </a:r>
            <a:r>
              <a:rPr lang="sv-SE" sz="3200" b="1" smtClean="0">
                <a:solidFill>
                  <a:schemeClr val="accent1"/>
                </a:solidFill>
                <a:cs typeface="+mj-cs"/>
              </a:rPr>
              <a:t> </a:t>
            </a:r>
            <a:br>
              <a:rPr lang="sv-SE" sz="3200" b="1" smtClean="0">
                <a:solidFill>
                  <a:schemeClr val="accent1"/>
                </a:solidFill>
                <a:cs typeface="+mj-cs"/>
              </a:rPr>
            </a:br>
            <a:r>
              <a:rPr lang="sv-SE" sz="2000" smtClean="0">
                <a:solidFill>
                  <a:schemeClr val="accent1"/>
                </a:solidFill>
                <a:cs typeface="+mj-cs"/>
              </a:rPr>
              <a:t>IS DEPENDENT ON</a:t>
            </a:r>
            <a:r>
              <a:rPr lang="sv-SE" sz="2000" b="1" smtClean="0">
                <a:solidFill>
                  <a:schemeClr val="accent1"/>
                </a:solidFill>
                <a:cs typeface="+mj-cs"/>
              </a:rPr>
              <a:t> ...</a:t>
            </a:r>
            <a:endParaRPr lang="sv-SE" sz="2800" b="1" smtClean="0">
              <a:solidFill>
                <a:schemeClr val="accent1"/>
              </a:solidFill>
              <a:cs typeface="+mj-cs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7772400" cy="41148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0000FF"/>
                </a:solidFill>
                <a:cs typeface="+mn-cs"/>
              </a:rPr>
              <a:t>The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political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and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cultural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climate</a:t>
            </a:r>
            <a:endParaRPr lang="sv-SE" sz="2400" dirty="0" smtClean="0">
              <a:solidFill>
                <a:srgbClr val="0000FF"/>
              </a:solidFill>
              <a:cs typeface="+mn-cs"/>
            </a:endParaRPr>
          </a:p>
          <a:p>
            <a:pPr defTabSz="762000"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0000FF"/>
                </a:solidFill>
                <a:cs typeface="+mn-cs"/>
              </a:rPr>
              <a:t>The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intellectual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and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scientific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environment</a:t>
            </a:r>
            <a:endParaRPr lang="sv-SE" sz="2400" dirty="0" smtClean="0">
              <a:solidFill>
                <a:srgbClr val="0000FF"/>
              </a:solidFill>
              <a:cs typeface="+mn-cs"/>
            </a:endParaRPr>
          </a:p>
          <a:p>
            <a:pPr defTabSz="762000"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0000FF"/>
                </a:solidFill>
                <a:cs typeface="+mn-cs"/>
              </a:rPr>
              <a:t>The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maturity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and the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collected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,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knowledge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of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the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topic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area (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field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)</a:t>
            </a:r>
          </a:p>
          <a:p>
            <a:pPr defTabSz="762000"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0000FF"/>
                </a:solidFill>
                <a:cs typeface="+mn-cs"/>
              </a:rPr>
              <a:t>The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knowledge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of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the researcher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about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existing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achievements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in the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field</a:t>
            </a:r>
            <a:endParaRPr lang="sv-SE" sz="2400" dirty="0" smtClean="0">
              <a:solidFill>
                <a:srgbClr val="0000FF"/>
              </a:solidFill>
              <a:cs typeface="+mn-cs"/>
            </a:endParaRPr>
          </a:p>
          <a:p>
            <a:pPr defTabSz="762000"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0000FF"/>
                </a:solidFill>
                <a:cs typeface="+mn-cs"/>
              </a:rPr>
              <a:t>The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ability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of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the researcher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to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delimit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the problem</a:t>
            </a:r>
          </a:p>
          <a:p>
            <a:pPr defTabSz="762000"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0000FF"/>
                </a:solidFill>
                <a:cs typeface="+mn-cs"/>
              </a:rPr>
              <a:t>The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ability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of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the researcher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to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listen</a:t>
            </a:r>
          </a:p>
          <a:p>
            <a:pPr defTabSz="762000" eaLnBrk="1" hangingPunct="1">
              <a:lnSpc>
                <a:spcPct val="90000"/>
              </a:lnSpc>
              <a:buFont typeface="Wingdings" charset="0"/>
              <a:buChar char="­"/>
              <a:defRPr/>
            </a:pPr>
            <a:r>
              <a:rPr lang="sv-SE" sz="2400" dirty="0" smtClean="0">
                <a:solidFill>
                  <a:srgbClr val="0000FF"/>
                </a:solidFill>
                <a:cs typeface="+mn-cs"/>
              </a:rPr>
              <a:t>The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patience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of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the researcher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to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re-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consider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and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to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develop</a:t>
            </a:r>
            <a:r>
              <a:rPr lang="sv-SE" sz="2400" dirty="0" smtClean="0">
                <a:solidFill>
                  <a:srgbClr val="0000FF"/>
                </a:solidFill>
                <a:cs typeface="+mn-cs"/>
              </a:rPr>
              <a:t> an </a:t>
            </a:r>
            <a:r>
              <a:rPr lang="sv-SE" sz="2400" dirty="0" err="1" smtClean="0">
                <a:solidFill>
                  <a:srgbClr val="0000FF"/>
                </a:solidFill>
                <a:cs typeface="+mn-cs"/>
              </a:rPr>
              <a:t>idea</a:t>
            </a:r>
            <a:endParaRPr lang="sv-SE" sz="2400" dirty="0" smtClean="0">
              <a:solidFill>
                <a:srgbClr val="0000FF"/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sv-SE" sz="4000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More on </a:t>
            </a:r>
            <a:r>
              <a:rPr lang="sv-SE" sz="4000" b="1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problems</a:t>
            </a:r>
            <a:r>
              <a:rPr lang="sv-SE" sz="4000" b="1" smtClean="0">
                <a:solidFill>
                  <a:schemeClr val="accent1"/>
                </a:solidFill>
                <a:cs typeface="+mj-cs"/>
              </a:rPr>
              <a:t> ...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772400" cy="48006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 eaLnBrk="1" hangingPunct="1"/>
            <a:r>
              <a:rPr lang="sv-SE" altLang="fr-FR" sz="2400" dirty="0" smtClean="0">
                <a:solidFill>
                  <a:srgbClr val="0000FF"/>
                </a:solidFill>
              </a:rPr>
              <a:t>“</a:t>
            </a:r>
            <a:r>
              <a:rPr lang="sv-SE" sz="2400" dirty="0" err="1" smtClean="0">
                <a:solidFill>
                  <a:srgbClr val="0000FF"/>
                </a:solidFill>
              </a:rPr>
              <a:t>big</a:t>
            </a:r>
            <a:r>
              <a:rPr lang="sv-SE" altLang="fr-FR" sz="2400" dirty="0" smtClean="0">
                <a:solidFill>
                  <a:srgbClr val="0000FF"/>
                </a:solidFill>
              </a:rPr>
              <a:t>”</a:t>
            </a:r>
            <a:r>
              <a:rPr lang="sv-SE" sz="2400" dirty="0" smtClean="0">
                <a:solidFill>
                  <a:srgbClr val="0000FF"/>
                </a:solidFill>
              </a:rPr>
              <a:t> problems </a:t>
            </a:r>
            <a:r>
              <a:rPr lang="sv-SE" sz="2400" dirty="0" err="1" smtClean="0">
                <a:solidFill>
                  <a:srgbClr val="0000FF"/>
                </a:solidFill>
              </a:rPr>
              <a:t>may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lead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to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big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rewards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but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may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also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lead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to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big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disasters</a:t>
            </a:r>
            <a:endParaRPr lang="sv-SE" sz="2400" dirty="0" smtClean="0">
              <a:solidFill>
                <a:srgbClr val="0000FF"/>
              </a:solidFill>
            </a:endParaRPr>
          </a:p>
          <a:p>
            <a:pPr defTabSz="762000" eaLnBrk="1" hangingPunct="1"/>
            <a:r>
              <a:rPr lang="sv-SE" sz="2400" dirty="0" smtClean="0">
                <a:solidFill>
                  <a:srgbClr val="0000FF"/>
                </a:solidFill>
              </a:rPr>
              <a:t>inspiration and </a:t>
            </a:r>
            <a:r>
              <a:rPr lang="sv-SE" sz="2400" dirty="0" err="1" smtClean="0">
                <a:solidFill>
                  <a:srgbClr val="0000FF"/>
                </a:solidFill>
              </a:rPr>
              <a:t>creativity</a:t>
            </a:r>
            <a:r>
              <a:rPr lang="sv-SE" sz="2400" dirty="0" smtClean="0">
                <a:solidFill>
                  <a:srgbClr val="0000FF"/>
                </a:solidFill>
              </a:rPr>
              <a:t> is </a:t>
            </a:r>
            <a:r>
              <a:rPr lang="sv-SE" sz="2400" dirty="0" err="1" smtClean="0">
                <a:solidFill>
                  <a:srgbClr val="0000FF"/>
                </a:solidFill>
              </a:rPr>
              <a:t>important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but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scientific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work</a:t>
            </a:r>
            <a:r>
              <a:rPr lang="sv-SE" sz="2400" dirty="0" smtClean="0">
                <a:solidFill>
                  <a:srgbClr val="0000FF"/>
                </a:solidFill>
              </a:rPr>
              <a:t> is </a:t>
            </a:r>
            <a:r>
              <a:rPr lang="sv-SE" sz="2400" dirty="0" err="1" smtClean="0">
                <a:solidFill>
                  <a:srgbClr val="0000FF"/>
                </a:solidFill>
              </a:rPr>
              <a:t>to</a:t>
            </a:r>
            <a:r>
              <a:rPr lang="sv-SE" sz="2400" dirty="0" smtClean="0">
                <a:solidFill>
                  <a:srgbClr val="0000FF"/>
                </a:solidFill>
              </a:rPr>
              <a:t> 99% </a:t>
            </a:r>
            <a:r>
              <a:rPr lang="sv-SE" altLang="fr-FR" sz="2400" dirty="0" smtClean="0">
                <a:solidFill>
                  <a:srgbClr val="0000FF"/>
                </a:solidFill>
              </a:rPr>
              <a:t>“</a:t>
            </a:r>
            <a:r>
              <a:rPr lang="sv-SE" sz="2400" dirty="0" err="1" smtClean="0">
                <a:solidFill>
                  <a:srgbClr val="0000FF"/>
                </a:solidFill>
              </a:rPr>
              <a:t>sweat</a:t>
            </a:r>
            <a:r>
              <a:rPr lang="sv-SE" altLang="fr-FR" sz="2400" dirty="0" smtClean="0">
                <a:solidFill>
                  <a:srgbClr val="0000FF"/>
                </a:solidFill>
              </a:rPr>
              <a:t>”</a:t>
            </a:r>
            <a:endParaRPr lang="sv-SE" sz="2400" dirty="0" smtClean="0">
              <a:solidFill>
                <a:srgbClr val="0000FF"/>
              </a:solidFill>
            </a:endParaRPr>
          </a:p>
          <a:p>
            <a:pPr defTabSz="762000" eaLnBrk="1" hangingPunct="1"/>
            <a:r>
              <a:rPr lang="sv-SE" sz="2400" dirty="0" err="1" smtClean="0">
                <a:solidFill>
                  <a:srgbClr val="0000FF"/>
                </a:solidFill>
              </a:rPr>
              <a:t>scientific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value</a:t>
            </a:r>
            <a:r>
              <a:rPr lang="sv-SE" sz="2400" dirty="0" smtClean="0">
                <a:solidFill>
                  <a:srgbClr val="0000FF"/>
                </a:solidFill>
              </a:rPr>
              <a:t> </a:t>
            </a:r>
            <a:r>
              <a:rPr lang="sv-SE" sz="2400" dirty="0" err="1" smtClean="0">
                <a:solidFill>
                  <a:srgbClr val="0000FF"/>
                </a:solidFill>
              </a:rPr>
              <a:t>does</a:t>
            </a:r>
            <a:r>
              <a:rPr lang="sv-SE" sz="2400" dirty="0" smtClean="0">
                <a:solidFill>
                  <a:srgbClr val="0000FF"/>
                </a:solidFill>
              </a:rPr>
              <a:t> not </a:t>
            </a:r>
            <a:r>
              <a:rPr lang="sv-SE" sz="2400" dirty="0" err="1" smtClean="0">
                <a:solidFill>
                  <a:srgbClr val="0000FF"/>
                </a:solidFill>
              </a:rPr>
              <a:t>always</a:t>
            </a:r>
            <a:r>
              <a:rPr lang="sv-SE" sz="2400" dirty="0" smtClean="0">
                <a:solidFill>
                  <a:srgbClr val="0000FF"/>
                </a:solidFill>
              </a:rPr>
              <a:t> lie in </a:t>
            </a:r>
            <a:r>
              <a:rPr lang="sv-SE" altLang="fr-FR" sz="2400" dirty="0" smtClean="0">
                <a:solidFill>
                  <a:srgbClr val="0000FF"/>
                </a:solidFill>
              </a:rPr>
              <a:t>“</a:t>
            </a:r>
            <a:r>
              <a:rPr lang="sv-SE" sz="2400" dirty="0" err="1" smtClean="0">
                <a:solidFill>
                  <a:srgbClr val="0000FF"/>
                </a:solidFill>
              </a:rPr>
              <a:t>originality</a:t>
            </a:r>
            <a:r>
              <a:rPr lang="sv-SE" altLang="fr-FR" sz="2400" dirty="0" smtClean="0">
                <a:solidFill>
                  <a:srgbClr val="0000FF"/>
                </a:solidFill>
              </a:rPr>
              <a:t>”</a:t>
            </a:r>
            <a:endParaRPr lang="sv-SE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05000" y="2438400"/>
            <a:ext cx="51054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1. About Design Science</a:t>
            </a:r>
            <a:endParaRPr lang="en-GB" dirty="0" smtClean="0">
              <a:solidFill>
                <a:srgbClr val="FF99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 </a:t>
            </a:r>
            <a:r>
              <a:rPr lang="en-GB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Formulating a Research Problem</a:t>
            </a:r>
            <a:endParaRPr lang="en-GB" dirty="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 Developing the Research</a:t>
            </a: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 Measuring the Research Results</a:t>
            </a:r>
          </a:p>
          <a:p>
            <a:pPr>
              <a:lnSpc>
                <a:spcPct val="120000"/>
              </a:lnSpc>
              <a:defRPr/>
            </a:pPr>
            <a:endParaRPr lang="en-GB" dirty="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lnSpc>
                <a:spcPct val="120000"/>
              </a:lnSpc>
              <a:defRPr/>
            </a:pPr>
            <a:endParaRPr lang="en-GB" dirty="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eaLnBrk="1" hangingPunct="1"/>
            <a:r>
              <a:rPr lang="en-US" sz="4500" dirty="0" smtClean="0"/>
              <a:t>Steps in Formulating a Research Problem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Arial" pitchFamily="34" charset="0"/>
              <a:buChar char="•"/>
              <a:defRPr/>
            </a:pPr>
            <a:r>
              <a:rPr lang="en-US" dirty="0" smtClean="0">
                <a:cs typeface="+mn-cs"/>
              </a:rPr>
              <a:t>Settle conclusively (i.e. </a:t>
            </a:r>
            <a:r>
              <a:rPr lang="en-US" dirty="0" smtClean="0"/>
              <a:t>determine or </a:t>
            </a:r>
            <a:r>
              <a:rPr lang="en-US" dirty="0" smtClean="0">
                <a:cs typeface="+mn-cs"/>
              </a:rPr>
              <a:t>decide) your topic</a:t>
            </a:r>
          </a:p>
          <a:p>
            <a:pPr marL="463550" indent="-463550" eaLnBrk="1" hangingPunct="1">
              <a:buFont typeface="Arial" pitchFamily="34" charset="0"/>
              <a:buChar char="•"/>
              <a:defRPr/>
            </a:pPr>
            <a:endParaRPr lang="en-US" dirty="0" smtClean="0">
              <a:cs typeface="+mn-cs"/>
            </a:endParaRPr>
          </a:p>
          <a:p>
            <a:pPr marL="463550" indent="-46355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cs typeface="+mn-cs"/>
              </a:rPr>
              <a:t>Elicit (i.e. raise or bring up) the research questions in relation to a (problem)</a:t>
            </a:r>
          </a:p>
          <a:p>
            <a:pPr marL="463550" indent="-463550" eaLnBrk="1" hangingPunct="1">
              <a:buFont typeface="Arial" pitchFamily="34" charset="0"/>
              <a:buChar char="•"/>
              <a:defRPr/>
            </a:pPr>
            <a:endParaRPr lang="en-US" dirty="0" smtClean="0">
              <a:cs typeface="+mn-cs"/>
            </a:endParaRPr>
          </a:p>
          <a:p>
            <a:pPr marL="463550" indent="-46355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cs typeface="+mn-cs"/>
              </a:rPr>
              <a:t>Formulate your research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Research Interest to Research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Research Interests </a:t>
            </a:r>
          </a:p>
          <a:p>
            <a:pPr lvl="1"/>
            <a:r>
              <a:rPr lang="en-US" dirty="0" smtClean="0"/>
              <a:t>What is your research interest? </a:t>
            </a:r>
          </a:p>
          <a:p>
            <a:pPr lvl="1"/>
            <a:r>
              <a:rPr lang="en-US" dirty="0" smtClean="0"/>
              <a:t>What do you want to work on?</a:t>
            </a:r>
          </a:p>
          <a:p>
            <a:pPr lvl="2"/>
            <a:r>
              <a:rPr lang="en-US" dirty="0" smtClean="0"/>
              <a:t>Reverse engineering of software systems</a:t>
            </a:r>
          </a:p>
          <a:p>
            <a:pPr lvl="2"/>
            <a:r>
              <a:rPr lang="en-US" dirty="0" smtClean="0"/>
              <a:t>Resource scheduling in cloud computing environments</a:t>
            </a:r>
          </a:p>
          <a:p>
            <a:pPr lvl="2"/>
            <a:r>
              <a:rPr lang="en-US" dirty="0" smtClean="0"/>
              <a:t>Software Reuse in software industry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Narrow down to the research topics</a:t>
            </a:r>
          </a:p>
          <a:p>
            <a:pPr lvl="1"/>
            <a:r>
              <a:rPr lang="fr-FR" dirty="0" err="1" smtClean="0">
                <a:solidFill>
                  <a:srgbClr val="FF9900"/>
                </a:solidFill>
                <a:latin typeface="Comic Sans MS" charset="0"/>
              </a:rPr>
              <a:t>Through</a:t>
            </a:r>
            <a:r>
              <a:rPr lang="fr-FR" dirty="0" smtClean="0">
                <a:solidFill>
                  <a:srgbClr val="FF9900"/>
                </a:solidFill>
                <a:latin typeface="Comic Sans MS" charset="0"/>
              </a:rPr>
              <a:t> </a:t>
            </a:r>
            <a:r>
              <a:rPr lang="fr-FR" dirty="0" err="1" smtClean="0">
                <a:solidFill>
                  <a:srgbClr val="FF9900"/>
                </a:solidFill>
                <a:latin typeface="Comic Sans MS" charset="0"/>
              </a:rPr>
              <a:t>literature</a:t>
            </a:r>
            <a:r>
              <a:rPr lang="fr-FR" dirty="0" smtClean="0">
                <a:solidFill>
                  <a:srgbClr val="FF9900"/>
                </a:solidFill>
                <a:latin typeface="Comic Sans MS" charset="0"/>
              </a:rPr>
              <a:t> </a:t>
            </a:r>
            <a:r>
              <a:rPr lang="fr-FR" dirty="0" err="1" smtClean="0">
                <a:solidFill>
                  <a:srgbClr val="FF9900"/>
                </a:solidFill>
                <a:latin typeface="Comic Sans MS" charset="0"/>
              </a:rPr>
              <a:t>survey</a:t>
            </a:r>
            <a:r>
              <a:rPr lang="fr-FR" dirty="0" smtClean="0">
                <a:solidFill>
                  <a:srgbClr val="FF9900"/>
                </a:solidFill>
                <a:latin typeface="Comic Sans MS" charset="0"/>
              </a:rPr>
              <a:t>, discussions </a:t>
            </a:r>
            <a:r>
              <a:rPr lang="fr-FR" dirty="0" err="1" smtClean="0">
                <a:solidFill>
                  <a:srgbClr val="FF9900"/>
                </a:solidFill>
                <a:latin typeface="Comic Sans MS" charset="0"/>
              </a:rPr>
              <a:t>with</a:t>
            </a:r>
            <a:r>
              <a:rPr lang="fr-FR" dirty="0" smtClean="0">
                <a:solidFill>
                  <a:srgbClr val="FF9900"/>
                </a:solidFill>
                <a:latin typeface="Comic Sans MS" charset="0"/>
              </a:rPr>
              <a:t> </a:t>
            </a:r>
            <a:r>
              <a:rPr lang="fr-FR" dirty="0" err="1" smtClean="0">
                <a:solidFill>
                  <a:srgbClr val="FF9900"/>
                </a:solidFill>
                <a:latin typeface="Comic Sans MS" charset="0"/>
              </a:rPr>
              <a:t>colleagues</a:t>
            </a:r>
            <a:r>
              <a:rPr lang="fr-FR" dirty="0" smtClean="0">
                <a:solidFill>
                  <a:srgbClr val="FF9900"/>
                </a:solidFill>
                <a:latin typeface="Comic Sans MS" charset="0"/>
              </a:rPr>
              <a:t>, </a:t>
            </a:r>
            <a:r>
              <a:rPr lang="fr-FR" dirty="0" err="1" smtClean="0">
                <a:solidFill>
                  <a:srgbClr val="FF9900"/>
                </a:solidFill>
                <a:latin typeface="Comic Sans MS" charset="0"/>
              </a:rPr>
              <a:t>visiting</a:t>
            </a:r>
            <a:r>
              <a:rPr lang="fr-FR" dirty="0" smtClean="0">
                <a:solidFill>
                  <a:srgbClr val="FF9900"/>
                </a:solidFill>
                <a:latin typeface="Comic Sans MS" charset="0"/>
              </a:rPr>
              <a:t> </a:t>
            </a:r>
            <a:r>
              <a:rPr lang="fr-FR" dirty="0" err="1" smtClean="0">
                <a:solidFill>
                  <a:srgbClr val="FF9900"/>
                </a:solidFill>
                <a:latin typeface="Comic Sans MS" charset="0"/>
              </a:rPr>
              <a:t>library</a:t>
            </a:r>
            <a:endParaRPr lang="en-US" dirty="0" smtClean="0"/>
          </a:p>
          <a:p>
            <a:pPr lvl="2"/>
            <a:r>
              <a:rPr lang="en-US" dirty="0" smtClean="0"/>
              <a:t>Software clustering for </a:t>
            </a:r>
            <a:r>
              <a:rPr lang="en-US" dirty="0" err="1" smtClean="0"/>
              <a:t>remodularisation</a:t>
            </a:r>
            <a:r>
              <a:rPr lang="en-US" dirty="0" smtClean="0"/>
              <a:t> of software systems</a:t>
            </a:r>
          </a:p>
          <a:p>
            <a:pPr lvl="2"/>
            <a:r>
              <a:rPr lang="en-US" dirty="0" smtClean="0"/>
              <a:t>Cost reduction in tasks scheduling in cloud computing environments</a:t>
            </a:r>
          </a:p>
          <a:p>
            <a:pPr lvl="2"/>
            <a:r>
              <a:rPr lang="en-US" dirty="0" smtClean="0"/>
              <a:t>Classification and choice of reuse techniques in software development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en-US" sz="4000" dirty="0" smtClean="0"/>
              <a:t>Questioning the Research Topic using:</a:t>
            </a:r>
            <a:br>
              <a:rPr lang="en-US" sz="4000" dirty="0" smtClean="0"/>
            </a:br>
            <a:r>
              <a:rPr lang="en-US" sz="4000" dirty="0" err="1" smtClean="0">
                <a:solidFill>
                  <a:srgbClr val="FFC000"/>
                </a:solidFill>
              </a:rPr>
              <a:t>Who,Where,What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FF0000"/>
                </a:solidFill>
              </a:rPr>
              <a:t>Why,How</a:t>
            </a:r>
            <a:r>
              <a:rPr lang="en-US" sz="4000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+mn-cs"/>
              </a:rPr>
              <a:t>Question your topic to identify it as a part of a larger problem or history:</a:t>
            </a:r>
          </a:p>
          <a:p>
            <a:pPr lvl="1"/>
            <a:r>
              <a:rPr lang="en-US" dirty="0" smtClean="0"/>
              <a:t>Why is there a need to </a:t>
            </a:r>
            <a:r>
              <a:rPr lang="en-US" dirty="0" err="1" smtClean="0"/>
              <a:t>remodularise</a:t>
            </a:r>
            <a:r>
              <a:rPr lang="en-US" dirty="0" smtClean="0"/>
              <a:t> software?</a:t>
            </a:r>
          </a:p>
          <a:p>
            <a:pPr lvl="1"/>
            <a:r>
              <a:rPr lang="en-US" sz="2300" dirty="0" smtClean="0"/>
              <a:t>Since when is software </a:t>
            </a:r>
            <a:r>
              <a:rPr lang="en-US" sz="2300" dirty="0" err="1" smtClean="0"/>
              <a:t>remodularisation</a:t>
            </a:r>
            <a:r>
              <a:rPr lang="en-US" sz="2300" dirty="0" smtClean="0"/>
              <a:t> becoming important? </a:t>
            </a:r>
          </a:p>
          <a:p>
            <a:pPr lvl="1"/>
            <a:r>
              <a:rPr lang="en-US" sz="2300" dirty="0" smtClean="0"/>
              <a:t>Why is software clustering chosen for software </a:t>
            </a:r>
            <a:r>
              <a:rPr lang="en-US" sz="2300" dirty="0" err="1" smtClean="0"/>
              <a:t>remodularization</a:t>
            </a:r>
            <a:r>
              <a:rPr lang="en-US" sz="2300" dirty="0" smtClean="0"/>
              <a:t>? What are the evidences of its effectiveness? </a:t>
            </a:r>
          </a:p>
          <a:p>
            <a:r>
              <a:rPr lang="en-US" dirty="0" smtClean="0">
                <a:cs typeface="+mn-cs"/>
              </a:rPr>
              <a:t>Question your topic in a way that defines its range and variations:</a:t>
            </a:r>
          </a:p>
          <a:p>
            <a:pPr lvl="1"/>
            <a:r>
              <a:rPr lang="en-US" sz="2100" dirty="0" smtClean="0"/>
              <a:t>What are the typical solutions for clustering software?</a:t>
            </a:r>
          </a:p>
          <a:p>
            <a:pPr lvl="1"/>
            <a:r>
              <a:rPr lang="en-US" sz="2300" dirty="0" smtClean="0"/>
              <a:t>How different are they?</a:t>
            </a:r>
          </a:p>
          <a:p>
            <a:pPr lvl="1"/>
            <a:r>
              <a:rPr lang="en-US" sz="2300" dirty="0" smtClean="0"/>
              <a:t>What do they depend on?</a:t>
            </a:r>
          </a:p>
          <a:p>
            <a:r>
              <a:rPr lang="en-US" dirty="0" smtClean="0">
                <a:cs typeface="+mn-cs"/>
              </a:rPr>
              <a:t>Question your topic in regards to the value of its uses:</a:t>
            </a:r>
          </a:p>
          <a:p>
            <a:pPr lvl="1"/>
            <a:r>
              <a:rPr lang="en-US" sz="2100" dirty="0" smtClean="0"/>
              <a:t>What are the main advantages/limitations of the existing clustering solutions? </a:t>
            </a:r>
          </a:p>
          <a:p>
            <a:pPr lvl="1"/>
            <a:r>
              <a:rPr lang="en-US" sz="2300" dirty="0" smtClean="0"/>
              <a:t>How different are the effectiveness of these solutions?</a:t>
            </a:r>
          </a:p>
          <a:p>
            <a:pPr lvl="1"/>
            <a:r>
              <a:rPr lang="en-US" sz="2300" dirty="0" smtClean="0"/>
              <a:t>How to weigh the cost of each solution?</a:t>
            </a:r>
          </a:p>
          <a:p>
            <a:pPr lvl="1"/>
            <a:endParaRPr lang="en-US" sz="2300" dirty="0" smtClean="0"/>
          </a:p>
          <a:p>
            <a:r>
              <a:rPr lang="en-US" sz="2800" dirty="0" err="1" smtClean="0">
                <a:solidFill>
                  <a:srgbClr val="FFC000"/>
                </a:solidFill>
              </a:rPr>
              <a:t>Who,Where,What</a:t>
            </a:r>
            <a:r>
              <a:rPr lang="en-US" sz="2800" dirty="0" err="1" smtClean="0"/>
              <a:t>,</a:t>
            </a:r>
            <a:r>
              <a:rPr lang="en-US" sz="2800" dirty="0" err="1" smtClean="0">
                <a:solidFill>
                  <a:srgbClr val="FF0000"/>
                </a:solidFill>
              </a:rPr>
              <a:t>Why,How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b="1" dirty="0" smtClean="0">
                <a:solidFill>
                  <a:srgbClr val="006600"/>
                </a:solidFill>
              </a:rPr>
              <a:t>help formulate questions whose answers might be interesting and plausible (research questions)</a:t>
            </a:r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en-US" sz="4500" dirty="0" smtClean="0"/>
              <a:t>From the Research Question to its Significance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 eaLnBrk="1" hangingPunct="1"/>
            <a:r>
              <a:rPr lang="en-US" sz="2400" dirty="0" smtClean="0"/>
              <a:t>It is important to get the answer to know the significance of the research to be conducted</a:t>
            </a:r>
          </a:p>
          <a:p>
            <a:pPr marL="463550" indent="-463550" eaLnBrk="1" hangingPunct="1"/>
            <a:r>
              <a:rPr lang="en-US" sz="2400" dirty="0" smtClean="0"/>
              <a:t>Test your question by asking yourself: </a:t>
            </a:r>
            <a:r>
              <a:rPr lang="en-US" altLang="fr-FR" sz="2400" dirty="0" smtClean="0"/>
              <a:t>“</a:t>
            </a:r>
            <a:r>
              <a:rPr lang="en-US" sz="2400" dirty="0" smtClean="0"/>
              <a:t>So what?</a:t>
            </a:r>
            <a:r>
              <a:rPr lang="en-US" altLang="fr-FR" sz="2400" dirty="0" smtClean="0"/>
              <a:t>”</a:t>
            </a:r>
            <a:r>
              <a:rPr lang="en-US" sz="2400" dirty="0" smtClean="0"/>
              <a:t> </a:t>
            </a:r>
          </a:p>
          <a:p>
            <a:pPr marL="914400" lvl="1" indent="-457200" eaLnBrk="1" hangingPunct="1"/>
            <a:r>
              <a:rPr lang="en-US" sz="2400" dirty="0" smtClean="0"/>
              <a:t>How can it help if I get the answer?</a:t>
            </a:r>
          </a:p>
          <a:p>
            <a:pPr marL="914400" lvl="1" indent="-457200" eaLnBrk="1" hangingPunct="1"/>
            <a:r>
              <a:rPr lang="en-US" sz="2400" dirty="0" smtClean="0"/>
              <a:t>How will it change life/ increase the profit of the company?</a:t>
            </a:r>
          </a:p>
          <a:p>
            <a:pPr marL="914400" lvl="1" indent="-457200" eaLnBrk="1" hangingPunct="1"/>
            <a:r>
              <a:rPr lang="en-US" sz="2400" dirty="0" smtClean="0"/>
              <a:t>What it will bring to the world?</a:t>
            </a:r>
          </a:p>
          <a:p>
            <a:pPr marL="914400" lvl="1" indent="-457200" eaLnBrk="1" hangingPunct="1"/>
            <a:r>
              <a:rPr lang="en-US" sz="2400" dirty="0" smtClean="0"/>
              <a:t>What is the price of </a:t>
            </a:r>
            <a:r>
              <a:rPr lang="en-US" altLang="fr-FR" sz="2400" dirty="0" smtClean="0"/>
              <a:t>“</a:t>
            </a:r>
            <a:r>
              <a:rPr lang="en-US" sz="2400" dirty="0" smtClean="0"/>
              <a:t>not knowing</a:t>
            </a:r>
            <a:r>
              <a:rPr lang="en-US" altLang="fr-FR" sz="2400" dirty="0" smtClean="0"/>
              <a:t>”</a:t>
            </a:r>
            <a:r>
              <a:rPr lang="en-US" sz="2400" dirty="0" smtClean="0"/>
              <a:t> the answer?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en-US" sz="4500" dirty="0" smtClean="0"/>
              <a:t>From the Research Topic to Motivate 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3550" indent="-463550">
              <a:buFont typeface="+mj-lt"/>
              <a:buAutoNum type="arabicPeriod"/>
            </a:pPr>
            <a:r>
              <a:rPr lang="en-US" sz="2000" dirty="0" smtClean="0">
                <a:solidFill>
                  <a:srgbClr val="FF9900"/>
                </a:solidFill>
              </a:rPr>
              <a:t>Name your </a:t>
            </a:r>
            <a:r>
              <a:rPr lang="en-US" sz="2000" u="sng" dirty="0" smtClean="0">
                <a:solidFill>
                  <a:srgbClr val="FF9900"/>
                </a:solidFill>
              </a:rPr>
              <a:t>topic</a:t>
            </a:r>
            <a:r>
              <a:rPr lang="en-US" sz="2000" dirty="0" smtClean="0"/>
              <a:t>: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0000FF"/>
                </a:solidFill>
              </a:rPr>
              <a:t>I am learning about/studying/working on……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sz="2000" b="1" dirty="0" smtClean="0"/>
              <a:t>Example</a:t>
            </a:r>
            <a:r>
              <a:rPr lang="en-US" sz="2000" dirty="0" smtClean="0"/>
              <a:t>: I am studying </a:t>
            </a:r>
            <a:r>
              <a:rPr lang="en-US" sz="2000" b="1" i="1" dirty="0" smtClean="0"/>
              <a:t>software clustering </a:t>
            </a:r>
            <a:r>
              <a:rPr lang="en-US" sz="2000" dirty="0" smtClean="0"/>
              <a:t>for </a:t>
            </a:r>
            <a:r>
              <a:rPr lang="en-US" sz="2000" dirty="0" err="1" smtClean="0"/>
              <a:t>remodularisation</a:t>
            </a:r>
            <a:r>
              <a:rPr lang="en-US" sz="2000" dirty="0" smtClean="0"/>
              <a:t> of software systems</a:t>
            </a:r>
          </a:p>
          <a:p>
            <a:pPr marL="914400" lvl="1" indent="-45720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Your topic - what you are writing about</a:t>
            </a:r>
            <a:endParaRPr lang="en-US" sz="2000" dirty="0" smtClean="0"/>
          </a:p>
          <a:p>
            <a:pPr marL="463550" indent="-463550" eaLnBrk="1" hangingPunct="1">
              <a:buFont typeface="Goudy Old Style" pitchFamily="18" charset="0"/>
              <a:buAutoNum type="arabicPeriod"/>
            </a:pPr>
            <a:r>
              <a:rPr lang="en-US" sz="2000" dirty="0" smtClean="0">
                <a:solidFill>
                  <a:srgbClr val="FF9900"/>
                </a:solidFill>
              </a:rPr>
              <a:t>Suggest a </a:t>
            </a:r>
            <a:r>
              <a:rPr lang="en-US" sz="2000" u="sng" dirty="0" smtClean="0">
                <a:solidFill>
                  <a:srgbClr val="FF9900"/>
                </a:solidFill>
              </a:rPr>
              <a:t>question</a:t>
            </a:r>
            <a:r>
              <a:rPr lang="en-US" sz="2000" dirty="0" smtClean="0"/>
              <a:t>: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0000FF"/>
                </a:solidFill>
              </a:rPr>
              <a:t>I am studying X because I want to find out who/what/when/where/whether/why/how ….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b="1" dirty="0" smtClean="0"/>
              <a:t>Example</a:t>
            </a:r>
            <a:r>
              <a:rPr lang="en-US" sz="2000" dirty="0" smtClean="0"/>
              <a:t>: I am studying </a:t>
            </a:r>
            <a:r>
              <a:rPr lang="en-US" sz="2000" b="1" i="1" dirty="0" smtClean="0"/>
              <a:t>software clustering </a:t>
            </a:r>
            <a:r>
              <a:rPr lang="en-US" sz="2000" dirty="0" smtClean="0"/>
              <a:t>for </a:t>
            </a:r>
            <a:r>
              <a:rPr lang="en-US" sz="2000" dirty="0" err="1" smtClean="0"/>
              <a:t>remodularisation</a:t>
            </a:r>
            <a:r>
              <a:rPr lang="en-US" sz="2000" dirty="0" smtClean="0"/>
              <a:t> of software systems </a:t>
            </a:r>
            <a:r>
              <a:rPr lang="en-US" sz="2000" i="1" dirty="0" smtClean="0"/>
              <a:t>because I want to find out how experts cluster software modules.</a:t>
            </a:r>
          </a:p>
          <a:p>
            <a:pPr marL="914400" lvl="1" indent="-45720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Your question – what you do not know about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4500" dirty="0" smtClean="0"/>
              <a:t>From the Research Topic to Motivate 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3550" indent="-463550" eaLnBrk="1" hangingPunct="1">
              <a:buFont typeface="+mj-lt"/>
              <a:buAutoNum type="arabicPeriod" startAt="3"/>
            </a:pPr>
            <a:r>
              <a:rPr lang="en-US" sz="2400" dirty="0" smtClean="0">
                <a:solidFill>
                  <a:srgbClr val="FF9900"/>
                </a:solidFill>
              </a:rPr>
              <a:t>Motivate the question: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00FF"/>
                </a:solidFill>
              </a:rPr>
              <a:t>…. In order to understand how, why, or whether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b="1" dirty="0" smtClean="0"/>
              <a:t>Example: </a:t>
            </a:r>
            <a:r>
              <a:rPr lang="en-US" dirty="0" smtClean="0">
                <a:solidFill>
                  <a:srgbClr val="3333CC"/>
                </a:solidFill>
              </a:rPr>
              <a:t>I am studying</a:t>
            </a:r>
            <a:r>
              <a:rPr lang="en-US" dirty="0" smtClean="0"/>
              <a:t> </a:t>
            </a:r>
            <a:r>
              <a:rPr lang="en-US" b="1" i="1" dirty="0" smtClean="0"/>
              <a:t>software clustering </a:t>
            </a:r>
            <a:r>
              <a:rPr lang="en-US" dirty="0" smtClean="0"/>
              <a:t>for </a:t>
            </a:r>
            <a:r>
              <a:rPr lang="en-US" dirty="0" err="1" smtClean="0"/>
              <a:t>remodularisation</a:t>
            </a:r>
            <a:r>
              <a:rPr lang="en-US" dirty="0" smtClean="0"/>
              <a:t> of software systems  </a:t>
            </a:r>
            <a:r>
              <a:rPr lang="en-US" dirty="0" smtClean="0">
                <a:solidFill>
                  <a:srgbClr val="FF9900"/>
                </a:solidFill>
              </a:rPr>
              <a:t>because</a:t>
            </a:r>
            <a:r>
              <a:rPr lang="en-US" dirty="0" smtClean="0"/>
              <a:t> I want to find out how experts cluster software modules </a:t>
            </a:r>
            <a:r>
              <a:rPr lang="en-US" i="1" dirty="0" smtClean="0">
                <a:solidFill>
                  <a:schemeClr val="accent2"/>
                </a:solidFill>
              </a:rPr>
              <a:t>in order to understand</a:t>
            </a:r>
            <a:r>
              <a:rPr lang="en-US" i="1" dirty="0" smtClean="0"/>
              <a:t> how to design a software clustering technique that can optimally produce a high-level abstraction of the software design.</a:t>
            </a:r>
          </a:p>
          <a:p>
            <a:pPr marL="914400" lvl="1" indent="-457200" eaLnBrk="1" hangingPunct="1">
              <a:buNone/>
            </a:pPr>
            <a:r>
              <a:rPr lang="en-US" i="1" dirty="0" smtClean="0">
                <a:solidFill>
                  <a:srgbClr val="00B050"/>
                </a:solidFill>
              </a:rPr>
              <a:t>Rationale - </a:t>
            </a:r>
            <a:r>
              <a:rPr lang="en-US" sz="2400" i="1" dirty="0" smtClean="0">
                <a:solidFill>
                  <a:srgbClr val="00B050"/>
                </a:solidFill>
              </a:rPr>
              <a:t>why you want to know about it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447800" y="2609850"/>
            <a:ext cx="51054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1. </a:t>
            </a:r>
            <a:r>
              <a:rPr lang="en-GB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About Research and Design</a:t>
            </a: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 Formulating a Research Problem</a:t>
            </a: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 Developing the Research</a:t>
            </a: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 Measuring the Research Results</a:t>
            </a:r>
          </a:p>
          <a:p>
            <a:pPr>
              <a:lnSpc>
                <a:spcPct val="120000"/>
              </a:lnSpc>
              <a:defRPr/>
            </a:pPr>
            <a:endParaRPr lang="en-GB" dirty="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lnSpc>
                <a:spcPct val="120000"/>
              </a:lnSpc>
              <a:defRPr/>
            </a:pPr>
            <a:endParaRPr lang="en-GB" dirty="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2786063" y="617538"/>
            <a:ext cx="19256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sz="4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sz="4500" dirty="0" smtClean="0">
                <a:solidFill>
                  <a:schemeClr val="accent1"/>
                </a:solidFill>
              </a:rPr>
              <a:t>From Question to Problem</a:t>
            </a:r>
          </a:p>
        </p:txBody>
      </p:sp>
      <p:sp>
        <p:nvSpPr>
          <p:cNvPr id="137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3550" indent="-463550" eaLnBrk="1" hangingPunct="1">
              <a:buFont typeface="Wingdings" charset="0"/>
              <a:buChar char="­"/>
              <a:defRPr/>
            </a:pPr>
            <a:endParaRPr lang="en-US" sz="2400" b="1" dirty="0" smtClean="0">
              <a:solidFill>
                <a:srgbClr val="FF9900"/>
              </a:solidFill>
            </a:endParaRPr>
          </a:p>
          <a:p>
            <a:pPr marL="463550" indent="-463550" eaLnBrk="1" hangingPunct="1">
              <a:buFont typeface="Wingdings" charset="0"/>
              <a:buChar char="­"/>
              <a:defRPr/>
            </a:pPr>
            <a:endParaRPr lang="en-US" sz="2400" b="1" dirty="0" smtClean="0">
              <a:solidFill>
                <a:srgbClr val="FF9900"/>
              </a:solidFill>
            </a:endParaRPr>
          </a:p>
          <a:p>
            <a:pPr marL="463550" indent="-463550" eaLnBrk="1" hangingPunct="1">
              <a:buNone/>
              <a:defRPr/>
            </a:pPr>
            <a:endParaRPr lang="en-US" sz="2400" b="1" dirty="0" smtClean="0">
              <a:solidFill>
                <a:srgbClr val="FF9900"/>
              </a:solidFill>
            </a:endParaRPr>
          </a:p>
          <a:p>
            <a:pPr marL="463550" indent="-463550">
              <a:defRPr/>
            </a:pPr>
            <a:r>
              <a:rPr lang="en-US" dirty="0" smtClean="0"/>
              <a:t>T</a:t>
            </a:r>
            <a:r>
              <a:rPr lang="en-US" dirty="0" smtClean="0">
                <a:cs typeface="+mn-cs"/>
              </a:rPr>
              <a:t>he topic and the problem:</a:t>
            </a:r>
          </a:p>
          <a:p>
            <a:pPr marL="914400" lvl="1" indent="-457200" eaLnBrk="1" hangingPunct="1">
              <a:defRPr/>
            </a:pPr>
            <a:r>
              <a:rPr lang="en-US" sz="2600" dirty="0" smtClean="0"/>
              <a:t>The topic is to read about; </a:t>
            </a:r>
          </a:p>
          <a:p>
            <a:pPr marL="914400" lvl="1" indent="-457200" eaLnBrk="1" hangingPunct="1">
              <a:defRPr/>
            </a:pPr>
            <a:r>
              <a:rPr lang="en-US" sz="2600" dirty="0" smtClean="0"/>
              <a:t>The problem is to solve.</a:t>
            </a:r>
          </a:p>
          <a:p>
            <a:pPr marL="463550" indent="-463550">
              <a:defRPr/>
            </a:pPr>
            <a:r>
              <a:rPr lang="en-US" dirty="0" smtClean="0"/>
              <a:t>T</a:t>
            </a:r>
            <a:r>
              <a:rPr lang="en-US" dirty="0" smtClean="0">
                <a:cs typeface="+mn-cs"/>
              </a:rPr>
              <a:t>he question and the problem:</a:t>
            </a:r>
          </a:p>
          <a:p>
            <a:pPr marL="914400" lvl="1" indent="-457200" eaLnBrk="1" hangingPunct="1">
              <a:defRPr/>
            </a:pPr>
            <a:r>
              <a:rPr lang="en-US" sz="2600" dirty="0" smtClean="0"/>
              <a:t>You are not just answering the question, but you are solving the problem that others should also recognize as an important one.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371600" y="1905000"/>
            <a:ext cx="57626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/>
            <a:r>
              <a:rPr lang="fr-FR" sz="2400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Your</a:t>
            </a:r>
            <a:r>
              <a:rPr lang="fr-FR" sz="24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goal </a:t>
            </a:r>
            <a:r>
              <a:rPr lang="fr-FR" sz="2400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is</a:t>
            </a:r>
            <a:r>
              <a:rPr lang="fr-FR" sz="24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fr-FR" sz="2400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now</a:t>
            </a:r>
            <a:r>
              <a:rPr lang="fr-FR" sz="24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to </a:t>
            </a:r>
            <a:r>
              <a:rPr lang="fr-FR" sz="2400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identify</a:t>
            </a:r>
            <a:r>
              <a:rPr lang="fr-FR" sz="24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a question</a:t>
            </a:r>
          </a:p>
          <a:p>
            <a:pPr algn="ctr" defTabSz="762000"/>
            <a:r>
              <a:rPr lang="fr-FR" sz="24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fr-FR" sz="2400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that</a:t>
            </a:r>
            <a:r>
              <a:rPr lang="fr-FR" sz="24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points out to a </a:t>
            </a:r>
            <a:r>
              <a:rPr lang="fr-FR" sz="2400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problem</a:t>
            </a:r>
            <a:endParaRPr lang="fr-FR" sz="24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05400" y="1981200"/>
            <a:ext cx="3025775" cy="6461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txBody>
          <a:bodyPr>
            <a:spAutoFit/>
          </a:bodyPr>
          <a:lstStyle/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n-lt"/>
                <a:ea typeface="+mn-ea"/>
              </a:rPr>
              <a:t>The Trouble: </a:t>
            </a:r>
            <a:r>
              <a:rPr lang="en-US" b="0" i="1" dirty="0">
                <a:latin typeface="+mn-lt"/>
                <a:ea typeface="+mn-ea"/>
              </a:rPr>
              <a:t>What should I do in order to .. ?</a:t>
            </a:r>
            <a:endParaRPr lang="en-US" i="1" dirty="0">
              <a:latin typeface="+mn-lt"/>
              <a:ea typeface="+mn-ea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838200" y="1981200"/>
            <a:ext cx="5908675" cy="4357688"/>
            <a:chOff x="838200" y="1981705"/>
            <a:chExt cx="5908344" cy="4357645"/>
          </a:xfrm>
        </p:grpSpPr>
        <p:sp>
          <p:nvSpPr>
            <p:cNvPr id="35855" name="TextBox 9"/>
            <p:cNvSpPr txBox="1">
              <a:spLocks noChangeArrowheads="1"/>
            </p:cNvSpPr>
            <p:nvPr/>
          </p:nvSpPr>
          <p:spPr bwMode="auto">
            <a:xfrm>
              <a:off x="4975412" y="2849881"/>
              <a:ext cx="15777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 eaLnBrk="1" hangingPunct="1">
                <a:lnSpc>
                  <a:spcPct val="100000"/>
                </a:lnSpc>
              </a:pPr>
              <a:r>
                <a:rPr lang="en-US" sz="2400" b="0" i="1">
                  <a:latin typeface="Goudy Old Style" pitchFamily="18" charset="0"/>
                </a:rPr>
                <a:t>Motivates</a:t>
              </a: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838200" y="1981705"/>
              <a:ext cx="5908344" cy="4357645"/>
              <a:chOff x="2349356" y="1981706"/>
              <a:chExt cx="4397188" cy="3531890"/>
            </a:xfrm>
          </p:grpSpPr>
          <p:sp>
            <p:nvSpPr>
              <p:cNvPr id="35857" name="TextBox 8"/>
              <p:cNvSpPr txBox="1">
                <a:spLocks noChangeArrowheads="1"/>
              </p:cNvSpPr>
              <p:nvPr/>
            </p:nvSpPr>
            <p:spPr bwMode="auto">
              <a:xfrm>
                <a:off x="3949556" y="1981706"/>
                <a:ext cx="1004280" cy="673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 eaLnBrk="1" hangingPunct="1">
                  <a:lnSpc>
                    <a:spcPct val="100000"/>
                  </a:lnSpc>
                </a:pPr>
                <a:r>
                  <a:rPr lang="en-US" sz="2400">
                    <a:latin typeface="Goudy Old Style" pitchFamily="18" charset="0"/>
                  </a:rPr>
                  <a:t>Practical problem</a:t>
                </a:r>
              </a:p>
            </p:txBody>
          </p:sp>
          <p:sp>
            <p:nvSpPr>
              <p:cNvPr id="35858" name="TextBox 10"/>
              <p:cNvSpPr txBox="1">
                <a:spLocks noChangeArrowheads="1"/>
              </p:cNvSpPr>
              <p:nvPr/>
            </p:nvSpPr>
            <p:spPr bwMode="auto">
              <a:xfrm>
                <a:off x="3908982" y="4840069"/>
                <a:ext cx="1183574" cy="673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 eaLnBrk="1" hangingPunct="1">
                  <a:lnSpc>
                    <a:spcPct val="100000"/>
                  </a:lnSpc>
                </a:pPr>
                <a:r>
                  <a:rPr lang="en-US" sz="2400">
                    <a:latin typeface="Goudy Old Style" pitchFamily="18" charset="0"/>
                  </a:rPr>
                  <a:t>Research problem</a:t>
                </a:r>
              </a:p>
            </p:txBody>
          </p:sp>
          <p:sp>
            <p:nvSpPr>
              <p:cNvPr id="35859" name="TextBox 11"/>
              <p:cNvSpPr txBox="1">
                <a:spLocks noChangeArrowheads="1"/>
              </p:cNvSpPr>
              <p:nvPr/>
            </p:nvSpPr>
            <p:spPr bwMode="auto">
              <a:xfrm>
                <a:off x="5508812" y="3505199"/>
                <a:ext cx="1237732" cy="673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 eaLnBrk="1" hangingPunct="1">
                  <a:lnSpc>
                    <a:spcPct val="100000"/>
                  </a:lnSpc>
                </a:pPr>
                <a:r>
                  <a:rPr lang="en-US" sz="2400">
                    <a:latin typeface="Goudy Old Style" pitchFamily="18" charset="0"/>
                  </a:rPr>
                  <a:t>Research question</a:t>
                </a:r>
              </a:p>
            </p:txBody>
          </p:sp>
          <p:sp>
            <p:nvSpPr>
              <p:cNvPr id="35860" name="TextBox 12"/>
              <p:cNvSpPr txBox="1">
                <a:spLocks noChangeArrowheads="1"/>
              </p:cNvSpPr>
              <p:nvPr/>
            </p:nvSpPr>
            <p:spPr bwMode="auto">
              <a:xfrm>
                <a:off x="5168757" y="4655403"/>
                <a:ext cx="1141412" cy="374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 eaLnBrk="1" hangingPunct="1">
                  <a:lnSpc>
                    <a:spcPct val="100000"/>
                  </a:lnSpc>
                </a:pPr>
                <a:r>
                  <a:rPr lang="en-US" sz="2400" b="0" i="1">
                    <a:latin typeface="Goudy Old Style" pitchFamily="18" charset="0"/>
                  </a:rPr>
                  <a:t>Defines</a:t>
                </a:r>
              </a:p>
            </p:txBody>
          </p:sp>
          <p:sp>
            <p:nvSpPr>
              <p:cNvPr id="35861" name="TextBox 13"/>
              <p:cNvSpPr txBox="1">
                <a:spLocks noChangeArrowheads="1"/>
              </p:cNvSpPr>
              <p:nvPr/>
            </p:nvSpPr>
            <p:spPr bwMode="auto">
              <a:xfrm>
                <a:off x="2763973" y="4655403"/>
                <a:ext cx="1006289" cy="374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 eaLnBrk="1" hangingPunct="1">
                  <a:lnSpc>
                    <a:spcPct val="100000"/>
                  </a:lnSpc>
                </a:pPr>
                <a:r>
                  <a:rPr lang="en-US" sz="2400" b="0" i="1">
                    <a:latin typeface="Goudy Old Style" pitchFamily="18" charset="0"/>
                  </a:rPr>
                  <a:t>finds</a:t>
                </a:r>
              </a:p>
            </p:txBody>
          </p:sp>
          <p:sp>
            <p:nvSpPr>
              <p:cNvPr id="35862" name="TextBox 14"/>
              <p:cNvSpPr txBox="1">
                <a:spLocks noChangeArrowheads="1"/>
              </p:cNvSpPr>
              <p:nvPr/>
            </p:nvSpPr>
            <p:spPr bwMode="auto">
              <a:xfrm>
                <a:off x="2349356" y="3526304"/>
                <a:ext cx="1143000" cy="673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 eaLnBrk="1" hangingPunct="1">
                  <a:lnSpc>
                    <a:spcPct val="100000"/>
                  </a:lnSpc>
                </a:pPr>
                <a:r>
                  <a:rPr lang="en-US" sz="2400">
                    <a:latin typeface="Goudy Old Style" pitchFamily="18" charset="0"/>
                  </a:rPr>
                  <a:t>Research solution</a:t>
                </a:r>
              </a:p>
            </p:txBody>
          </p:sp>
          <p:sp>
            <p:nvSpPr>
              <p:cNvPr id="35863" name="TextBox 15"/>
              <p:cNvSpPr txBox="1">
                <a:spLocks noChangeArrowheads="1"/>
              </p:cNvSpPr>
              <p:nvPr/>
            </p:nvSpPr>
            <p:spPr bwMode="auto">
              <a:xfrm>
                <a:off x="2654156" y="2685366"/>
                <a:ext cx="1577788" cy="374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57200" eaLnBrk="1" hangingPunct="1">
                  <a:lnSpc>
                    <a:spcPct val="100000"/>
                  </a:lnSpc>
                </a:pPr>
                <a:r>
                  <a:rPr lang="en-US" sz="2400" b="0" i="1">
                    <a:latin typeface="Goudy Old Style" pitchFamily="18" charset="0"/>
                  </a:rPr>
                  <a:t>Helps to solve</a:t>
                </a:r>
              </a:p>
            </p:txBody>
          </p:sp>
          <p:cxnSp>
            <p:nvCxnSpPr>
              <p:cNvPr id="17" name="Shape 16"/>
              <p:cNvCxnSpPr>
                <a:cxnSpLocks noChangeShapeType="1"/>
                <a:stCxn id="35857" idx="3"/>
                <a:endCxn id="35859" idx="0"/>
              </p:cNvCxnSpPr>
              <p:nvPr/>
            </p:nvCxnSpPr>
            <p:spPr bwMode="auto">
              <a:xfrm>
                <a:off x="4954354" y="2318812"/>
                <a:ext cx="1173134" cy="1186303"/>
              </a:xfrm>
              <a:prstGeom prst="curvedConnector2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18" name="Shape 17"/>
              <p:cNvCxnSpPr>
                <a:cxnSpLocks noChangeShapeType="1"/>
                <a:stCxn id="35859" idx="2"/>
                <a:endCxn id="35858" idx="3"/>
              </p:cNvCxnSpPr>
              <p:nvPr/>
            </p:nvCxnSpPr>
            <p:spPr bwMode="auto">
              <a:xfrm rot="5400000">
                <a:off x="5111450" y="4160453"/>
                <a:ext cx="997164" cy="1034910"/>
              </a:xfrm>
              <a:prstGeom prst="curvedConnector2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19" name="Shape 18"/>
              <p:cNvCxnSpPr>
                <a:cxnSpLocks noChangeShapeType="1"/>
                <a:stCxn id="35858" idx="1"/>
                <a:endCxn id="35862" idx="2"/>
              </p:cNvCxnSpPr>
              <p:nvPr/>
            </p:nvCxnSpPr>
            <p:spPr bwMode="auto">
              <a:xfrm rot="10800000">
                <a:off x="2921156" y="4199913"/>
                <a:ext cx="987654" cy="976578"/>
              </a:xfrm>
              <a:prstGeom prst="curvedConnector2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20" name="Shape 19"/>
              <p:cNvCxnSpPr>
                <a:cxnSpLocks noChangeShapeType="1"/>
                <a:stCxn id="35862" idx="0"/>
                <a:endCxn id="35857" idx="1"/>
              </p:cNvCxnSpPr>
              <p:nvPr/>
            </p:nvCxnSpPr>
            <p:spPr bwMode="auto">
              <a:xfrm rot="5400000" flipH="1" flipV="1">
                <a:off x="2831622" y="2408346"/>
                <a:ext cx="1206890" cy="1027822"/>
              </a:xfrm>
              <a:prstGeom prst="curvedConnector2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</p:grp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7200" y="381000"/>
            <a:ext cx="1600200" cy="3698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Your interest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892425" y="381000"/>
            <a:ext cx="1603375" cy="36988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>
              <a:lnSpc>
                <a:spcPct val="100000"/>
              </a:lnSpc>
            </a:pPr>
            <a:r>
              <a:rPr lang="en-US">
                <a:latin typeface="Goudy Old Style" pitchFamily="18" charset="0"/>
              </a:rPr>
              <a:t>Your Topic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42000" y="163513"/>
            <a:ext cx="2463800" cy="369887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Your Question:How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842000" y="685800"/>
            <a:ext cx="2463800" cy="3698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lt1"/>
                </a:solidFill>
                <a:latin typeface="+mn-lt"/>
                <a:ea typeface="+mn-ea"/>
              </a:rPr>
              <a:t>YourQuestion:Why</a:t>
            </a: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..?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67400" y="1268413"/>
            <a:ext cx="2463800" cy="369887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>
              <a:lnSpc>
                <a:spcPct val="100000"/>
              </a:lnSpc>
            </a:pPr>
            <a:r>
              <a:rPr lang="en-US">
                <a:latin typeface="Goudy Old Style" pitchFamily="18" charset="0"/>
              </a:rPr>
              <a:t>Your Question: How..?</a:t>
            </a:r>
          </a:p>
        </p:txBody>
      </p:sp>
      <p:sp>
        <p:nvSpPr>
          <p:cNvPr id="28" name="Right Arrow 27"/>
          <p:cNvSpPr>
            <a:spLocks noChangeArrowheads="1"/>
          </p:cNvSpPr>
          <p:nvPr/>
        </p:nvSpPr>
        <p:spPr bwMode="auto">
          <a:xfrm>
            <a:off x="2146300" y="457200"/>
            <a:ext cx="292100" cy="217488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9DF39D"/>
              </a:gs>
              <a:gs pos="100000">
                <a:srgbClr val="00B000"/>
              </a:gs>
            </a:gsLst>
            <a:lin ang="5400000"/>
          </a:gra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Right Arrow 28"/>
          <p:cNvSpPr>
            <a:spLocks noChangeArrowheads="1"/>
          </p:cNvSpPr>
          <p:nvPr/>
        </p:nvSpPr>
        <p:spPr bwMode="auto">
          <a:xfrm>
            <a:off x="4813300" y="533400"/>
            <a:ext cx="292100" cy="217488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9DF39D"/>
              </a:gs>
              <a:gs pos="100000">
                <a:srgbClr val="00B000"/>
              </a:gs>
            </a:gsLst>
            <a:lin ang="5400000"/>
          </a:gra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10800000" flipV="1">
            <a:off x="4572000" y="1752600"/>
            <a:ext cx="2174875" cy="2286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Straight Arrow Connector 32"/>
          <p:cNvCxnSpPr>
            <a:cxnSpLocks noChangeShapeType="1"/>
            <a:endCxn id="35858" idx="0"/>
          </p:cNvCxnSpPr>
          <p:nvPr/>
        </p:nvCxnSpPr>
        <p:spPr bwMode="auto">
          <a:xfrm rot="5400000">
            <a:off x="3359944" y="2121694"/>
            <a:ext cx="3756025" cy="301783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553200" y="4002088"/>
            <a:ext cx="2638425" cy="646112"/>
          </a:xfrm>
          <a:prstGeom prst="rect">
            <a:avLst/>
          </a:prstGeom>
          <a:solidFill>
            <a:srgbClr val="F89A9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>
              <a:lnSpc>
                <a:spcPct val="100000"/>
              </a:lnSpc>
            </a:pPr>
            <a:r>
              <a:rPr lang="en-US" b="0" i="1">
                <a:latin typeface="Goudy Old Style" pitchFamily="18" charset="0"/>
              </a:rPr>
              <a:t>What is that I do not know or understand but feel I must?</a:t>
            </a:r>
          </a:p>
        </p:txBody>
      </p:sp>
      <p:sp>
        <p:nvSpPr>
          <p:cNvPr id="138273" name="Rectangle 39"/>
          <p:cNvSpPr>
            <a:spLocks noChangeArrowheads="1"/>
          </p:cNvSpPr>
          <p:nvPr/>
        </p:nvSpPr>
        <p:spPr bwMode="auto">
          <a:xfrm>
            <a:off x="373063" y="1143000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 eaLnBrk="1" hangingPunct="1">
              <a:lnSpc>
                <a:spcPct val="100000"/>
              </a:lnSpc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oudy Old Style" pitchFamily="18" charset="0"/>
              </a:rPr>
              <a:t>Research project: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en-US" sz="4500" dirty="0" smtClean="0">
                <a:solidFill>
                  <a:schemeClr val="accent1"/>
                </a:solidFill>
              </a:rPr>
              <a:t>Practical Problems </a:t>
            </a:r>
            <a:r>
              <a:rPr lang="en-US" sz="4500" dirty="0" err="1" smtClean="0">
                <a:solidFill>
                  <a:schemeClr val="accent1"/>
                </a:solidFill>
              </a:rPr>
              <a:t>vs</a:t>
            </a:r>
            <a:r>
              <a:rPr lang="en-US" sz="4500" dirty="0" smtClean="0">
                <a:solidFill>
                  <a:schemeClr val="accent1"/>
                </a:solidFill>
              </a:rPr>
              <a:t> Research Problems</a:t>
            </a:r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63550" indent="-463550">
              <a:defRPr/>
            </a:pPr>
            <a:r>
              <a:rPr lang="en-US" sz="2800" b="1" dirty="0" smtClean="0">
                <a:solidFill>
                  <a:srgbClr val="FF9933"/>
                </a:solidFill>
                <a:cs typeface="+mn-cs"/>
              </a:rPr>
              <a:t>Practical problem</a:t>
            </a:r>
            <a:r>
              <a:rPr lang="en-US" sz="2800" b="1" dirty="0" smtClean="0">
                <a:solidFill>
                  <a:srgbClr val="006600"/>
                </a:solidFill>
                <a:cs typeface="+mn-cs"/>
              </a:rPr>
              <a:t>:</a:t>
            </a:r>
          </a:p>
          <a:p>
            <a:pPr marL="914400" lvl="1" indent="-457200" eaLnBrk="1" hangingPunct="1">
              <a:defRPr/>
            </a:pPr>
            <a:r>
              <a:rPr lang="en-US" sz="2800" dirty="0" smtClean="0"/>
              <a:t>Originates in the real world</a:t>
            </a:r>
          </a:p>
          <a:p>
            <a:pPr marL="914400" lvl="1" indent="-457200" eaLnBrk="1" hangingPunct="1">
              <a:defRPr/>
            </a:pPr>
            <a:r>
              <a:rPr lang="en-US" sz="2800" dirty="0" smtClean="0"/>
              <a:t>Means trouble</a:t>
            </a:r>
          </a:p>
          <a:p>
            <a:pPr marL="914400" lvl="1" indent="-457200" eaLnBrk="1" hangingPunct="1">
              <a:defRPr/>
            </a:pPr>
            <a:r>
              <a:rPr lang="en-US" sz="2800" dirty="0" smtClean="0"/>
              <a:t>Costs money, time, happiness, wellbeing,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914400" lvl="1" indent="-457200" eaLnBrk="1" hangingPunct="1">
              <a:defRPr/>
            </a:pPr>
            <a:r>
              <a:rPr lang="en-US" sz="2800" dirty="0" smtClean="0"/>
              <a:t>Can be solved by </a:t>
            </a:r>
            <a:r>
              <a:rPr lang="en-US" sz="2800" b="1" dirty="0" smtClean="0">
                <a:solidFill>
                  <a:srgbClr val="FF9933"/>
                </a:solidFill>
              </a:rPr>
              <a:t>doing something</a:t>
            </a:r>
            <a:r>
              <a:rPr lang="en-US" sz="2800" dirty="0" smtClean="0">
                <a:solidFill>
                  <a:srgbClr val="FF9933"/>
                </a:solidFill>
              </a:rPr>
              <a:t>.</a:t>
            </a:r>
          </a:p>
          <a:p>
            <a:pPr marL="463550" indent="-463550">
              <a:defRPr/>
            </a:pPr>
            <a:r>
              <a:rPr lang="en-US" sz="2800" b="1" dirty="0" smtClean="0">
                <a:cs typeface="+mn-cs"/>
              </a:rPr>
              <a:t>In order to solve the practical problem you have to pose and solve the research problem.</a:t>
            </a:r>
          </a:p>
          <a:p>
            <a:pPr marL="463550" indent="-463550">
              <a:defRPr/>
            </a:pPr>
            <a:r>
              <a:rPr lang="en-US" sz="2800" b="1" dirty="0" smtClean="0">
                <a:solidFill>
                  <a:srgbClr val="FF9933"/>
                </a:solidFill>
                <a:cs typeface="+mn-cs"/>
              </a:rPr>
              <a:t>Research problem:</a:t>
            </a:r>
          </a:p>
          <a:p>
            <a:pPr marL="914400" lvl="1" indent="-457200" eaLnBrk="1" hangingPunct="1">
              <a:defRPr/>
            </a:pPr>
            <a:r>
              <a:rPr lang="en-US" sz="2800" dirty="0" smtClean="0"/>
              <a:t>Originates in your mind</a:t>
            </a:r>
          </a:p>
          <a:p>
            <a:pPr marL="914400" lvl="1" indent="-457200" eaLnBrk="1" hangingPunct="1">
              <a:defRPr/>
            </a:pPr>
            <a:r>
              <a:rPr lang="en-US" sz="2800" dirty="0" smtClean="0"/>
              <a:t>Means </a:t>
            </a:r>
            <a:r>
              <a:rPr lang="en-US" sz="2800" b="1" dirty="0" smtClean="0"/>
              <a:t>incomplete knowledge or understanding of something</a:t>
            </a:r>
            <a:r>
              <a:rPr lang="en-US" sz="2800" dirty="0" smtClean="0"/>
              <a:t>.</a:t>
            </a:r>
          </a:p>
          <a:p>
            <a:pPr marL="914400" lvl="1" indent="-457200" eaLnBrk="1" hangingPunct="1">
              <a:defRPr/>
            </a:pPr>
            <a:r>
              <a:rPr lang="en-US" sz="2800" dirty="0" smtClean="0"/>
              <a:t>Costs = the cost of ignorance. How costly is it?..</a:t>
            </a:r>
          </a:p>
          <a:p>
            <a:pPr marL="914400" lvl="1" indent="-457200" eaLnBrk="1" hangingPunct="1">
              <a:defRPr/>
            </a:pPr>
            <a:r>
              <a:rPr lang="en-US" sz="2800" dirty="0" smtClean="0"/>
              <a:t>Can be solved NOT by changing something in the real world but by</a:t>
            </a:r>
            <a:r>
              <a:rPr lang="en-US" sz="2800" dirty="0" smtClean="0">
                <a:solidFill>
                  <a:srgbClr val="006600"/>
                </a:solidFill>
              </a:rPr>
              <a:t> </a:t>
            </a:r>
            <a:r>
              <a:rPr lang="en-US" sz="2800" dirty="0" smtClean="0">
                <a:solidFill>
                  <a:srgbClr val="FF9900"/>
                </a:solidFill>
              </a:rPr>
              <a:t>learning something and understanding it better.</a:t>
            </a:r>
          </a:p>
          <a:p>
            <a:pPr marL="914400" lvl="1" indent="-457200" eaLnBrk="1" hangingPunct="1">
              <a:defRPr/>
            </a:pPr>
            <a:endParaRPr lang="en-US" sz="20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sz="4500" dirty="0" smtClean="0">
                <a:solidFill>
                  <a:schemeClr val="accent1"/>
                </a:solidFill>
              </a:rPr>
              <a:t>Pure Research </a:t>
            </a:r>
            <a:r>
              <a:rPr lang="en-US" sz="4500" dirty="0" err="1" smtClean="0">
                <a:solidFill>
                  <a:schemeClr val="accent1"/>
                </a:solidFill>
              </a:rPr>
              <a:t>vs</a:t>
            </a:r>
            <a:r>
              <a:rPr lang="en-US" sz="4500" dirty="0" smtClean="0">
                <a:solidFill>
                  <a:schemeClr val="accent1"/>
                </a:solidFill>
              </a:rPr>
              <a:t> Applied Research</a:t>
            </a:r>
          </a:p>
        </p:txBody>
      </p:sp>
      <p:sp>
        <p:nvSpPr>
          <p:cNvPr id="141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defRPr/>
            </a:pPr>
            <a:r>
              <a:rPr lang="en-US" b="1" dirty="0" smtClean="0">
                <a:solidFill>
                  <a:srgbClr val="FF9933"/>
                </a:solidFill>
                <a:cs typeface="+mn-cs"/>
              </a:rPr>
              <a:t>Pure research</a:t>
            </a:r>
            <a:r>
              <a:rPr lang="en-US" dirty="0" smtClean="0">
                <a:solidFill>
                  <a:srgbClr val="006600"/>
                </a:solidFill>
                <a:cs typeface="+mn-cs"/>
              </a:rPr>
              <a:t>:</a:t>
            </a:r>
          </a:p>
          <a:p>
            <a:pPr marL="914400" lvl="1" indent="-457200" eaLnBrk="1" hangingPunct="1">
              <a:defRPr/>
            </a:pPr>
            <a:r>
              <a:rPr lang="en-US" sz="2600" dirty="0" smtClean="0"/>
              <a:t>A solution to a research problem has no explicit application to the real world (a practical problem)</a:t>
            </a:r>
          </a:p>
          <a:p>
            <a:pPr marL="914400" lvl="1" indent="-457200" eaLnBrk="1" hangingPunct="1">
              <a:defRPr/>
            </a:pPr>
            <a:r>
              <a:rPr lang="en-US" sz="2600" dirty="0" smtClean="0"/>
              <a:t>The rationale defines what </a:t>
            </a:r>
            <a:r>
              <a:rPr lang="en-US" sz="2600" b="1" dirty="0" smtClean="0">
                <a:solidFill>
                  <a:srgbClr val="FF9933"/>
                </a:solidFill>
              </a:rPr>
              <a:t>y</a:t>
            </a:r>
            <a:r>
              <a:rPr lang="en-US" sz="2600" b="1" u="sng" dirty="0" smtClean="0">
                <a:solidFill>
                  <a:srgbClr val="FF9933"/>
                </a:solidFill>
              </a:rPr>
              <a:t>ou want to know</a:t>
            </a:r>
          </a:p>
          <a:p>
            <a:pPr marL="463550" indent="-463550">
              <a:defRPr/>
            </a:pPr>
            <a:r>
              <a:rPr lang="en-US" b="1" dirty="0" smtClean="0">
                <a:solidFill>
                  <a:srgbClr val="FF9933"/>
                </a:solidFill>
                <a:cs typeface="+mn-cs"/>
              </a:rPr>
              <a:t>Applied research</a:t>
            </a:r>
            <a:r>
              <a:rPr lang="en-US" dirty="0" smtClean="0">
                <a:solidFill>
                  <a:srgbClr val="FF9933"/>
                </a:solidFill>
                <a:cs typeface="+mn-cs"/>
              </a:rPr>
              <a:t>:</a:t>
            </a:r>
          </a:p>
          <a:p>
            <a:pPr marL="914400" lvl="1" indent="-457200" eaLnBrk="1" hangingPunct="1">
              <a:defRPr/>
            </a:pPr>
            <a:r>
              <a:rPr lang="en-US" sz="2600" dirty="0" smtClean="0"/>
              <a:t>A solution to a research problem can be applied to a practical problem</a:t>
            </a:r>
          </a:p>
          <a:p>
            <a:pPr marL="914400" lvl="1" indent="-457200" eaLnBrk="1" hangingPunct="1">
              <a:defRPr/>
            </a:pPr>
            <a:r>
              <a:rPr lang="en-US" sz="2600" dirty="0" smtClean="0"/>
              <a:t>The rationale defines </a:t>
            </a:r>
            <a:r>
              <a:rPr lang="en-US" sz="2600" b="1" u="sng" dirty="0" smtClean="0">
                <a:solidFill>
                  <a:srgbClr val="FF9933"/>
                </a:solidFill>
              </a:rPr>
              <a:t>what you want to do</a:t>
            </a:r>
            <a:r>
              <a:rPr lang="en-US" sz="2600" dirty="0" smtClean="0">
                <a:solidFill>
                  <a:srgbClr val="FF9933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 idx="4294967295"/>
          </p:nvPr>
        </p:nvSpPr>
        <p:spPr>
          <a:xfrm>
            <a:off x="228600" y="381000"/>
            <a:ext cx="7467600" cy="1311275"/>
          </a:xfrm>
        </p:spPr>
        <p:txBody>
          <a:bodyPr anchor="ctr"/>
          <a:lstStyle/>
          <a:p>
            <a:pPr eaLnBrk="1" hangingPunct="1"/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Applied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63550" indent="-463550" eaLnBrk="1" hangingPunct="1">
              <a:lnSpc>
                <a:spcPct val="125000"/>
              </a:lnSpc>
              <a:buFont typeface="Wingdings" charset="0"/>
              <a:buChar char="­"/>
              <a:defRPr/>
            </a:pPr>
            <a:r>
              <a:rPr lang="en-US" sz="2400" dirty="0" smtClean="0">
                <a:solidFill>
                  <a:srgbClr val="006600"/>
                </a:solidFill>
                <a:cs typeface="+mn-cs"/>
              </a:rPr>
              <a:t>Example:</a:t>
            </a:r>
          </a:p>
          <a:p>
            <a:pPr marL="463550" indent="-463550">
              <a:lnSpc>
                <a:spcPct val="125000"/>
              </a:lnSpc>
              <a:buFont typeface="Wingdings" charset="0"/>
              <a:buChar char="­"/>
              <a:defRPr/>
            </a:pPr>
            <a:r>
              <a:rPr lang="en-US" sz="2400" b="1" dirty="0" smtClean="0">
                <a:solidFill>
                  <a:srgbClr val="FF9900"/>
                </a:solidFill>
                <a:cs typeface="+mn-cs"/>
              </a:rPr>
              <a:t>Topic</a:t>
            </a:r>
            <a:r>
              <a:rPr lang="en-US" sz="2400" dirty="0" smtClean="0">
                <a:solidFill>
                  <a:srgbClr val="006600"/>
                </a:solidFill>
                <a:cs typeface="+mn-cs"/>
              </a:rPr>
              <a:t>: </a:t>
            </a:r>
            <a:r>
              <a:rPr lang="en-US" sz="2400" dirty="0" smtClean="0"/>
              <a:t>I am studying </a:t>
            </a:r>
            <a:r>
              <a:rPr lang="en-US" sz="2400" b="1" i="1" dirty="0" smtClean="0"/>
              <a:t>software clustering </a:t>
            </a:r>
            <a:r>
              <a:rPr lang="en-US" sz="2400" dirty="0" smtClean="0"/>
              <a:t>for </a:t>
            </a:r>
            <a:r>
              <a:rPr lang="en-US" sz="2400" dirty="0" err="1" smtClean="0"/>
              <a:t>remodularisation</a:t>
            </a:r>
            <a:r>
              <a:rPr lang="en-US" sz="2400" dirty="0" smtClean="0"/>
              <a:t> of software systems</a:t>
            </a:r>
            <a:r>
              <a:rPr lang="en-US" sz="2400" dirty="0" smtClean="0">
                <a:solidFill>
                  <a:srgbClr val="006600"/>
                </a:solidFill>
                <a:cs typeface="+mn-cs"/>
              </a:rPr>
              <a:t>,</a:t>
            </a:r>
          </a:p>
          <a:p>
            <a:pPr marL="463550" indent="-463550">
              <a:lnSpc>
                <a:spcPct val="125000"/>
              </a:lnSpc>
              <a:buFont typeface="Wingdings" charset="0"/>
              <a:buChar char="­"/>
              <a:defRPr/>
            </a:pPr>
            <a:r>
              <a:rPr lang="en-US" sz="2400" b="1" dirty="0" smtClean="0">
                <a:solidFill>
                  <a:srgbClr val="FF9900"/>
                </a:solidFill>
                <a:cs typeface="+mn-cs"/>
              </a:rPr>
              <a:t>Question</a:t>
            </a:r>
            <a:r>
              <a:rPr lang="en-US" sz="2400" dirty="0" smtClean="0">
                <a:solidFill>
                  <a:srgbClr val="006600"/>
                </a:solidFill>
                <a:cs typeface="+mn-cs"/>
              </a:rPr>
              <a:t>: </a:t>
            </a:r>
            <a:r>
              <a:rPr lang="en-US" sz="2400" dirty="0" smtClean="0"/>
              <a:t>because I want to find out how experts cluster software modules</a:t>
            </a:r>
            <a:r>
              <a:rPr lang="en-US" sz="2400" dirty="0" smtClean="0">
                <a:solidFill>
                  <a:srgbClr val="006600"/>
                </a:solidFill>
                <a:cs typeface="+mn-cs"/>
              </a:rPr>
              <a:t>, </a:t>
            </a:r>
            <a:r>
              <a:rPr lang="en-US" sz="2400" i="1" dirty="0" smtClean="0">
                <a:solidFill>
                  <a:srgbClr val="006600"/>
                </a:solidFill>
                <a:cs typeface="+mn-cs"/>
              </a:rPr>
              <a:t>-&gt;</a:t>
            </a:r>
            <a:r>
              <a:rPr lang="en-US" sz="2400" i="1" dirty="0" smtClean="0">
                <a:solidFill>
                  <a:srgbClr val="0000FF"/>
                </a:solidFill>
                <a:cs typeface="+mn-cs"/>
              </a:rPr>
              <a:t>implies that we do not know something</a:t>
            </a:r>
          </a:p>
          <a:p>
            <a:pPr marL="463550" indent="-463550">
              <a:lnSpc>
                <a:spcPct val="125000"/>
              </a:lnSpc>
              <a:buFont typeface="Wingdings" charset="0"/>
              <a:buChar char="­"/>
              <a:defRPr/>
            </a:pPr>
            <a:r>
              <a:rPr lang="en-US" sz="2400" b="1" dirty="0" smtClean="0">
                <a:solidFill>
                  <a:srgbClr val="FF9900"/>
                </a:solidFill>
                <a:cs typeface="+mn-cs"/>
              </a:rPr>
              <a:t>Rationale:</a:t>
            </a:r>
            <a:r>
              <a:rPr lang="en-US" sz="2400" dirty="0" smtClean="0">
                <a:solidFill>
                  <a:srgbClr val="006600"/>
                </a:solidFill>
                <a:cs typeface="+mn-cs"/>
              </a:rPr>
              <a:t> </a:t>
            </a:r>
            <a:r>
              <a:rPr lang="en-US" sz="2400" dirty="0" smtClean="0"/>
              <a:t>how to design a software clustering technique that can optimally produce a high-level abstraction of the software design</a:t>
            </a:r>
            <a:r>
              <a:rPr lang="en-US" sz="2400" dirty="0" smtClean="0">
                <a:solidFill>
                  <a:srgbClr val="006600"/>
                </a:solidFill>
                <a:cs typeface="+mn-cs"/>
              </a:rPr>
              <a:t> </a:t>
            </a:r>
            <a:r>
              <a:rPr lang="en-US" sz="2400" i="1" dirty="0" smtClean="0">
                <a:solidFill>
                  <a:srgbClr val="006600"/>
                </a:solidFill>
                <a:cs typeface="+mn-cs"/>
              </a:rPr>
              <a:t>-&gt;</a:t>
            </a:r>
            <a:r>
              <a:rPr lang="en-US" sz="2400" i="1" dirty="0" smtClean="0">
                <a:solidFill>
                  <a:srgbClr val="0000FF"/>
                </a:solidFill>
                <a:cs typeface="+mn-cs"/>
              </a:rPr>
              <a:t>implies that we should do something</a:t>
            </a:r>
            <a:r>
              <a:rPr lang="en-US" sz="2400" dirty="0" smtClean="0">
                <a:solidFill>
                  <a:srgbClr val="006600"/>
                </a:solidFill>
                <a:cs typeface="+mn-cs"/>
              </a:rPr>
              <a:t> 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</p:spPr>
        <p:txBody>
          <a:bodyPr anchor="ctr"/>
          <a:lstStyle/>
          <a:p>
            <a:pPr algn="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216E259B-811C-4121-9D32-EAB77B81EAD7}" type="slidenum">
              <a:rPr lang="en-US" sz="8200" b="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  <a:ea typeface="+mn-ea"/>
              </a:rPr>
              <a:pPr algn="r" defTabSz="4572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 sz="8200" b="0">
              <a:gradFill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10000"/>
                    </a:schemeClr>
                  </a:gs>
                </a:gsLst>
                <a:lin ang="5400000" scaled="0"/>
              </a:gradFill>
              <a:latin typeface="Impact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sz="4500" dirty="0" smtClean="0">
                <a:solidFill>
                  <a:schemeClr val="accent1"/>
                </a:solidFill>
              </a:rPr>
              <a:t>Formulate a Problem</a:t>
            </a:r>
          </a:p>
        </p:txBody>
      </p:sp>
      <p:sp>
        <p:nvSpPr>
          <p:cNvPr id="146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 eaLnBrk="1" hangingPunct="1"/>
            <a:r>
              <a:rPr lang="en-US" sz="1800" dirty="0" smtClean="0">
                <a:solidFill>
                  <a:srgbClr val="006600"/>
                </a:solidFill>
              </a:rPr>
              <a:t>Problem is a situation that has:</a:t>
            </a:r>
          </a:p>
          <a:p>
            <a:pPr marL="914400" lvl="1" indent="-457200" eaLnBrk="1" hangingPunct="1"/>
            <a:r>
              <a:rPr lang="en-US" sz="1800" b="1" u="sng" dirty="0" smtClean="0">
                <a:solidFill>
                  <a:srgbClr val="FF9900"/>
                </a:solidFill>
              </a:rPr>
              <a:t>A condition</a:t>
            </a:r>
            <a:r>
              <a:rPr lang="en-US" sz="1800" b="1" u="sng" dirty="0" smtClean="0">
                <a:solidFill>
                  <a:srgbClr val="006600"/>
                </a:solidFill>
              </a:rPr>
              <a:t> </a:t>
            </a:r>
            <a:r>
              <a:rPr lang="en-US" sz="1800" dirty="0" smtClean="0">
                <a:solidFill>
                  <a:srgbClr val="006600"/>
                </a:solidFill>
              </a:rPr>
              <a:t>that needs to be resolved, e.g.</a:t>
            </a:r>
          </a:p>
          <a:p>
            <a:pPr marL="1255713" lvl="2" indent="-341313" eaLnBrk="1" hangingPunct="1"/>
            <a:r>
              <a:rPr lang="en-US" sz="1800" dirty="0" smtClean="0">
                <a:solidFill>
                  <a:srgbClr val="006600"/>
                </a:solidFill>
              </a:rPr>
              <a:t>The hole in the ozone layer is growing</a:t>
            </a:r>
          </a:p>
          <a:p>
            <a:pPr marL="1255713" lvl="2" indent="-341313" eaLnBrk="1" hangingPunct="1"/>
            <a:r>
              <a:rPr lang="en-US" sz="1800" dirty="0" smtClean="0">
                <a:solidFill>
                  <a:srgbClr val="006600"/>
                </a:solidFill>
              </a:rPr>
              <a:t>The complexity of IS in our company become unbearable</a:t>
            </a:r>
          </a:p>
          <a:p>
            <a:pPr marL="914400" lvl="1" indent="-457200" eaLnBrk="1" hangingPunct="1"/>
            <a:r>
              <a:rPr lang="en-US" sz="1800" b="1" u="sng" dirty="0" smtClean="0">
                <a:solidFill>
                  <a:srgbClr val="FF9900"/>
                </a:solidFill>
              </a:rPr>
              <a:t>Costs</a:t>
            </a:r>
            <a:r>
              <a:rPr lang="en-US" sz="1800" dirty="0" smtClean="0">
                <a:solidFill>
                  <a:srgbClr val="006600"/>
                </a:solidFill>
              </a:rPr>
              <a:t> of that condition that you do not want to pay/incur, e.g.</a:t>
            </a:r>
          </a:p>
          <a:p>
            <a:pPr marL="1255713" lvl="2" indent="-341313" eaLnBrk="1" hangingPunct="1"/>
            <a:r>
              <a:rPr lang="en-US" sz="1800" dirty="0" smtClean="0">
                <a:solidFill>
                  <a:srgbClr val="006600"/>
                </a:solidFill>
              </a:rPr>
              <a:t>Many will die from skin cancer</a:t>
            </a:r>
          </a:p>
          <a:p>
            <a:pPr marL="1255713" lvl="2" indent="-341313" eaLnBrk="1" hangingPunct="1"/>
            <a:r>
              <a:rPr lang="en-US" sz="1800" dirty="0" smtClean="0">
                <a:solidFill>
                  <a:srgbClr val="006600"/>
                </a:solidFill>
              </a:rPr>
              <a:t>It will cost to our department money and time to integrate a new software module X</a:t>
            </a:r>
          </a:p>
          <a:p>
            <a:pPr marL="1255713" lvl="2" indent="-341313"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rgbClr val="006600"/>
                </a:solidFill>
              </a:rPr>
              <a:t>OR: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sz="1800" b="1" u="sng" dirty="0" smtClean="0">
                <a:solidFill>
                  <a:srgbClr val="FF9900"/>
                </a:solidFill>
              </a:rPr>
              <a:t>Benefit </a:t>
            </a:r>
            <a:r>
              <a:rPr lang="en-US" sz="1800" dirty="0" smtClean="0">
                <a:solidFill>
                  <a:srgbClr val="006600"/>
                </a:solidFill>
              </a:rPr>
              <a:t>of having this condition resolved</a:t>
            </a:r>
          </a:p>
          <a:p>
            <a:pPr marL="1255713" lvl="2" indent="-341313" eaLnBrk="1" hangingPunct="1"/>
            <a:r>
              <a:rPr lang="en-US" sz="1800" dirty="0" smtClean="0">
                <a:solidFill>
                  <a:srgbClr val="006600"/>
                </a:solidFill>
              </a:rPr>
              <a:t>If we fix ozone hole – we save many lives</a:t>
            </a:r>
          </a:p>
          <a:p>
            <a:pPr marL="1255713" lvl="2" indent="-341313" eaLnBrk="1" hangingPunct="1"/>
            <a:r>
              <a:rPr lang="en-US" sz="1800" dirty="0" smtClean="0">
                <a:solidFill>
                  <a:srgbClr val="006600"/>
                </a:solidFill>
              </a:rPr>
              <a:t>If we reduce the complexity and consolidate the software – not only the X module but any further modifications will cost much less.</a:t>
            </a:r>
          </a:p>
          <a:p>
            <a:pPr marL="463550" indent="-463550" eaLnBrk="1" hangingPunct="1"/>
            <a:endParaRPr lang="en-US" sz="2000" b="1" dirty="0" smtClean="0">
              <a:solidFill>
                <a:srgbClr val="FF9900"/>
              </a:solidFill>
            </a:endParaRP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228600" y="6110287"/>
            <a:ext cx="81539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2000"/>
            <a:r>
              <a:rPr lang="en-US" sz="2000" dirty="0">
                <a:solidFill>
                  <a:srgbClr val="FF9900"/>
                </a:solidFill>
                <a:latin typeface="Arial" pitchFamily="34" charset="0"/>
              </a:rPr>
              <a:t>The greater the costs or the </a:t>
            </a:r>
            <a:r>
              <a:rPr lang="en-US" sz="2000" dirty="0" smtClean="0">
                <a:solidFill>
                  <a:srgbClr val="FF9900"/>
                </a:solidFill>
                <a:latin typeface="Arial" pitchFamily="34" charset="0"/>
              </a:rPr>
              <a:t>benefit, the </a:t>
            </a:r>
            <a:r>
              <a:rPr lang="en-US" sz="2000" dirty="0">
                <a:solidFill>
                  <a:srgbClr val="FF9900"/>
                </a:solidFill>
                <a:latin typeface="Arial" pitchFamily="34" charset="0"/>
              </a:rPr>
              <a:t>more significant the </a:t>
            </a:r>
            <a:r>
              <a:rPr lang="en-US" sz="2000" dirty="0" smtClean="0">
                <a:solidFill>
                  <a:srgbClr val="FF9900"/>
                </a:solidFill>
                <a:latin typeface="Arial" pitchFamily="34" charset="0"/>
              </a:rPr>
              <a:t>problem</a:t>
            </a:r>
            <a:endParaRPr lang="fr-FR" sz="2000" dirty="0">
              <a:solidFill>
                <a:srgbClr val="FF99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sz="4500" dirty="0" smtClean="0">
                <a:solidFill>
                  <a:schemeClr val="accent1"/>
                </a:solidFill>
              </a:rPr>
              <a:t>Search for a practical problem:</a:t>
            </a:r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defRPr/>
            </a:pPr>
            <a:r>
              <a:rPr lang="en-US" sz="2400" dirty="0" smtClean="0">
                <a:solidFill>
                  <a:srgbClr val="006600"/>
                </a:solidFill>
                <a:cs typeface="+mn-cs"/>
              </a:rPr>
              <a:t>The practical problem can serve </a:t>
            </a:r>
            <a:r>
              <a:rPr lang="en-US" sz="2400" u="sng" dirty="0" smtClean="0">
                <a:solidFill>
                  <a:srgbClr val="FF9900"/>
                </a:solidFill>
                <a:cs typeface="+mn-cs"/>
              </a:rPr>
              <a:t>as a good motivation</a:t>
            </a:r>
            <a:r>
              <a:rPr lang="en-US" sz="2400" u="sng" dirty="0" smtClean="0">
                <a:solidFill>
                  <a:srgbClr val="006600"/>
                </a:solidFill>
                <a:cs typeface="+mn-cs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cs typeface="+mn-cs"/>
              </a:rPr>
              <a:t>for your research project;</a:t>
            </a:r>
          </a:p>
          <a:p>
            <a:pPr marL="463550" indent="-463550">
              <a:defRPr/>
            </a:pPr>
            <a:r>
              <a:rPr lang="en-US" sz="2400" b="1" dirty="0" smtClean="0">
                <a:solidFill>
                  <a:srgbClr val="006600"/>
                </a:solidFill>
                <a:cs typeface="+mn-cs"/>
              </a:rPr>
              <a:t>Condition </a:t>
            </a:r>
            <a:r>
              <a:rPr lang="en-US" sz="2400" dirty="0" smtClean="0">
                <a:solidFill>
                  <a:srgbClr val="006600"/>
                </a:solidFill>
                <a:cs typeface="+mn-cs"/>
              </a:rPr>
              <a:t>:</a:t>
            </a:r>
          </a:p>
          <a:p>
            <a:pPr marL="914400" lvl="1" indent="-457200" eaLnBrk="1" hangingPunct="1">
              <a:defRPr/>
            </a:pPr>
            <a:r>
              <a:rPr lang="en-US" sz="1800" dirty="0" smtClean="0">
                <a:solidFill>
                  <a:srgbClr val="006600"/>
                </a:solidFill>
              </a:rPr>
              <a:t>What problem you (or your colleagues) are observing in companies? </a:t>
            </a:r>
          </a:p>
          <a:p>
            <a:pPr marL="914400" lvl="1" indent="-457200" eaLnBrk="1" hangingPunct="1">
              <a:defRPr/>
            </a:pPr>
            <a:r>
              <a:rPr lang="en-US" sz="1800" dirty="0" smtClean="0">
                <a:solidFill>
                  <a:srgbClr val="006600"/>
                </a:solidFill>
              </a:rPr>
              <a:t>What are the evidences?</a:t>
            </a:r>
          </a:p>
          <a:p>
            <a:pPr marL="463550" indent="-463550">
              <a:defRPr/>
            </a:pPr>
            <a:r>
              <a:rPr lang="en-US" sz="2400" b="1" dirty="0" smtClean="0">
                <a:solidFill>
                  <a:srgbClr val="006600"/>
                </a:solidFill>
                <a:cs typeface="+mn-cs"/>
              </a:rPr>
              <a:t>Cost</a:t>
            </a:r>
            <a:r>
              <a:rPr lang="en-US" sz="2400" dirty="0" smtClean="0">
                <a:solidFill>
                  <a:srgbClr val="006600"/>
                </a:solidFill>
                <a:cs typeface="+mn-cs"/>
              </a:rPr>
              <a:t>:</a:t>
            </a:r>
            <a:endParaRPr lang="en-US" sz="2000" dirty="0" smtClean="0">
              <a:solidFill>
                <a:srgbClr val="006600"/>
              </a:solidFill>
              <a:cs typeface="+mn-cs"/>
            </a:endParaRPr>
          </a:p>
          <a:p>
            <a:pPr marL="914400" lvl="1" indent="-457200" eaLnBrk="1" hangingPunct="1">
              <a:defRPr/>
            </a:pPr>
            <a:r>
              <a:rPr lang="en-US" sz="1800" dirty="0" smtClean="0">
                <a:solidFill>
                  <a:srgbClr val="006600"/>
                </a:solidFill>
              </a:rPr>
              <a:t>What kind of trouble it causes?</a:t>
            </a:r>
          </a:p>
          <a:p>
            <a:pPr marL="914400" lvl="1" indent="-457200" eaLnBrk="1" hangingPunct="1">
              <a:defRPr/>
            </a:pPr>
            <a:r>
              <a:rPr lang="en-US" sz="1800" dirty="0" smtClean="0">
                <a:solidFill>
                  <a:srgbClr val="006600"/>
                </a:solidFill>
              </a:rPr>
              <a:t>Who is interested to improve it? Why?</a:t>
            </a:r>
          </a:p>
          <a:p>
            <a:pPr marL="463550" indent="-463550" eaLnBrk="1" hangingPunct="1">
              <a:buFont typeface="Wingdings" charset="0"/>
              <a:buNone/>
              <a:defRPr/>
            </a:pPr>
            <a:r>
              <a:rPr lang="en-US" sz="2400" b="1" dirty="0" smtClean="0">
                <a:solidFill>
                  <a:srgbClr val="006600"/>
                </a:solidFill>
                <a:cs typeface="+mn-cs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cs typeface="+mn-cs"/>
              </a:rPr>
              <a:t>Example</a:t>
            </a:r>
          </a:p>
          <a:p>
            <a:pPr marL="463550" indent="-463550" eaLnBrk="1" hangingPunct="1">
              <a:buFont typeface="Wingdings" charset="0"/>
              <a:buNone/>
              <a:defRPr/>
            </a:pPr>
            <a:r>
              <a:rPr lang="en-US" sz="2400" b="1" dirty="0" smtClean="0">
                <a:solidFill>
                  <a:srgbClr val="0000FF"/>
                </a:solidFill>
                <a:cs typeface="+mn-cs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cs typeface="+mn-cs"/>
              </a:rPr>
              <a:t>Requirements documents are incomplete, inconsistent, inadequate and</a:t>
            </a:r>
            <a:r>
              <a:rPr lang="en-US" sz="1800" b="1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cs typeface="+mn-cs"/>
              </a:rPr>
              <a:t>this has a high negative impact on the quality of the resulting system</a:t>
            </a:r>
            <a:endParaRPr lang="en-US" sz="1800" b="1" dirty="0" smtClean="0">
              <a:solidFill>
                <a:srgbClr val="0000FF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4500" dirty="0" smtClean="0">
                <a:solidFill>
                  <a:schemeClr val="accent1"/>
                </a:solidFill>
                <a:cs typeface="+mj-cs"/>
              </a:rPr>
              <a:t>Formulate a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 eaLnBrk="1" hangingPunct="1">
              <a:lnSpc>
                <a:spcPct val="110000"/>
              </a:lnSpc>
            </a:pPr>
            <a:r>
              <a:rPr lang="en-US" sz="1800" b="1" dirty="0" smtClean="0">
                <a:solidFill>
                  <a:srgbClr val="FF9900"/>
                </a:solidFill>
              </a:rPr>
              <a:t>Condition</a:t>
            </a:r>
            <a:r>
              <a:rPr lang="en-US" sz="1800" dirty="0" smtClean="0">
                <a:solidFill>
                  <a:srgbClr val="FF9900"/>
                </a:solidFill>
              </a:rPr>
              <a:t>: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sz="1800" dirty="0" smtClean="0"/>
              <a:t>Not knowing or understanding something that you think you (and your readers) should</a:t>
            </a:r>
          </a:p>
          <a:p>
            <a:pPr marL="463550" indent="-463550" eaLnBrk="1" hangingPunct="1">
              <a:lnSpc>
                <a:spcPct val="110000"/>
              </a:lnSpc>
            </a:pPr>
            <a:r>
              <a:rPr lang="en-US" sz="1800" b="1" dirty="0" smtClean="0">
                <a:solidFill>
                  <a:srgbClr val="FF9900"/>
                </a:solidFill>
              </a:rPr>
              <a:t>Cost</a:t>
            </a:r>
            <a:r>
              <a:rPr lang="en-US" sz="1800" dirty="0" smtClean="0">
                <a:solidFill>
                  <a:srgbClr val="FF9900"/>
                </a:solidFill>
              </a:rPr>
              <a:t>:</a:t>
            </a:r>
            <a:r>
              <a:rPr lang="en-US" sz="1800" dirty="0" smtClean="0">
                <a:solidFill>
                  <a:srgbClr val="006600"/>
                </a:solidFill>
              </a:rPr>
              <a:t> </a:t>
            </a:r>
            <a:r>
              <a:rPr lang="en-US" sz="1800" dirty="0" smtClean="0"/>
              <a:t>(</a:t>
            </a:r>
            <a:r>
              <a:rPr lang="en-US" altLang="fr-FR" sz="1800" dirty="0" smtClean="0"/>
              <a:t>“</a:t>
            </a:r>
            <a:r>
              <a:rPr lang="en-US" sz="1800" dirty="0" smtClean="0"/>
              <a:t>So what?</a:t>
            </a:r>
            <a:r>
              <a:rPr lang="en-US" altLang="fr-FR" sz="1800" dirty="0" smtClean="0"/>
              <a:t>”</a:t>
            </a:r>
            <a:r>
              <a:rPr lang="en-US" sz="1800" dirty="0" smtClean="0"/>
              <a:t>)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sz="1800" dirty="0" smtClean="0"/>
              <a:t>Might have no explicit or immediate cost -&gt; difficult to grasp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sz="1800" dirty="0" smtClean="0"/>
              <a:t>Usually, it is some further ignorance and misunderstanding which is more significant than the condition</a:t>
            </a:r>
          </a:p>
          <a:p>
            <a:pPr marL="914400" lvl="1" indent="-457200" eaLnBrk="1" hangingPunct="1">
              <a:lnSpc>
                <a:spcPct val="110000"/>
              </a:lnSpc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Example</a:t>
            </a:r>
            <a:r>
              <a:rPr lang="en-US" sz="1800" dirty="0" smtClean="0">
                <a:solidFill>
                  <a:srgbClr val="0000FF"/>
                </a:solidFill>
              </a:rPr>
              <a:t>: </a:t>
            </a:r>
            <a:r>
              <a:rPr lang="en-US" sz="1800" i="1" dirty="0" smtClean="0">
                <a:solidFill>
                  <a:srgbClr val="0000FF"/>
                </a:solidFill>
              </a:rPr>
              <a:t>what is the cost of </a:t>
            </a:r>
            <a:r>
              <a:rPr lang="en-US" altLang="fr-FR" sz="1800" i="1" dirty="0" smtClean="0">
                <a:solidFill>
                  <a:srgbClr val="0000FF"/>
                </a:solidFill>
              </a:rPr>
              <a:t>“</a:t>
            </a:r>
            <a:r>
              <a:rPr lang="en-US" sz="1800" i="1" dirty="0" smtClean="0">
                <a:solidFill>
                  <a:srgbClr val="0000FF"/>
                </a:solidFill>
              </a:rPr>
              <a:t>not understanding why elicitation methods fail in delivering quality requirements documents</a:t>
            </a:r>
            <a:r>
              <a:rPr lang="en-US" altLang="fr-FR" sz="1800" i="1" dirty="0" smtClean="0">
                <a:solidFill>
                  <a:srgbClr val="0000FF"/>
                </a:solidFill>
              </a:rPr>
              <a:t>”</a:t>
            </a:r>
            <a:r>
              <a:rPr lang="en-US" sz="1800" i="1" dirty="0" smtClean="0">
                <a:solidFill>
                  <a:srgbClr val="0000FF"/>
                </a:solidFill>
              </a:rPr>
              <a:t>?</a:t>
            </a:r>
            <a:r>
              <a:rPr lang="en-US" sz="1800" dirty="0" smtClean="0">
                <a:solidFill>
                  <a:srgbClr val="0000FF"/>
                </a:solidFill>
              </a:rPr>
              <a:t> – If we do not understand this (the research question) then, 50% of projects will continue to fail. Getting this understanding (research problem) will help to solve the practical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 idx="4294967295"/>
          </p:nvPr>
        </p:nvSpPr>
        <p:spPr>
          <a:xfrm>
            <a:off x="228600" y="685800"/>
            <a:ext cx="7467600" cy="701675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en-US" sz="4000" b="1" dirty="0" smtClean="0">
                <a:solidFill>
                  <a:schemeClr val="accent1"/>
                </a:solidFill>
                <a:cs typeface="+mj-cs"/>
              </a:rPr>
              <a:t>Bear in mind …</a:t>
            </a:r>
          </a:p>
        </p:txBody>
      </p:sp>
      <p:sp>
        <p:nvSpPr>
          <p:cNvPr id="154627" name="Content Placeholder 2"/>
          <p:cNvSpPr>
            <a:spLocks noGrp="1"/>
          </p:cNvSpPr>
          <p:nvPr>
            <p:ph idx="4294967295"/>
          </p:nvPr>
        </p:nvSpPr>
        <p:spPr>
          <a:xfrm>
            <a:off x="250825" y="1989138"/>
            <a:ext cx="7543800" cy="4114800"/>
          </a:xfrm>
        </p:spPr>
        <p:txBody>
          <a:bodyPr/>
          <a:lstStyle/>
          <a:p>
            <a:pPr marL="463550" indent="-463550" eaLnBrk="1" hangingPunct="1">
              <a:lnSpc>
                <a:spcPct val="120000"/>
              </a:lnSpc>
              <a:buFont typeface="Wingdings" charset="0"/>
              <a:buChar char="­"/>
              <a:defRPr/>
            </a:pPr>
            <a:r>
              <a:rPr lang="en-US" sz="2400" b="1" dirty="0" smtClean="0">
                <a:solidFill>
                  <a:srgbClr val="006600"/>
                </a:solidFill>
                <a:cs typeface="+mn-cs"/>
              </a:rPr>
              <a:t>During your project you can undertake either </a:t>
            </a:r>
            <a:r>
              <a:rPr lang="en-US" sz="2400" b="1" u="sng" dirty="0" smtClean="0">
                <a:solidFill>
                  <a:srgbClr val="FF9933"/>
                </a:solidFill>
                <a:cs typeface="+mn-cs"/>
              </a:rPr>
              <a:t>applied </a:t>
            </a:r>
            <a:r>
              <a:rPr lang="en-US" sz="2400" b="1" dirty="0" smtClean="0">
                <a:solidFill>
                  <a:srgbClr val="FF9933"/>
                </a:solidFill>
                <a:cs typeface="+mn-cs"/>
              </a:rPr>
              <a:t>or </a:t>
            </a:r>
            <a:r>
              <a:rPr lang="en-US" sz="2400" b="1" u="sng" dirty="0" smtClean="0">
                <a:solidFill>
                  <a:srgbClr val="FF9933"/>
                </a:solidFill>
                <a:cs typeface="+mn-cs"/>
              </a:rPr>
              <a:t>pure research</a:t>
            </a:r>
            <a:r>
              <a:rPr lang="en-US" sz="2400" b="1" dirty="0" smtClean="0">
                <a:solidFill>
                  <a:srgbClr val="FF9933"/>
                </a:solidFill>
                <a:cs typeface="+mn-cs"/>
              </a:rPr>
              <a:t>. </a:t>
            </a:r>
          </a:p>
          <a:p>
            <a:pPr marL="463550" indent="-463550" eaLnBrk="1" hangingPunct="1">
              <a:lnSpc>
                <a:spcPct val="120000"/>
              </a:lnSpc>
              <a:buFont typeface="Wingdings" charset="0"/>
              <a:buChar char="­"/>
              <a:defRPr/>
            </a:pPr>
            <a:r>
              <a:rPr lang="en-US" sz="2400" b="1" dirty="0" smtClean="0">
                <a:solidFill>
                  <a:srgbClr val="006600"/>
                </a:solidFill>
                <a:cs typeface="+mn-cs"/>
              </a:rPr>
              <a:t>The subject of your project is always </a:t>
            </a:r>
            <a:r>
              <a:rPr lang="en-US" sz="2400" b="1" dirty="0" smtClean="0">
                <a:solidFill>
                  <a:srgbClr val="006600"/>
                </a:solidFill>
              </a:rPr>
              <a:t>related to </a:t>
            </a:r>
            <a:r>
              <a:rPr lang="en-US" sz="2400" b="1" dirty="0" smtClean="0">
                <a:solidFill>
                  <a:srgbClr val="006600"/>
                </a:solidFill>
                <a:cs typeface="+mn-cs"/>
              </a:rPr>
              <a:t>a </a:t>
            </a:r>
            <a:r>
              <a:rPr lang="en-US" sz="2400" b="1" u="sng" dirty="0" smtClean="0">
                <a:solidFill>
                  <a:srgbClr val="FF9933"/>
                </a:solidFill>
                <a:cs typeface="+mn-cs"/>
              </a:rPr>
              <a:t>Research problem</a:t>
            </a:r>
            <a:r>
              <a:rPr lang="en-US" sz="2400" b="1" dirty="0" smtClean="0">
                <a:solidFill>
                  <a:srgbClr val="006600"/>
                </a:solidFill>
                <a:cs typeface="+mn-cs"/>
              </a:rPr>
              <a:t>! </a:t>
            </a:r>
          </a:p>
          <a:p>
            <a:pPr marL="463550" indent="-463550" eaLnBrk="1" hangingPunct="1">
              <a:lnSpc>
                <a:spcPct val="120000"/>
              </a:lnSpc>
              <a:buFont typeface="Wingdings" charset="0"/>
              <a:buChar char="­"/>
              <a:defRPr/>
            </a:pPr>
            <a:r>
              <a:rPr lang="en-US" sz="2400" b="1" dirty="0" smtClean="0">
                <a:solidFill>
                  <a:srgbClr val="006600"/>
                </a:solidFill>
                <a:cs typeface="+mn-cs"/>
              </a:rPr>
              <a:t>You have a research problem if and only if you and you readers</a:t>
            </a:r>
            <a:r>
              <a:rPr lang="en-US" sz="2400" b="1" u="sng" dirty="0" smtClean="0">
                <a:solidFill>
                  <a:srgbClr val="006600"/>
                </a:solidFill>
                <a:cs typeface="+mn-cs"/>
              </a:rPr>
              <a:t> </a:t>
            </a:r>
            <a:r>
              <a:rPr lang="en-US" sz="2400" b="1" u="sng" dirty="0" smtClean="0">
                <a:solidFill>
                  <a:srgbClr val="FF9933"/>
                </a:solidFill>
                <a:cs typeface="+mn-cs"/>
              </a:rPr>
              <a:t>agree that you and they do not know or understand something, but should.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 idx="4294967295"/>
          </p:nvPr>
        </p:nvSpPr>
        <p:spPr>
          <a:xfrm>
            <a:off x="228600" y="685800"/>
            <a:ext cx="7467600" cy="701675"/>
          </a:xfrm>
        </p:spPr>
        <p:txBody>
          <a:bodyPr anchor="ctr"/>
          <a:lstStyle/>
          <a:p>
            <a:pPr eaLnBrk="1" hangingPunct="1"/>
            <a:r>
              <a:rPr lang="en-US" sz="4000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</p:txBody>
      </p:sp>
      <p:sp>
        <p:nvSpPr>
          <p:cNvPr id="155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63550" indent="-463550" eaLnBrk="1" hangingPunct="1">
              <a:lnSpc>
                <a:spcPct val="120000"/>
              </a:lnSpc>
              <a:buFont typeface="Wingdings" charset="0"/>
              <a:buChar char="­"/>
              <a:defRPr/>
            </a:pPr>
            <a:r>
              <a:rPr lang="en-US" sz="2000" dirty="0" smtClean="0">
                <a:solidFill>
                  <a:srgbClr val="006600"/>
                </a:solidFill>
                <a:cs typeface="+mn-cs"/>
              </a:rPr>
              <a:t>At this point you should be able to answer the following questions:</a:t>
            </a:r>
          </a:p>
          <a:p>
            <a:pPr marL="914400" lvl="1" indent="-457200" eaLnBrk="1" hangingPunct="1"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006600"/>
                </a:solidFill>
              </a:rPr>
              <a:t>What is a </a:t>
            </a:r>
            <a:r>
              <a:rPr lang="en-US" sz="2000" dirty="0" smtClean="0">
                <a:solidFill>
                  <a:srgbClr val="FF9900"/>
                </a:solidFill>
              </a:rPr>
              <a:t>topic</a:t>
            </a:r>
            <a:r>
              <a:rPr lang="en-US" sz="2000" dirty="0" smtClean="0">
                <a:solidFill>
                  <a:srgbClr val="006600"/>
                </a:solidFill>
              </a:rPr>
              <a:t> of your research</a:t>
            </a:r>
          </a:p>
          <a:p>
            <a:pPr marL="914400" lvl="1" indent="-457200" eaLnBrk="1" hangingPunct="1"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006600"/>
                </a:solidFill>
              </a:rPr>
              <a:t>Do you have a </a:t>
            </a:r>
            <a:r>
              <a:rPr lang="en-US" sz="2000" dirty="0" smtClean="0">
                <a:solidFill>
                  <a:srgbClr val="FF9900"/>
                </a:solidFill>
              </a:rPr>
              <a:t>practical problem</a:t>
            </a:r>
            <a:r>
              <a:rPr lang="en-US" sz="2000" dirty="0" smtClean="0">
                <a:solidFill>
                  <a:srgbClr val="006600"/>
                </a:solidFill>
              </a:rPr>
              <a:t> to motivate your research? </a:t>
            </a:r>
          </a:p>
          <a:p>
            <a:pPr marL="1255713" lvl="2" indent="-341313" eaLnBrk="1" hangingPunct="1">
              <a:lnSpc>
                <a:spcPct val="120000"/>
              </a:lnSpc>
              <a:buFont typeface="Wingdings" charset="0"/>
              <a:buChar char="­"/>
              <a:defRPr/>
            </a:pPr>
            <a:r>
              <a:rPr lang="en-US" sz="2000" dirty="0" smtClean="0">
                <a:solidFill>
                  <a:srgbClr val="006600"/>
                </a:solidFill>
              </a:rPr>
              <a:t>your research is applied, or</a:t>
            </a:r>
          </a:p>
          <a:p>
            <a:pPr marL="1255713" lvl="2" indent="-341313" eaLnBrk="1" hangingPunct="1">
              <a:lnSpc>
                <a:spcPct val="120000"/>
              </a:lnSpc>
              <a:buFont typeface="Wingdings" charset="0"/>
              <a:buChar char="­"/>
              <a:defRPr/>
            </a:pPr>
            <a:r>
              <a:rPr lang="en-US" sz="2000" dirty="0" smtClean="0">
                <a:solidFill>
                  <a:srgbClr val="006600"/>
                </a:solidFill>
              </a:rPr>
              <a:t>your research is fundamental</a:t>
            </a:r>
          </a:p>
          <a:p>
            <a:pPr marL="914400" lvl="1" indent="-457200" eaLnBrk="1" hangingPunct="1"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006600"/>
                </a:solidFill>
              </a:rPr>
              <a:t>What is your </a:t>
            </a:r>
            <a:r>
              <a:rPr lang="en-US" sz="2000" dirty="0" smtClean="0">
                <a:solidFill>
                  <a:srgbClr val="FF9900"/>
                </a:solidFill>
              </a:rPr>
              <a:t>research problem</a:t>
            </a:r>
            <a:r>
              <a:rPr lang="en-US" sz="2000" dirty="0" smtClean="0">
                <a:solidFill>
                  <a:srgbClr val="006600"/>
                </a:solidFill>
              </a:rPr>
              <a:t>? </a:t>
            </a:r>
          </a:p>
          <a:p>
            <a:pPr marL="914400" lvl="1" indent="-457200" eaLnBrk="1" hangingPunct="1"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006600"/>
                </a:solidFill>
              </a:rPr>
              <a:t>What is a possible </a:t>
            </a:r>
            <a:r>
              <a:rPr lang="en-US" sz="2000" dirty="0" smtClean="0">
                <a:solidFill>
                  <a:srgbClr val="FF9900"/>
                </a:solidFill>
              </a:rPr>
              <a:t>impact</a:t>
            </a:r>
            <a:r>
              <a:rPr lang="en-US" sz="2000" dirty="0" smtClean="0">
                <a:solidFill>
                  <a:srgbClr val="006600"/>
                </a:solidFill>
              </a:rPr>
              <a:t> of your solution? </a:t>
            </a:r>
          </a:p>
          <a:p>
            <a:pPr marL="1255713" lvl="2" indent="-341313" eaLnBrk="1" hangingPunct="1">
              <a:lnSpc>
                <a:spcPct val="120000"/>
              </a:lnSpc>
              <a:buFont typeface="Wingdings" charset="0"/>
              <a:buNone/>
              <a:defRPr/>
            </a:pPr>
            <a:endParaRPr lang="en-US" sz="2000" dirty="0" smtClean="0">
              <a:solidFill>
                <a:srgbClr val="006600"/>
              </a:solidFill>
            </a:endParaRPr>
          </a:p>
          <a:p>
            <a:pPr marL="914400" lvl="1" indent="-457200" eaLnBrk="1" hangingPunct="1">
              <a:lnSpc>
                <a:spcPct val="120000"/>
              </a:lnSpc>
              <a:defRPr/>
            </a:pPr>
            <a:endParaRPr lang="en-US" sz="2000" dirty="0" smtClean="0">
              <a:solidFill>
                <a:srgbClr val="006600"/>
              </a:solidFill>
            </a:endParaRPr>
          </a:p>
        </p:txBody>
      </p:sp>
      <p:sp>
        <p:nvSpPr>
          <p:cNvPr id="45059" name="Footer Placeholder 3"/>
          <p:cNvSpPr txBox="1">
            <a:spLocks noGrp="1"/>
          </p:cNvSpPr>
          <p:nvPr/>
        </p:nvSpPr>
        <p:spPr bwMode="auto">
          <a:xfrm>
            <a:off x="3943350" y="6305550"/>
            <a:ext cx="37179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457200" eaLnBrk="1" hangingPunct="1">
              <a:lnSpc>
                <a:spcPct val="100000"/>
              </a:lnSpc>
            </a:pPr>
            <a:r>
              <a:rPr lang="en-US" sz="1400" b="0">
                <a:latin typeface="Rockwell" pitchFamily="18" charset="0"/>
              </a:rPr>
              <a:t>from The Craft of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Constitutes a Good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exact definition, but a good research would meet the criteria such as:</a:t>
            </a:r>
          </a:p>
          <a:p>
            <a:pPr lvl="2"/>
            <a:r>
              <a:rPr lang="en-US" dirty="0" smtClean="0"/>
              <a:t>the research is new (novelty of the research)</a:t>
            </a:r>
          </a:p>
          <a:p>
            <a:pPr lvl="2"/>
            <a:r>
              <a:rPr lang="en-US" dirty="0" smtClean="0"/>
              <a:t>the research is of value (e.g. benefit to society)</a:t>
            </a:r>
          </a:p>
          <a:p>
            <a:pPr lvl="2"/>
            <a:r>
              <a:rPr lang="en-US" dirty="0" smtClean="0"/>
              <a:t>promising (show possibility of achievement or excellence, i.e. associated with quality research output/results; research significance,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05000" y="2438400"/>
            <a:ext cx="51054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1. About Design Science</a:t>
            </a:r>
            <a:endParaRPr lang="en-GB" dirty="0" smtClean="0">
              <a:solidFill>
                <a:srgbClr val="FF99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 Formulating a Research Problem</a:t>
            </a: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 </a:t>
            </a:r>
            <a:r>
              <a:rPr lang="en-GB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Developing the Research</a:t>
            </a:r>
            <a:endParaRPr lang="en-GB" dirty="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 Measuring the Research Results</a:t>
            </a:r>
          </a:p>
          <a:p>
            <a:pPr>
              <a:lnSpc>
                <a:spcPct val="120000"/>
              </a:lnSpc>
              <a:defRPr/>
            </a:pPr>
            <a:endParaRPr lang="en-GB" dirty="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lnSpc>
                <a:spcPct val="120000"/>
              </a:lnSpc>
              <a:defRPr/>
            </a:pPr>
            <a:endParaRPr lang="en-GB" dirty="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676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Thesis/Dissertation Development Model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304800" y="2514600"/>
            <a:ext cx="2133600" cy="259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endParaRPr lang="fr-FR" sz="1400">
              <a:latin typeface="Arial" charset="0"/>
              <a:ea typeface="ＭＳ Ｐゴシック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62000" y="4114800"/>
            <a:ext cx="12684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Scientific </a:t>
            </a:r>
          </a:p>
          <a:p>
            <a:pPr>
              <a:lnSpc>
                <a:spcPct val="10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community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371600" y="3124200"/>
            <a:ext cx="939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60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Thesis </a:t>
            </a:r>
          </a:p>
          <a:p>
            <a:pPr>
              <a:lnSpc>
                <a:spcPct val="100000"/>
              </a:lnSpc>
              <a:defRPr/>
            </a:pPr>
            <a:r>
              <a:rPr lang="en-GB" sz="160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Advisor</a:t>
            </a:r>
            <a:endParaRPr lang="en-GB" sz="2000" b="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6705600" y="2971800"/>
            <a:ext cx="10668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781800" y="3352800"/>
            <a:ext cx="10080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Doctoral</a:t>
            </a:r>
          </a:p>
          <a:p>
            <a:pPr>
              <a:lnSpc>
                <a:spcPct val="10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Student</a:t>
            </a:r>
          </a:p>
        </p:txBody>
      </p:sp>
      <p:sp>
        <p:nvSpPr>
          <p:cNvPr id="44040" name="Freeform 8"/>
          <p:cNvSpPr>
            <a:spLocks/>
          </p:cNvSpPr>
          <p:nvPr/>
        </p:nvSpPr>
        <p:spPr bwMode="auto">
          <a:xfrm>
            <a:off x="2133600" y="2349500"/>
            <a:ext cx="4953000" cy="622300"/>
          </a:xfrm>
          <a:custGeom>
            <a:avLst/>
            <a:gdLst>
              <a:gd name="T0" fmla="*/ 0 w 3120"/>
              <a:gd name="T1" fmla="*/ 546100 h 392"/>
              <a:gd name="T2" fmla="*/ 2209800 w 3120"/>
              <a:gd name="T3" fmla="*/ 12700 h 392"/>
              <a:gd name="T4" fmla="*/ 4953000 w 3120"/>
              <a:gd name="T5" fmla="*/ 622300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0" h="392">
                <a:moveTo>
                  <a:pt x="0" y="344"/>
                </a:moveTo>
                <a:cubicBezTo>
                  <a:pt x="436" y="172"/>
                  <a:pt x="872" y="0"/>
                  <a:pt x="1392" y="8"/>
                </a:cubicBezTo>
                <a:cubicBezTo>
                  <a:pt x="1912" y="16"/>
                  <a:pt x="2824" y="328"/>
                  <a:pt x="3120" y="39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Freeform 9"/>
          <p:cNvSpPr>
            <a:spLocks/>
          </p:cNvSpPr>
          <p:nvPr/>
        </p:nvSpPr>
        <p:spPr bwMode="auto">
          <a:xfrm>
            <a:off x="2286000" y="4038600"/>
            <a:ext cx="4648200" cy="1511300"/>
          </a:xfrm>
          <a:custGeom>
            <a:avLst/>
            <a:gdLst>
              <a:gd name="T0" fmla="*/ 0 w 2928"/>
              <a:gd name="T1" fmla="*/ 381000 h 952"/>
              <a:gd name="T2" fmla="*/ 2362200 w 2928"/>
              <a:gd name="T3" fmla="*/ 1447800 h 952"/>
              <a:gd name="T4" fmla="*/ 4648200 w 2928"/>
              <a:gd name="T5" fmla="*/ 0 h 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28" h="952">
                <a:moveTo>
                  <a:pt x="0" y="240"/>
                </a:moveTo>
                <a:cubicBezTo>
                  <a:pt x="500" y="596"/>
                  <a:pt x="1000" y="952"/>
                  <a:pt x="1488" y="912"/>
                </a:cubicBezTo>
                <a:cubicBezTo>
                  <a:pt x="1976" y="872"/>
                  <a:pt x="2688" y="152"/>
                  <a:pt x="2928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3946525" y="3541713"/>
            <a:ext cx="1479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>
                <a:latin typeface="Arial" charset="0"/>
                <a:ea typeface="ＭＳ Ｐゴシック" charset="0"/>
              </a:rPr>
              <a:t>Criteria of</a:t>
            </a:r>
          </a:p>
          <a:p>
            <a:pPr>
              <a:lnSpc>
                <a:spcPct val="100000"/>
              </a:lnSpc>
              <a:defRPr/>
            </a:pPr>
            <a:r>
              <a:rPr lang="en-GB">
                <a:latin typeface="Arial" charset="0"/>
                <a:ea typeface="ＭＳ Ｐゴシック" charset="0"/>
              </a:rPr>
              <a:t>Satisfaction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438400" y="2157413"/>
            <a:ext cx="11541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Relevant</a:t>
            </a:r>
          </a:p>
          <a:p>
            <a:pPr>
              <a:lnSpc>
                <a:spcPct val="10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Research </a:t>
            </a:r>
          </a:p>
          <a:p>
            <a:pPr>
              <a:lnSpc>
                <a:spcPct val="10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Problem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791200" y="2362200"/>
            <a:ext cx="1503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Researchable</a:t>
            </a:r>
          </a:p>
          <a:p>
            <a:pPr algn="ctr">
              <a:lnSpc>
                <a:spcPct val="10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problem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5927725" y="4708525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The research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2727325" y="4937125"/>
            <a:ext cx="1379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Assessment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660525" y="2041525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600">
                <a:solidFill>
                  <a:srgbClr val="FF0066"/>
                </a:solidFill>
                <a:latin typeface="Arial" charset="0"/>
                <a:ea typeface="ＭＳ Ｐゴシック" charset="0"/>
              </a:rPr>
              <a:t>Request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5470525" y="2041525"/>
            <a:ext cx="130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600">
                <a:solidFill>
                  <a:srgbClr val="FF0066"/>
                </a:solidFill>
                <a:latin typeface="Arial" charset="0"/>
                <a:ea typeface="ＭＳ Ｐゴシック" charset="0"/>
              </a:rPr>
              <a:t>Negotiation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689725" y="5089525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600">
                <a:solidFill>
                  <a:srgbClr val="FF0066"/>
                </a:solidFill>
                <a:latin typeface="Arial" charset="0"/>
                <a:ea typeface="ＭＳ Ｐゴシック" charset="0"/>
              </a:rPr>
              <a:t>Delivery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1676400" y="5334000"/>
            <a:ext cx="226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1600">
                <a:solidFill>
                  <a:srgbClr val="FF0066"/>
                </a:solidFill>
                <a:latin typeface="Arial" charset="0"/>
                <a:ea typeface="ＭＳ Ｐゴシック" charset="0"/>
              </a:rPr>
              <a:t>Rejection/acceptance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3581400" y="2197100"/>
            <a:ext cx="1460500" cy="825500"/>
          </a:xfrm>
          <a:prstGeom prst="cloudCallout">
            <a:avLst>
              <a:gd name="adj1" fmla="val -32176"/>
              <a:gd name="adj2" fmla="val 57116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endParaRPr lang="fr-FR" sz="2400" b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605101" y="2373313"/>
            <a:ext cx="14162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 sz="1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Quality thesis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3850" y="2708275"/>
            <a:ext cx="3302000" cy="2036584"/>
            <a:chOff x="224" y="1328"/>
            <a:chExt cx="2080" cy="115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24" y="1960"/>
              <a:ext cx="920" cy="520"/>
              <a:chOff x="224" y="1960"/>
              <a:chExt cx="920" cy="520"/>
            </a:xfrm>
          </p:grpSpPr>
          <p:sp>
            <p:nvSpPr>
              <p:cNvPr id="29703" name="AutoShape 7"/>
              <p:cNvSpPr>
                <a:spLocks noChangeArrowheads="1"/>
              </p:cNvSpPr>
              <p:nvPr/>
            </p:nvSpPr>
            <p:spPr bwMode="auto">
              <a:xfrm>
                <a:off x="224" y="1960"/>
                <a:ext cx="920" cy="520"/>
              </a:xfrm>
              <a:prstGeom prst="cloudCallout">
                <a:avLst>
                  <a:gd name="adj1" fmla="val -26088"/>
                  <a:gd name="adj2" fmla="val 417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704" name="Text Box 8"/>
              <p:cNvSpPr txBox="1">
                <a:spLocks noChangeArrowheads="1"/>
              </p:cNvSpPr>
              <p:nvPr/>
            </p:nvSpPr>
            <p:spPr bwMode="auto">
              <a:xfrm>
                <a:off x="329" y="2007"/>
                <a:ext cx="713" cy="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Find a 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Significant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 Problem</a:t>
                </a:r>
              </a:p>
            </p:txBody>
          </p:sp>
        </p:grp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V="1">
              <a:off x="960" y="1328"/>
              <a:ext cx="1344" cy="6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51100" y="3009900"/>
            <a:ext cx="1765300" cy="2273300"/>
            <a:chOff x="1544" y="1440"/>
            <a:chExt cx="1112" cy="1432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544" y="2256"/>
              <a:ext cx="920" cy="616"/>
              <a:chOff x="1544" y="2256"/>
              <a:chExt cx="920" cy="616"/>
            </a:xfrm>
          </p:grpSpPr>
          <p:sp>
            <p:nvSpPr>
              <p:cNvPr id="29708" name="AutoShape 12"/>
              <p:cNvSpPr>
                <a:spLocks noChangeArrowheads="1"/>
              </p:cNvSpPr>
              <p:nvPr/>
            </p:nvSpPr>
            <p:spPr bwMode="auto">
              <a:xfrm>
                <a:off x="1544" y="2256"/>
                <a:ext cx="920" cy="616"/>
              </a:xfrm>
              <a:prstGeom prst="cloudCallout">
                <a:avLst>
                  <a:gd name="adj1" fmla="val -26088"/>
                  <a:gd name="adj2" fmla="val 417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709" name="Text Box 13"/>
              <p:cNvSpPr txBox="1">
                <a:spLocks noChangeArrowheads="1"/>
              </p:cNvSpPr>
              <p:nvPr/>
            </p:nvSpPr>
            <p:spPr bwMode="auto">
              <a:xfrm>
                <a:off x="1620" y="2312"/>
                <a:ext cx="77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Develop an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accurate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 Solution</a:t>
                </a:r>
              </a:p>
            </p:txBody>
          </p:sp>
        </p:grp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V="1">
              <a:off x="2136" y="1440"/>
              <a:ext cx="520" cy="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643438" y="2852738"/>
            <a:ext cx="2089150" cy="2089150"/>
            <a:chOff x="2925" y="1797"/>
            <a:chExt cx="1316" cy="1316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30" y="2432"/>
              <a:ext cx="1011" cy="681"/>
              <a:chOff x="3200" y="2040"/>
              <a:chExt cx="920" cy="520"/>
            </a:xfrm>
          </p:grpSpPr>
          <p:sp>
            <p:nvSpPr>
              <p:cNvPr id="29713" name="AutoShape 17"/>
              <p:cNvSpPr>
                <a:spLocks noChangeArrowheads="1"/>
              </p:cNvSpPr>
              <p:nvPr/>
            </p:nvSpPr>
            <p:spPr bwMode="auto">
              <a:xfrm>
                <a:off x="3200" y="2040"/>
                <a:ext cx="920" cy="520"/>
              </a:xfrm>
              <a:prstGeom prst="cloudCallout">
                <a:avLst>
                  <a:gd name="adj1" fmla="val -26088"/>
                  <a:gd name="adj2" fmla="val 417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714" name="Text Box 18"/>
              <p:cNvSpPr txBox="1">
                <a:spLocks noChangeArrowheads="1"/>
              </p:cNvSpPr>
              <p:nvPr/>
            </p:nvSpPr>
            <p:spPr bwMode="auto">
              <a:xfrm>
                <a:off x="3323" y="2087"/>
                <a:ext cx="675" cy="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Author a 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quality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 Document</a:t>
                </a:r>
              </a:p>
            </p:txBody>
          </p:sp>
        </p:grp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2925" y="1797"/>
              <a:ext cx="816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5029200" y="2667000"/>
            <a:ext cx="3949700" cy="2806700"/>
            <a:chOff x="3168" y="1224"/>
            <a:chExt cx="2488" cy="1768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4696" y="2351"/>
              <a:ext cx="960" cy="641"/>
              <a:chOff x="4696" y="2351"/>
              <a:chExt cx="960" cy="641"/>
            </a:xfrm>
          </p:grpSpPr>
          <p:sp>
            <p:nvSpPr>
              <p:cNvPr id="29718" name="AutoShape 22"/>
              <p:cNvSpPr>
                <a:spLocks noChangeArrowheads="1"/>
              </p:cNvSpPr>
              <p:nvPr/>
            </p:nvSpPr>
            <p:spPr bwMode="auto">
              <a:xfrm>
                <a:off x="4696" y="2392"/>
                <a:ext cx="960" cy="600"/>
              </a:xfrm>
              <a:prstGeom prst="cloudCallout">
                <a:avLst>
                  <a:gd name="adj1" fmla="val -22917"/>
                  <a:gd name="adj2" fmla="val 295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719" name="Text Box 23"/>
              <p:cNvSpPr txBox="1">
                <a:spLocks noChangeArrowheads="1"/>
              </p:cNvSpPr>
              <p:nvPr/>
            </p:nvSpPr>
            <p:spPr bwMode="auto">
              <a:xfrm>
                <a:off x="4845" y="2351"/>
                <a:ext cx="72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Provide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Evaluation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Yardsticks</a:t>
                </a:r>
              </a:p>
            </p:txBody>
          </p:sp>
        </p:grp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3168" y="1224"/>
              <a:ext cx="2160" cy="1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39750" y="1512888"/>
            <a:ext cx="531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Quality Requirements as Soft goals</a:t>
            </a:r>
          </a:p>
        </p:txBody>
      </p:sp>
      <p:sp>
        <p:nvSpPr>
          <p:cNvPr id="29723" name="Rectangle 2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67600" cy="641350"/>
          </a:xfrm>
        </p:spPr>
        <p:txBody>
          <a:bodyPr/>
          <a:lstStyle/>
          <a:p>
            <a:pPr eaLnBrk="1" hangingPunct="1"/>
            <a:r>
              <a:rPr lang="en-GB" sz="3600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Thesis Quality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3581400" y="1409700"/>
            <a:ext cx="1460500" cy="825500"/>
          </a:xfrm>
          <a:prstGeom prst="cloudCallout">
            <a:avLst>
              <a:gd name="adj1" fmla="val -32176"/>
              <a:gd name="adj2" fmla="val 57116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endParaRPr lang="fr-FR" sz="2400" b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605101" y="1585913"/>
            <a:ext cx="14162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 sz="16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Quality thesis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22326" y="3225800"/>
            <a:ext cx="1724025" cy="825500"/>
            <a:chOff x="142" y="1960"/>
            <a:chExt cx="1086" cy="520"/>
          </a:xfrm>
        </p:grpSpPr>
        <p:sp>
          <p:nvSpPr>
            <p:cNvPr id="30727" name="AutoShape 7"/>
            <p:cNvSpPr>
              <a:spLocks noChangeArrowheads="1"/>
            </p:cNvSpPr>
            <p:nvPr/>
          </p:nvSpPr>
          <p:spPr bwMode="auto">
            <a:xfrm>
              <a:off x="224" y="1960"/>
              <a:ext cx="920" cy="520"/>
            </a:xfrm>
            <a:prstGeom prst="cloudCallout">
              <a:avLst>
                <a:gd name="adj1" fmla="val -26088"/>
                <a:gd name="adj2" fmla="val 4173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lnSpc>
                  <a:spcPct val="100000"/>
                </a:lnSpc>
                <a:defRPr/>
              </a:pPr>
              <a:endParaRPr lang="fr-FR" sz="2400" b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42" y="2056"/>
              <a:ext cx="108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lang="en-GB" sz="1600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Find a significant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en-GB" sz="1600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 Problem</a:t>
              </a:r>
            </a:p>
          </p:txBody>
        </p:sp>
      </p:grpSp>
      <p:sp>
        <p:nvSpPr>
          <p:cNvPr id="30729" name="Line 9"/>
          <p:cNvSpPr>
            <a:spLocks noChangeShapeType="1"/>
          </p:cNvSpPr>
          <p:nvPr/>
        </p:nvSpPr>
        <p:spPr bwMode="auto">
          <a:xfrm flipV="1">
            <a:off x="2120900" y="2222500"/>
            <a:ext cx="2133600" cy="102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34975" y="4367213"/>
            <a:ext cx="14160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Important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Recurrent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Unsolved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Identified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Solvable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Situated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(in context)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467600" cy="641350"/>
          </a:xfrm>
        </p:spPr>
        <p:txBody>
          <a:bodyPr/>
          <a:lstStyle/>
          <a:p>
            <a:pPr eaLnBrk="1" hangingPunct="1"/>
            <a:r>
              <a:rPr lang="en-GB" sz="3600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Thesis Quality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3581400" y="1409700"/>
            <a:ext cx="1460500" cy="825500"/>
          </a:xfrm>
          <a:prstGeom prst="cloudCallout">
            <a:avLst>
              <a:gd name="adj1" fmla="val -32176"/>
              <a:gd name="adj2" fmla="val 57116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endParaRPr lang="fr-FR" sz="2400" b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471863" y="1585913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chemeClr val="bg1"/>
                </a:solidFill>
                <a:latin typeface="Arial" charset="0"/>
                <a:ea typeface="ＭＳ Ｐゴシック" charset="0"/>
              </a:rPr>
              <a:t>Quality thesis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" y="2108200"/>
            <a:ext cx="3302000" cy="1828800"/>
            <a:chOff x="224" y="1328"/>
            <a:chExt cx="2080" cy="115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24" y="1960"/>
              <a:ext cx="920" cy="520"/>
              <a:chOff x="224" y="1960"/>
              <a:chExt cx="920" cy="520"/>
            </a:xfrm>
          </p:grpSpPr>
          <p:sp>
            <p:nvSpPr>
              <p:cNvPr id="31751" name="AutoShape 7"/>
              <p:cNvSpPr>
                <a:spLocks noChangeArrowheads="1"/>
              </p:cNvSpPr>
              <p:nvPr/>
            </p:nvSpPr>
            <p:spPr bwMode="auto">
              <a:xfrm>
                <a:off x="224" y="1960"/>
                <a:ext cx="920" cy="520"/>
              </a:xfrm>
              <a:prstGeom prst="cloudCallout">
                <a:avLst>
                  <a:gd name="adj1" fmla="val -26088"/>
                  <a:gd name="adj2" fmla="val 417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52" name="Text Box 8"/>
              <p:cNvSpPr txBox="1">
                <a:spLocks noChangeArrowheads="1"/>
              </p:cNvSpPr>
              <p:nvPr/>
            </p:nvSpPr>
            <p:spPr bwMode="auto">
              <a:xfrm>
                <a:off x="267" y="2007"/>
                <a:ext cx="83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Find a sigt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 Problem</a:t>
                </a:r>
              </a:p>
            </p:txBody>
          </p:sp>
        </p:grp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 flipV="1">
              <a:off x="960" y="1328"/>
              <a:ext cx="1344" cy="6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78100" y="2209800"/>
            <a:ext cx="1739900" cy="2110445"/>
            <a:chOff x="1544" y="1440"/>
            <a:chExt cx="1112" cy="1441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544" y="2256"/>
              <a:ext cx="920" cy="625"/>
              <a:chOff x="1544" y="2256"/>
              <a:chExt cx="920" cy="625"/>
            </a:xfrm>
          </p:grpSpPr>
          <p:sp>
            <p:nvSpPr>
              <p:cNvPr id="31756" name="AutoShape 12"/>
              <p:cNvSpPr>
                <a:spLocks noChangeArrowheads="1"/>
              </p:cNvSpPr>
              <p:nvPr/>
            </p:nvSpPr>
            <p:spPr bwMode="auto">
              <a:xfrm>
                <a:off x="1544" y="2256"/>
                <a:ext cx="920" cy="616"/>
              </a:xfrm>
              <a:prstGeom prst="cloudCallout">
                <a:avLst>
                  <a:gd name="adj1" fmla="val -26088"/>
                  <a:gd name="adj2" fmla="val 417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57" name="Text Box 13"/>
              <p:cNvSpPr txBox="1">
                <a:spLocks noChangeArrowheads="1"/>
              </p:cNvSpPr>
              <p:nvPr/>
            </p:nvSpPr>
            <p:spPr bwMode="auto">
              <a:xfrm>
                <a:off x="1615" y="2314"/>
                <a:ext cx="781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Develop an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accurate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 Solution</a:t>
                </a:r>
              </a:p>
            </p:txBody>
          </p:sp>
        </p:grp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 flipV="1">
              <a:off x="2136" y="1440"/>
              <a:ext cx="520" cy="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644775" y="4568825"/>
            <a:ext cx="13398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Original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Innovative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Sound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Generic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Applicable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Scalable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Matching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Evaluated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34975" y="4367213"/>
            <a:ext cx="14160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Important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Recurrent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Unsolved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Identified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Solvable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Situated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(in context)</a:t>
            </a:r>
          </a:p>
        </p:txBody>
      </p:sp>
      <p:sp>
        <p:nvSpPr>
          <p:cNvPr id="31762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67600" cy="641350"/>
          </a:xfrm>
        </p:spPr>
        <p:txBody>
          <a:bodyPr/>
          <a:lstStyle/>
          <a:p>
            <a:pPr eaLnBrk="1" hangingPunct="1"/>
            <a:r>
              <a:rPr lang="en-GB" sz="36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Thesis Quality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3581400" y="1409700"/>
            <a:ext cx="1460500" cy="825500"/>
          </a:xfrm>
          <a:prstGeom prst="cloudCallout">
            <a:avLst>
              <a:gd name="adj1" fmla="val -32176"/>
              <a:gd name="adj2" fmla="val 57116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endParaRPr lang="fr-FR" sz="2400" b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471863" y="1585913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chemeClr val="bg1"/>
                </a:solidFill>
                <a:latin typeface="Arial" charset="0"/>
                <a:ea typeface="ＭＳ Ｐゴシック" charset="0"/>
              </a:rPr>
              <a:t>Quality thesis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1463" y="2108200"/>
            <a:ext cx="3602037" cy="1828800"/>
            <a:chOff x="35" y="1328"/>
            <a:chExt cx="2269" cy="115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5" y="1960"/>
              <a:ext cx="1300" cy="520"/>
              <a:chOff x="35" y="1960"/>
              <a:chExt cx="1300" cy="520"/>
            </a:xfrm>
          </p:grpSpPr>
          <p:sp>
            <p:nvSpPr>
              <p:cNvPr id="32775" name="AutoShape 7"/>
              <p:cNvSpPr>
                <a:spLocks noChangeArrowheads="1"/>
              </p:cNvSpPr>
              <p:nvPr/>
            </p:nvSpPr>
            <p:spPr bwMode="auto">
              <a:xfrm>
                <a:off x="224" y="1960"/>
                <a:ext cx="920" cy="520"/>
              </a:xfrm>
              <a:prstGeom prst="cloudCallout">
                <a:avLst>
                  <a:gd name="adj1" fmla="val -26088"/>
                  <a:gd name="adj2" fmla="val 417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76" name="Text Box 8"/>
              <p:cNvSpPr txBox="1">
                <a:spLocks noChangeArrowheads="1"/>
              </p:cNvSpPr>
              <p:nvPr/>
            </p:nvSpPr>
            <p:spPr bwMode="auto">
              <a:xfrm>
                <a:off x="35" y="2007"/>
                <a:ext cx="130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Find a significant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 Problem</a:t>
                </a:r>
              </a:p>
            </p:txBody>
          </p:sp>
        </p:grp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960" y="1328"/>
              <a:ext cx="1344" cy="6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14600" y="2209800"/>
            <a:ext cx="1701800" cy="2124075"/>
            <a:chOff x="1544" y="1440"/>
            <a:chExt cx="1112" cy="1533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544" y="2256"/>
              <a:ext cx="920" cy="717"/>
              <a:chOff x="1544" y="2256"/>
              <a:chExt cx="920" cy="717"/>
            </a:xfrm>
          </p:grpSpPr>
          <p:sp>
            <p:nvSpPr>
              <p:cNvPr id="32780" name="AutoShape 12"/>
              <p:cNvSpPr>
                <a:spLocks noChangeArrowheads="1"/>
              </p:cNvSpPr>
              <p:nvPr/>
            </p:nvSpPr>
            <p:spPr bwMode="auto">
              <a:xfrm>
                <a:off x="1544" y="2256"/>
                <a:ext cx="920" cy="616"/>
              </a:xfrm>
              <a:prstGeom prst="cloudCallout">
                <a:avLst>
                  <a:gd name="adj1" fmla="val -26088"/>
                  <a:gd name="adj2" fmla="val 417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81" name="Text Box 13"/>
              <p:cNvSpPr txBox="1">
                <a:spLocks noChangeArrowheads="1"/>
              </p:cNvSpPr>
              <p:nvPr/>
            </p:nvSpPr>
            <p:spPr bwMode="auto">
              <a:xfrm>
                <a:off x="1547" y="2312"/>
                <a:ext cx="917" cy="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Develop an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accurate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Solution</a:t>
                </a:r>
              </a:p>
            </p:txBody>
          </p:sp>
        </p:grp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2136" y="1440"/>
              <a:ext cx="520" cy="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546599" y="2133600"/>
            <a:ext cx="1993900" cy="1866900"/>
            <a:chOff x="2912" y="1384"/>
            <a:chExt cx="1256" cy="1176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154" y="2040"/>
              <a:ext cx="1014" cy="520"/>
              <a:chOff x="3154" y="2040"/>
              <a:chExt cx="1014" cy="520"/>
            </a:xfrm>
          </p:grpSpPr>
          <p:sp>
            <p:nvSpPr>
              <p:cNvPr id="32785" name="AutoShape 17"/>
              <p:cNvSpPr>
                <a:spLocks noChangeArrowheads="1"/>
              </p:cNvSpPr>
              <p:nvPr/>
            </p:nvSpPr>
            <p:spPr bwMode="auto">
              <a:xfrm>
                <a:off x="3200" y="2040"/>
                <a:ext cx="920" cy="520"/>
              </a:xfrm>
              <a:prstGeom prst="cloudCallout">
                <a:avLst>
                  <a:gd name="adj1" fmla="val -26088"/>
                  <a:gd name="adj2" fmla="val 417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3154" y="2087"/>
                <a:ext cx="101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Author a quality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 Document</a:t>
                </a:r>
              </a:p>
            </p:txBody>
          </p:sp>
        </p:grp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2912" y="1384"/>
              <a:ext cx="816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4873625" y="4278313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Easy to read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Understandable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Clear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Fluid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434975" y="4367213"/>
            <a:ext cx="14160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Important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Recurrent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Unsolved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Identified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Solvable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Situated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(in context)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2606675" y="4365625"/>
            <a:ext cx="13398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Original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Innovative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Sound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Generic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Applicable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Scalable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Matching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Evaluated</a:t>
            </a:r>
          </a:p>
        </p:txBody>
      </p:sp>
      <p:sp>
        <p:nvSpPr>
          <p:cNvPr id="32792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67600" cy="641350"/>
          </a:xfrm>
        </p:spPr>
        <p:txBody>
          <a:bodyPr/>
          <a:lstStyle/>
          <a:p>
            <a:pPr eaLnBrk="1" hangingPunct="1"/>
            <a:r>
              <a:rPr lang="en-GB" sz="36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Thesis Quality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3581400" y="1409700"/>
            <a:ext cx="1460500" cy="825500"/>
          </a:xfrm>
          <a:prstGeom prst="cloudCallout">
            <a:avLst>
              <a:gd name="adj1" fmla="val -32176"/>
              <a:gd name="adj2" fmla="val 57116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endParaRPr lang="fr-FR" sz="2400" b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503613" y="1585913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chemeClr val="bg1"/>
                </a:solidFill>
                <a:latin typeface="Arial" charset="0"/>
                <a:ea typeface="ＭＳ Ｐゴシック" charset="0"/>
              </a:rPr>
              <a:t>Qualitythesis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1326" y="2108200"/>
            <a:ext cx="3432175" cy="1828800"/>
            <a:chOff x="142" y="1328"/>
            <a:chExt cx="2162" cy="115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2" y="1960"/>
              <a:ext cx="1086" cy="520"/>
              <a:chOff x="142" y="1960"/>
              <a:chExt cx="1086" cy="520"/>
            </a:xfrm>
          </p:grpSpPr>
          <p:sp>
            <p:nvSpPr>
              <p:cNvPr id="33799" name="AutoShape 7"/>
              <p:cNvSpPr>
                <a:spLocks noChangeArrowheads="1"/>
              </p:cNvSpPr>
              <p:nvPr/>
            </p:nvSpPr>
            <p:spPr bwMode="auto">
              <a:xfrm>
                <a:off x="224" y="1960"/>
                <a:ext cx="920" cy="520"/>
              </a:xfrm>
              <a:prstGeom prst="cloudCallout">
                <a:avLst>
                  <a:gd name="adj1" fmla="val -26088"/>
                  <a:gd name="adj2" fmla="val 417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142" y="2007"/>
                <a:ext cx="1086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Find a significant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 Problem</a:t>
                </a:r>
              </a:p>
            </p:txBody>
          </p:sp>
        </p:grp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V="1">
              <a:off x="960" y="1328"/>
              <a:ext cx="1344" cy="6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52700" y="2209800"/>
            <a:ext cx="1778000" cy="2123738"/>
            <a:chOff x="1544" y="1440"/>
            <a:chExt cx="1112" cy="1433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544" y="2256"/>
              <a:ext cx="920" cy="617"/>
              <a:chOff x="1544" y="2256"/>
              <a:chExt cx="920" cy="617"/>
            </a:xfrm>
          </p:grpSpPr>
          <p:sp>
            <p:nvSpPr>
              <p:cNvPr id="33804" name="AutoShape 12"/>
              <p:cNvSpPr>
                <a:spLocks noChangeArrowheads="1"/>
              </p:cNvSpPr>
              <p:nvPr/>
            </p:nvSpPr>
            <p:spPr bwMode="auto">
              <a:xfrm>
                <a:off x="1544" y="2256"/>
                <a:ext cx="920" cy="616"/>
              </a:xfrm>
              <a:prstGeom prst="cloudCallout">
                <a:avLst>
                  <a:gd name="adj1" fmla="val -26088"/>
                  <a:gd name="adj2" fmla="val 417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05" name="Text Box 13"/>
              <p:cNvSpPr txBox="1">
                <a:spLocks noChangeArrowheads="1"/>
              </p:cNvSpPr>
              <p:nvPr/>
            </p:nvSpPr>
            <p:spPr bwMode="auto">
              <a:xfrm>
                <a:off x="1625" y="2312"/>
                <a:ext cx="765" cy="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Develop an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accurate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 Solution</a:t>
                </a:r>
              </a:p>
            </p:txBody>
          </p:sp>
        </p:grp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V="1">
              <a:off x="2136" y="1440"/>
              <a:ext cx="520" cy="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546599" y="2133600"/>
            <a:ext cx="1993900" cy="1866900"/>
            <a:chOff x="2912" y="1384"/>
            <a:chExt cx="1256" cy="1176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154" y="2040"/>
              <a:ext cx="1014" cy="520"/>
              <a:chOff x="3154" y="2040"/>
              <a:chExt cx="1014" cy="520"/>
            </a:xfrm>
          </p:grpSpPr>
          <p:sp>
            <p:nvSpPr>
              <p:cNvPr id="33809" name="AutoShape 17"/>
              <p:cNvSpPr>
                <a:spLocks noChangeArrowheads="1"/>
              </p:cNvSpPr>
              <p:nvPr/>
            </p:nvSpPr>
            <p:spPr bwMode="auto">
              <a:xfrm>
                <a:off x="3200" y="2040"/>
                <a:ext cx="920" cy="520"/>
              </a:xfrm>
              <a:prstGeom prst="cloudCallout">
                <a:avLst>
                  <a:gd name="adj1" fmla="val -26088"/>
                  <a:gd name="adj2" fmla="val 4173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3154" y="2087"/>
                <a:ext cx="101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Author a quality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 Document</a:t>
                </a:r>
              </a:p>
            </p:txBody>
          </p:sp>
        </p:grp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>
              <a:off x="2912" y="1384"/>
              <a:ext cx="816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4873625" y="4278313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Easy to read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Understandable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Clear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Flowing (style)</a:t>
            </a:r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27600" y="1981200"/>
            <a:ext cx="3949700" cy="2781300"/>
            <a:chOff x="3168" y="1224"/>
            <a:chExt cx="2488" cy="1752"/>
          </a:xfrm>
        </p:grpSpPr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4696" y="2351"/>
              <a:ext cx="960" cy="625"/>
              <a:chOff x="4696" y="2351"/>
              <a:chExt cx="960" cy="625"/>
            </a:xfrm>
          </p:grpSpPr>
          <p:sp>
            <p:nvSpPr>
              <p:cNvPr id="33815" name="AutoShape 23"/>
              <p:cNvSpPr>
                <a:spLocks noChangeArrowheads="1"/>
              </p:cNvSpPr>
              <p:nvPr/>
            </p:nvSpPr>
            <p:spPr bwMode="auto">
              <a:xfrm>
                <a:off x="4696" y="2376"/>
                <a:ext cx="960" cy="600"/>
              </a:xfrm>
              <a:prstGeom prst="cloudCallout">
                <a:avLst>
                  <a:gd name="adj1" fmla="val -22917"/>
                  <a:gd name="adj2" fmla="val 295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endParaRPr lang="fr-FR" sz="2400" b="0">
                  <a:solidFill>
                    <a:schemeClr val="bg1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4831" y="2351"/>
                <a:ext cx="749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Provide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Yardsticks</a:t>
                </a:r>
              </a:p>
              <a:p>
                <a:pPr algn="ctr" eaLnBrk="1" hangingPunct="1">
                  <a:lnSpc>
                    <a:spcPct val="100000"/>
                  </a:lnSpc>
                  <a:defRPr/>
                </a:pPr>
                <a:r>
                  <a:rPr lang="en-GB" sz="1600" dirty="0">
                    <a:solidFill>
                      <a:schemeClr val="bg1"/>
                    </a:solidFill>
                    <a:latin typeface="Arial" charset="0"/>
                    <a:ea typeface="ＭＳ Ｐゴシック" charset="0"/>
                  </a:rPr>
                  <a:t>to evaluate</a:t>
                </a:r>
              </a:p>
            </p:txBody>
          </p:sp>
        </p:grp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3168" y="1224"/>
              <a:ext cx="2160" cy="1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7080250" y="4926013"/>
            <a:ext cx="21399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Problem Quality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Solution Quality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Problem/Solution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Matching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Doc Quality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434975" y="4367213"/>
            <a:ext cx="14160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Important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Recurrent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Unsolved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Identified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Solvable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Situated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(in context)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682875" y="4391025"/>
            <a:ext cx="13398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Original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Innovative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Sound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Generic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Applicable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Scalable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Matching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>
                <a:solidFill>
                  <a:srgbClr val="0000FF"/>
                </a:solidFill>
                <a:latin typeface="Arial" charset="0"/>
                <a:ea typeface="ＭＳ Ｐゴシック" charset="0"/>
              </a:rPr>
              <a:t>Evaluated</a:t>
            </a:r>
          </a:p>
        </p:txBody>
      </p:sp>
      <p:sp>
        <p:nvSpPr>
          <p:cNvPr id="33822" name="Rectangle 30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467600" cy="641350"/>
          </a:xfrm>
        </p:spPr>
        <p:txBody>
          <a:bodyPr/>
          <a:lstStyle/>
          <a:p>
            <a:pPr eaLnBrk="1" hangingPunct="1"/>
            <a:r>
              <a:rPr lang="en-GB" sz="36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Thesis Quality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rc 2"/>
          <p:cNvSpPr>
            <a:spLocks/>
          </p:cNvSpPr>
          <p:nvPr/>
        </p:nvSpPr>
        <p:spPr bwMode="auto">
          <a:xfrm>
            <a:off x="2290763" y="4141788"/>
            <a:ext cx="2163762" cy="811212"/>
          </a:xfrm>
          <a:custGeom>
            <a:avLst/>
            <a:gdLst>
              <a:gd name="T0" fmla="*/ 2163762 w 33457"/>
              <a:gd name="T1" fmla="*/ 677813 h 21600"/>
              <a:gd name="T2" fmla="*/ 0 w 33457"/>
              <a:gd name="T3" fmla="*/ 25576 h 21600"/>
              <a:gd name="T4" fmla="*/ 1396224 w 33457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457" h="21600" fill="none" extrusionOk="0">
                <a:moveTo>
                  <a:pt x="33456" y="18047"/>
                </a:moveTo>
                <a:cubicBezTo>
                  <a:pt x="29932" y="20365"/>
                  <a:pt x="25806" y="21599"/>
                  <a:pt x="21589" y="21599"/>
                </a:cubicBezTo>
                <a:cubicBezTo>
                  <a:pt x="9924" y="21599"/>
                  <a:pt x="367" y="12339"/>
                  <a:pt x="-1" y="681"/>
                </a:cubicBezTo>
              </a:path>
              <a:path w="33457" h="21600" stroke="0" extrusionOk="0">
                <a:moveTo>
                  <a:pt x="33456" y="18047"/>
                </a:moveTo>
                <a:cubicBezTo>
                  <a:pt x="29932" y="20365"/>
                  <a:pt x="25806" y="21599"/>
                  <a:pt x="21589" y="21599"/>
                </a:cubicBezTo>
                <a:cubicBezTo>
                  <a:pt x="9924" y="21599"/>
                  <a:pt x="367" y="12339"/>
                  <a:pt x="-1" y="681"/>
                </a:cubicBezTo>
                <a:lnTo>
                  <a:pt x="21589" y="0"/>
                </a:lnTo>
                <a:lnTo>
                  <a:pt x="33456" y="18047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Arc 3"/>
          <p:cNvSpPr>
            <a:spLocks/>
          </p:cNvSpPr>
          <p:nvPr/>
        </p:nvSpPr>
        <p:spPr bwMode="auto">
          <a:xfrm rot="10800000">
            <a:off x="2127250" y="2084388"/>
            <a:ext cx="1974850" cy="1587500"/>
          </a:xfrm>
          <a:custGeom>
            <a:avLst/>
            <a:gdLst>
              <a:gd name="T0" fmla="*/ 0 w 21323"/>
              <a:gd name="T1" fmla="*/ 1325187 h 20861"/>
              <a:gd name="T2" fmla="*/ 1456015 w 21323"/>
              <a:gd name="T3" fmla="*/ 0 h 20861"/>
              <a:gd name="T4" fmla="*/ 1974850 w 21323"/>
              <a:gd name="T5" fmla="*/ 1587500 h 208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23" h="20861" fill="none" extrusionOk="0">
                <a:moveTo>
                  <a:pt x="-1" y="17413"/>
                </a:moveTo>
                <a:cubicBezTo>
                  <a:pt x="1356" y="9021"/>
                  <a:pt x="7510" y="2204"/>
                  <a:pt x="15721" y="0"/>
                </a:cubicBezTo>
              </a:path>
              <a:path w="21323" h="20861" stroke="0" extrusionOk="0">
                <a:moveTo>
                  <a:pt x="-1" y="17413"/>
                </a:moveTo>
                <a:cubicBezTo>
                  <a:pt x="1356" y="9021"/>
                  <a:pt x="7510" y="2204"/>
                  <a:pt x="15721" y="0"/>
                </a:cubicBezTo>
                <a:lnTo>
                  <a:pt x="21323" y="20861"/>
                </a:lnTo>
                <a:lnTo>
                  <a:pt x="-1" y="17413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Arc 4"/>
          <p:cNvSpPr>
            <a:spLocks/>
          </p:cNvSpPr>
          <p:nvPr/>
        </p:nvSpPr>
        <p:spPr bwMode="auto">
          <a:xfrm>
            <a:off x="2128838" y="2486025"/>
            <a:ext cx="2900362" cy="1104900"/>
          </a:xfrm>
          <a:custGeom>
            <a:avLst/>
            <a:gdLst>
              <a:gd name="T0" fmla="*/ 0 w 21306"/>
              <a:gd name="T1" fmla="*/ 906736 h 19816"/>
              <a:gd name="T2" fmla="*/ 1730062 w 21306"/>
              <a:gd name="T3" fmla="*/ 0 h 19816"/>
              <a:gd name="T4" fmla="*/ 2900362 w 21306"/>
              <a:gd name="T5" fmla="*/ 1104900 h 19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06" h="19816" fill="none" extrusionOk="0">
                <a:moveTo>
                  <a:pt x="0" y="16262"/>
                </a:moveTo>
                <a:cubicBezTo>
                  <a:pt x="1205" y="9037"/>
                  <a:pt x="5989" y="2915"/>
                  <a:pt x="12709" y="0"/>
                </a:cubicBezTo>
              </a:path>
              <a:path w="21306" h="19816" stroke="0" extrusionOk="0">
                <a:moveTo>
                  <a:pt x="0" y="16262"/>
                </a:moveTo>
                <a:cubicBezTo>
                  <a:pt x="1205" y="9037"/>
                  <a:pt x="5989" y="2915"/>
                  <a:pt x="12709" y="0"/>
                </a:cubicBezTo>
                <a:lnTo>
                  <a:pt x="21306" y="19816"/>
                </a:lnTo>
                <a:lnTo>
                  <a:pt x="0" y="16262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076450" y="2697163"/>
            <a:ext cx="1028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n-GB" i="1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By doing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963863" y="2965450"/>
            <a:ext cx="13144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n-GB" i="1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Incidentally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965325" y="4513263"/>
            <a:ext cx="1397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n-GB" i="1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By reflection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983038" y="3511550"/>
            <a:ext cx="157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n-GB" i="1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By exploration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1533525" y="3459163"/>
            <a:ext cx="1223963" cy="917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Set</a:t>
            </a:r>
          </a:p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Research</a:t>
            </a:r>
          </a:p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Goal</a:t>
            </a:r>
            <a:endParaRPr lang="en-GB" b="0">
              <a:latin typeface="Times New Roman" charset="0"/>
              <a:ea typeface="ＭＳ Ｐゴシック" charset="0"/>
            </a:endParaRP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3282950" y="2235200"/>
            <a:ext cx="908050" cy="574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Start</a:t>
            </a:r>
            <a:endParaRPr lang="en-GB" b="0">
              <a:latin typeface="Times New Roman" charset="0"/>
              <a:ea typeface="ＭＳ Ｐゴシック" charset="0"/>
            </a:endParaRP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4198938" y="4179888"/>
            <a:ext cx="1685925" cy="7921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Achieve Research</a:t>
            </a:r>
          </a:p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Goal</a:t>
            </a:r>
            <a:endParaRPr lang="en-GB" b="0">
              <a:latin typeface="Times New Roman" charset="0"/>
              <a:ea typeface="ＭＳ Ｐゴシック" charset="0"/>
            </a:endParaRP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6465888" y="5581650"/>
            <a:ext cx="908050" cy="574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Stop</a:t>
            </a:r>
            <a:endParaRPr lang="en-GB" b="0">
              <a:latin typeface="Times New Roman" charset="0"/>
              <a:ea typeface="ＭＳ Ｐゴシック" charset="0"/>
            </a:endParaRPr>
          </a:p>
        </p:txBody>
      </p:sp>
      <p:sp>
        <p:nvSpPr>
          <p:cNvPr id="34829" name="Freeform 13"/>
          <p:cNvSpPr>
            <a:spLocks/>
          </p:cNvSpPr>
          <p:nvPr/>
        </p:nvSpPr>
        <p:spPr bwMode="auto">
          <a:xfrm>
            <a:off x="2706688" y="3611563"/>
            <a:ext cx="2755900" cy="606425"/>
          </a:xfrm>
          <a:custGeom>
            <a:avLst/>
            <a:gdLst>
              <a:gd name="T0" fmla="*/ 0 w 1392"/>
              <a:gd name="T1" fmla="*/ 247695 h 284"/>
              <a:gd name="T2" fmla="*/ 1393789 w 1392"/>
              <a:gd name="T3" fmla="*/ 59788 h 284"/>
              <a:gd name="T4" fmla="*/ 2755900 w 1392"/>
              <a:gd name="T5" fmla="*/ 606425 h 2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284">
                <a:moveTo>
                  <a:pt x="0" y="116"/>
                </a:moveTo>
                <a:cubicBezTo>
                  <a:pt x="236" y="58"/>
                  <a:pt x="472" y="0"/>
                  <a:pt x="704" y="28"/>
                </a:cubicBezTo>
                <a:cubicBezTo>
                  <a:pt x="936" y="56"/>
                  <a:pt x="1277" y="241"/>
                  <a:pt x="1392" y="28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Freeform 14"/>
          <p:cNvSpPr>
            <a:spLocks/>
          </p:cNvSpPr>
          <p:nvPr/>
        </p:nvSpPr>
        <p:spPr bwMode="auto">
          <a:xfrm>
            <a:off x="5160963" y="4953000"/>
            <a:ext cx="1377950" cy="1006475"/>
          </a:xfrm>
          <a:custGeom>
            <a:avLst/>
            <a:gdLst>
              <a:gd name="T0" fmla="*/ 237578 w 696"/>
              <a:gd name="T1" fmla="*/ 0 h 472"/>
              <a:gd name="T2" fmla="*/ 190062 w 696"/>
              <a:gd name="T3" fmla="*/ 852945 h 472"/>
              <a:gd name="T4" fmla="*/ 1377950 w 696"/>
              <a:gd name="T5" fmla="*/ 921181 h 4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6" h="472">
                <a:moveTo>
                  <a:pt x="120" y="0"/>
                </a:moveTo>
                <a:cubicBezTo>
                  <a:pt x="60" y="164"/>
                  <a:pt x="0" y="328"/>
                  <a:pt x="96" y="400"/>
                </a:cubicBezTo>
                <a:cubicBezTo>
                  <a:pt x="192" y="472"/>
                  <a:pt x="603" y="425"/>
                  <a:pt x="696" y="43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Freeform 15"/>
          <p:cNvSpPr>
            <a:spLocks/>
          </p:cNvSpPr>
          <p:nvPr/>
        </p:nvSpPr>
        <p:spPr bwMode="auto">
          <a:xfrm>
            <a:off x="5873750" y="4610100"/>
            <a:ext cx="1377950" cy="1058863"/>
          </a:xfrm>
          <a:custGeom>
            <a:avLst/>
            <a:gdLst>
              <a:gd name="T0" fmla="*/ 0 w 696"/>
              <a:gd name="T1" fmla="*/ 0 h 496"/>
              <a:gd name="T2" fmla="*/ 997826 w 696"/>
              <a:gd name="T3" fmla="*/ 358647 h 496"/>
              <a:gd name="T4" fmla="*/ 1377950 w 696"/>
              <a:gd name="T5" fmla="*/ 1058863 h 4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6" h="496">
                <a:moveTo>
                  <a:pt x="0" y="0"/>
                </a:moveTo>
                <a:cubicBezTo>
                  <a:pt x="194" y="42"/>
                  <a:pt x="388" y="85"/>
                  <a:pt x="504" y="168"/>
                </a:cubicBezTo>
                <a:cubicBezTo>
                  <a:pt x="620" y="251"/>
                  <a:pt x="664" y="441"/>
                  <a:pt x="696" y="49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594225" y="5287963"/>
            <a:ext cx="178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GB" sz="1800" i="1" smtClean="0">
                <a:solidFill>
                  <a:schemeClr val="tx2"/>
                </a:solidFill>
              </a:rPr>
              <a:t>Case study based</a:t>
            </a:r>
          </a:p>
          <a:p>
            <a:pPr algn="ctr">
              <a:lnSpc>
                <a:spcPct val="100000"/>
              </a:lnSpc>
              <a:defRPr/>
            </a:pPr>
            <a:r>
              <a:rPr lang="en-GB" sz="1800" i="1" smtClean="0">
                <a:solidFill>
                  <a:schemeClr val="tx2"/>
                </a:solidFill>
              </a:rPr>
              <a:t>strategy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926138" y="4724400"/>
            <a:ext cx="138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GB" sz="1800" i="1" smtClean="0">
                <a:solidFill>
                  <a:schemeClr val="tx2"/>
                </a:solidFill>
              </a:rPr>
              <a:t>By empirical</a:t>
            </a:r>
          </a:p>
          <a:p>
            <a:pPr algn="ctr">
              <a:lnSpc>
                <a:spcPct val="100000"/>
              </a:lnSpc>
              <a:defRPr/>
            </a:pPr>
            <a:r>
              <a:rPr lang="en-GB" sz="1800" i="1" smtClean="0">
                <a:solidFill>
                  <a:schemeClr val="tx2"/>
                </a:solidFill>
              </a:rPr>
              <a:t>evaluation</a:t>
            </a:r>
          </a:p>
        </p:txBody>
      </p:sp>
      <p:sp>
        <p:nvSpPr>
          <p:cNvPr id="34834" name="Freeform 18"/>
          <p:cNvSpPr>
            <a:spLocks/>
          </p:cNvSpPr>
          <p:nvPr/>
        </p:nvSpPr>
        <p:spPr bwMode="auto">
          <a:xfrm>
            <a:off x="5778500" y="4056063"/>
            <a:ext cx="1797050" cy="1697037"/>
          </a:xfrm>
          <a:custGeom>
            <a:avLst/>
            <a:gdLst>
              <a:gd name="T0" fmla="*/ 0 w 1132"/>
              <a:gd name="T1" fmla="*/ 325437 h 1069"/>
              <a:gd name="T2" fmla="*/ 1447800 w 1132"/>
              <a:gd name="T3" fmla="*/ 96837 h 1069"/>
              <a:gd name="T4" fmla="*/ 1778000 w 1132"/>
              <a:gd name="T5" fmla="*/ 909637 h 1069"/>
              <a:gd name="T6" fmla="*/ 1562100 w 1132"/>
              <a:gd name="T7" fmla="*/ 1697037 h 10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32" h="1069">
                <a:moveTo>
                  <a:pt x="0" y="205"/>
                </a:moveTo>
                <a:cubicBezTo>
                  <a:pt x="362" y="102"/>
                  <a:pt x="725" y="0"/>
                  <a:pt x="912" y="61"/>
                </a:cubicBezTo>
                <a:cubicBezTo>
                  <a:pt x="1099" y="122"/>
                  <a:pt x="1108" y="405"/>
                  <a:pt x="1120" y="573"/>
                </a:cubicBezTo>
                <a:cubicBezTo>
                  <a:pt x="1132" y="741"/>
                  <a:pt x="1007" y="988"/>
                  <a:pt x="984" y="1069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6773863" y="4292600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GB" sz="1800" i="1" smtClean="0">
                <a:solidFill>
                  <a:schemeClr val="tx2"/>
                </a:solidFill>
              </a:rPr>
              <a:t>Urgently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663825" y="4106863"/>
            <a:ext cx="1539875" cy="587375"/>
            <a:chOff x="1678" y="2587"/>
            <a:chExt cx="970" cy="370"/>
          </a:xfrm>
        </p:grpSpPr>
        <p:sp>
          <p:nvSpPr>
            <p:cNvPr id="34837" name="Freeform 21"/>
            <p:cNvSpPr>
              <a:spLocks/>
            </p:cNvSpPr>
            <p:nvPr/>
          </p:nvSpPr>
          <p:spPr bwMode="auto">
            <a:xfrm>
              <a:off x="1704" y="2591"/>
              <a:ext cx="944" cy="297"/>
            </a:xfrm>
            <a:custGeom>
              <a:avLst/>
              <a:gdLst>
                <a:gd name="T0" fmla="*/ 0 w 944"/>
                <a:gd name="T1" fmla="*/ 1 h 297"/>
                <a:gd name="T2" fmla="*/ 376 w 944"/>
                <a:gd name="T3" fmla="*/ 49 h 297"/>
                <a:gd name="T4" fmla="*/ 944 w 944"/>
                <a:gd name="T5" fmla="*/ 297 h 2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4" h="297">
                  <a:moveTo>
                    <a:pt x="0" y="1"/>
                  </a:moveTo>
                  <a:cubicBezTo>
                    <a:pt x="109" y="0"/>
                    <a:pt x="219" y="0"/>
                    <a:pt x="376" y="49"/>
                  </a:cubicBezTo>
                  <a:cubicBezTo>
                    <a:pt x="533" y="98"/>
                    <a:pt x="849" y="256"/>
                    <a:pt x="944" y="297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1678" y="2587"/>
              <a:ext cx="95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762000">
                <a:defRPr/>
              </a:pPr>
              <a:r>
                <a:rPr lang="en-GB" i="1">
                  <a:solidFill>
                    <a:schemeClr val="tx2"/>
                  </a:solidFill>
                  <a:latin typeface="Times New Roman" charset="0"/>
                  <a:ea typeface="ＭＳ Ｐゴシック" charset="0"/>
                </a:rPr>
                <a:t>By innovation</a:t>
              </a:r>
            </a:p>
            <a:p>
              <a:pPr algn="ctr" defTabSz="762000">
                <a:defRPr/>
              </a:pPr>
              <a:r>
                <a:rPr lang="en-GB" i="1">
                  <a:solidFill>
                    <a:schemeClr val="tx2"/>
                  </a:solidFill>
                  <a:latin typeface="Times New Roman" charset="0"/>
                  <a:ea typeface="ＭＳ Ｐゴシック" charset="0"/>
                </a:rPr>
                <a:t>Eureka!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830263" y="1930400"/>
            <a:ext cx="2547937" cy="1638300"/>
            <a:chOff x="523" y="1216"/>
            <a:chExt cx="1605" cy="1032"/>
          </a:xfrm>
        </p:grpSpPr>
        <p:sp>
          <p:nvSpPr>
            <p:cNvPr id="34840" name="Freeform 24"/>
            <p:cNvSpPr>
              <a:spLocks/>
            </p:cNvSpPr>
            <p:nvPr/>
          </p:nvSpPr>
          <p:spPr bwMode="auto">
            <a:xfrm>
              <a:off x="859" y="1216"/>
              <a:ext cx="1269" cy="1032"/>
            </a:xfrm>
            <a:custGeom>
              <a:avLst/>
              <a:gdLst>
                <a:gd name="T0" fmla="*/ 1269 w 1269"/>
                <a:gd name="T1" fmla="*/ 264 h 1032"/>
                <a:gd name="T2" fmla="*/ 173 w 1269"/>
                <a:gd name="T3" fmla="*/ 128 h 1032"/>
                <a:gd name="T4" fmla="*/ 229 w 1269"/>
                <a:gd name="T5" fmla="*/ 1032 h 10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9" h="1032">
                  <a:moveTo>
                    <a:pt x="1269" y="264"/>
                  </a:moveTo>
                  <a:cubicBezTo>
                    <a:pt x="807" y="132"/>
                    <a:pt x="346" y="0"/>
                    <a:pt x="173" y="128"/>
                  </a:cubicBezTo>
                  <a:cubicBezTo>
                    <a:pt x="0" y="256"/>
                    <a:pt x="220" y="881"/>
                    <a:pt x="229" y="103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523" y="1572"/>
              <a:ext cx="80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en-GB" i="1">
                  <a:solidFill>
                    <a:schemeClr val="tx2"/>
                  </a:solidFill>
                  <a:latin typeface="Times New Roman" charset="0"/>
                  <a:ea typeface="ＭＳ Ｐゴシック" charset="0"/>
                </a:rPr>
                <a:t>By creation</a:t>
              </a:r>
            </a:p>
          </p:txBody>
        </p:sp>
      </p:grpSp>
      <p:sp>
        <p:nvSpPr>
          <p:cNvPr id="34842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67600" cy="143192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GB" sz="3600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About Process FR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2438400" y="1219200"/>
            <a:ext cx="569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 sz="2000">
                <a:solidFill>
                  <a:srgbClr val="FF9900"/>
                </a:solidFill>
                <a:latin typeface="Arial" charset="0"/>
                <a:ea typeface="ＭＳ Ｐゴシック" charset="0"/>
              </a:rPr>
              <a:t>Functional requirements for a quality process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 sz="2000">
                <a:solidFill>
                  <a:srgbClr val="FF9900"/>
                </a:solidFill>
                <a:latin typeface="Arial" charset="0"/>
                <a:ea typeface="ＭＳ Ｐゴシック" charset="0"/>
              </a:rPr>
              <a:t>Some process goals and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rc 2"/>
          <p:cNvSpPr>
            <a:spLocks/>
          </p:cNvSpPr>
          <p:nvPr/>
        </p:nvSpPr>
        <p:spPr bwMode="auto">
          <a:xfrm rot="10800000">
            <a:off x="2127250" y="2706688"/>
            <a:ext cx="1974850" cy="1587500"/>
          </a:xfrm>
          <a:custGeom>
            <a:avLst/>
            <a:gdLst>
              <a:gd name="T0" fmla="*/ 0 w 21323"/>
              <a:gd name="T1" fmla="*/ 1325187 h 20861"/>
              <a:gd name="T2" fmla="*/ 1456015 w 21323"/>
              <a:gd name="T3" fmla="*/ 0 h 20861"/>
              <a:gd name="T4" fmla="*/ 1974850 w 21323"/>
              <a:gd name="T5" fmla="*/ 1587500 h 208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23" h="20861" fill="none" extrusionOk="0">
                <a:moveTo>
                  <a:pt x="-1" y="17413"/>
                </a:moveTo>
                <a:cubicBezTo>
                  <a:pt x="1356" y="9021"/>
                  <a:pt x="7510" y="2204"/>
                  <a:pt x="15721" y="0"/>
                </a:cubicBezTo>
              </a:path>
              <a:path w="21323" h="20861" stroke="0" extrusionOk="0">
                <a:moveTo>
                  <a:pt x="-1" y="17413"/>
                </a:moveTo>
                <a:cubicBezTo>
                  <a:pt x="1356" y="9021"/>
                  <a:pt x="7510" y="2204"/>
                  <a:pt x="15721" y="0"/>
                </a:cubicBezTo>
                <a:lnTo>
                  <a:pt x="21323" y="20861"/>
                </a:lnTo>
                <a:lnTo>
                  <a:pt x="-1" y="17413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Arc 3"/>
          <p:cNvSpPr>
            <a:spLocks/>
          </p:cNvSpPr>
          <p:nvPr/>
        </p:nvSpPr>
        <p:spPr bwMode="auto">
          <a:xfrm>
            <a:off x="2128838" y="3108325"/>
            <a:ext cx="2900362" cy="1104900"/>
          </a:xfrm>
          <a:custGeom>
            <a:avLst/>
            <a:gdLst>
              <a:gd name="T0" fmla="*/ 0 w 21306"/>
              <a:gd name="T1" fmla="*/ 906736 h 19816"/>
              <a:gd name="T2" fmla="*/ 1730062 w 21306"/>
              <a:gd name="T3" fmla="*/ 0 h 19816"/>
              <a:gd name="T4" fmla="*/ 2900362 w 21306"/>
              <a:gd name="T5" fmla="*/ 1104900 h 19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06" h="19816" fill="none" extrusionOk="0">
                <a:moveTo>
                  <a:pt x="0" y="16262"/>
                </a:moveTo>
                <a:cubicBezTo>
                  <a:pt x="1205" y="9037"/>
                  <a:pt x="5989" y="2915"/>
                  <a:pt x="12709" y="0"/>
                </a:cubicBezTo>
              </a:path>
              <a:path w="21306" h="19816" stroke="0" extrusionOk="0">
                <a:moveTo>
                  <a:pt x="0" y="16262"/>
                </a:moveTo>
                <a:cubicBezTo>
                  <a:pt x="1205" y="9037"/>
                  <a:pt x="5989" y="2915"/>
                  <a:pt x="12709" y="0"/>
                </a:cubicBezTo>
                <a:lnTo>
                  <a:pt x="21306" y="19816"/>
                </a:lnTo>
                <a:lnTo>
                  <a:pt x="0" y="16262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076450" y="3319463"/>
            <a:ext cx="1028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n-GB" i="1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By doing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963863" y="3587750"/>
            <a:ext cx="13144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n-GB" i="1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Incidentally</a:t>
            </a:r>
          </a:p>
        </p:txBody>
      </p:sp>
      <p:sp>
        <p:nvSpPr>
          <p:cNvPr id="118790" name="Oval 6"/>
          <p:cNvSpPr>
            <a:spLocks noChangeArrowheads="1"/>
          </p:cNvSpPr>
          <p:nvPr/>
        </p:nvSpPr>
        <p:spPr bwMode="auto">
          <a:xfrm>
            <a:off x="1533525" y="4081463"/>
            <a:ext cx="1223963" cy="917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Set</a:t>
            </a:r>
          </a:p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Research</a:t>
            </a:r>
          </a:p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Goal</a:t>
            </a:r>
            <a:endParaRPr lang="en-GB" b="0">
              <a:latin typeface="Times New Roman" charset="0"/>
              <a:ea typeface="ＭＳ Ｐゴシック" charset="0"/>
            </a:endParaRPr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3282950" y="2857500"/>
            <a:ext cx="908050" cy="574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Start</a:t>
            </a:r>
            <a:endParaRPr lang="en-GB" b="0"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0263" y="2552700"/>
            <a:ext cx="2547937" cy="1638300"/>
            <a:chOff x="523" y="1216"/>
            <a:chExt cx="1605" cy="1032"/>
          </a:xfrm>
        </p:grpSpPr>
        <p:sp>
          <p:nvSpPr>
            <p:cNvPr id="118793" name="Freeform 9"/>
            <p:cNvSpPr>
              <a:spLocks/>
            </p:cNvSpPr>
            <p:nvPr/>
          </p:nvSpPr>
          <p:spPr bwMode="auto">
            <a:xfrm>
              <a:off x="859" y="1216"/>
              <a:ext cx="1269" cy="1032"/>
            </a:xfrm>
            <a:custGeom>
              <a:avLst/>
              <a:gdLst>
                <a:gd name="T0" fmla="*/ 1269 w 1269"/>
                <a:gd name="T1" fmla="*/ 264 h 1032"/>
                <a:gd name="T2" fmla="*/ 173 w 1269"/>
                <a:gd name="T3" fmla="*/ 128 h 1032"/>
                <a:gd name="T4" fmla="*/ 229 w 1269"/>
                <a:gd name="T5" fmla="*/ 1032 h 10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9" h="1032">
                  <a:moveTo>
                    <a:pt x="1269" y="264"/>
                  </a:moveTo>
                  <a:cubicBezTo>
                    <a:pt x="807" y="132"/>
                    <a:pt x="346" y="0"/>
                    <a:pt x="173" y="128"/>
                  </a:cubicBezTo>
                  <a:cubicBezTo>
                    <a:pt x="0" y="256"/>
                    <a:pt x="220" y="881"/>
                    <a:pt x="229" y="103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4" name="Rectangle 10"/>
            <p:cNvSpPr>
              <a:spLocks noChangeArrowheads="1"/>
            </p:cNvSpPr>
            <p:nvPr/>
          </p:nvSpPr>
          <p:spPr bwMode="auto">
            <a:xfrm>
              <a:off x="523" y="1572"/>
              <a:ext cx="80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en-GB" i="1">
                  <a:solidFill>
                    <a:srgbClr val="0000FF"/>
                  </a:solidFill>
                  <a:latin typeface="Times New Roman" charset="0"/>
                  <a:ea typeface="ＭＳ Ｐゴシック" charset="0"/>
                </a:rPr>
                <a:t>By creation</a:t>
              </a:r>
            </a:p>
          </p:txBody>
        </p:sp>
      </p:grp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3810000" y="3962400"/>
            <a:ext cx="45593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GB" sz="1600">
                <a:solidFill>
                  <a:srgbClr val="0000FF"/>
                </a:solidFill>
                <a:latin typeface="Arial" charset="0"/>
                <a:ea typeface="ＭＳ Ｐゴシック" charset="0"/>
              </a:rPr>
              <a:t>Learning by doing</a:t>
            </a:r>
            <a:r>
              <a:rPr lang="en-GB" sz="1600">
                <a:solidFill>
                  <a:schemeClr val="tx2"/>
                </a:solidFill>
                <a:latin typeface="Arial" charset="0"/>
                <a:ea typeface="ＭＳ Ｐゴシック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Apply an existing method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  Build a prototype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GB" sz="1600">
                <a:solidFill>
                  <a:srgbClr val="0000FF"/>
                </a:solidFill>
                <a:latin typeface="Arial" charset="0"/>
                <a:ea typeface="ＭＳ Ｐゴシック" charset="0"/>
              </a:rPr>
              <a:t>Incidental learning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Bayesian probability, Bayesian Belief Network </a:t>
            </a:r>
            <a:r>
              <a:rPr lang="en-GB" sz="1600">
                <a:latin typeface="Arial" charset="0"/>
                <a:ea typeface="ＭＳ Ｐゴシック" charset="0"/>
                <a:sym typeface="Symbol" charset="0"/>
              </a:rPr>
              <a:t>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lang="en-GB" sz="1600">
                <a:latin typeface="Arial" charset="0"/>
                <a:ea typeface="ＭＳ Ｐゴシック" charset="0"/>
                <a:sym typeface="Symbol" charset="0"/>
              </a:rPr>
              <a:t>System Reliability analysis</a:t>
            </a: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GB" sz="3600" b="1" smtClean="0">
                <a:solidFill>
                  <a:schemeClr val="accent1"/>
                </a:solidFill>
                <a:cs typeface="+mj-cs"/>
              </a:rPr>
              <a:t>About Process FR</a:t>
            </a: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3810000" y="2362200"/>
            <a:ext cx="407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 sz="2000">
                <a:solidFill>
                  <a:srgbClr val="0000FF"/>
                </a:solidFill>
                <a:latin typeface="Arial" charset="0"/>
                <a:ea typeface="ＭＳ Ｐゴシック" charset="0"/>
              </a:rPr>
              <a:t>Analogy with a learning process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1600200" y="1524000"/>
            <a:ext cx="569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 sz="2000">
                <a:solidFill>
                  <a:srgbClr val="FF9900"/>
                </a:solidFill>
                <a:latin typeface="Arial" charset="0"/>
                <a:ea typeface="ＭＳ Ｐゴシック" charset="0"/>
              </a:rPr>
              <a:t>Functional requirements for a quality process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 sz="2000">
                <a:solidFill>
                  <a:srgbClr val="FF9900"/>
                </a:solidFill>
                <a:latin typeface="Arial" charset="0"/>
                <a:ea typeface="ＭＳ Ｐゴシック" charset="0"/>
              </a:rPr>
              <a:t>Some process goals and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rc 2"/>
          <p:cNvSpPr>
            <a:spLocks/>
          </p:cNvSpPr>
          <p:nvPr/>
        </p:nvSpPr>
        <p:spPr bwMode="auto">
          <a:xfrm>
            <a:off x="787400" y="4154488"/>
            <a:ext cx="1724025" cy="779462"/>
          </a:xfrm>
          <a:custGeom>
            <a:avLst/>
            <a:gdLst>
              <a:gd name="T0" fmla="*/ 1724025 w 33457"/>
              <a:gd name="T1" fmla="*/ 651284 h 21600"/>
              <a:gd name="T2" fmla="*/ 0 w 33457"/>
              <a:gd name="T3" fmla="*/ 24575 h 21600"/>
              <a:gd name="T4" fmla="*/ 1112472 w 33457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457" h="21600" fill="none" extrusionOk="0">
                <a:moveTo>
                  <a:pt x="33456" y="18047"/>
                </a:moveTo>
                <a:cubicBezTo>
                  <a:pt x="29932" y="20365"/>
                  <a:pt x="25806" y="21599"/>
                  <a:pt x="21589" y="21599"/>
                </a:cubicBezTo>
                <a:cubicBezTo>
                  <a:pt x="9924" y="21599"/>
                  <a:pt x="367" y="12339"/>
                  <a:pt x="-1" y="681"/>
                </a:cubicBezTo>
              </a:path>
              <a:path w="33457" h="21600" stroke="0" extrusionOk="0">
                <a:moveTo>
                  <a:pt x="33456" y="18047"/>
                </a:moveTo>
                <a:cubicBezTo>
                  <a:pt x="29932" y="20365"/>
                  <a:pt x="25806" y="21599"/>
                  <a:pt x="21589" y="21599"/>
                </a:cubicBezTo>
                <a:cubicBezTo>
                  <a:pt x="9924" y="21599"/>
                  <a:pt x="367" y="12339"/>
                  <a:pt x="-1" y="681"/>
                </a:cubicBezTo>
                <a:lnTo>
                  <a:pt x="21589" y="0"/>
                </a:lnTo>
                <a:lnTo>
                  <a:pt x="33456" y="18047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Arc 3"/>
          <p:cNvSpPr>
            <a:spLocks/>
          </p:cNvSpPr>
          <p:nvPr/>
        </p:nvSpPr>
        <p:spPr bwMode="auto">
          <a:xfrm rot="10800000">
            <a:off x="623888" y="2093913"/>
            <a:ext cx="1573212" cy="1550987"/>
          </a:xfrm>
          <a:custGeom>
            <a:avLst/>
            <a:gdLst>
              <a:gd name="T0" fmla="*/ 0 w 21323"/>
              <a:gd name="T1" fmla="*/ 1299150 h 21229"/>
              <a:gd name="T2" fmla="*/ 1278977 w 21323"/>
              <a:gd name="T3" fmla="*/ 0 h 21229"/>
              <a:gd name="T4" fmla="*/ 1573212 w 21323"/>
              <a:gd name="T5" fmla="*/ 1550987 h 212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23" h="21229" fill="none" extrusionOk="0">
                <a:moveTo>
                  <a:pt x="-1" y="17781"/>
                </a:moveTo>
                <a:cubicBezTo>
                  <a:pt x="1452" y="8793"/>
                  <a:pt x="8386" y="1681"/>
                  <a:pt x="17335" y="0"/>
                </a:cubicBezTo>
              </a:path>
              <a:path w="21323" h="21229" stroke="0" extrusionOk="0">
                <a:moveTo>
                  <a:pt x="-1" y="17781"/>
                </a:moveTo>
                <a:cubicBezTo>
                  <a:pt x="1452" y="8793"/>
                  <a:pt x="8386" y="1681"/>
                  <a:pt x="17335" y="0"/>
                </a:cubicBezTo>
                <a:lnTo>
                  <a:pt x="21323" y="21229"/>
                </a:lnTo>
                <a:lnTo>
                  <a:pt x="-1" y="1778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Arc 4"/>
          <p:cNvSpPr>
            <a:spLocks/>
          </p:cNvSpPr>
          <p:nvPr/>
        </p:nvSpPr>
        <p:spPr bwMode="auto">
          <a:xfrm>
            <a:off x="604838" y="2500313"/>
            <a:ext cx="2332037" cy="1060450"/>
          </a:xfrm>
          <a:custGeom>
            <a:avLst/>
            <a:gdLst>
              <a:gd name="T0" fmla="*/ 0 w 21514"/>
              <a:gd name="T1" fmla="*/ 957273 h 19816"/>
              <a:gd name="T2" fmla="*/ 1400154 w 21514"/>
              <a:gd name="T3" fmla="*/ 0 h 19816"/>
              <a:gd name="T4" fmla="*/ 2332037 w 21514"/>
              <a:gd name="T5" fmla="*/ 1060450 h 19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14" h="19816" fill="none" extrusionOk="0">
                <a:moveTo>
                  <a:pt x="0" y="17888"/>
                </a:moveTo>
                <a:cubicBezTo>
                  <a:pt x="706" y="10010"/>
                  <a:pt x="5661" y="3148"/>
                  <a:pt x="12917" y="0"/>
                </a:cubicBezTo>
              </a:path>
              <a:path w="21514" h="19816" stroke="0" extrusionOk="0">
                <a:moveTo>
                  <a:pt x="0" y="17888"/>
                </a:moveTo>
                <a:cubicBezTo>
                  <a:pt x="706" y="10010"/>
                  <a:pt x="5661" y="3148"/>
                  <a:pt x="12917" y="0"/>
                </a:cubicBezTo>
                <a:lnTo>
                  <a:pt x="21514" y="19816"/>
                </a:lnTo>
                <a:lnTo>
                  <a:pt x="0" y="1788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533400" y="2895600"/>
            <a:ext cx="1028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n-GB" i="1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By doing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1460500" y="2978150"/>
            <a:ext cx="13144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n-GB" i="1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Incidentally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550863" y="4856163"/>
            <a:ext cx="1397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n-GB" i="1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By reflection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2286000" y="3657600"/>
            <a:ext cx="157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defRPr/>
            </a:pPr>
            <a:r>
              <a:rPr lang="en-GB" i="1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By exploration</a:t>
            </a:r>
          </a:p>
        </p:txBody>
      </p:sp>
      <p:sp>
        <p:nvSpPr>
          <p:cNvPr id="119817" name="Oval 9"/>
          <p:cNvSpPr>
            <a:spLocks noChangeArrowheads="1"/>
          </p:cNvSpPr>
          <p:nvPr/>
        </p:nvSpPr>
        <p:spPr bwMode="auto">
          <a:xfrm>
            <a:off x="30163" y="3471863"/>
            <a:ext cx="974725" cy="8810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Set</a:t>
            </a:r>
          </a:p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Research</a:t>
            </a:r>
          </a:p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Goal</a:t>
            </a:r>
            <a:endParaRPr lang="en-GB" b="0">
              <a:latin typeface="Times New Roman" charset="0"/>
              <a:ea typeface="ＭＳ Ｐゴシック" charset="0"/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779588" y="2247900"/>
            <a:ext cx="723900" cy="5508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Start</a:t>
            </a:r>
            <a:endParaRPr lang="en-GB" b="0">
              <a:latin typeface="Times New Roman" charset="0"/>
              <a:ea typeface="ＭＳ Ｐゴシック" charset="0"/>
            </a:endParaRP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438400" y="4191000"/>
            <a:ext cx="1343025" cy="7604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Achieve Research</a:t>
            </a:r>
          </a:p>
          <a:p>
            <a:pPr algn="ctr" defTabSz="762000"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Goal</a:t>
            </a:r>
            <a:endParaRPr lang="en-GB" b="0">
              <a:latin typeface="Times New Roman" charset="0"/>
              <a:ea typeface="ＭＳ Ｐゴシック" charset="0"/>
            </a:endParaRPr>
          </a:p>
        </p:txBody>
      </p:sp>
      <p:sp>
        <p:nvSpPr>
          <p:cNvPr id="119820" name="Freeform 12"/>
          <p:cNvSpPr>
            <a:spLocks/>
          </p:cNvSpPr>
          <p:nvPr/>
        </p:nvSpPr>
        <p:spPr bwMode="auto">
          <a:xfrm>
            <a:off x="990600" y="3624263"/>
            <a:ext cx="2408238" cy="582612"/>
          </a:xfrm>
          <a:custGeom>
            <a:avLst/>
            <a:gdLst>
              <a:gd name="T0" fmla="*/ 0 w 1392"/>
              <a:gd name="T1" fmla="*/ 237968 h 284"/>
              <a:gd name="T2" fmla="*/ 1217959 w 1392"/>
              <a:gd name="T3" fmla="*/ 57441 h 284"/>
              <a:gd name="T4" fmla="*/ 2408238 w 1392"/>
              <a:gd name="T5" fmla="*/ 582612 h 2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284">
                <a:moveTo>
                  <a:pt x="0" y="116"/>
                </a:moveTo>
                <a:cubicBezTo>
                  <a:pt x="236" y="58"/>
                  <a:pt x="472" y="0"/>
                  <a:pt x="704" y="28"/>
                </a:cubicBezTo>
                <a:cubicBezTo>
                  <a:pt x="936" y="56"/>
                  <a:pt x="1277" y="241"/>
                  <a:pt x="1392" y="28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4" name="Freeform 16"/>
          <p:cNvSpPr>
            <a:spLocks/>
          </p:cNvSpPr>
          <p:nvPr/>
        </p:nvSpPr>
        <p:spPr bwMode="auto">
          <a:xfrm>
            <a:off x="198438" y="2057400"/>
            <a:ext cx="1604962" cy="1573213"/>
          </a:xfrm>
          <a:custGeom>
            <a:avLst/>
            <a:gdLst>
              <a:gd name="T0" fmla="*/ 1604962 w 1269"/>
              <a:gd name="T1" fmla="*/ 402450 h 1032"/>
              <a:gd name="T2" fmla="*/ 218801 w 1269"/>
              <a:gd name="T3" fmla="*/ 195127 h 1032"/>
              <a:gd name="T4" fmla="*/ 289627 w 1269"/>
              <a:gd name="T5" fmla="*/ 1573213 h 10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9" h="1032">
                <a:moveTo>
                  <a:pt x="1269" y="264"/>
                </a:moveTo>
                <a:cubicBezTo>
                  <a:pt x="807" y="132"/>
                  <a:pt x="346" y="0"/>
                  <a:pt x="173" y="128"/>
                </a:cubicBezTo>
                <a:cubicBezTo>
                  <a:pt x="0" y="256"/>
                  <a:pt x="220" y="881"/>
                  <a:pt x="229" y="103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0" y="2355850"/>
            <a:ext cx="9588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defTabSz="762000">
              <a:defRPr/>
            </a:pPr>
            <a:r>
              <a:rPr lang="en-GB" i="1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By </a:t>
            </a:r>
          </a:p>
          <a:p>
            <a:pPr algn="ctr" defTabSz="762000">
              <a:defRPr/>
            </a:pPr>
            <a:r>
              <a:rPr lang="en-GB" i="1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creation</a:t>
            </a:r>
          </a:p>
        </p:txBody>
      </p:sp>
      <p:sp>
        <p:nvSpPr>
          <p:cNvPr id="119826" name="Rectangle 18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GB" sz="36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About Process FR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3581400" y="2286000"/>
            <a:ext cx="407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 sz="2000">
                <a:solidFill>
                  <a:srgbClr val="0000FF"/>
                </a:solidFill>
                <a:latin typeface="Arial" charset="0"/>
                <a:ea typeface="ＭＳ Ｐゴシック" charset="0"/>
              </a:rPr>
              <a:t>Analogy with a learning process</a:t>
            </a: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4211638" y="2852738"/>
            <a:ext cx="4267200" cy="332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GB" sz="1600">
                <a:solidFill>
                  <a:schemeClr val="tx2"/>
                </a:solidFill>
                <a:latin typeface="Arial" charset="0"/>
                <a:ea typeface="ＭＳ Ｐゴシック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1600">
                <a:solidFill>
                  <a:schemeClr val="tx2"/>
                </a:solidFill>
                <a:latin typeface="Arial" charset="0"/>
                <a:ea typeface="ＭＳ Ｐゴシック" charset="0"/>
              </a:rPr>
              <a:t>	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1600">
                <a:solidFill>
                  <a:srgbClr val="0000FF"/>
                </a:solidFill>
                <a:latin typeface="Arial" charset="0"/>
                <a:ea typeface="ＭＳ Ｐゴシック" charset="0"/>
              </a:rPr>
              <a:t>Learning by previous cases (reflection)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Make analogy with past experiences and apply those solutions after suitable adaptation  		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GB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GB" sz="1600">
                <a:solidFill>
                  <a:srgbClr val="0000FF"/>
                </a:solidFill>
                <a:latin typeface="Arial" charset="0"/>
                <a:ea typeface="ＭＳ Ｐゴシック" charset="0"/>
              </a:rPr>
              <a:t>Learning by exploration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1600">
                <a:latin typeface="Arial" charset="0"/>
                <a:ea typeface="ＭＳ Ｐゴシック" charset="0"/>
              </a:rPr>
              <a:t>Search for answers by analogy</a:t>
            </a:r>
            <a:r>
              <a:rPr lang="en-GB" sz="1600">
                <a:solidFill>
                  <a:schemeClr val="tx2"/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sz="1600">
                <a:latin typeface="Arial" charset="0"/>
                <a:ea typeface="ＭＳ Ｐゴシック" charset="0"/>
              </a:rPr>
              <a:t>with other people experience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GB" sz="1600">
              <a:latin typeface="Arial" charset="0"/>
              <a:ea typeface="ＭＳ Ｐゴシック" charset="0"/>
            </a:endParaRP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1981200" y="1371600"/>
            <a:ext cx="569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 sz="2000">
                <a:solidFill>
                  <a:srgbClr val="FF9900"/>
                </a:solidFill>
                <a:latin typeface="Arial" charset="0"/>
                <a:ea typeface="ＭＳ Ｐゴシック" charset="0"/>
              </a:rPr>
              <a:t>Functional requirements for a quality process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 sz="2000">
                <a:solidFill>
                  <a:srgbClr val="FF9900"/>
                </a:solidFill>
                <a:latin typeface="Arial" charset="0"/>
                <a:ea typeface="ＭＳ Ｐゴシック" charset="0"/>
              </a:rPr>
              <a:t>Some process goals and strategies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79388" y="4038600"/>
            <a:ext cx="4730750" cy="2500313"/>
            <a:chOff x="113" y="2544"/>
            <a:chExt cx="2980" cy="1575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09" y="2544"/>
              <a:ext cx="952" cy="370"/>
              <a:chOff x="1597" y="2587"/>
              <a:chExt cx="1115" cy="360"/>
            </a:xfrm>
          </p:grpSpPr>
          <p:sp>
            <p:nvSpPr>
              <p:cNvPr id="119822" name="Freeform 14"/>
              <p:cNvSpPr>
                <a:spLocks/>
              </p:cNvSpPr>
              <p:nvPr/>
            </p:nvSpPr>
            <p:spPr bwMode="auto">
              <a:xfrm>
                <a:off x="1704" y="2591"/>
                <a:ext cx="944" cy="297"/>
              </a:xfrm>
              <a:custGeom>
                <a:avLst/>
                <a:gdLst>
                  <a:gd name="T0" fmla="*/ 0 w 944"/>
                  <a:gd name="T1" fmla="*/ 1 h 297"/>
                  <a:gd name="T2" fmla="*/ 376 w 944"/>
                  <a:gd name="T3" fmla="*/ 49 h 297"/>
                  <a:gd name="T4" fmla="*/ 944 w 944"/>
                  <a:gd name="T5" fmla="*/ 297 h 2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44" h="297">
                    <a:moveTo>
                      <a:pt x="0" y="1"/>
                    </a:moveTo>
                    <a:cubicBezTo>
                      <a:pt x="109" y="0"/>
                      <a:pt x="219" y="0"/>
                      <a:pt x="376" y="49"/>
                    </a:cubicBezTo>
                    <a:cubicBezTo>
                      <a:pt x="533" y="98"/>
                      <a:pt x="849" y="256"/>
                      <a:pt x="944" y="29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23" name="Rectangle 15"/>
              <p:cNvSpPr>
                <a:spLocks noChangeArrowheads="1"/>
              </p:cNvSpPr>
              <p:nvPr/>
            </p:nvSpPr>
            <p:spPr bwMode="auto">
              <a:xfrm>
                <a:off x="1597" y="2587"/>
                <a:ext cx="1115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defTabSz="762000">
                  <a:defRPr/>
                </a:pPr>
                <a:r>
                  <a:rPr lang="en-GB" i="1">
                    <a:solidFill>
                      <a:srgbClr val="0000FF"/>
                    </a:solidFill>
                    <a:latin typeface="Times New Roman" charset="0"/>
                    <a:ea typeface="ＭＳ Ｐゴシック" charset="0"/>
                  </a:rPr>
                  <a:t>By innovation</a:t>
                </a:r>
              </a:p>
              <a:p>
                <a:pPr algn="ctr" defTabSz="762000">
                  <a:defRPr/>
                </a:pPr>
                <a:r>
                  <a:rPr lang="en-GB" i="1">
                    <a:solidFill>
                      <a:srgbClr val="0000FF"/>
                    </a:solidFill>
                    <a:latin typeface="Times New Roman" charset="0"/>
                    <a:ea typeface="ＭＳ Ｐゴシック" charset="0"/>
                  </a:rPr>
                  <a:t>Eureka!</a:t>
                </a:r>
              </a:p>
            </p:txBody>
          </p:sp>
        </p:grpSp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113" y="3749"/>
              <a:ext cx="298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800" smtClean="0">
                  <a:solidFill>
                    <a:srgbClr val="0000FF"/>
                  </a:solidFill>
                  <a:latin typeface="Arial Unicode MS" charset="0"/>
                </a:rPr>
                <a:t>Think about your goal</a:t>
              </a:r>
              <a:r>
                <a:rPr lang="en-GB" sz="1800" smtClean="0">
                  <a:solidFill>
                    <a:schemeClr val="tx2"/>
                  </a:solidFill>
                  <a:latin typeface="Arial Unicode MS" charset="0"/>
                </a:rPr>
                <a:t> </a:t>
              </a:r>
            </a:p>
            <a:p>
              <a:pPr>
                <a:defRPr/>
              </a:pPr>
              <a:r>
                <a:rPr lang="en-GB" sz="1800" smtClean="0">
                  <a:solidFill>
                    <a:schemeClr val="tx2"/>
                  </a:solidFill>
                  <a:latin typeface="Arial Unicode MS" charset="0"/>
                </a:rPr>
                <a:t>and ask questions  that need to be answered</a:t>
              </a:r>
              <a:endParaRPr lang="fr-FR" sz="1800" smtClean="0">
                <a:solidFill>
                  <a:schemeClr val="tx2"/>
                </a:solidFill>
                <a:latin typeface="Arial Unicode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nimBg="1"/>
      <p:bldP spid="119815" grpId="0" autoUpdateAnimBg="0"/>
      <p:bldP spid="119816" grpId="0" autoUpdateAnimBg="0"/>
      <p:bldP spid="119819" grpId="0" animBg="1" autoUpdateAnimBg="0"/>
      <p:bldP spid="1198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8915400" cy="1143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sv-SE" sz="4000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Research Life Cycle: example</a:t>
            </a:r>
          </a:p>
        </p:txBody>
      </p:sp>
      <p:sp>
        <p:nvSpPr>
          <p:cNvPr id="124931" name="Oval 3"/>
          <p:cNvSpPr>
            <a:spLocks noChangeArrowheads="1"/>
          </p:cNvSpPr>
          <p:nvPr/>
        </p:nvSpPr>
        <p:spPr bwMode="auto">
          <a:xfrm>
            <a:off x="1016000" y="2387600"/>
            <a:ext cx="3225800" cy="3073400"/>
          </a:xfrm>
          <a:prstGeom prst="ellipse">
            <a:avLst/>
          </a:prstGeom>
          <a:solidFill>
            <a:srgbClr val="FF9900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endParaRPr lang="fr-FR" sz="2400" b="0">
              <a:solidFill>
                <a:srgbClr val="FF9966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4932" name="Oval 4"/>
          <p:cNvSpPr>
            <a:spLocks noChangeArrowheads="1"/>
          </p:cNvSpPr>
          <p:nvPr/>
        </p:nvSpPr>
        <p:spPr bwMode="auto">
          <a:xfrm>
            <a:off x="4572000" y="2133600"/>
            <a:ext cx="3225800" cy="3073400"/>
          </a:xfrm>
          <a:prstGeom prst="ellipse">
            <a:avLst/>
          </a:prstGeom>
          <a:solidFill>
            <a:srgbClr val="FF9900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1187450" y="2924175"/>
            <a:ext cx="27987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100000"/>
              </a:lnSpc>
              <a:defRPr/>
            </a:pPr>
            <a:r>
              <a:rPr lang="sv-SE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3-Emphasise the WHY </a:t>
            </a:r>
          </a:p>
          <a:p>
            <a:pPr algn="ctr" defTabSz="762000">
              <a:lnSpc>
                <a:spcPct val="100000"/>
              </a:lnSpc>
              <a:defRPr/>
            </a:pPr>
            <a:r>
              <a:rPr lang="sv-SE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Question (hypothesis) </a:t>
            </a:r>
          </a:p>
          <a:p>
            <a:pPr algn="ctr" defTabSz="762000">
              <a:lnSpc>
                <a:spcPct val="100000"/>
              </a:lnSpc>
              <a:defRPr/>
            </a:pPr>
            <a:r>
              <a:rPr lang="sv-SE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4- Develop a GORE</a:t>
            </a:r>
          </a:p>
          <a:p>
            <a:pPr algn="ctr" defTabSz="762000">
              <a:lnSpc>
                <a:spcPct val="100000"/>
              </a:lnSpc>
              <a:defRPr/>
            </a:pPr>
            <a:r>
              <a:rPr lang="sv-SE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Approach (design)</a:t>
            </a:r>
          </a:p>
        </p:txBody>
      </p:sp>
      <p:sp>
        <p:nvSpPr>
          <p:cNvPr id="124935" name="Arc 7"/>
          <p:cNvSpPr>
            <a:spLocks/>
          </p:cNvSpPr>
          <p:nvPr/>
        </p:nvSpPr>
        <p:spPr bwMode="auto">
          <a:xfrm>
            <a:off x="4495800" y="1912938"/>
            <a:ext cx="1593850" cy="603250"/>
          </a:xfrm>
          <a:custGeom>
            <a:avLst/>
            <a:gdLst>
              <a:gd name="T0" fmla="*/ 0 w 21600"/>
              <a:gd name="T1" fmla="*/ 0 h 21600"/>
              <a:gd name="T2" fmla="*/ 1593850 w 21600"/>
              <a:gd name="T3" fmla="*/ 603250 h 21600"/>
              <a:gd name="T4" fmla="*/ 0 w 21600"/>
              <a:gd name="T5" fmla="*/ 603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Arc 8"/>
          <p:cNvSpPr>
            <a:spLocks/>
          </p:cNvSpPr>
          <p:nvPr/>
        </p:nvSpPr>
        <p:spPr bwMode="auto">
          <a:xfrm>
            <a:off x="3055938" y="1912938"/>
            <a:ext cx="1441450" cy="527050"/>
          </a:xfrm>
          <a:custGeom>
            <a:avLst/>
            <a:gdLst>
              <a:gd name="T0" fmla="*/ 0 w 21600"/>
              <a:gd name="T1" fmla="*/ 527050 h 21600"/>
              <a:gd name="T2" fmla="*/ 1439848 w 21600"/>
              <a:gd name="T3" fmla="*/ 0 h 21600"/>
              <a:gd name="T4" fmla="*/ 1441450 w 21600"/>
              <a:gd name="T5" fmla="*/ 5270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80"/>
                  <a:pt x="9656" y="13"/>
                  <a:pt x="21576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0"/>
                  <a:pt x="9656" y="13"/>
                  <a:pt x="21576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Arc 9"/>
          <p:cNvSpPr>
            <a:spLocks/>
          </p:cNvSpPr>
          <p:nvPr/>
        </p:nvSpPr>
        <p:spPr bwMode="auto">
          <a:xfrm>
            <a:off x="4495800" y="5410200"/>
            <a:ext cx="1593850" cy="527050"/>
          </a:xfrm>
          <a:custGeom>
            <a:avLst/>
            <a:gdLst>
              <a:gd name="T0" fmla="*/ 1593850 w 21600"/>
              <a:gd name="T1" fmla="*/ 0 h 21600"/>
              <a:gd name="T2" fmla="*/ 0 w 21600"/>
              <a:gd name="T3" fmla="*/ 52705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Arc 10"/>
          <p:cNvSpPr>
            <a:spLocks/>
          </p:cNvSpPr>
          <p:nvPr/>
        </p:nvSpPr>
        <p:spPr bwMode="auto">
          <a:xfrm>
            <a:off x="3055938" y="5410200"/>
            <a:ext cx="1441450" cy="527050"/>
          </a:xfrm>
          <a:custGeom>
            <a:avLst/>
            <a:gdLst>
              <a:gd name="T0" fmla="*/ 1441450 w 21600"/>
              <a:gd name="T1" fmla="*/ 527050 h 21600"/>
              <a:gd name="T2" fmla="*/ 0 w 21600"/>
              <a:gd name="T3" fmla="*/ 0 h 21600"/>
              <a:gd name="T4" fmla="*/ 144145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3598863" y="1524000"/>
            <a:ext cx="19272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100000"/>
              </a:lnSpc>
              <a:defRPr/>
            </a:pPr>
            <a:r>
              <a:rPr lang="sv-SE" sz="2000">
                <a:solidFill>
                  <a:srgbClr val="006600"/>
                </a:solidFill>
                <a:latin typeface="Comic Sans MS" charset="0"/>
                <a:ea typeface="ＭＳ Ｐゴシック" charset="0"/>
              </a:rPr>
              <a:t>may support,</a:t>
            </a:r>
          </a:p>
          <a:p>
            <a:pPr algn="ctr" defTabSz="762000">
              <a:lnSpc>
                <a:spcPct val="100000"/>
              </a:lnSpc>
              <a:defRPr/>
            </a:pPr>
            <a:r>
              <a:rPr lang="sv-SE" sz="2000">
                <a:solidFill>
                  <a:srgbClr val="006600"/>
                </a:solidFill>
                <a:latin typeface="Comic Sans MS" charset="0"/>
                <a:ea typeface="ＭＳ Ｐゴシック" charset="0"/>
              </a:rPr>
              <a:t>shows need of</a:t>
            </a:r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3562350" y="5549900"/>
            <a:ext cx="18700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100000"/>
              </a:lnSpc>
              <a:defRPr/>
            </a:pPr>
            <a:r>
              <a:rPr lang="sv-SE" sz="2000">
                <a:solidFill>
                  <a:srgbClr val="006600"/>
                </a:solidFill>
                <a:latin typeface="Comic Sans MS" charset="0"/>
                <a:ea typeface="ＭＳ Ｐゴシック" charset="0"/>
              </a:rPr>
              <a:t>gives idea of,</a:t>
            </a:r>
          </a:p>
          <a:p>
            <a:pPr algn="ctr" defTabSz="762000">
              <a:lnSpc>
                <a:spcPct val="100000"/>
              </a:lnSpc>
              <a:defRPr/>
            </a:pPr>
            <a:r>
              <a:rPr lang="sv-SE" sz="2000">
                <a:solidFill>
                  <a:srgbClr val="006600"/>
                </a:solidFill>
                <a:latin typeface="Comic Sans MS" charset="0"/>
                <a:ea typeface="ＭＳ Ｐゴシック" charset="0"/>
              </a:rPr>
              <a:t>may improve</a:t>
            </a: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4572000" y="2492375"/>
            <a:ext cx="3221038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fr-FR" sz="1800" smtClean="0">
                <a:solidFill>
                  <a:srgbClr val="006600"/>
                </a:solidFill>
                <a:latin typeface="Comic Sans MS" charset="0"/>
              </a:rPr>
              <a:t>1-Systems fail responding</a:t>
            </a:r>
          </a:p>
          <a:p>
            <a:pPr algn="ctr">
              <a:defRPr/>
            </a:pPr>
            <a:r>
              <a:rPr lang="fr-FR" sz="1800" smtClean="0">
                <a:solidFill>
                  <a:srgbClr val="006600"/>
                </a:solidFill>
                <a:latin typeface="Comic Sans MS" charset="0"/>
              </a:rPr>
              <a:t>to stakeholders </a:t>
            </a:r>
          </a:p>
          <a:p>
            <a:pPr algn="ctr">
              <a:defRPr/>
            </a:pPr>
            <a:r>
              <a:rPr lang="fr-FR" sz="1800" smtClean="0">
                <a:solidFill>
                  <a:srgbClr val="006600"/>
                </a:solidFill>
                <a:latin typeface="Comic Sans MS" charset="0"/>
              </a:rPr>
              <a:t>expectations (the problem)</a:t>
            </a:r>
          </a:p>
          <a:p>
            <a:pPr algn="ctr">
              <a:defRPr/>
            </a:pPr>
            <a:r>
              <a:rPr lang="fr-FR" sz="1800" smtClean="0">
                <a:solidFill>
                  <a:srgbClr val="006600"/>
                </a:solidFill>
                <a:latin typeface="Comic Sans MS" charset="0"/>
              </a:rPr>
              <a:t>2- Reports provide </a:t>
            </a:r>
          </a:p>
          <a:p>
            <a:pPr algn="ctr">
              <a:defRPr/>
            </a:pPr>
            <a:r>
              <a:rPr lang="fr-FR" sz="1800" smtClean="0">
                <a:solidFill>
                  <a:srgbClr val="006600"/>
                </a:solidFill>
                <a:latin typeface="Comic Sans MS" charset="0"/>
              </a:rPr>
              <a:t>evidences that the problem</a:t>
            </a:r>
          </a:p>
          <a:p>
            <a:pPr algn="ctr">
              <a:defRPr/>
            </a:pPr>
            <a:r>
              <a:rPr lang="fr-FR" sz="1800" smtClean="0">
                <a:solidFill>
                  <a:srgbClr val="006600"/>
                </a:solidFill>
                <a:latin typeface="Comic Sans MS" charset="0"/>
              </a:rPr>
              <a:t> is occuring repeatedly</a:t>
            </a:r>
          </a:p>
          <a:p>
            <a:pPr algn="ctr">
              <a:defRPr/>
            </a:pPr>
            <a:endParaRPr lang="fr-FR" sz="1800" smtClean="0">
              <a:solidFill>
                <a:srgbClr val="006600"/>
              </a:solidFill>
              <a:latin typeface="Comic Sans MS" charset="0"/>
            </a:endParaRP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4525963" y="4221163"/>
            <a:ext cx="34940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100000"/>
              </a:lnSpc>
              <a:defRPr/>
            </a:pPr>
            <a:r>
              <a:rPr lang="sv-SE">
                <a:latin typeface="Comic Sans MS" charset="0"/>
                <a:ea typeface="ＭＳ Ｐゴシック" charset="0"/>
              </a:rPr>
              <a:t>5-Evaluate through empirical </a:t>
            </a:r>
          </a:p>
          <a:p>
            <a:pPr algn="ctr" defTabSz="762000">
              <a:lnSpc>
                <a:spcPct val="100000"/>
              </a:lnSpc>
              <a:defRPr/>
            </a:pPr>
            <a:r>
              <a:rPr lang="sv-SE">
                <a:latin typeface="Comic Sans MS" charset="0"/>
                <a:ea typeface="ＭＳ Ｐゴシック" charset="0"/>
              </a:rPr>
              <a:t>studies &amp; Case studies</a:t>
            </a: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1476375" y="4365625"/>
            <a:ext cx="20907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100000"/>
              </a:lnSpc>
              <a:defRPr/>
            </a:pPr>
            <a:r>
              <a:rPr lang="sv-SE">
                <a:latin typeface="Comic Sans MS" charset="0"/>
                <a:ea typeface="ＭＳ Ｐゴシック" charset="0"/>
              </a:rPr>
              <a:t>6- Revise &amp; </a:t>
            </a:r>
          </a:p>
          <a:p>
            <a:pPr algn="ctr" defTabSz="762000">
              <a:lnSpc>
                <a:spcPct val="100000"/>
              </a:lnSpc>
              <a:defRPr/>
            </a:pPr>
            <a:r>
              <a:rPr lang="sv-SE">
                <a:latin typeface="Comic Sans MS" charset="0"/>
                <a:ea typeface="ＭＳ Ｐゴシック" charset="0"/>
              </a:rPr>
              <a:t>improve approach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  <p:bldP spid="124941" grpId="0"/>
      <p:bldP spid="124943" grpId="0"/>
      <p:bldP spid="1249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6465888" y="5581650"/>
            <a:ext cx="908050" cy="574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>
              <a:defRPr/>
            </a:pPr>
            <a:r>
              <a:rPr lang="en-GB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Stop</a:t>
            </a:r>
            <a:endParaRPr lang="en-GB" b="0">
              <a:solidFill>
                <a:srgbClr val="0000FF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94225" y="4953000"/>
            <a:ext cx="1944688" cy="1006475"/>
            <a:chOff x="2894" y="3120"/>
            <a:chExt cx="1225" cy="634"/>
          </a:xfrm>
        </p:grpSpPr>
        <p:sp>
          <p:nvSpPr>
            <p:cNvPr id="120836" name="Freeform 4"/>
            <p:cNvSpPr>
              <a:spLocks/>
            </p:cNvSpPr>
            <p:nvPr/>
          </p:nvSpPr>
          <p:spPr bwMode="auto">
            <a:xfrm>
              <a:off x="3251" y="3120"/>
              <a:ext cx="868" cy="634"/>
            </a:xfrm>
            <a:custGeom>
              <a:avLst/>
              <a:gdLst>
                <a:gd name="T0" fmla="*/ 150 w 696"/>
                <a:gd name="T1" fmla="*/ 0 h 472"/>
                <a:gd name="T2" fmla="*/ 120 w 696"/>
                <a:gd name="T3" fmla="*/ 537 h 472"/>
                <a:gd name="T4" fmla="*/ 868 w 696"/>
                <a:gd name="T5" fmla="*/ 580 h 4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6" h="472">
                  <a:moveTo>
                    <a:pt x="120" y="0"/>
                  </a:moveTo>
                  <a:cubicBezTo>
                    <a:pt x="60" y="164"/>
                    <a:pt x="0" y="328"/>
                    <a:pt x="96" y="400"/>
                  </a:cubicBezTo>
                  <a:cubicBezTo>
                    <a:pt x="192" y="472"/>
                    <a:pt x="603" y="425"/>
                    <a:pt x="696" y="43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37" name="Text Box 5"/>
            <p:cNvSpPr txBox="1">
              <a:spLocks noChangeArrowheads="1"/>
            </p:cNvSpPr>
            <p:nvPr/>
          </p:nvSpPr>
          <p:spPr bwMode="auto">
            <a:xfrm>
              <a:off x="2894" y="3331"/>
              <a:ext cx="11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GB" sz="1800" i="1" smtClean="0">
                  <a:solidFill>
                    <a:srgbClr val="0000FF"/>
                  </a:solidFill>
                </a:rPr>
                <a:t>Case study based</a:t>
              </a:r>
            </a:p>
            <a:p>
              <a:pPr algn="ctr">
                <a:lnSpc>
                  <a:spcPct val="100000"/>
                </a:lnSpc>
                <a:defRPr/>
              </a:pPr>
              <a:r>
                <a:rPr lang="en-GB" sz="1800" i="1" smtClean="0">
                  <a:solidFill>
                    <a:srgbClr val="0000FF"/>
                  </a:solidFill>
                </a:rPr>
                <a:t>strategy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873750" y="4610100"/>
            <a:ext cx="1436688" cy="1058863"/>
            <a:chOff x="3700" y="2904"/>
            <a:chExt cx="905" cy="667"/>
          </a:xfrm>
        </p:grpSpPr>
        <p:sp>
          <p:nvSpPr>
            <p:cNvPr id="120839" name="Freeform 7"/>
            <p:cNvSpPr>
              <a:spLocks/>
            </p:cNvSpPr>
            <p:nvPr/>
          </p:nvSpPr>
          <p:spPr bwMode="auto">
            <a:xfrm>
              <a:off x="3700" y="2904"/>
              <a:ext cx="868" cy="667"/>
            </a:xfrm>
            <a:custGeom>
              <a:avLst/>
              <a:gdLst>
                <a:gd name="T0" fmla="*/ 0 w 696"/>
                <a:gd name="T1" fmla="*/ 0 h 496"/>
                <a:gd name="T2" fmla="*/ 629 w 696"/>
                <a:gd name="T3" fmla="*/ 226 h 496"/>
                <a:gd name="T4" fmla="*/ 868 w 696"/>
                <a:gd name="T5" fmla="*/ 667 h 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6" h="496">
                  <a:moveTo>
                    <a:pt x="0" y="0"/>
                  </a:moveTo>
                  <a:cubicBezTo>
                    <a:pt x="194" y="42"/>
                    <a:pt x="388" y="85"/>
                    <a:pt x="504" y="168"/>
                  </a:cubicBezTo>
                  <a:cubicBezTo>
                    <a:pt x="620" y="251"/>
                    <a:pt x="664" y="441"/>
                    <a:pt x="696" y="4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0" name="Text Box 8"/>
            <p:cNvSpPr txBox="1">
              <a:spLocks noChangeArrowheads="1"/>
            </p:cNvSpPr>
            <p:nvPr/>
          </p:nvSpPr>
          <p:spPr bwMode="auto">
            <a:xfrm>
              <a:off x="3733" y="2976"/>
              <a:ext cx="8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GB" sz="1800" i="1" smtClean="0">
                  <a:solidFill>
                    <a:srgbClr val="0000FF"/>
                  </a:solidFill>
                </a:rPr>
                <a:t>By empirical</a:t>
              </a:r>
            </a:p>
            <a:p>
              <a:pPr algn="ctr">
                <a:lnSpc>
                  <a:spcPct val="100000"/>
                </a:lnSpc>
                <a:defRPr/>
              </a:pPr>
              <a:r>
                <a:rPr lang="en-GB" sz="1800" i="1" smtClean="0">
                  <a:solidFill>
                    <a:srgbClr val="0000FF"/>
                  </a:solidFill>
                </a:rPr>
                <a:t>evaluation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778500" y="4056063"/>
            <a:ext cx="2005013" cy="1697037"/>
            <a:chOff x="3640" y="2555"/>
            <a:chExt cx="1263" cy="1069"/>
          </a:xfrm>
        </p:grpSpPr>
        <p:sp>
          <p:nvSpPr>
            <p:cNvPr id="120842" name="Freeform 10"/>
            <p:cNvSpPr>
              <a:spLocks/>
            </p:cNvSpPr>
            <p:nvPr/>
          </p:nvSpPr>
          <p:spPr bwMode="auto">
            <a:xfrm>
              <a:off x="3640" y="2555"/>
              <a:ext cx="1132" cy="1069"/>
            </a:xfrm>
            <a:custGeom>
              <a:avLst/>
              <a:gdLst>
                <a:gd name="T0" fmla="*/ 0 w 1132"/>
                <a:gd name="T1" fmla="*/ 205 h 1069"/>
                <a:gd name="T2" fmla="*/ 912 w 1132"/>
                <a:gd name="T3" fmla="*/ 61 h 1069"/>
                <a:gd name="T4" fmla="*/ 1120 w 1132"/>
                <a:gd name="T5" fmla="*/ 573 h 1069"/>
                <a:gd name="T6" fmla="*/ 984 w 1132"/>
                <a:gd name="T7" fmla="*/ 1069 h 10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2" h="1069">
                  <a:moveTo>
                    <a:pt x="0" y="205"/>
                  </a:moveTo>
                  <a:cubicBezTo>
                    <a:pt x="362" y="102"/>
                    <a:pt x="725" y="0"/>
                    <a:pt x="912" y="61"/>
                  </a:cubicBezTo>
                  <a:cubicBezTo>
                    <a:pt x="1099" y="122"/>
                    <a:pt x="1108" y="405"/>
                    <a:pt x="1120" y="573"/>
                  </a:cubicBezTo>
                  <a:cubicBezTo>
                    <a:pt x="1132" y="741"/>
                    <a:pt x="1007" y="988"/>
                    <a:pt x="984" y="1069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4267" y="2704"/>
              <a:ext cx="6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GB" sz="1800" i="1" smtClean="0">
                  <a:solidFill>
                    <a:srgbClr val="0000FF"/>
                  </a:solidFill>
                </a:rPr>
                <a:t>Urgently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830263" y="1930400"/>
            <a:ext cx="5054600" cy="3041650"/>
            <a:chOff x="523" y="1216"/>
            <a:chExt cx="3184" cy="1916"/>
          </a:xfrm>
        </p:grpSpPr>
        <p:sp>
          <p:nvSpPr>
            <p:cNvPr id="120845" name="Arc 13"/>
            <p:cNvSpPr>
              <a:spLocks/>
            </p:cNvSpPr>
            <p:nvPr/>
          </p:nvSpPr>
          <p:spPr bwMode="auto">
            <a:xfrm>
              <a:off x="1443" y="2609"/>
              <a:ext cx="1363" cy="511"/>
            </a:xfrm>
            <a:custGeom>
              <a:avLst/>
              <a:gdLst>
                <a:gd name="T0" fmla="*/ 1363 w 33457"/>
                <a:gd name="T1" fmla="*/ 427 h 21600"/>
                <a:gd name="T2" fmla="*/ 0 w 33457"/>
                <a:gd name="T3" fmla="*/ 16 h 21600"/>
                <a:gd name="T4" fmla="*/ 880 w 3345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457" h="21600" fill="none" extrusionOk="0">
                  <a:moveTo>
                    <a:pt x="33456" y="18047"/>
                  </a:moveTo>
                  <a:cubicBezTo>
                    <a:pt x="29932" y="20365"/>
                    <a:pt x="25806" y="21599"/>
                    <a:pt x="21589" y="21599"/>
                  </a:cubicBezTo>
                  <a:cubicBezTo>
                    <a:pt x="9924" y="21599"/>
                    <a:pt x="367" y="12339"/>
                    <a:pt x="-1" y="681"/>
                  </a:cubicBezTo>
                </a:path>
                <a:path w="33457" h="21600" stroke="0" extrusionOk="0">
                  <a:moveTo>
                    <a:pt x="33456" y="18047"/>
                  </a:moveTo>
                  <a:cubicBezTo>
                    <a:pt x="29932" y="20365"/>
                    <a:pt x="25806" y="21599"/>
                    <a:pt x="21589" y="21599"/>
                  </a:cubicBezTo>
                  <a:cubicBezTo>
                    <a:pt x="9924" y="21599"/>
                    <a:pt x="367" y="12339"/>
                    <a:pt x="-1" y="681"/>
                  </a:cubicBezTo>
                  <a:lnTo>
                    <a:pt x="21589" y="0"/>
                  </a:lnTo>
                  <a:lnTo>
                    <a:pt x="33456" y="1804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6" name="Arc 14"/>
            <p:cNvSpPr>
              <a:spLocks/>
            </p:cNvSpPr>
            <p:nvPr/>
          </p:nvSpPr>
          <p:spPr bwMode="auto">
            <a:xfrm rot="10800000">
              <a:off x="1340" y="1313"/>
              <a:ext cx="1244" cy="1000"/>
            </a:xfrm>
            <a:custGeom>
              <a:avLst/>
              <a:gdLst>
                <a:gd name="T0" fmla="*/ 0 w 21323"/>
                <a:gd name="T1" fmla="*/ 835 h 20861"/>
                <a:gd name="T2" fmla="*/ 917 w 21323"/>
                <a:gd name="T3" fmla="*/ 0 h 20861"/>
                <a:gd name="T4" fmla="*/ 1244 w 21323"/>
                <a:gd name="T5" fmla="*/ 1000 h 208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23" h="20861" fill="none" extrusionOk="0">
                  <a:moveTo>
                    <a:pt x="-1" y="17413"/>
                  </a:moveTo>
                  <a:cubicBezTo>
                    <a:pt x="1356" y="9021"/>
                    <a:pt x="7510" y="2204"/>
                    <a:pt x="15721" y="0"/>
                  </a:cubicBezTo>
                </a:path>
                <a:path w="21323" h="20861" stroke="0" extrusionOk="0">
                  <a:moveTo>
                    <a:pt x="-1" y="17413"/>
                  </a:moveTo>
                  <a:cubicBezTo>
                    <a:pt x="1356" y="9021"/>
                    <a:pt x="7510" y="2204"/>
                    <a:pt x="15721" y="0"/>
                  </a:cubicBezTo>
                  <a:lnTo>
                    <a:pt x="21323" y="20861"/>
                  </a:lnTo>
                  <a:lnTo>
                    <a:pt x="-1" y="17413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7" name="Arc 15"/>
            <p:cNvSpPr>
              <a:spLocks/>
            </p:cNvSpPr>
            <p:nvPr/>
          </p:nvSpPr>
          <p:spPr bwMode="auto">
            <a:xfrm>
              <a:off x="1341" y="1566"/>
              <a:ext cx="1827" cy="696"/>
            </a:xfrm>
            <a:custGeom>
              <a:avLst/>
              <a:gdLst>
                <a:gd name="T0" fmla="*/ 0 w 21306"/>
                <a:gd name="T1" fmla="*/ 571 h 19816"/>
                <a:gd name="T2" fmla="*/ 1090 w 21306"/>
                <a:gd name="T3" fmla="*/ 0 h 19816"/>
                <a:gd name="T4" fmla="*/ 1827 w 21306"/>
                <a:gd name="T5" fmla="*/ 696 h 19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06" h="19816" fill="none" extrusionOk="0">
                  <a:moveTo>
                    <a:pt x="0" y="16262"/>
                  </a:moveTo>
                  <a:cubicBezTo>
                    <a:pt x="1205" y="9037"/>
                    <a:pt x="5989" y="2915"/>
                    <a:pt x="12709" y="0"/>
                  </a:cubicBezTo>
                </a:path>
                <a:path w="21306" h="19816" stroke="0" extrusionOk="0">
                  <a:moveTo>
                    <a:pt x="0" y="16262"/>
                  </a:moveTo>
                  <a:cubicBezTo>
                    <a:pt x="1205" y="9037"/>
                    <a:pt x="5989" y="2915"/>
                    <a:pt x="12709" y="0"/>
                  </a:cubicBezTo>
                  <a:lnTo>
                    <a:pt x="21306" y="19816"/>
                  </a:lnTo>
                  <a:lnTo>
                    <a:pt x="0" y="1626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8" name="Rectangle 16"/>
            <p:cNvSpPr>
              <a:spLocks noChangeArrowheads="1"/>
            </p:cNvSpPr>
            <p:nvPr/>
          </p:nvSpPr>
          <p:spPr bwMode="auto">
            <a:xfrm>
              <a:off x="1308" y="1699"/>
              <a:ext cx="64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en-GB" i="1">
                  <a:solidFill>
                    <a:schemeClr val="tx2"/>
                  </a:solidFill>
                  <a:latin typeface="Times New Roman" charset="0"/>
                  <a:ea typeface="ＭＳ Ｐゴシック" charset="0"/>
                </a:rPr>
                <a:t>By doing</a:t>
              </a:r>
            </a:p>
          </p:txBody>
        </p:sp>
        <p:sp>
          <p:nvSpPr>
            <p:cNvPr id="120849" name="Rectangle 17"/>
            <p:cNvSpPr>
              <a:spLocks noChangeArrowheads="1"/>
            </p:cNvSpPr>
            <p:nvPr/>
          </p:nvSpPr>
          <p:spPr bwMode="auto">
            <a:xfrm>
              <a:off x="1867" y="1868"/>
              <a:ext cx="82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en-GB" i="1">
                  <a:solidFill>
                    <a:schemeClr val="tx2"/>
                  </a:solidFill>
                  <a:latin typeface="Times New Roman" charset="0"/>
                  <a:ea typeface="ＭＳ Ｐゴシック" charset="0"/>
                </a:rPr>
                <a:t>Incidentally</a:t>
              </a:r>
            </a:p>
          </p:txBody>
        </p:sp>
        <p:sp>
          <p:nvSpPr>
            <p:cNvPr id="120850" name="Rectangle 18"/>
            <p:cNvSpPr>
              <a:spLocks noChangeArrowheads="1"/>
            </p:cNvSpPr>
            <p:nvPr/>
          </p:nvSpPr>
          <p:spPr bwMode="auto">
            <a:xfrm>
              <a:off x="1238" y="2843"/>
              <a:ext cx="88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en-GB" i="1">
                  <a:solidFill>
                    <a:schemeClr val="tx2"/>
                  </a:solidFill>
                  <a:latin typeface="Times New Roman" charset="0"/>
                  <a:ea typeface="ＭＳ Ｐゴシック" charset="0"/>
                </a:rPr>
                <a:t>By reflection</a:t>
              </a:r>
            </a:p>
          </p:txBody>
        </p:sp>
        <p:sp>
          <p:nvSpPr>
            <p:cNvPr id="120851" name="Rectangle 19"/>
            <p:cNvSpPr>
              <a:spLocks noChangeArrowheads="1"/>
            </p:cNvSpPr>
            <p:nvPr/>
          </p:nvSpPr>
          <p:spPr bwMode="auto">
            <a:xfrm>
              <a:off x="2509" y="2212"/>
              <a:ext cx="99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defRPr/>
              </a:pPr>
              <a:r>
                <a:rPr lang="en-GB" i="1">
                  <a:solidFill>
                    <a:schemeClr val="tx2"/>
                  </a:solidFill>
                  <a:latin typeface="Times New Roman" charset="0"/>
                  <a:ea typeface="ＭＳ Ｐゴシック" charset="0"/>
                </a:rPr>
                <a:t>By exploration</a:t>
              </a:r>
            </a:p>
          </p:txBody>
        </p:sp>
        <p:sp>
          <p:nvSpPr>
            <p:cNvPr id="120852" name="Oval 20"/>
            <p:cNvSpPr>
              <a:spLocks noChangeArrowheads="1"/>
            </p:cNvSpPr>
            <p:nvPr/>
          </p:nvSpPr>
          <p:spPr bwMode="auto">
            <a:xfrm>
              <a:off x="966" y="2179"/>
              <a:ext cx="771" cy="57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>
                <a:defRPr/>
              </a:pPr>
              <a:r>
                <a:rPr lang="en-GB">
                  <a:latin typeface="Times New Roman" charset="0"/>
                  <a:ea typeface="ＭＳ Ｐゴシック" charset="0"/>
                </a:rPr>
                <a:t>Set</a:t>
              </a:r>
            </a:p>
            <a:p>
              <a:pPr algn="ctr" defTabSz="762000">
                <a:defRPr/>
              </a:pPr>
              <a:r>
                <a:rPr lang="en-GB">
                  <a:latin typeface="Times New Roman" charset="0"/>
                  <a:ea typeface="ＭＳ Ｐゴシック" charset="0"/>
                </a:rPr>
                <a:t>Research</a:t>
              </a:r>
            </a:p>
            <a:p>
              <a:pPr algn="ctr" defTabSz="762000">
                <a:defRPr/>
              </a:pPr>
              <a:r>
                <a:rPr lang="en-GB">
                  <a:latin typeface="Times New Roman" charset="0"/>
                  <a:ea typeface="ＭＳ Ｐゴシック" charset="0"/>
                </a:rPr>
                <a:t>Goal</a:t>
              </a:r>
              <a:endParaRPr lang="en-GB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0853" name="Oval 21"/>
            <p:cNvSpPr>
              <a:spLocks noChangeArrowheads="1"/>
            </p:cNvSpPr>
            <p:nvPr/>
          </p:nvSpPr>
          <p:spPr bwMode="auto">
            <a:xfrm>
              <a:off x="2068" y="1408"/>
              <a:ext cx="572" cy="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>
                <a:defRPr/>
              </a:pPr>
              <a:r>
                <a:rPr lang="en-GB">
                  <a:latin typeface="Times New Roman" charset="0"/>
                  <a:ea typeface="ＭＳ Ｐゴシック" charset="0"/>
                </a:rPr>
                <a:t>Start</a:t>
              </a:r>
              <a:endParaRPr lang="en-GB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0854" name="Oval 22"/>
            <p:cNvSpPr>
              <a:spLocks noChangeArrowheads="1"/>
            </p:cNvSpPr>
            <p:nvPr/>
          </p:nvSpPr>
          <p:spPr bwMode="auto">
            <a:xfrm>
              <a:off x="2645" y="2633"/>
              <a:ext cx="1062" cy="49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>
                <a:defRPr/>
              </a:pPr>
              <a:r>
                <a:rPr lang="en-GB">
                  <a:latin typeface="Times New Roman" charset="0"/>
                  <a:ea typeface="ＭＳ Ｐゴシック" charset="0"/>
                </a:rPr>
                <a:t>Achieve Research</a:t>
              </a:r>
            </a:p>
            <a:p>
              <a:pPr algn="ctr" defTabSz="762000">
                <a:defRPr/>
              </a:pPr>
              <a:r>
                <a:rPr lang="en-GB">
                  <a:latin typeface="Times New Roman" charset="0"/>
                  <a:ea typeface="ＭＳ Ｐゴシック" charset="0"/>
                </a:rPr>
                <a:t>Goal</a:t>
              </a:r>
              <a:endParaRPr lang="en-GB" b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0855" name="Freeform 23"/>
            <p:cNvSpPr>
              <a:spLocks/>
            </p:cNvSpPr>
            <p:nvPr/>
          </p:nvSpPr>
          <p:spPr bwMode="auto">
            <a:xfrm>
              <a:off x="1705" y="2275"/>
              <a:ext cx="1736" cy="382"/>
            </a:xfrm>
            <a:custGeom>
              <a:avLst/>
              <a:gdLst>
                <a:gd name="T0" fmla="*/ 0 w 1392"/>
                <a:gd name="T1" fmla="*/ 156 h 284"/>
                <a:gd name="T2" fmla="*/ 878 w 1392"/>
                <a:gd name="T3" fmla="*/ 38 h 284"/>
                <a:gd name="T4" fmla="*/ 1736 w 1392"/>
                <a:gd name="T5" fmla="*/ 382 h 2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2" h="284">
                  <a:moveTo>
                    <a:pt x="0" y="116"/>
                  </a:moveTo>
                  <a:cubicBezTo>
                    <a:pt x="236" y="58"/>
                    <a:pt x="472" y="0"/>
                    <a:pt x="704" y="28"/>
                  </a:cubicBezTo>
                  <a:cubicBezTo>
                    <a:pt x="936" y="56"/>
                    <a:pt x="1277" y="241"/>
                    <a:pt x="1392" y="28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1678" y="2587"/>
              <a:ext cx="970" cy="370"/>
              <a:chOff x="1678" y="2587"/>
              <a:chExt cx="970" cy="370"/>
            </a:xfrm>
          </p:grpSpPr>
          <p:sp>
            <p:nvSpPr>
              <p:cNvPr id="120857" name="Freeform 25"/>
              <p:cNvSpPr>
                <a:spLocks/>
              </p:cNvSpPr>
              <p:nvPr/>
            </p:nvSpPr>
            <p:spPr bwMode="auto">
              <a:xfrm>
                <a:off x="1704" y="2591"/>
                <a:ext cx="944" cy="297"/>
              </a:xfrm>
              <a:custGeom>
                <a:avLst/>
                <a:gdLst>
                  <a:gd name="T0" fmla="*/ 0 w 944"/>
                  <a:gd name="T1" fmla="*/ 1 h 297"/>
                  <a:gd name="T2" fmla="*/ 376 w 944"/>
                  <a:gd name="T3" fmla="*/ 49 h 297"/>
                  <a:gd name="T4" fmla="*/ 944 w 944"/>
                  <a:gd name="T5" fmla="*/ 297 h 2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44" h="297">
                    <a:moveTo>
                      <a:pt x="0" y="1"/>
                    </a:moveTo>
                    <a:cubicBezTo>
                      <a:pt x="109" y="0"/>
                      <a:pt x="219" y="0"/>
                      <a:pt x="376" y="49"/>
                    </a:cubicBezTo>
                    <a:cubicBezTo>
                      <a:pt x="533" y="98"/>
                      <a:pt x="849" y="256"/>
                      <a:pt x="944" y="29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58" name="Rectangle 26"/>
              <p:cNvSpPr>
                <a:spLocks noChangeArrowheads="1"/>
              </p:cNvSpPr>
              <p:nvPr/>
            </p:nvSpPr>
            <p:spPr bwMode="auto">
              <a:xfrm>
                <a:off x="1678" y="2587"/>
                <a:ext cx="952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defTabSz="762000">
                  <a:defRPr/>
                </a:pPr>
                <a:r>
                  <a:rPr lang="en-GB" i="1">
                    <a:solidFill>
                      <a:schemeClr val="tx2"/>
                    </a:solidFill>
                    <a:latin typeface="Times New Roman" charset="0"/>
                    <a:ea typeface="ＭＳ Ｐゴシック" charset="0"/>
                  </a:rPr>
                  <a:t>By innovation</a:t>
                </a:r>
              </a:p>
              <a:p>
                <a:pPr algn="ctr" defTabSz="762000">
                  <a:defRPr/>
                </a:pPr>
                <a:r>
                  <a:rPr lang="en-GB" i="1">
                    <a:solidFill>
                      <a:schemeClr val="tx2"/>
                    </a:solidFill>
                    <a:latin typeface="Times New Roman" charset="0"/>
                    <a:ea typeface="ＭＳ Ｐゴシック" charset="0"/>
                  </a:rPr>
                  <a:t>Eureka!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523" y="1216"/>
              <a:ext cx="1605" cy="1032"/>
              <a:chOff x="523" y="1216"/>
              <a:chExt cx="1605" cy="1032"/>
            </a:xfrm>
          </p:grpSpPr>
          <p:sp>
            <p:nvSpPr>
              <p:cNvPr id="120860" name="Freeform 28"/>
              <p:cNvSpPr>
                <a:spLocks/>
              </p:cNvSpPr>
              <p:nvPr/>
            </p:nvSpPr>
            <p:spPr bwMode="auto">
              <a:xfrm>
                <a:off x="859" y="1216"/>
                <a:ext cx="1269" cy="1032"/>
              </a:xfrm>
              <a:custGeom>
                <a:avLst/>
                <a:gdLst>
                  <a:gd name="T0" fmla="*/ 1269 w 1269"/>
                  <a:gd name="T1" fmla="*/ 264 h 1032"/>
                  <a:gd name="T2" fmla="*/ 173 w 1269"/>
                  <a:gd name="T3" fmla="*/ 128 h 1032"/>
                  <a:gd name="T4" fmla="*/ 229 w 1269"/>
                  <a:gd name="T5" fmla="*/ 1032 h 10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69" h="1032">
                    <a:moveTo>
                      <a:pt x="1269" y="264"/>
                    </a:moveTo>
                    <a:cubicBezTo>
                      <a:pt x="807" y="132"/>
                      <a:pt x="346" y="0"/>
                      <a:pt x="173" y="128"/>
                    </a:cubicBezTo>
                    <a:cubicBezTo>
                      <a:pt x="0" y="256"/>
                      <a:pt x="220" y="881"/>
                      <a:pt x="229" y="103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61" name="Rectangle 29"/>
              <p:cNvSpPr>
                <a:spLocks noChangeArrowheads="1"/>
              </p:cNvSpPr>
              <p:nvPr/>
            </p:nvSpPr>
            <p:spPr bwMode="auto">
              <a:xfrm>
                <a:off x="523" y="1572"/>
                <a:ext cx="800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>
                  <a:defRPr/>
                </a:pPr>
                <a:r>
                  <a:rPr lang="en-GB" i="1">
                    <a:solidFill>
                      <a:schemeClr val="tx2"/>
                    </a:solidFill>
                    <a:latin typeface="Times New Roman" charset="0"/>
                    <a:ea typeface="ＭＳ Ｐゴシック" charset="0"/>
                  </a:rPr>
                  <a:t>By creation</a:t>
                </a:r>
              </a:p>
            </p:txBody>
          </p:sp>
        </p:grpSp>
      </p:grpSp>
      <p:sp>
        <p:nvSpPr>
          <p:cNvPr id="120862" name="Rectangle 30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GB" sz="36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About Process FR</a:t>
            </a:r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2667000" y="1371600"/>
            <a:ext cx="569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GB" sz="2000">
                <a:solidFill>
                  <a:srgbClr val="FF9900"/>
                </a:solidFill>
                <a:latin typeface="Arial" charset="0"/>
                <a:ea typeface="ＭＳ Ｐゴシック" charset="0"/>
              </a:rPr>
              <a:t>Functional requirements for a quality process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GB" sz="2000">
                <a:solidFill>
                  <a:srgbClr val="FF9900"/>
                </a:solidFill>
                <a:latin typeface="Arial" charset="0"/>
                <a:ea typeface="ＭＳ Ｐゴシック" charset="0"/>
              </a:rPr>
              <a:t>Some process goals and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05000" y="2438400"/>
            <a:ext cx="51054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1. About Design Science</a:t>
            </a:r>
            <a:endParaRPr lang="en-GB" dirty="0" smtClean="0">
              <a:solidFill>
                <a:srgbClr val="FF99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2. Formulating a Research Problem</a:t>
            </a: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3. Developing the Research</a:t>
            </a:r>
          </a:p>
          <a:p>
            <a:pPr>
              <a:lnSpc>
                <a:spcPct val="120000"/>
              </a:lnSpc>
              <a:defRPr/>
            </a:pPr>
            <a:r>
              <a:rPr lang="en-GB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4. </a:t>
            </a:r>
            <a:r>
              <a:rPr lang="en-GB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Measuring the Research Results</a:t>
            </a:r>
            <a:endParaRPr lang="en-GB" dirty="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lnSpc>
                <a:spcPct val="120000"/>
              </a:lnSpc>
              <a:defRPr/>
            </a:pPr>
            <a:endParaRPr lang="en-GB" dirty="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lnSpc>
                <a:spcPct val="120000"/>
              </a:lnSpc>
              <a:defRPr/>
            </a:pPr>
            <a:endParaRPr lang="en-GB" dirty="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700213"/>
            <a:ext cx="5773737" cy="365125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0000"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FR" sz="2400" b="1" dirty="0" smtClean="0">
                <a:solidFill>
                  <a:srgbClr val="006600"/>
                </a:solidFill>
              </a:rPr>
              <a:t>Shanghai classification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276475"/>
            <a:ext cx="6538912" cy="3254375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6001" rIns="0" bIns="0"/>
          <a:lstStyle/>
          <a:p>
            <a:pPr marL="431800" indent="-323850" defTabSz="449263" eaLnBrk="1" hangingPunct="1">
              <a:lnSpc>
                <a:spcPct val="80000"/>
              </a:lnSpc>
              <a:buClr>
                <a:srgbClr val="0E594D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2000" dirty="0" smtClean="0">
                <a:solidFill>
                  <a:srgbClr val="3333CC"/>
                </a:solidFill>
              </a:rPr>
              <a:t>1- </a:t>
            </a:r>
            <a:r>
              <a:rPr lang="fr-FR" sz="2000" dirty="0" err="1" smtClean="0">
                <a:solidFill>
                  <a:srgbClr val="3333CC"/>
                </a:solidFill>
              </a:rPr>
              <a:t>Number</a:t>
            </a:r>
            <a:r>
              <a:rPr lang="fr-FR" sz="2000" dirty="0" smtClean="0">
                <a:solidFill>
                  <a:srgbClr val="3333CC"/>
                </a:solidFill>
              </a:rPr>
              <a:t> of Nobel </a:t>
            </a:r>
            <a:r>
              <a:rPr lang="fr-FR" sz="2000" dirty="0" err="1" smtClean="0">
                <a:solidFill>
                  <a:srgbClr val="3333CC"/>
                </a:solidFill>
              </a:rPr>
              <a:t>prizes</a:t>
            </a:r>
            <a:r>
              <a:rPr lang="fr-FR" sz="2000" dirty="0" smtClean="0">
                <a:solidFill>
                  <a:srgbClr val="3333CC"/>
                </a:solidFill>
              </a:rPr>
              <a:t> and Fields </a:t>
            </a:r>
            <a:r>
              <a:rPr lang="fr-FR" sz="2000" dirty="0" err="1" smtClean="0">
                <a:solidFill>
                  <a:srgbClr val="3333CC"/>
                </a:solidFill>
              </a:rPr>
              <a:t>medals</a:t>
            </a:r>
            <a:r>
              <a:rPr lang="fr-FR" sz="2000" dirty="0" smtClean="0">
                <a:solidFill>
                  <a:srgbClr val="3333CC"/>
                </a:solidFill>
              </a:rPr>
              <a:t> of former </a:t>
            </a:r>
            <a:r>
              <a:rPr lang="fr-FR" sz="2000" dirty="0" err="1" smtClean="0">
                <a:solidFill>
                  <a:srgbClr val="3333CC"/>
                </a:solidFill>
              </a:rPr>
              <a:t>students</a:t>
            </a:r>
            <a:r>
              <a:rPr lang="fr-FR" sz="2000" dirty="0" smtClean="0">
                <a:solidFill>
                  <a:srgbClr val="3333CC"/>
                </a:solidFill>
              </a:rPr>
              <a:t> (10 %)</a:t>
            </a:r>
          </a:p>
          <a:p>
            <a:pPr marL="431800" indent="-323850" defTabSz="449263" eaLnBrk="1" hangingPunct="1">
              <a:lnSpc>
                <a:spcPct val="80000"/>
              </a:lnSpc>
              <a:buClr>
                <a:srgbClr val="0E594D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2000" dirty="0" smtClean="0">
                <a:solidFill>
                  <a:srgbClr val="3333CC"/>
                </a:solidFill>
              </a:rPr>
              <a:t>2- </a:t>
            </a:r>
            <a:r>
              <a:rPr lang="fr-FR" sz="2000" dirty="0" err="1" smtClean="0">
                <a:solidFill>
                  <a:srgbClr val="3333CC"/>
                </a:solidFill>
              </a:rPr>
              <a:t>Number</a:t>
            </a:r>
            <a:r>
              <a:rPr lang="fr-FR" sz="2000" dirty="0" smtClean="0">
                <a:solidFill>
                  <a:srgbClr val="3333CC"/>
                </a:solidFill>
              </a:rPr>
              <a:t> of Nobel </a:t>
            </a:r>
            <a:r>
              <a:rPr lang="fr-FR" sz="2000" dirty="0" err="1" smtClean="0">
                <a:solidFill>
                  <a:srgbClr val="3333CC"/>
                </a:solidFill>
              </a:rPr>
              <a:t>prizes</a:t>
            </a:r>
            <a:r>
              <a:rPr lang="fr-FR" sz="2000" dirty="0" smtClean="0">
                <a:solidFill>
                  <a:srgbClr val="3333CC"/>
                </a:solidFill>
              </a:rPr>
              <a:t> and Fields </a:t>
            </a:r>
            <a:r>
              <a:rPr lang="fr-FR" sz="2000" dirty="0" err="1" smtClean="0">
                <a:solidFill>
                  <a:srgbClr val="3333CC"/>
                </a:solidFill>
              </a:rPr>
              <a:t>medals</a:t>
            </a:r>
            <a:r>
              <a:rPr lang="fr-FR" sz="2000" dirty="0" smtClean="0">
                <a:solidFill>
                  <a:srgbClr val="3333CC"/>
                </a:solidFill>
              </a:rPr>
              <a:t> </a:t>
            </a:r>
            <a:r>
              <a:rPr lang="fr-FR" sz="2000" dirty="0" err="1" smtClean="0">
                <a:solidFill>
                  <a:srgbClr val="3333CC"/>
                </a:solidFill>
              </a:rPr>
              <a:t>among</a:t>
            </a:r>
            <a:r>
              <a:rPr lang="fr-FR" sz="2000" dirty="0" smtClean="0">
                <a:solidFill>
                  <a:srgbClr val="3333CC"/>
                </a:solidFill>
              </a:rPr>
              <a:t> </a:t>
            </a:r>
            <a:r>
              <a:rPr lang="fr-FR" sz="2000" dirty="0" err="1" smtClean="0">
                <a:solidFill>
                  <a:srgbClr val="3333CC"/>
                </a:solidFill>
              </a:rPr>
              <a:t>faculty</a:t>
            </a:r>
            <a:r>
              <a:rPr lang="fr-FR" sz="2000" dirty="0" smtClean="0">
                <a:solidFill>
                  <a:srgbClr val="3333CC"/>
                </a:solidFill>
              </a:rPr>
              <a:t> (20 %)</a:t>
            </a:r>
          </a:p>
          <a:p>
            <a:pPr marL="431800" indent="-323850" defTabSz="449263" eaLnBrk="1" hangingPunct="1">
              <a:lnSpc>
                <a:spcPct val="80000"/>
              </a:lnSpc>
              <a:buClr>
                <a:srgbClr val="0E594D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2000" dirty="0" smtClean="0">
                <a:solidFill>
                  <a:srgbClr val="3333CC"/>
                </a:solidFill>
              </a:rPr>
              <a:t>3- </a:t>
            </a:r>
            <a:r>
              <a:rPr lang="fr-FR" sz="2000" dirty="0" err="1" smtClean="0">
                <a:solidFill>
                  <a:srgbClr val="3333CC"/>
                </a:solidFill>
              </a:rPr>
              <a:t>Number</a:t>
            </a:r>
            <a:r>
              <a:rPr lang="fr-FR" sz="2000" dirty="0" smtClean="0">
                <a:solidFill>
                  <a:srgbClr val="3333CC"/>
                </a:solidFill>
              </a:rPr>
              <a:t> of </a:t>
            </a:r>
            <a:r>
              <a:rPr lang="fr-FR" sz="2000" dirty="0" err="1" smtClean="0">
                <a:solidFill>
                  <a:srgbClr val="3333CC"/>
                </a:solidFill>
              </a:rPr>
              <a:t>most</a:t>
            </a:r>
            <a:r>
              <a:rPr lang="fr-FR" sz="2000" dirty="0" smtClean="0">
                <a:solidFill>
                  <a:srgbClr val="3333CC"/>
                </a:solidFill>
              </a:rPr>
              <a:t> </a:t>
            </a:r>
            <a:r>
              <a:rPr lang="fr-FR" sz="2000" dirty="0" err="1" smtClean="0">
                <a:solidFill>
                  <a:srgbClr val="3333CC"/>
                </a:solidFill>
              </a:rPr>
              <a:t>cited</a:t>
            </a:r>
            <a:r>
              <a:rPr lang="fr-FR" sz="2000" dirty="0" smtClean="0">
                <a:solidFill>
                  <a:srgbClr val="3333CC"/>
                </a:solidFill>
              </a:rPr>
              <a:t> </a:t>
            </a:r>
            <a:r>
              <a:rPr lang="fr-FR" sz="2000" dirty="0" err="1" smtClean="0">
                <a:solidFill>
                  <a:srgbClr val="3333CC"/>
                </a:solidFill>
              </a:rPr>
              <a:t>researchers</a:t>
            </a:r>
            <a:r>
              <a:rPr lang="fr-FR" sz="2000" dirty="0" smtClean="0">
                <a:solidFill>
                  <a:srgbClr val="3333CC"/>
                </a:solidFill>
              </a:rPr>
              <a:t> in </a:t>
            </a:r>
            <a:r>
              <a:rPr lang="fr-FR" sz="2000" dirty="0" err="1" smtClean="0">
                <a:solidFill>
                  <a:srgbClr val="3333CC"/>
                </a:solidFill>
              </a:rPr>
              <a:t>different</a:t>
            </a:r>
            <a:r>
              <a:rPr lang="fr-FR" sz="2000" dirty="0" smtClean="0">
                <a:solidFill>
                  <a:srgbClr val="3333CC"/>
                </a:solidFill>
              </a:rPr>
              <a:t> disciplines of the Institution (20 %)</a:t>
            </a:r>
          </a:p>
          <a:p>
            <a:pPr marL="431800" indent="-323850" defTabSz="449263" eaLnBrk="1" hangingPunct="1">
              <a:lnSpc>
                <a:spcPct val="80000"/>
              </a:lnSpc>
              <a:buClr>
                <a:srgbClr val="0E594D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2000" dirty="0" smtClean="0">
                <a:solidFill>
                  <a:srgbClr val="3333CC"/>
                </a:solidFill>
              </a:rPr>
              <a:t>4- </a:t>
            </a:r>
            <a:r>
              <a:rPr lang="fr-FR" sz="2000" dirty="0" err="1" smtClean="0">
                <a:solidFill>
                  <a:srgbClr val="3333CC"/>
                </a:solidFill>
              </a:rPr>
              <a:t>Number</a:t>
            </a:r>
            <a:r>
              <a:rPr lang="fr-FR" sz="2000" dirty="0" smtClean="0">
                <a:solidFill>
                  <a:srgbClr val="3333CC"/>
                </a:solidFill>
              </a:rPr>
              <a:t> of articles </a:t>
            </a:r>
            <a:r>
              <a:rPr lang="fr-FR" sz="2000" dirty="0" err="1" smtClean="0">
                <a:solidFill>
                  <a:srgbClr val="3333CC"/>
                </a:solidFill>
              </a:rPr>
              <a:t>published</a:t>
            </a:r>
            <a:r>
              <a:rPr lang="fr-FR" sz="2000" dirty="0" smtClean="0">
                <a:solidFill>
                  <a:srgbClr val="3333CC"/>
                </a:solidFill>
              </a:rPr>
              <a:t> in « Nature » &amp; « Sciences » (20 %)</a:t>
            </a:r>
          </a:p>
          <a:p>
            <a:pPr marL="431800" indent="-323850" defTabSz="449263" eaLnBrk="1" hangingPunct="1">
              <a:lnSpc>
                <a:spcPct val="80000"/>
              </a:lnSpc>
              <a:buClr>
                <a:srgbClr val="0E594D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2000" dirty="0" smtClean="0">
                <a:solidFill>
                  <a:srgbClr val="3333CC"/>
                </a:solidFill>
              </a:rPr>
              <a:t>5- </a:t>
            </a:r>
            <a:r>
              <a:rPr lang="fr-FR" sz="2000" dirty="0" err="1" smtClean="0">
                <a:solidFill>
                  <a:srgbClr val="3333CC"/>
                </a:solidFill>
              </a:rPr>
              <a:t>Number</a:t>
            </a:r>
            <a:r>
              <a:rPr lang="fr-FR" sz="2000" dirty="0" smtClean="0">
                <a:solidFill>
                  <a:srgbClr val="3333CC"/>
                </a:solidFill>
              </a:rPr>
              <a:t> of articles </a:t>
            </a:r>
            <a:r>
              <a:rPr lang="fr-FR" sz="2000" dirty="0" err="1" smtClean="0">
                <a:solidFill>
                  <a:srgbClr val="3333CC"/>
                </a:solidFill>
              </a:rPr>
              <a:t>indexed</a:t>
            </a:r>
            <a:r>
              <a:rPr lang="fr-FR" sz="2000" dirty="0" smtClean="0">
                <a:solidFill>
                  <a:srgbClr val="3333CC"/>
                </a:solidFill>
              </a:rPr>
              <a:t> in SCI and SSCI (20 %)</a:t>
            </a:r>
          </a:p>
          <a:p>
            <a:pPr marL="431800" indent="-323850" defTabSz="449263" eaLnBrk="1" hangingPunct="1">
              <a:lnSpc>
                <a:spcPct val="80000"/>
              </a:lnSpc>
              <a:buClr>
                <a:srgbClr val="0E594D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2000" dirty="0" smtClean="0">
                <a:solidFill>
                  <a:srgbClr val="3333CC"/>
                </a:solidFill>
              </a:rPr>
              <a:t>6- Performance of the institution </a:t>
            </a:r>
            <a:r>
              <a:rPr lang="fr-FR" sz="2000" dirty="0" err="1" smtClean="0">
                <a:solidFill>
                  <a:srgbClr val="3333CC"/>
                </a:solidFill>
              </a:rPr>
              <a:t>taking</a:t>
            </a:r>
            <a:r>
              <a:rPr lang="fr-FR" sz="2000" dirty="0" smtClean="0">
                <a:solidFill>
                  <a:srgbClr val="3333CC"/>
                </a:solidFill>
              </a:rPr>
              <a:t> </a:t>
            </a:r>
            <a:r>
              <a:rPr lang="fr-FR" sz="2000" dirty="0" err="1" smtClean="0">
                <a:solidFill>
                  <a:srgbClr val="3333CC"/>
                </a:solidFill>
              </a:rPr>
              <a:t>its</a:t>
            </a:r>
            <a:r>
              <a:rPr lang="fr-FR" sz="2000" dirty="0" smtClean="0">
                <a:solidFill>
                  <a:srgbClr val="3333CC"/>
                </a:solidFill>
              </a:rPr>
              <a:t> size </a:t>
            </a:r>
            <a:r>
              <a:rPr lang="fr-FR" sz="2000" dirty="0" err="1" smtClean="0">
                <a:solidFill>
                  <a:srgbClr val="3333CC"/>
                </a:solidFill>
              </a:rPr>
              <a:t>into</a:t>
            </a:r>
            <a:r>
              <a:rPr lang="fr-FR" sz="2000" dirty="0" smtClean="0">
                <a:solidFill>
                  <a:srgbClr val="3333CC"/>
                </a:solidFill>
              </a:rPr>
              <a:t> </a:t>
            </a:r>
            <a:r>
              <a:rPr lang="fr-FR" sz="2000" dirty="0" err="1" smtClean="0">
                <a:solidFill>
                  <a:srgbClr val="3333CC"/>
                </a:solidFill>
              </a:rPr>
              <a:t>account</a:t>
            </a:r>
            <a:r>
              <a:rPr lang="fr-FR" sz="2000" dirty="0" smtClean="0">
                <a:solidFill>
                  <a:srgbClr val="3333CC"/>
                </a:solidFill>
              </a:rPr>
              <a:t> &amp; </a:t>
            </a:r>
            <a:r>
              <a:rPr lang="fr-FR" sz="2000" dirty="0" err="1" smtClean="0">
                <a:solidFill>
                  <a:srgbClr val="3333CC"/>
                </a:solidFill>
              </a:rPr>
              <a:t>its</a:t>
            </a:r>
            <a:r>
              <a:rPr lang="fr-FR" sz="2000" dirty="0" smtClean="0">
                <a:solidFill>
                  <a:srgbClr val="3333CC"/>
                </a:solidFill>
              </a:rPr>
              <a:t> </a:t>
            </a:r>
            <a:r>
              <a:rPr lang="fr-FR" sz="2000" dirty="0" err="1" smtClean="0">
                <a:solidFill>
                  <a:srgbClr val="3333CC"/>
                </a:solidFill>
              </a:rPr>
              <a:t>productivity</a:t>
            </a:r>
            <a:r>
              <a:rPr lang="fr-FR" sz="2000" dirty="0" smtClean="0">
                <a:solidFill>
                  <a:srgbClr val="3333CC"/>
                </a:solidFill>
              </a:rPr>
              <a:t> (10 %)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216025" y="617538"/>
            <a:ext cx="5075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Institutions Ranking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484313"/>
            <a:ext cx="7469187" cy="365125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0000"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fr-FR" sz="2400" b="1" smtClean="0">
                <a:solidFill>
                  <a:srgbClr val="006600"/>
                </a:solidFill>
                <a:cs typeface="+mj-cs"/>
              </a:rPr>
              <a:t>Times Higher Education Supplement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420938"/>
            <a:ext cx="6819900" cy="361950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6001" rIns="0" bIns="0"/>
          <a:lstStyle/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000" dirty="0" smtClean="0">
                <a:solidFill>
                  <a:srgbClr val="3333CC"/>
                </a:solidFill>
                <a:cs typeface="+mn-cs"/>
              </a:rPr>
              <a:t>1. Peer evaluation : 5,101 internationally known  researchers rank universities by research domain (40 %)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000" dirty="0" smtClean="0">
                <a:solidFill>
                  <a:srgbClr val="3333CC"/>
                </a:solidFill>
                <a:cs typeface="+mn-cs"/>
              </a:rPr>
              <a:t>2. Worldwide survey by 1,471 heads of HRDs ( with high level degrees) of large enterprises (10%)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000" dirty="0" smtClean="0">
                <a:solidFill>
                  <a:srgbClr val="3333CC"/>
                </a:solidFill>
                <a:cs typeface="+mn-cs"/>
              </a:rPr>
              <a:t>3. Citation rate of faculty according to the Thomson Scientific Database (2004-2006) or Scopus(2007) (20%)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000" dirty="0" smtClean="0">
                <a:solidFill>
                  <a:srgbClr val="3333CC"/>
                </a:solidFill>
                <a:cs typeface="+mn-cs"/>
              </a:rPr>
              <a:t>4. Number of students per faculty(20%)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000" dirty="0" smtClean="0">
                <a:solidFill>
                  <a:srgbClr val="3333CC"/>
                </a:solidFill>
                <a:cs typeface="+mn-cs"/>
              </a:rPr>
              <a:t>5. Number of foreign students (5%)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US" sz="2000" dirty="0" smtClean="0">
                <a:solidFill>
                  <a:srgbClr val="3333CC"/>
                </a:solidFill>
                <a:cs typeface="+mn-cs"/>
              </a:rPr>
              <a:t>6. Number of foreign collaborators  (5%)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692275" y="476250"/>
            <a:ext cx="5075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Institutions Ranking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16113"/>
            <a:ext cx="3600450" cy="661987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9201" rIns="0" bIns="0"/>
          <a:lstStyle/>
          <a:p>
            <a:pPr marL="431800" indent="-323850" defTabSz="449263" eaLnBrk="1" hangingPunct="1">
              <a:lnSpc>
                <a:spcPct val="90000"/>
              </a:lnSpc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fr-FR" sz="2400" smtClean="0">
                <a:solidFill>
                  <a:srgbClr val="006600"/>
                </a:solidFill>
                <a:cs typeface="+mn-cs"/>
              </a:rPr>
              <a:t>Number of citations (n)</a:t>
            </a:r>
          </a:p>
        </p:txBody>
      </p:sp>
      <p:sp>
        <p:nvSpPr>
          <p:cNvPr id="166916" name="Freeform 4"/>
          <p:cNvSpPr>
            <a:spLocks/>
          </p:cNvSpPr>
          <p:nvPr/>
        </p:nvSpPr>
        <p:spPr bwMode="auto">
          <a:xfrm>
            <a:off x="5375275" y="3033713"/>
            <a:ext cx="2941638" cy="1762125"/>
          </a:xfrm>
          <a:custGeom>
            <a:avLst/>
            <a:gdLst>
              <a:gd name="T0" fmla="*/ 0 w 9007"/>
              <a:gd name="T1" fmla="*/ 0 h 5394"/>
              <a:gd name="T2" fmla="*/ 0 w 9007"/>
              <a:gd name="T3" fmla="*/ 1761798 h 5394"/>
              <a:gd name="T4" fmla="*/ 2941311 w 9007"/>
              <a:gd name="T5" fmla="*/ 1761798 h 53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07" h="5394">
                <a:moveTo>
                  <a:pt x="0" y="0"/>
                </a:moveTo>
                <a:lnTo>
                  <a:pt x="0" y="5393"/>
                </a:lnTo>
                <a:lnTo>
                  <a:pt x="9006" y="539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" name="Freeform 5"/>
          <p:cNvSpPr>
            <a:spLocks noChangeArrowheads="1"/>
          </p:cNvSpPr>
          <p:nvPr/>
        </p:nvSpPr>
        <p:spPr bwMode="auto">
          <a:xfrm>
            <a:off x="5438775" y="2984500"/>
            <a:ext cx="2860675" cy="1811338"/>
          </a:xfrm>
          <a:custGeom>
            <a:avLst/>
            <a:gdLst>
              <a:gd name="T0" fmla="*/ 36240 w 8762"/>
              <a:gd name="T1" fmla="*/ 0 h 5547"/>
              <a:gd name="T2" fmla="*/ 567760 w 8762"/>
              <a:gd name="T3" fmla="*/ 1212783 h 5547"/>
              <a:gd name="T4" fmla="*/ 2860349 w 8762"/>
              <a:gd name="T5" fmla="*/ 1761377 h 5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762" h="5547">
                <a:moveTo>
                  <a:pt x="111" y="0"/>
                </a:moveTo>
                <a:cubicBezTo>
                  <a:pt x="315" y="1374"/>
                  <a:pt x="0" y="1817"/>
                  <a:pt x="1739" y="3714"/>
                </a:cubicBezTo>
                <a:cubicBezTo>
                  <a:pt x="3418" y="5546"/>
                  <a:pt x="7133" y="5342"/>
                  <a:pt x="8761" y="539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5375275" y="4181475"/>
            <a:ext cx="614363" cy="61436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862513" y="2700338"/>
            <a:ext cx="109696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5221" rIns="81639" bIns="40820"/>
          <a:lstStyle>
            <a:lvl1pPr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74688" indent="-260350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36638" indent="-207963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50975" indent="-206375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66900" indent="-207963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41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813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385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957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fr-FR" sz="1600" b="0" smtClean="0">
                <a:solidFill>
                  <a:srgbClr val="000000"/>
                </a:solidFill>
                <a:latin typeface="Arial" charset="0"/>
                <a:cs typeface="Lucida Sans Unicode" charset="0"/>
              </a:rPr>
              <a:t>n citations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7285038" y="4895850"/>
            <a:ext cx="993775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5221" rIns="81639" bIns="40820"/>
          <a:lstStyle>
            <a:lvl1pPr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74688" indent="-260350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36638" indent="-207963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50975" indent="-206375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66900" indent="-207963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41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813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385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957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fr-FR" sz="1600" b="0" smtClean="0">
                <a:solidFill>
                  <a:srgbClr val="000000"/>
                </a:solidFill>
                <a:latin typeface="Arial" charset="0"/>
                <a:cs typeface="Lucida Sans Unicode" charset="0"/>
              </a:rPr>
              <a:t>n articles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fr-FR" sz="1600" b="0" smtClean="0">
                <a:solidFill>
                  <a:srgbClr val="000000"/>
                </a:solidFill>
                <a:latin typeface="Arial" charset="0"/>
                <a:cs typeface="Lucida Sans Unicode" charset="0"/>
              </a:rPr>
              <a:t>(sorted)</a:t>
            </a:r>
          </a:p>
        </p:txBody>
      </p:sp>
      <p:sp>
        <p:nvSpPr>
          <p:cNvPr id="166921" name="Freeform 9"/>
          <p:cNvSpPr>
            <a:spLocks/>
          </p:cNvSpPr>
          <p:nvPr/>
        </p:nvSpPr>
        <p:spPr bwMode="auto">
          <a:xfrm>
            <a:off x="882650" y="3922713"/>
            <a:ext cx="2941638" cy="1995487"/>
          </a:xfrm>
          <a:custGeom>
            <a:avLst/>
            <a:gdLst>
              <a:gd name="T0" fmla="*/ 2286 w 9007"/>
              <a:gd name="T1" fmla="*/ 0 h 6106"/>
              <a:gd name="T2" fmla="*/ 0 w 9007"/>
              <a:gd name="T3" fmla="*/ 1995160 h 6106"/>
              <a:gd name="T4" fmla="*/ 2941311 w 9007"/>
              <a:gd name="T5" fmla="*/ 1995160 h 61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07" h="6106">
                <a:moveTo>
                  <a:pt x="7" y="0"/>
                </a:moveTo>
                <a:lnTo>
                  <a:pt x="0" y="6105"/>
                </a:lnTo>
                <a:lnTo>
                  <a:pt x="9006" y="610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" name="Freeform 10"/>
          <p:cNvSpPr>
            <a:spLocks noChangeArrowheads="1"/>
          </p:cNvSpPr>
          <p:nvPr/>
        </p:nvSpPr>
        <p:spPr bwMode="auto">
          <a:xfrm>
            <a:off x="946150" y="4105275"/>
            <a:ext cx="2860675" cy="1812925"/>
          </a:xfrm>
          <a:custGeom>
            <a:avLst/>
            <a:gdLst>
              <a:gd name="T0" fmla="*/ 36240 w 8762"/>
              <a:gd name="T1" fmla="*/ 0 h 5547"/>
              <a:gd name="T2" fmla="*/ 567760 w 8762"/>
              <a:gd name="T3" fmla="*/ 1213846 h 5547"/>
              <a:gd name="T4" fmla="*/ 2860349 w 8762"/>
              <a:gd name="T5" fmla="*/ 1762920 h 5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762" h="5547">
                <a:moveTo>
                  <a:pt x="111" y="0"/>
                </a:moveTo>
                <a:cubicBezTo>
                  <a:pt x="315" y="1374"/>
                  <a:pt x="0" y="1817"/>
                  <a:pt x="1739" y="3714"/>
                </a:cubicBezTo>
                <a:cubicBezTo>
                  <a:pt x="3418" y="5546"/>
                  <a:pt x="7133" y="5342"/>
                  <a:pt x="8761" y="539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479425" y="3622675"/>
            <a:ext cx="1109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5794" rIns="81639" bIns="40820"/>
          <a:lstStyle>
            <a:lvl1pPr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74688" indent="-260350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36638" indent="-207963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50975" indent="-206375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66900" indent="-207963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41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813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385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957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8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fr-FR" sz="1600" b="0" smtClean="0">
                <a:solidFill>
                  <a:srgbClr val="000000"/>
                </a:solidFill>
                <a:latin typeface="Symbol" charset="0"/>
                <a:cs typeface="Lucida Sans Unicode" charset="0"/>
              </a:rPr>
              <a:t></a:t>
            </a:r>
            <a:r>
              <a:rPr lang="fr-FR" sz="1600" b="0" smtClean="0">
                <a:solidFill>
                  <a:srgbClr val="000000"/>
                </a:solidFill>
                <a:latin typeface="Arial" charset="0"/>
                <a:cs typeface="Lucida Sans Unicode" charset="0"/>
              </a:rPr>
              <a:t> citations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2974975" y="5997575"/>
            <a:ext cx="105092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5221" rIns="81639" bIns="40820"/>
          <a:lstStyle>
            <a:lvl1pPr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74688" indent="-260350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36638" indent="-207963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50975" indent="-206375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66900" indent="-207963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41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813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385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957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fr-FR" sz="1600" b="0" smtClean="0">
                <a:solidFill>
                  <a:srgbClr val="000000"/>
                </a:solidFill>
                <a:latin typeface="Arial" charset="0"/>
                <a:cs typeface="Lucida Sans Unicode" charset="0"/>
              </a:rPr>
              <a:t>n articles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fr-FR" sz="1600" b="0" smtClean="0">
                <a:solidFill>
                  <a:srgbClr val="000000"/>
                </a:solidFill>
                <a:latin typeface="Arial" charset="0"/>
                <a:cs typeface="Lucida Sans Unicode" charset="0"/>
              </a:rPr>
              <a:t>(sorted)</a:t>
            </a:r>
          </a:p>
        </p:txBody>
      </p:sp>
      <p:sp>
        <p:nvSpPr>
          <p:cNvPr id="166925" name="Freeform 13"/>
          <p:cNvSpPr>
            <a:spLocks noChangeArrowheads="1"/>
          </p:cNvSpPr>
          <p:nvPr/>
        </p:nvSpPr>
        <p:spPr bwMode="auto">
          <a:xfrm>
            <a:off x="885825" y="4113213"/>
            <a:ext cx="665163" cy="1801812"/>
          </a:xfrm>
          <a:custGeom>
            <a:avLst/>
            <a:gdLst>
              <a:gd name="T0" fmla="*/ 664837 w 2038"/>
              <a:gd name="T1" fmla="*/ 1801485 h 5517"/>
              <a:gd name="T2" fmla="*/ 0 w 2038"/>
              <a:gd name="T3" fmla="*/ 1801485 h 5517"/>
              <a:gd name="T4" fmla="*/ 0 w 2038"/>
              <a:gd name="T5" fmla="*/ 0 h 5517"/>
              <a:gd name="T6" fmla="*/ 99220 w 2038"/>
              <a:gd name="T7" fmla="*/ 0 h 5517"/>
              <a:gd name="T8" fmla="*/ 133816 w 2038"/>
              <a:gd name="T9" fmla="*/ 336717 h 5517"/>
              <a:gd name="T10" fmla="*/ 159600 w 2038"/>
              <a:gd name="T11" fmla="*/ 483684 h 5517"/>
              <a:gd name="T12" fmla="*/ 194196 w 2038"/>
              <a:gd name="T13" fmla="*/ 591786 h 5517"/>
              <a:gd name="T14" fmla="*/ 250334 w 2038"/>
              <a:gd name="T15" fmla="*/ 721443 h 5517"/>
              <a:gd name="T16" fmla="*/ 341067 w 2038"/>
              <a:gd name="T17" fmla="*/ 855346 h 5517"/>
              <a:gd name="T18" fmla="*/ 466397 w 2038"/>
              <a:gd name="T19" fmla="*/ 1023868 h 5517"/>
              <a:gd name="T20" fmla="*/ 656351 w 2038"/>
              <a:gd name="T21" fmla="*/ 1235500 h 5517"/>
              <a:gd name="T22" fmla="*/ 656351 w 2038"/>
              <a:gd name="T23" fmla="*/ 1801485 h 5517"/>
              <a:gd name="T24" fmla="*/ 647538 w 2038"/>
              <a:gd name="T25" fmla="*/ 1797240 h 5517"/>
              <a:gd name="T26" fmla="*/ 664837 w 2038"/>
              <a:gd name="T27" fmla="*/ 1801485 h 551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38" h="5517">
                <a:moveTo>
                  <a:pt x="2037" y="5516"/>
                </a:moveTo>
                <a:lnTo>
                  <a:pt x="0" y="5516"/>
                </a:lnTo>
                <a:lnTo>
                  <a:pt x="0" y="0"/>
                </a:lnTo>
                <a:lnTo>
                  <a:pt x="304" y="0"/>
                </a:lnTo>
                <a:lnTo>
                  <a:pt x="410" y="1031"/>
                </a:lnTo>
                <a:lnTo>
                  <a:pt x="489" y="1481"/>
                </a:lnTo>
                <a:lnTo>
                  <a:pt x="595" y="1812"/>
                </a:lnTo>
                <a:lnTo>
                  <a:pt x="767" y="2209"/>
                </a:lnTo>
                <a:lnTo>
                  <a:pt x="1045" y="2619"/>
                </a:lnTo>
                <a:lnTo>
                  <a:pt x="1429" y="3135"/>
                </a:lnTo>
                <a:lnTo>
                  <a:pt x="2011" y="3783"/>
                </a:lnTo>
                <a:lnTo>
                  <a:pt x="2011" y="5516"/>
                </a:lnTo>
                <a:lnTo>
                  <a:pt x="1984" y="5503"/>
                </a:lnTo>
                <a:lnTo>
                  <a:pt x="2037" y="5516"/>
                </a:ln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6" name="AutoShape 14"/>
          <p:cNvSpPr>
            <a:spLocks/>
          </p:cNvSpPr>
          <p:nvPr/>
        </p:nvSpPr>
        <p:spPr bwMode="auto">
          <a:xfrm>
            <a:off x="6392863" y="3094038"/>
            <a:ext cx="2178050" cy="569912"/>
          </a:xfrm>
          <a:prstGeom prst="borderCallout1">
            <a:avLst>
              <a:gd name="adj1" fmla="val 31708"/>
              <a:gd name="adj2" fmla="val -3759"/>
              <a:gd name="adj3" fmla="val 193759"/>
              <a:gd name="adj4" fmla="val -1665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5221" rIns="81639" bIns="40820" anchor="ctr"/>
          <a:lstStyle/>
          <a:p>
            <a:pPr algn="ctr" defTabSz="40798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657225" algn="l"/>
                <a:tab pos="1312863" algn="l"/>
                <a:tab pos="1970088" algn="l"/>
              </a:tabLst>
              <a:defRPr/>
            </a:pPr>
            <a:r>
              <a:rPr lang="fr-FR" sz="1600"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rPr>
              <a:t>Hindex</a:t>
            </a:r>
            <a:r>
              <a:rPr lang="fr-FR" sz="1600" b="0"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rPr>
              <a:t> = n</a:t>
            </a:r>
          </a:p>
          <a:p>
            <a:pPr algn="ctr" defTabSz="40798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657225" algn="l"/>
                <a:tab pos="1312863" algn="l"/>
                <a:tab pos="1970088" algn="l"/>
              </a:tabLst>
              <a:defRPr/>
            </a:pPr>
            <a:r>
              <a:rPr lang="fr-FR" sz="1600" b="0"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rPr>
              <a:t>(n articles cited n times)</a:t>
            </a:r>
          </a:p>
        </p:txBody>
      </p:sp>
      <p:sp>
        <p:nvSpPr>
          <p:cNvPr id="166927" name="AutoShape 15"/>
          <p:cNvSpPr>
            <a:spLocks/>
          </p:cNvSpPr>
          <p:nvPr/>
        </p:nvSpPr>
        <p:spPr bwMode="auto">
          <a:xfrm>
            <a:off x="2173288" y="4286250"/>
            <a:ext cx="1731962" cy="604838"/>
          </a:xfrm>
          <a:prstGeom prst="borderCallout1">
            <a:avLst>
              <a:gd name="adj1" fmla="val 29894"/>
              <a:gd name="adj2" fmla="val -4708"/>
              <a:gd name="adj3" fmla="val 165620"/>
              <a:gd name="adj4" fmla="val -3362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5221" rIns="81639" bIns="40820" anchor="ctr"/>
          <a:lstStyle/>
          <a:p>
            <a:pPr algn="ctr" defTabSz="40798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657225" algn="l"/>
                <a:tab pos="1312863" algn="l"/>
              </a:tabLst>
              <a:defRPr/>
            </a:pPr>
            <a:r>
              <a:rPr lang="fr-FR" sz="1600"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rPr>
              <a:t>Gindex</a:t>
            </a:r>
            <a:r>
              <a:rPr lang="fr-FR" sz="1600" b="0"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rPr>
              <a:t> = n</a:t>
            </a:r>
          </a:p>
          <a:p>
            <a:pPr algn="ctr" defTabSz="407988" eaLnBrk="1">
              <a:lnSpc>
                <a:spcPct val="8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657225" algn="l"/>
                <a:tab pos="1312863" algn="l"/>
              </a:tabLst>
              <a:defRPr/>
            </a:pPr>
            <a:r>
              <a:rPr lang="fr-FR" sz="1600" b="0">
                <a:solidFill>
                  <a:srgbClr val="000000"/>
                </a:solidFill>
                <a:latin typeface="Symbol" charset="0"/>
                <a:ea typeface="ＭＳ Ｐゴシック" charset="0"/>
                <a:cs typeface="Lucida Sans Unicode" charset="0"/>
              </a:rPr>
              <a:t></a:t>
            </a:r>
            <a:r>
              <a:rPr lang="fr-FR" sz="1600" b="0"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rPr>
              <a:t> citations &gt; n2</a:t>
            </a: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219700" y="1412875"/>
            <a:ext cx="1700213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/>
          <a:p>
            <a:pPr defTabSz="407988" eaLnBrk="1">
              <a:lnSpc>
                <a:spcPct val="11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</a:pPr>
            <a:r>
              <a:rPr lang="fr-FR" sz="25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G&amp;H indexes</a:t>
            </a:r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1763713" y="404813"/>
            <a:ext cx="4568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Individual Scoring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116013" y="1700213"/>
            <a:ext cx="66246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marL="342900" indent="-342900" defTabSz="407988" eaLnBrk="1">
              <a:lnSpc>
                <a:spcPct val="116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657225" algn="l"/>
                <a:tab pos="1312863" algn="l"/>
              </a:tabLst>
            </a:pPr>
            <a:r>
              <a:rPr lang="fr-FR" sz="24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Thomson Reuters (Eugene Garfield 1960)</a:t>
            </a: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611188" y="2349500"/>
            <a:ext cx="6337300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74688" indent="-260350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36638" indent="-207963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50975" indent="-206375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66900" indent="-207963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41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813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385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957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115000"/>
              </a:lnSpc>
              <a:buClr>
                <a:srgbClr val="000000"/>
              </a:buClr>
              <a:buSzPct val="100000"/>
              <a:buFont typeface="Times New Roman" charset="0"/>
              <a:buChar char="•"/>
              <a:defRPr/>
            </a:pPr>
            <a:endParaRPr lang="fr-FR" b="0" dirty="0" smtClean="0">
              <a:solidFill>
                <a:srgbClr val="000000"/>
              </a:solidFill>
              <a:latin typeface="Arial" charset="0"/>
              <a:cs typeface="Lucida Sans Unicode" charset="0"/>
            </a:endParaRPr>
          </a:p>
          <a:p>
            <a:pPr eaLnBrk="1">
              <a:lnSpc>
                <a:spcPct val="115000"/>
              </a:lnSpc>
              <a:buClr>
                <a:srgbClr val="000000"/>
              </a:buClr>
              <a:buSzPct val="100000"/>
              <a:buFont typeface="Times New Roman" charset="0"/>
              <a:buChar char="•"/>
              <a:defRPr/>
            </a:pPr>
            <a:r>
              <a:rPr lang="fr-FR" b="0" dirty="0" smtClean="0">
                <a:solidFill>
                  <a:srgbClr val="006600"/>
                </a:solidFill>
                <a:latin typeface="Arial" charset="0"/>
                <a:cs typeface="Lucida Sans Unicode" charset="0"/>
              </a:rPr>
              <a:t>Thomson </a:t>
            </a:r>
            <a:r>
              <a:rPr lang="fr-FR" b="0" dirty="0" err="1" smtClean="0">
                <a:solidFill>
                  <a:srgbClr val="006600"/>
                </a:solidFill>
                <a:latin typeface="Arial" charset="0"/>
                <a:cs typeface="Lucida Sans Unicode" charset="0"/>
              </a:rPr>
              <a:t>Scientific</a:t>
            </a:r>
            <a:r>
              <a:rPr lang="fr-FR" b="0" dirty="0" smtClean="0">
                <a:solidFill>
                  <a:srgbClr val="006600"/>
                </a:solidFill>
                <a:latin typeface="Arial" charset="0"/>
                <a:cs typeface="Lucida Sans Unicode" charset="0"/>
              </a:rPr>
              <a:t> </a:t>
            </a:r>
            <a:r>
              <a:rPr lang="fr-FR" b="0" dirty="0" err="1" smtClean="0">
                <a:solidFill>
                  <a:srgbClr val="006600"/>
                </a:solidFill>
                <a:latin typeface="Arial" charset="0"/>
                <a:cs typeface="Lucida Sans Unicode" charset="0"/>
              </a:rPr>
              <a:t>Databases</a:t>
            </a:r>
            <a:r>
              <a:rPr lang="fr-FR" b="0" dirty="0" smtClean="0">
                <a:solidFill>
                  <a:srgbClr val="006600"/>
                </a:solidFill>
                <a:latin typeface="Arial" charset="0"/>
                <a:cs typeface="Lucida Sans Unicode" charset="0"/>
              </a:rPr>
              <a:t> </a:t>
            </a:r>
          </a:p>
          <a:p>
            <a:pPr eaLnBrk="1">
              <a:lnSpc>
                <a:spcPct val="115000"/>
              </a:lnSpc>
              <a:buClr>
                <a:srgbClr val="000000"/>
              </a:buClr>
              <a:buSzPct val="100000"/>
              <a:buFont typeface="Times New Roman" charset="0"/>
              <a:buChar char="•"/>
              <a:defRPr/>
            </a:pPr>
            <a:r>
              <a:rPr lang="fr-FR" b="0" dirty="0" smtClean="0">
                <a:solidFill>
                  <a:srgbClr val="006600"/>
                </a:solidFill>
                <a:latin typeface="Arial" charset="0"/>
                <a:cs typeface="Lucida Sans Unicode" charset="0"/>
              </a:rPr>
              <a:t>Science Citation Index (SCI)</a:t>
            </a:r>
          </a:p>
          <a:p>
            <a:pPr eaLnBrk="1">
              <a:lnSpc>
                <a:spcPct val="115000"/>
              </a:lnSpc>
              <a:buClr>
                <a:srgbClr val="000000"/>
              </a:buClr>
              <a:buSzPct val="100000"/>
              <a:buFont typeface="Times New Roman" charset="0"/>
              <a:buChar char="•"/>
              <a:defRPr/>
            </a:pPr>
            <a:r>
              <a:rPr lang="fr-FR" b="0" dirty="0" smtClean="0">
                <a:solidFill>
                  <a:srgbClr val="006600"/>
                </a:solidFill>
                <a:latin typeface="Arial" charset="0"/>
                <a:cs typeface="Lucida Sans Unicode" charset="0"/>
              </a:rPr>
              <a:t>Social Science Citation Index (SSCI)</a:t>
            </a:r>
          </a:p>
          <a:p>
            <a:pPr eaLnBrk="1">
              <a:lnSpc>
                <a:spcPct val="115000"/>
              </a:lnSpc>
              <a:buClr>
                <a:srgbClr val="000000"/>
              </a:buClr>
              <a:buSzPct val="100000"/>
              <a:buFont typeface="Times New Roman" charset="0"/>
              <a:buChar char="•"/>
              <a:defRPr/>
            </a:pPr>
            <a:r>
              <a:rPr lang="fr-FR" b="0" dirty="0" smtClean="0">
                <a:solidFill>
                  <a:srgbClr val="006600"/>
                </a:solidFill>
                <a:latin typeface="Arial" charset="0"/>
                <a:cs typeface="Lucida Sans Unicode" charset="0"/>
              </a:rPr>
              <a:t> Web of Science</a:t>
            </a:r>
          </a:p>
          <a:p>
            <a:pPr eaLnBrk="1">
              <a:lnSpc>
                <a:spcPct val="115000"/>
              </a:lnSpc>
              <a:buClr>
                <a:srgbClr val="000000"/>
              </a:buClr>
              <a:buSzPct val="100000"/>
              <a:buFont typeface="Times New Roman" charset="0"/>
              <a:buChar char="•"/>
              <a:defRPr/>
            </a:pPr>
            <a:endParaRPr lang="fr-FR" b="0" dirty="0" smtClean="0">
              <a:solidFill>
                <a:srgbClr val="006600"/>
              </a:solidFill>
              <a:latin typeface="Arial" charset="0"/>
              <a:cs typeface="Lucida Sans Unicode" charset="0"/>
            </a:endParaRPr>
          </a:p>
          <a:p>
            <a:pPr eaLnBrk="1">
              <a:lnSpc>
                <a:spcPct val="115000"/>
              </a:lnSpc>
              <a:buClr>
                <a:srgbClr val="000000"/>
              </a:buClr>
              <a:buSzPct val="100000"/>
              <a:buFont typeface="Times New Roman" charset="0"/>
              <a:buChar char="•"/>
              <a:defRPr/>
            </a:pPr>
            <a:r>
              <a:rPr lang="fr-FR" b="0" dirty="0" smtClean="0">
                <a:solidFill>
                  <a:srgbClr val="006600"/>
                </a:solidFill>
                <a:latin typeface="Arial" charset="0"/>
                <a:cs typeface="Lucida Sans Unicode" charset="0"/>
              </a:rPr>
              <a:t> </a:t>
            </a:r>
            <a:r>
              <a:rPr lang="fr-FR" b="0" dirty="0" err="1" smtClean="0">
                <a:solidFill>
                  <a:srgbClr val="FF9900"/>
                </a:solidFill>
                <a:latin typeface="Arial" charset="0"/>
                <a:cs typeface="Lucida Sans Unicode" charset="0"/>
              </a:rPr>
              <a:t>Scopus</a:t>
            </a:r>
            <a:r>
              <a:rPr lang="fr-FR" b="0" dirty="0" smtClean="0">
                <a:solidFill>
                  <a:srgbClr val="FF9900"/>
                </a:solidFill>
                <a:latin typeface="Arial" charset="0"/>
                <a:cs typeface="Lucida Sans Unicode" charset="0"/>
              </a:rPr>
              <a:t> (2002)</a:t>
            </a:r>
          </a:p>
          <a:p>
            <a:pPr eaLnBrk="1">
              <a:lnSpc>
                <a:spcPct val="115000"/>
              </a:lnSpc>
              <a:buClr>
                <a:srgbClr val="000000"/>
              </a:buClr>
              <a:buSzPct val="100000"/>
              <a:buFont typeface="Times New Roman" charset="0"/>
              <a:buChar char="•"/>
              <a:defRPr/>
            </a:pPr>
            <a:endParaRPr lang="fr-FR" b="0" dirty="0">
              <a:solidFill>
                <a:srgbClr val="FF9900"/>
              </a:solidFill>
              <a:latin typeface="Arial" charset="0"/>
              <a:cs typeface="Lucida Sans Unicode" charset="0"/>
            </a:endParaRPr>
          </a:p>
          <a:p>
            <a:pPr eaLnBrk="1">
              <a:lnSpc>
                <a:spcPct val="115000"/>
              </a:lnSpc>
              <a:buClr>
                <a:srgbClr val="000000"/>
              </a:buClr>
              <a:buSzPct val="100000"/>
              <a:buFont typeface="Times New Roman" charset="0"/>
              <a:buChar char="•"/>
              <a:defRPr/>
            </a:pPr>
            <a:r>
              <a:rPr lang="fr-FR" b="0" dirty="0" smtClean="0">
                <a:solidFill>
                  <a:srgbClr val="FF9900"/>
                </a:solidFill>
                <a:latin typeface="Arial" charset="0"/>
                <a:cs typeface="Lucida Sans Unicode" charset="0"/>
              </a:rPr>
              <a:t>Google </a:t>
            </a:r>
            <a:r>
              <a:rPr lang="fr-FR" b="0" dirty="0" err="1" smtClean="0">
                <a:solidFill>
                  <a:srgbClr val="FF9900"/>
                </a:solidFill>
                <a:latin typeface="Arial" charset="0"/>
                <a:cs typeface="Lucida Sans Unicode" charset="0"/>
              </a:rPr>
              <a:t>Scholar</a:t>
            </a:r>
            <a:endParaRPr lang="fr-FR" b="0" dirty="0">
              <a:solidFill>
                <a:srgbClr val="FF9900"/>
              </a:solidFill>
              <a:latin typeface="Arial" charset="0"/>
              <a:cs typeface="Lucida Sans Unicode" charset="0"/>
            </a:endParaRPr>
          </a:p>
        </p:txBody>
      </p:sp>
      <p:sp>
        <p:nvSpPr>
          <p:cNvPr id="164878" name="Rectangle 14"/>
          <p:cNvSpPr>
            <a:spLocks noChangeArrowheads="1"/>
          </p:cNvSpPr>
          <p:nvPr/>
        </p:nvSpPr>
        <p:spPr bwMode="auto">
          <a:xfrm>
            <a:off x="679450" y="404813"/>
            <a:ext cx="67373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Bibliographical Data Bases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208962" cy="151130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9201" rIns="0" bIns="0">
            <a:normAutofit fontScale="40000" lnSpcReduction="20000"/>
          </a:bodyPr>
          <a:lstStyle/>
          <a:p>
            <a:pPr marL="717550" indent="-609600" defTabSz="449263" eaLnBrk="1" hangingPunct="1">
              <a:buClr>
                <a:srgbClr val="0E594D"/>
              </a:buClr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fr-FR" sz="2400" b="1" smtClean="0">
                <a:solidFill>
                  <a:srgbClr val="FF99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Quality of publications</a:t>
            </a:r>
          </a:p>
          <a:p>
            <a:pPr marL="717550" indent="-60960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fr-FR" sz="2000" smtClean="0">
              <a:solidFill>
                <a:srgbClr val="3333CC"/>
              </a:solidFill>
              <a:cs typeface="+mn-cs"/>
            </a:endParaRPr>
          </a:p>
          <a:p>
            <a:pPr marL="717550" indent="-60960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  <a:cs typeface="+mn-cs"/>
              </a:rPr>
              <a:t>Conference or journal reputation</a:t>
            </a:r>
          </a:p>
          <a:p>
            <a:pPr marL="717550" indent="-60960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  <a:cs typeface="+mn-cs"/>
              </a:rPr>
              <a:t>Selection rate (i.e.13% CAiSE)</a:t>
            </a:r>
          </a:p>
          <a:p>
            <a:pPr marL="717550" indent="-60960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  <a:cs typeface="+mn-cs"/>
              </a:rPr>
              <a:t>Ranking </a:t>
            </a:r>
          </a:p>
          <a:p>
            <a:pPr marL="717550" indent="-60960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  <a:cs typeface="+mn-cs"/>
              </a:rPr>
              <a:t>Inclusion in  a reference index</a:t>
            </a:r>
          </a:p>
          <a:p>
            <a:pPr marL="717550" indent="-609600" defTabSz="449263" eaLnBrk="1" hangingPunct="1"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fr-FR" sz="2000" b="1" smtClean="0">
                <a:solidFill>
                  <a:srgbClr val="33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Impact factor</a:t>
            </a:r>
            <a:r>
              <a:rPr lang="fr-FR" sz="2000" b="1" smtClean="0">
                <a:solidFill>
                  <a:srgbClr val="000000"/>
                </a:solidFill>
                <a:cs typeface="+mn-cs"/>
              </a:rPr>
              <a:t> </a:t>
            </a:r>
          </a:p>
          <a:p>
            <a:pPr marL="717550" indent="-609600" defTabSz="449263" eaLnBrk="1" hangingPunct="1"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fr-FR" sz="2000" smtClean="0">
                <a:solidFill>
                  <a:srgbClr val="006600"/>
                </a:solidFill>
                <a:cs typeface="+mn-cs"/>
              </a:rPr>
              <a:t>	Average number of citations for articles published in the journal during 2 years. Calculated every year</a:t>
            </a:r>
          </a:p>
          <a:p>
            <a:pPr marL="717550" indent="-609600" defTabSz="449263" eaLnBrk="1" hangingPunct="1">
              <a:buFont typeface="Wingdings" charset="0"/>
              <a:buChar char="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fr-FR" sz="2000" smtClean="0">
              <a:solidFill>
                <a:srgbClr val="006600"/>
              </a:solidFill>
              <a:cs typeface="+mn-cs"/>
            </a:endParaRPr>
          </a:p>
          <a:p>
            <a:pPr marL="717550" indent="-609600" defTabSz="449263" eaLnBrk="1" hangingPunct="1"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fr-FR" sz="2000" smtClean="0">
                <a:solidFill>
                  <a:srgbClr val="006600"/>
                </a:solidFill>
                <a:cs typeface="+mn-cs"/>
              </a:rPr>
              <a:t>IF 2006 =  citations in 2006 of papers published in 2004-2005</a:t>
            </a:r>
          </a:p>
          <a:p>
            <a:pPr marL="717550" indent="-60960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fr-FR" sz="2000" smtClean="0">
              <a:solidFill>
                <a:srgbClr val="3333CC"/>
              </a:solidFill>
              <a:cs typeface="+mn-cs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835400" y="1962150"/>
            <a:ext cx="13049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74688" indent="-260350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36638" indent="-207963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50975" indent="-206375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66900" indent="-207963" defTabSz="407988"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41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813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385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957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116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fr-FR" sz="2500" smtClean="0">
              <a:solidFill>
                <a:srgbClr val="008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  <a:cs typeface="Lucida Sans Unicode" charset="0"/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79388" y="3716338"/>
            <a:ext cx="8139112" cy="156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 marL="392113" indent="-293688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74688" indent="-260350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36638" indent="-207963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50975" indent="-206375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66900" indent="-207963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41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813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385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957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>
              <a:lnSpc>
                <a:spcPct val="105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fr-FR" sz="2200" b="0" smtClean="0">
              <a:solidFill>
                <a:srgbClr val="006600"/>
              </a:solidFill>
              <a:latin typeface="Arial" charset="0"/>
              <a:cs typeface="Lucida Sans Unicode" charset="0"/>
            </a:endParaRPr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>
            <a:off x="1619250" y="5373688"/>
            <a:ext cx="61515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2124075" y="5445125"/>
            <a:ext cx="50387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60021" rIns="81639" bIns="40820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74688" indent="-260350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36638" indent="-207963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50975" indent="-206375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66900" indent="-207963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41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813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385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957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fr-FR" sz="2000" b="0" smtClean="0">
                <a:solidFill>
                  <a:srgbClr val="006600"/>
                </a:solidFill>
                <a:latin typeface="Arial" charset="0"/>
                <a:cs typeface="Lucida Sans Unicode" charset="0"/>
              </a:rPr>
              <a:t>Number of articles published in 2004-2005</a:t>
            </a: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1441450" y="404813"/>
            <a:ext cx="5214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Individual Evaluation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349500"/>
            <a:ext cx="6473825" cy="36274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9201" rIns="0" bIns="0">
            <a:normAutofit fontScale="92500" lnSpcReduction="20000"/>
          </a:bodyPr>
          <a:lstStyle/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  <a:cs typeface="+mn-cs"/>
              </a:rPr>
              <a:t>Scientific contribution</a:t>
            </a:r>
          </a:p>
          <a:p>
            <a:pPr marL="863600" lvl="1" indent="-287338" defTabSz="449263" eaLnBrk="1" hangingPunct="1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</a:rPr>
              <a:t>Publications</a:t>
            </a:r>
          </a:p>
          <a:p>
            <a:pPr marL="1295400" lvl="2" indent="-215900" defTabSz="449263" eaLnBrk="1" hangingPunct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</a:rPr>
              <a:t>Prototypes, software</a:t>
            </a:r>
          </a:p>
          <a:p>
            <a:pPr marL="1295400" lvl="2" indent="-215900" defTabSz="449263" eaLnBrk="1" hangingPunct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</a:rPr>
              <a:t>Risk taking and originality of work</a:t>
            </a:r>
          </a:p>
          <a:p>
            <a:pPr marL="1295400" lvl="2" indent="-215900" defTabSz="449263" eaLnBrk="1" hangingPunct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</a:rPr>
              <a:t>Collaborative projects</a:t>
            </a:r>
          </a:p>
          <a:p>
            <a:pPr marL="1295400" lvl="2" indent="-215900" defTabSz="449263" eaLnBrk="1" hangingPunct="1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</a:rPr>
              <a:t>Recognition (awards, distinctions, scientific committees)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  <a:cs typeface="+mn-cs"/>
              </a:rPr>
              <a:t>Transfer of research results to industry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  <a:cs typeface="+mn-cs"/>
              </a:rPr>
              <a:t>Research leadership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  <a:cs typeface="+mn-cs"/>
              </a:rPr>
              <a:t>Thesis supervision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  <a:cs typeface="+mn-cs"/>
              </a:rPr>
              <a:t>Mobility &amp; international relationships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fr-FR" sz="2000" smtClean="0">
                <a:solidFill>
                  <a:srgbClr val="3333CC"/>
                </a:solidFill>
                <a:cs typeface="+mn-cs"/>
              </a:rPr>
              <a:t>Medals &amp; awards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539750" y="333375"/>
            <a:ext cx="5214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Individual Evaluation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684213" y="1412875"/>
            <a:ext cx="2487612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2000"/>
            <a:r>
              <a:rPr lang="fr-FR" sz="240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National criteria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06413"/>
            <a:ext cx="7469187" cy="60960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Advice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2565400"/>
            <a:ext cx="6300788" cy="205740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9201" rIns="0" bIns="0">
            <a:normAutofit lnSpcReduction="10000"/>
          </a:bodyPr>
          <a:lstStyle/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fr-FR" sz="2400" smtClean="0">
                <a:solidFill>
                  <a:srgbClr val="FF9900"/>
                </a:solidFill>
                <a:cs typeface="+mn-cs"/>
              </a:rPr>
              <a:t>Respect the research</a:t>
            </a:r>
            <a:r>
              <a:rPr lang="fr-FR" sz="2400" smtClean="0">
                <a:solidFill>
                  <a:srgbClr val="0000FF"/>
                </a:solidFill>
                <a:cs typeface="+mn-cs"/>
              </a:rPr>
              <a:t> </a:t>
            </a:r>
            <a:r>
              <a:rPr lang="fr-FR" sz="2400" smtClean="0">
                <a:solidFill>
                  <a:srgbClr val="FF9900"/>
                </a:solidFill>
                <a:cs typeface="+mn-cs"/>
              </a:rPr>
              <a:t>ethics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fr-FR" sz="2400" smtClean="0">
                <a:solidFill>
                  <a:srgbClr val="0000FF"/>
                </a:solidFill>
                <a:cs typeface="+mn-cs"/>
              </a:rPr>
              <a:t>You should not submit</a:t>
            </a:r>
          </a:p>
          <a:p>
            <a:pPr marL="863600" lvl="1" indent="-287338" defTabSz="449263" eaLnBrk="1" hangingPunct="1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fr-FR" sz="2400" smtClean="0">
                <a:solidFill>
                  <a:srgbClr val="0000FF"/>
                </a:solidFill>
              </a:rPr>
              <a:t>Twice the same article at the same time</a:t>
            </a:r>
          </a:p>
          <a:p>
            <a:pPr marL="863600" lvl="1" indent="-287338" defTabSz="449263" eaLnBrk="1" hangingPunct="1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fr-FR" sz="2400" smtClean="0">
                <a:solidFill>
                  <a:srgbClr val="0000FF"/>
                </a:solidFill>
              </a:rPr>
              <a:t>An already published paper</a:t>
            </a:r>
          </a:p>
          <a:p>
            <a:pPr marL="863600" lvl="1" indent="-287338" defTabSz="449263" eaLnBrk="1" hangingPunct="1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fr-FR" sz="2400" smtClean="0">
                <a:solidFill>
                  <a:srgbClr val="0000FF"/>
                </a:solidFill>
              </a:rPr>
              <a:t>without the co-authors agreement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1116013" y="5157788"/>
            <a:ext cx="38481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5221" rIns="81639" bIns="40820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74688" indent="-260350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36638" indent="-207963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50975" indent="-206375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66900" indent="-207963" defTabSz="407988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241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813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385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95700" indent="-207963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600" b="0" smtClean="0">
              <a:solidFill>
                <a:srgbClr val="000000"/>
              </a:solidFill>
              <a:latin typeface="Arial" charset="0"/>
              <a:cs typeface="Lucida Sans Unicode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600" b="0" smtClean="0">
                <a:solidFill>
                  <a:srgbClr val="000000"/>
                </a:solidFill>
                <a:latin typeface="Arial" charset="0"/>
                <a:cs typeface="Lucida Sans Unicode" charset="0"/>
              </a:rPr>
              <a:t>Short &amp; precise citations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600" b="0" smtClean="0">
                <a:solidFill>
                  <a:srgbClr val="000000"/>
                </a:solidFill>
                <a:latin typeface="Arial" charset="0"/>
                <a:cs typeface="Lucida Sans Unicode" charset="0"/>
              </a:rPr>
              <a:t>No self plagiarism!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492375"/>
            <a:ext cx="7808913" cy="3478213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9201" rIns="0" bIns="0">
            <a:normAutofit lnSpcReduction="10000"/>
          </a:bodyPr>
          <a:lstStyle/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cs typeface="+mn-cs"/>
              </a:rPr>
              <a:t>Journal publications</a:t>
            </a:r>
            <a:endParaRPr lang="en-US" sz="2000" smtClean="0">
              <a:solidFill>
                <a:srgbClr val="0000FF"/>
              </a:solidFill>
              <a:cs typeface="+mn-cs"/>
            </a:endParaRPr>
          </a:p>
          <a:p>
            <a:pPr marL="863600" lvl="1" indent="-287338" defTabSz="449263" eaLnBrk="1" hangingPunct="1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000" smtClean="0">
                <a:solidFill>
                  <a:srgbClr val="0000FF"/>
                </a:solidFill>
              </a:rPr>
              <a:t>With review committee</a:t>
            </a:r>
          </a:p>
          <a:p>
            <a:pPr marL="863600" lvl="1" indent="-287338" defTabSz="449263" eaLnBrk="1" hangingPunct="1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000" smtClean="0">
                <a:solidFill>
                  <a:srgbClr val="0000FF"/>
                </a:solidFill>
              </a:rPr>
              <a:t>Without review committee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cs typeface="+mn-cs"/>
              </a:rPr>
              <a:t>Invited keynote talks</a:t>
            </a:r>
            <a:endParaRPr lang="en-US" sz="2000" smtClean="0">
              <a:solidFill>
                <a:srgbClr val="0000FF"/>
              </a:solidFill>
              <a:cs typeface="+mn-cs"/>
            </a:endParaRP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cs typeface="+mn-cs"/>
              </a:rPr>
              <a:t>Conference and W/S papers</a:t>
            </a:r>
            <a:r>
              <a:rPr lang="en-US" sz="2000" smtClean="0">
                <a:solidFill>
                  <a:srgbClr val="0000FF"/>
                </a:solidFill>
                <a:cs typeface="+mn-cs"/>
              </a:rPr>
              <a:t> </a:t>
            </a:r>
          </a:p>
          <a:p>
            <a:pPr marL="863600" lvl="1" indent="-287338" defTabSz="449263" eaLnBrk="1" hangingPunct="1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000" smtClean="0">
                <a:solidFill>
                  <a:srgbClr val="0000FF"/>
                </a:solidFill>
              </a:rPr>
              <a:t>With review committee</a:t>
            </a:r>
          </a:p>
          <a:p>
            <a:pPr marL="863600" lvl="1" indent="-287338" defTabSz="449263" eaLnBrk="1" hangingPunct="1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000" smtClean="0">
                <a:solidFill>
                  <a:srgbClr val="0000FF"/>
                </a:solidFill>
              </a:rPr>
              <a:t>Without review committee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cs typeface="+mn-cs"/>
              </a:rPr>
              <a:t>Books &amp; Book chapters </a:t>
            </a:r>
            <a:r>
              <a:rPr lang="en-US" sz="2000" smtClean="0">
                <a:solidFill>
                  <a:srgbClr val="0000FF"/>
                </a:solidFill>
                <a:cs typeface="+mn-cs"/>
              </a:rPr>
              <a:t> 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cs typeface="+mn-cs"/>
              </a:rPr>
              <a:t>Popular articles &amp; books</a:t>
            </a:r>
            <a:r>
              <a:rPr lang="en-US" sz="2000" smtClean="0">
                <a:solidFill>
                  <a:srgbClr val="0000FF"/>
                </a:solidFill>
                <a:cs typeface="+mn-cs"/>
              </a:rPr>
              <a:t> (or chapters) </a:t>
            </a:r>
          </a:p>
          <a:p>
            <a:pPr marL="431800" indent="-323850" defTabSz="449263" eaLnBrk="1" hangingPunct="1">
              <a:buClr>
                <a:srgbClr val="0E594D"/>
              </a:buClr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000" b="1" smtClean="0">
                <a:solidFill>
                  <a:srgbClr val="0000FF"/>
                </a:solidFill>
                <a:cs typeface="+mn-cs"/>
              </a:rPr>
              <a:t>Editorship of Proceedings</a:t>
            </a:r>
            <a:endParaRPr lang="en-US" sz="2000" smtClean="0">
              <a:solidFill>
                <a:srgbClr val="0000FF"/>
              </a:solidFill>
              <a:cs typeface="+mn-cs"/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7469187" cy="669925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0000"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Advice</a:t>
            </a: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900113" y="1557338"/>
            <a:ext cx="31432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2000"/>
            <a:r>
              <a:rPr lang="fr-FR" sz="24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Diversify your output..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50825" y="1508125"/>
            <a:ext cx="7488238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GB" sz="24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Emphasis can be on one or the other main activity depending on your interest:</a:t>
            </a:r>
          </a:p>
          <a:p>
            <a:pPr marL="457200" indent="-457200">
              <a:lnSpc>
                <a:spcPct val="120000"/>
              </a:lnSpc>
            </a:pPr>
            <a:endParaRPr lang="en-GB" sz="24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457200" indent="-457200" algn="ctr">
              <a:lnSpc>
                <a:spcPct val="120000"/>
              </a:lnSpc>
              <a:buFontTx/>
              <a:buChar char="•"/>
            </a:pPr>
            <a:r>
              <a:rPr lang="en-GB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The MIS community </a:t>
            </a:r>
            <a:r>
              <a:rPr lang="en-GB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prefers</a:t>
            </a:r>
            <a:r>
              <a:rPr lang="ja-JP" altLang="en-GB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‘</a:t>
            </a:r>
            <a:r>
              <a:rPr lang="en-GB" altLang="ja-JP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empirical </a:t>
            </a:r>
            <a:r>
              <a:rPr lang="en-GB" altLang="ja-JP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investigations</a:t>
            </a:r>
            <a:r>
              <a:rPr lang="ja-JP" altLang="en-GB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’</a:t>
            </a:r>
            <a:r>
              <a:rPr lang="en-GB" altLang="ja-JP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GB" altLang="ja-JP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to reflect on the use of IT based systems (see MIS </a:t>
            </a:r>
            <a:r>
              <a:rPr lang="en-GB" altLang="ja-JP" sz="24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Quartely</a:t>
            </a:r>
            <a:r>
              <a:rPr lang="en-GB" altLang="ja-JP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</a:t>
            </a:r>
          </a:p>
          <a:p>
            <a:pPr marL="457200" indent="-457200" algn="ctr">
              <a:lnSpc>
                <a:spcPct val="120000"/>
              </a:lnSpc>
            </a:pPr>
            <a:endParaRPr lang="en-GB" sz="24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457200" indent="-457200" algn="ctr">
              <a:lnSpc>
                <a:spcPct val="120000"/>
              </a:lnSpc>
              <a:buFontTx/>
              <a:buChar char="•"/>
            </a:pPr>
            <a:r>
              <a:rPr lang="en-GB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The SE/ISE communities prefers to </a:t>
            </a:r>
            <a:r>
              <a:rPr lang="ja-JP" altLang="en-GB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‘</a:t>
            </a:r>
            <a:r>
              <a:rPr lang="en-GB" altLang="ja-JP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design</a:t>
            </a:r>
            <a:r>
              <a:rPr lang="ja-JP" altLang="en-GB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’</a:t>
            </a:r>
            <a:r>
              <a:rPr lang="en-GB" altLang="ja-JP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new approaches, tools, methods etc. (see REJ)</a:t>
            </a:r>
          </a:p>
          <a:p>
            <a:pPr marL="457200" indent="-457200" algn="ctr">
              <a:lnSpc>
                <a:spcPct val="120000"/>
              </a:lnSpc>
              <a:buFontTx/>
              <a:buChar char="•"/>
            </a:pPr>
            <a:endParaRPr lang="en-GB" sz="24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457200" indent="-457200" algn="ctr">
              <a:lnSpc>
                <a:spcPct val="120000"/>
              </a:lnSpc>
            </a:pPr>
            <a:endParaRPr lang="en-GB" sz="24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457200" indent="-457200" algn="ctr">
              <a:lnSpc>
                <a:spcPct val="120000"/>
              </a:lnSpc>
              <a:buFontTx/>
              <a:buChar char="•"/>
            </a:pPr>
            <a:endParaRPr lang="en-GB" sz="24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692275" y="476250"/>
            <a:ext cx="4792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Research emphasis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Basis of examination of Thesis/dissertation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</a:p>
          <a:p>
            <a:r>
              <a:rPr lang="en-US" dirty="0" smtClean="0"/>
              <a:t>Knowledge</a:t>
            </a:r>
          </a:p>
          <a:p>
            <a:r>
              <a:rPr lang="en-US" dirty="0" smtClean="0"/>
              <a:t>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Basis of examination: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student should demonstrate the ability to:</a:t>
            </a:r>
          </a:p>
          <a:p>
            <a:pPr lvl="1"/>
            <a:r>
              <a:rPr lang="en-US" dirty="0" smtClean="0"/>
              <a:t>identify clearly the research problem</a:t>
            </a:r>
          </a:p>
          <a:p>
            <a:pPr lvl="1"/>
            <a:r>
              <a:rPr lang="en-US" dirty="0" smtClean="0"/>
              <a:t>conceptualize the research problem</a:t>
            </a:r>
          </a:p>
          <a:p>
            <a:pPr lvl="1"/>
            <a:r>
              <a:rPr lang="en-US" dirty="0" smtClean="0"/>
              <a:t>present the results of the research in a concise and cogent manner, with suitable illustration where appropriate</a:t>
            </a:r>
          </a:p>
          <a:p>
            <a:r>
              <a:rPr lang="en-US" dirty="0" smtClean="0"/>
              <a:t>The thesis/dissertation should contain a contribution to knowledge by original investigation, review and criticism, and design.</a:t>
            </a:r>
          </a:p>
          <a:p>
            <a:r>
              <a:rPr lang="en-US" dirty="0" smtClean="0"/>
              <a:t>The contents should sufficiently substantial and having sufficient coverage of the field.</a:t>
            </a:r>
          </a:p>
          <a:p>
            <a:r>
              <a:rPr lang="en-US" dirty="0" smtClean="0"/>
              <a:t>The thesis/dissertation should contain material suitable for publication.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Basis of examination: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student should:</a:t>
            </a:r>
          </a:p>
          <a:p>
            <a:pPr lvl="1"/>
            <a:r>
              <a:rPr lang="en-US" dirty="0" smtClean="0"/>
              <a:t>exhibit sufficient knowledge of the research topic and familiarity with the discipline(s) it embraces for a thesis/dissertation;</a:t>
            </a:r>
          </a:p>
          <a:p>
            <a:pPr lvl="1"/>
            <a:r>
              <a:rPr lang="en-US" dirty="0" smtClean="0"/>
              <a:t>demonstrate a capacity for clear thinking;</a:t>
            </a:r>
          </a:p>
          <a:p>
            <a:pPr lvl="1"/>
            <a:r>
              <a:rPr lang="en-US" dirty="0" smtClean="0"/>
              <a:t>show mastery of techniques of analysis and/or synthesis and/or evaluation appropriate to the research topic.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Basis of examination: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work should represent a well-planned approach to the subject matter.</a:t>
            </a:r>
          </a:p>
          <a:p>
            <a:r>
              <a:rPr lang="en-US" dirty="0" smtClean="0"/>
              <a:t>The thesis/dissertation should be structured appropriately.</a:t>
            </a:r>
          </a:p>
          <a:p>
            <a:r>
              <a:rPr lang="en-US" dirty="0" smtClean="0"/>
              <a:t>The presentation of the thesis/dissertation should be adequate in terms of grammar, spelling, punctuation and general appearance.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Avoided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Lacking validation or practical focus</a:t>
            </a:r>
          </a:p>
          <a:p>
            <a:pPr lvl="0"/>
            <a:r>
              <a:rPr lang="en-US" sz="2000" dirty="0" smtClean="0"/>
              <a:t>Lacking of novelty</a:t>
            </a:r>
          </a:p>
          <a:p>
            <a:pPr lvl="0"/>
            <a:r>
              <a:rPr lang="en-US" sz="2000" dirty="0" smtClean="0"/>
              <a:t>Contains presentational issues, or linguistic issues</a:t>
            </a:r>
          </a:p>
          <a:p>
            <a:pPr lvl="1"/>
            <a:r>
              <a:rPr lang="en-US" sz="2000" dirty="0" smtClean="0"/>
              <a:t>Check grammar and spelling of </a:t>
            </a:r>
            <a:r>
              <a:rPr lang="en-US" sz="2000" smtClean="0"/>
              <a:t>your thesis/dissertation</a:t>
            </a:r>
            <a:endParaRPr lang="en-US" sz="2000" dirty="0" smtClean="0"/>
          </a:p>
          <a:p>
            <a:pPr lvl="0"/>
            <a:r>
              <a:rPr lang="en-US" sz="2000" dirty="0" smtClean="0"/>
              <a:t>Fail to cite appropriate references</a:t>
            </a:r>
          </a:p>
          <a:p>
            <a:pPr lvl="1"/>
            <a:r>
              <a:rPr lang="en-US" sz="2000" dirty="0" smtClean="0"/>
              <a:t>Avoid only listed related work, but not compared with the author’s approach.</a:t>
            </a:r>
          </a:p>
          <a:p>
            <a:pPr lvl="0"/>
            <a:r>
              <a:rPr lang="en-US" sz="2000" dirty="0" smtClean="0"/>
              <a:t>The method is judged to have no value, such as:</a:t>
            </a:r>
          </a:p>
          <a:p>
            <a:pPr lvl="1"/>
            <a:r>
              <a:rPr lang="en-US" sz="2000" dirty="0" smtClean="0"/>
              <a:t>there is no substantial evaluation of the approach</a:t>
            </a:r>
          </a:p>
          <a:p>
            <a:pPr lvl="1"/>
            <a:r>
              <a:rPr lang="en-US" sz="2000" dirty="0" smtClean="0"/>
              <a:t>Empirical validation is lacking. </a:t>
            </a:r>
          </a:p>
          <a:p>
            <a:pPr lvl="2"/>
            <a:r>
              <a:rPr lang="en-US" sz="2000" dirty="0" smtClean="0"/>
              <a:t>There are no experience reports or other forms of empirical evidence that using the proposed approach can be of benefit.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Literature Review (Related Work)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Must be comprehensive that covers state-of-the-art research.</a:t>
            </a:r>
          </a:p>
          <a:p>
            <a:pPr lvl="0"/>
            <a:r>
              <a:rPr lang="en-US" dirty="0" smtClean="0"/>
              <a:t>Argue on the strength and limitations of related work and discuss on the gaps of the current research.</a:t>
            </a:r>
          </a:p>
          <a:p>
            <a:pPr lvl="0"/>
            <a:r>
              <a:rPr lang="en-US" dirty="0" smtClean="0"/>
              <a:t>References are sufficient, appropriate and up-to-date.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Claims made in the Dissertation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Make justified claims and defensible in relation to the related work in the field</a:t>
            </a:r>
          </a:p>
          <a:p>
            <a:pPr lvl="1"/>
            <a:r>
              <a:rPr lang="en-US" dirty="0" smtClean="0"/>
              <a:t>No unsupported or unverifiable claims</a:t>
            </a:r>
            <a:r>
              <a:rPr lang="en-US" dirty="0"/>
              <a:t> </a:t>
            </a:r>
            <a:r>
              <a:rPr lang="en-US" dirty="0" smtClean="0"/>
              <a:t>and superficial advice.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study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First, state the experiment setup in detail, e.g.</a:t>
            </a:r>
          </a:p>
          <a:p>
            <a:pPr lvl="1"/>
            <a:r>
              <a:rPr lang="en-US" dirty="0" smtClean="0"/>
              <a:t>What are "administrators“?</a:t>
            </a:r>
          </a:p>
          <a:p>
            <a:pPr lvl="1"/>
            <a:r>
              <a:rPr lang="en-US" dirty="0" smtClean="0"/>
              <a:t>Why are there 6 of them?</a:t>
            </a:r>
          </a:p>
          <a:p>
            <a:pPr lvl="1"/>
            <a:r>
              <a:rPr lang="en-US" dirty="0" smtClean="0"/>
              <a:t>How did you select them? </a:t>
            </a:r>
          </a:p>
          <a:p>
            <a:pPr lvl="1"/>
            <a:r>
              <a:rPr lang="en-US" dirty="0" smtClean="0"/>
              <a:t>What is their background? </a:t>
            </a:r>
          </a:p>
          <a:p>
            <a:pPr lvl="1"/>
            <a:r>
              <a:rPr lang="en-US" dirty="0" smtClean="0"/>
              <a:t>What task did you give to each group? </a:t>
            </a:r>
          </a:p>
          <a:p>
            <a:pPr lvl="1"/>
            <a:r>
              <a:rPr lang="en-US" dirty="0" smtClean="0"/>
              <a:t>Using which input data? </a:t>
            </a:r>
          </a:p>
          <a:p>
            <a:pPr lvl="0"/>
            <a:r>
              <a:rPr lang="en-US" dirty="0" smtClean="0"/>
              <a:t>Second, report the observations from conducting the experiment. </a:t>
            </a:r>
          </a:p>
          <a:p>
            <a:pPr lvl="1"/>
            <a:r>
              <a:rPr lang="en-US" dirty="0" smtClean="0"/>
              <a:t>How long did it take? </a:t>
            </a:r>
          </a:p>
          <a:p>
            <a:pPr lvl="1"/>
            <a:r>
              <a:rPr lang="en-US" dirty="0" smtClean="0"/>
              <a:t>What information did they use? </a:t>
            </a:r>
          </a:p>
          <a:p>
            <a:pPr lvl="1"/>
            <a:r>
              <a:rPr lang="en-US" dirty="0" smtClean="0"/>
              <a:t>Which tools for how long? </a:t>
            </a:r>
          </a:p>
          <a:p>
            <a:pPr lvl="0"/>
            <a:r>
              <a:rPr lang="en-US" dirty="0" smtClean="0"/>
              <a:t>Finally, discuss threats to validity classified in internal, external, and experiment related threats.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key contributions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Discuss your original contributions</a:t>
            </a:r>
          </a:p>
          <a:p>
            <a:r>
              <a:rPr lang="en-US" sz="2400" dirty="0" smtClean="0"/>
              <a:t>How does your work advance the current literature?</a:t>
            </a:r>
          </a:p>
          <a:p>
            <a:pPr lvl="1"/>
            <a:r>
              <a:rPr lang="en-US" dirty="0" smtClean="0"/>
              <a:t>Clarify its novelty in comparison to the current state-of-the-art in literature. </a:t>
            </a:r>
          </a:p>
          <a:p>
            <a:pPr lvl="1"/>
            <a:r>
              <a:rPr lang="en-US" dirty="0" smtClean="0"/>
              <a:t>How exactly your approach differs from previous work?</a:t>
            </a:r>
          </a:p>
          <a:p>
            <a:r>
              <a:rPr lang="en-US" sz="2400" dirty="0" smtClean="0"/>
              <a:t>Why is your contribution a challenging problem 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Well-written abstract with proper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Context (problem to be solved)</a:t>
            </a:r>
          </a:p>
          <a:p>
            <a:r>
              <a:rPr lang="en-US" sz="2800" dirty="0" smtClean="0"/>
              <a:t>objective</a:t>
            </a:r>
          </a:p>
          <a:p>
            <a:r>
              <a:rPr lang="en-US" sz="2800" dirty="0" smtClean="0"/>
              <a:t>approach/method</a:t>
            </a:r>
          </a:p>
          <a:p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conclusion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Robin Mathew</a:t>
            </a:r>
          </a:p>
          <a:p>
            <a:pPr lvl="1"/>
            <a:r>
              <a:rPr lang="en-US" dirty="0" smtClean="0"/>
              <a:t>“Design is where science and art break even”</a:t>
            </a:r>
          </a:p>
          <a:p>
            <a:r>
              <a:rPr lang="en-US" dirty="0" smtClean="0"/>
              <a:t>Paola </a:t>
            </a:r>
            <a:r>
              <a:rPr lang="en-US" dirty="0" err="1" smtClean="0"/>
              <a:t>Antonelli</a:t>
            </a:r>
            <a:endParaRPr lang="en-US" dirty="0" smtClean="0"/>
          </a:p>
          <a:p>
            <a:pPr lvl="1"/>
            <a:r>
              <a:rPr lang="en-US" dirty="0" smtClean="0"/>
              <a:t>“Good design is a renaissance attitude that combines technology, cognitive science, human need, and beauty to produce something that the world didn’t know it was missing”</a:t>
            </a:r>
          </a:p>
        </p:txBody>
      </p:sp>
    </p:spTree>
    <p:extLst>
      <p:ext uri="{BB962C8B-B14F-4D97-AF65-F5344CB8AC3E}">
        <p14:creationId xmlns:p14="http://schemas.microsoft.com/office/powerpoint/2010/main" val="33108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“</a:t>
            </a:r>
            <a:r>
              <a:rPr lang="sv-SE" sz="2800" dirty="0" smtClean="0"/>
              <a:t>Methodological Aspects of Research</a:t>
            </a:r>
            <a:r>
              <a:rPr lang="en-US" dirty="0" smtClean="0"/>
              <a:t>” of Prof. Colette Rolland</a:t>
            </a:r>
          </a:p>
          <a:p>
            <a:r>
              <a:rPr lang="en-US" dirty="0" smtClean="0"/>
              <a:t>Sources from IEEE Computer Society and University of Technology Sidney.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Science, which was conceptualized by Simon (1996), supports a pragmatic research paradigm that calls for the creation of innovative artifacts to solve real-world problems.</a:t>
            </a:r>
          </a:p>
          <a:p>
            <a:r>
              <a:rPr lang="en-US" dirty="0" smtClean="0"/>
              <a:t>Design science research combines a focus on the IT artifacts with a high priority on relevance in the application domain.</a:t>
            </a:r>
          </a:p>
          <a:p>
            <a:pPr lvl="1"/>
            <a:r>
              <a:rPr lang="en-US" dirty="0" smtClean="0"/>
              <a:t>Includes 2 distinctly different classes of research:</a:t>
            </a:r>
          </a:p>
          <a:p>
            <a:pPr lvl="2"/>
            <a:r>
              <a:rPr lang="en-US" dirty="0" smtClean="0"/>
              <a:t>Design as research</a:t>
            </a:r>
          </a:p>
          <a:p>
            <a:pPr lvl="2"/>
            <a:r>
              <a:rPr lang="en-US" dirty="0" smtClean="0"/>
              <a:t>Researching design</a:t>
            </a:r>
          </a:p>
        </p:txBody>
      </p:sp>
    </p:spTree>
    <p:extLst>
      <p:ext uri="{BB962C8B-B14F-4D97-AF65-F5344CB8AC3E}">
        <p14:creationId xmlns:p14="http://schemas.microsoft.com/office/powerpoint/2010/main" val="18112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 as research</a:t>
            </a:r>
          </a:p>
          <a:p>
            <a:pPr lvl="1"/>
            <a:r>
              <a:rPr lang="en-US" dirty="0" smtClean="0"/>
              <a:t>Values research outcomes that focus on improvement of an artifact in a specific domain as the primary research concern, and then seeks a broader, more general understanding of theories and phenomena surrounding the artifact as an extended outcome.</a:t>
            </a:r>
          </a:p>
          <a:p>
            <a:pPr lvl="2"/>
            <a:r>
              <a:rPr lang="en-US" dirty="0" smtClean="0"/>
              <a:t>The domains of study have typically been the ICT (CS, SE, and </a:t>
            </a:r>
            <a:r>
              <a:rPr lang="en-US" dirty="0" err="1" smtClean="0"/>
              <a:t>organisation</a:t>
            </a:r>
            <a:r>
              <a:rPr lang="en-US" dirty="0" smtClean="0"/>
              <a:t> science).</a:t>
            </a:r>
            <a:endParaRPr lang="en-US" dirty="0"/>
          </a:p>
          <a:p>
            <a:r>
              <a:rPr lang="en-US" dirty="0" smtClean="0"/>
              <a:t>Researching design</a:t>
            </a:r>
          </a:p>
          <a:p>
            <a:pPr lvl="1"/>
            <a:r>
              <a:rPr lang="en-US" dirty="0" smtClean="0"/>
              <a:t>A study of designs, designers, and design processes (methods of designing)</a:t>
            </a:r>
          </a:p>
          <a:p>
            <a:pPr lvl="1"/>
            <a:r>
              <a:rPr lang="en-US" dirty="0" smtClean="0"/>
              <a:t>Generate domain independent understanding of design processes.</a:t>
            </a:r>
          </a:p>
          <a:p>
            <a:pPr lvl="1"/>
            <a:r>
              <a:rPr lang="en-US" dirty="0" smtClean="0"/>
              <a:t>Largely in the fields of cognitive science, architecture, engineering, and product design.</a:t>
            </a:r>
          </a:p>
        </p:txBody>
      </p:sp>
    </p:spTree>
    <p:extLst>
      <p:ext uri="{BB962C8B-B14F-4D97-AF65-F5344CB8AC3E}">
        <p14:creationId xmlns:p14="http://schemas.microsoft.com/office/powerpoint/2010/main" val="6347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Science Research </a:t>
            </a:r>
            <a:r>
              <a:rPr lang="en-US" dirty="0" smtClean="0"/>
              <a:t>Cycles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3972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56388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Bridges the contextual environment of the research project with the design science activities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55626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Connects the design science activities with the knowledge base of the scientific foundations, experience, and expertise that informs the research project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4724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29400" y="4724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1291</TotalTime>
  <Words>3425</Words>
  <Application>Microsoft Office PowerPoint</Application>
  <PresentationFormat>On-screen Show (4:3)</PresentationFormat>
  <Paragraphs>647</Paragraphs>
  <Slides>60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6" baseType="lpstr">
      <vt:lpstr>Arial Unicode MS</vt:lpstr>
      <vt:lpstr>ＭＳ Ｐゴシック</vt:lpstr>
      <vt:lpstr>Arial</vt:lpstr>
      <vt:lpstr>Calibri</vt:lpstr>
      <vt:lpstr>Comic Sans MS</vt:lpstr>
      <vt:lpstr>Constantia</vt:lpstr>
      <vt:lpstr>Goudy Old Style</vt:lpstr>
      <vt:lpstr>HGP明朝E</vt:lpstr>
      <vt:lpstr>Impact</vt:lpstr>
      <vt:lpstr>Lucida Sans Unicode</vt:lpstr>
      <vt:lpstr>Rockwell</vt:lpstr>
      <vt:lpstr>Symbol</vt:lpstr>
      <vt:lpstr>Times New Roman</vt:lpstr>
      <vt:lpstr>Wingdings</vt:lpstr>
      <vt:lpstr>Wingdings 2</vt:lpstr>
      <vt:lpstr>Flow</vt:lpstr>
      <vt:lpstr>Foundation and Methodological Aspect of Research</vt:lpstr>
      <vt:lpstr>PowerPoint Presentation</vt:lpstr>
      <vt:lpstr>What Constitutes a Good Research?</vt:lpstr>
      <vt:lpstr>Research Life Cycle: example</vt:lpstr>
      <vt:lpstr>PowerPoint Presentation</vt:lpstr>
      <vt:lpstr>Good Design</vt:lpstr>
      <vt:lpstr>Design Science</vt:lpstr>
      <vt:lpstr>Design Science</vt:lpstr>
      <vt:lpstr>Design Science Research Cycles </vt:lpstr>
      <vt:lpstr>Paper Classification, e.g. Requirements Engineering </vt:lpstr>
      <vt:lpstr>Problem Formulation  IS DEPENDENT ON ...</vt:lpstr>
      <vt:lpstr>More on problems ...</vt:lpstr>
      <vt:lpstr>PowerPoint Presentation</vt:lpstr>
      <vt:lpstr>Steps in Formulating a Research Problem</vt:lpstr>
      <vt:lpstr>From Research Interest to Research Topic</vt:lpstr>
      <vt:lpstr>Questioning the Research Topic using: Who,Where,What,Why,How?</vt:lpstr>
      <vt:lpstr>From the Research Question to its Significance</vt:lpstr>
      <vt:lpstr>From the Research Topic to Motivate the Question</vt:lpstr>
      <vt:lpstr>From the Research Topic to Motivate the Question</vt:lpstr>
      <vt:lpstr>From Question to Problem</vt:lpstr>
      <vt:lpstr>PowerPoint Presentation</vt:lpstr>
      <vt:lpstr>Practical Problems vs Research Problems</vt:lpstr>
      <vt:lpstr>Pure Research vs Applied Research</vt:lpstr>
      <vt:lpstr>Example of Applied Research Problem</vt:lpstr>
      <vt:lpstr>Formulate a Problem</vt:lpstr>
      <vt:lpstr>Search for a practical problem:</vt:lpstr>
      <vt:lpstr>Formulate a research problem</vt:lpstr>
      <vt:lpstr>Bear in mind …</vt:lpstr>
      <vt:lpstr>Conclusion:</vt:lpstr>
      <vt:lpstr>PowerPoint Presentation</vt:lpstr>
      <vt:lpstr>Thesis/Dissertation Development Model</vt:lpstr>
      <vt:lpstr>Thesis Quality Requirements</vt:lpstr>
      <vt:lpstr>Thesis Quality Requirements</vt:lpstr>
      <vt:lpstr>Thesis Quality Requirements</vt:lpstr>
      <vt:lpstr>Thesis Quality Requirements</vt:lpstr>
      <vt:lpstr>Thesis Quality Requirements</vt:lpstr>
      <vt:lpstr>About Process FR</vt:lpstr>
      <vt:lpstr>About Process FR</vt:lpstr>
      <vt:lpstr>About Process FR</vt:lpstr>
      <vt:lpstr>About Process FR</vt:lpstr>
      <vt:lpstr>PowerPoint Presentation</vt:lpstr>
      <vt:lpstr>Shanghai classification</vt:lpstr>
      <vt:lpstr>Times Higher Education Supplement</vt:lpstr>
      <vt:lpstr>PowerPoint Presentation</vt:lpstr>
      <vt:lpstr>PowerPoint Presentation</vt:lpstr>
      <vt:lpstr>PowerPoint Presentation</vt:lpstr>
      <vt:lpstr>PowerPoint Presentation</vt:lpstr>
      <vt:lpstr>Advice</vt:lpstr>
      <vt:lpstr>Advice</vt:lpstr>
      <vt:lpstr>Basis of examination of Thesis/dissertation</vt:lpstr>
      <vt:lpstr>Basis of examination: Contents</vt:lpstr>
      <vt:lpstr>Basis of examination: Knowledge</vt:lpstr>
      <vt:lpstr>Basis of examination: Presentation</vt:lpstr>
      <vt:lpstr>To be Avoided</vt:lpstr>
      <vt:lpstr>Literature Review (Related Work)</vt:lpstr>
      <vt:lpstr>Claims made in the Dissertation</vt:lpstr>
      <vt:lpstr>Empirical study</vt:lpstr>
      <vt:lpstr>Summary of key contributions</vt:lpstr>
      <vt:lpstr>Well-written abstract with proper structure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on Writing Good Dissertation</dc:title>
  <dc:creator>Norizan</dc:creator>
  <cp:lastModifiedBy>.</cp:lastModifiedBy>
  <cp:revision>226</cp:revision>
  <dcterms:created xsi:type="dcterms:W3CDTF">2006-08-16T00:00:00Z</dcterms:created>
  <dcterms:modified xsi:type="dcterms:W3CDTF">2018-09-06T07:08:16Z</dcterms:modified>
</cp:coreProperties>
</file>