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0"/>
  </p:notes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2" r:id="rId17"/>
    <p:sldId id="275" r:id="rId18"/>
    <p:sldId id="269" r:id="rId19"/>
    <p:sldId id="287" r:id="rId20"/>
    <p:sldId id="276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32C"/>
    <a:srgbClr val="FF0000"/>
    <a:srgbClr val="1D6D5C"/>
    <a:srgbClr val="31B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C57087-AA59-452A-A0F5-05A189FEF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88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80FF-160F-4C5F-B41C-949D6906F0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2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F3419-7898-403E-BB44-4EDE27155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4E55-7FF2-474F-B336-48064946E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5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7425-09CA-47DF-855E-0D2EB3BAC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2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8BDCD-A4E3-4F20-9C15-8B7503AA1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4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00E2F-C7A3-4CB8-BAA4-759EC334B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1C9A0-838E-4587-AF3A-EEC5D90BC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1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081B8-6F87-45D7-AB20-DF3B75613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AEB73-136F-4DE9-8736-266039F2F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1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0E4C6-F66F-4335-8B2F-51AB0576A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91A4-99AD-4236-A1B7-89E86520D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B5D81CC-79BE-40B6-89C8-FAC2A0793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ritingcenter.gmu.edu/guides/how-to-write-a-research-ques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7025"/>
            <a:ext cx="8229600" cy="1311275"/>
          </a:xfrm>
        </p:spPr>
        <p:txBody>
          <a:bodyPr/>
          <a:lstStyle/>
          <a:p>
            <a:pPr algn="ctr"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Identifying </a:t>
            </a:r>
            <a:r>
              <a:rPr lang="en-US" altLang="en-US" sz="3200" dirty="0" smtClean="0"/>
              <a:t>Research Problem and Research Questions 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Five Elements of a “Problem Statement”</a:t>
            </a:r>
          </a:p>
        </p:txBody>
      </p:sp>
      <p:grpSp>
        <p:nvGrpSpPr>
          <p:cNvPr id="13316" name="Group 19"/>
          <p:cNvGrpSpPr>
            <a:grpSpLocks/>
          </p:cNvGrpSpPr>
          <p:nvPr/>
        </p:nvGrpSpPr>
        <p:grpSpPr bwMode="auto">
          <a:xfrm>
            <a:off x="838200" y="1295400"/>
            <a:ext cx="8020050" cy="4964113"/>
            <a:chOff x="528" y="960"/>
            <a:chExt cx="5052" cy="3127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576" y="1680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Topic</a:t>
              </a: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2160" y="1536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Evidence for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the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Issue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3264" y="1488"/>
              <a:ext cx="960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Deficiencies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in the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 Evidence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4368" y="1248"/>
              <a:ext cx="1152" cy="115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What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Remedying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the Deficiencies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will do for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Select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Audiences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1" name="AutoShape 7"/>
            <p:cNvSpPr>
              <a:spLocks noChangeArrowheads="1"/>
            </p:cNvSpPr>
            <p:nvPr/>
          </p:nvSpPr>
          <p:spPr bwMode="auto">
            <a:xfrm>
              <a:off x="864" y="960"/>
              <a:ext cx="3936" cy="384"/>
            </a:xfrm>
            <a:prstGeom prst="rightArrow">
              <a:avLst>
                <a:gd name="adj1" fmla="val 50000"/>
                <a:gd name="adj2" fmla="val 25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1D6D5C"/>
                  </a:solidFill>
                  <a:latin typeface="Times New Roman" panose="02020603050405020304" pitchFamily="18" charset="0"/>
                </a:rPr>
                <a:t>FLOW OF IDEAS</a:t>
              </a: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5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Subject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1152" y="1536"/>
              <a:ext cx="864" cy="62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Educational</a:t>
              </a:r>
              <a:endParaRPr lang="en-US" altLang="en-US" sz="20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Issue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1152" y="2184"/>
              <a:ext cx="85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A Concern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A Problem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Something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that needs 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solution</a:t>
              </a: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2064" y="2232"/>
              <a:ext cx="106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 from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the literature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 from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practical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experiences</a:t>
              </a:r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3120" y="2232"/>
              <a:ext cx="1152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In this body of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evidence, what is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missing? 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What do we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need to know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more about</a:t>
              </a:r>
              <a:r>
                <a:rPr lang="en-US" altLang="en-US" sz="1800"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13327" name="Text Box 13"/>
            <p:cNvSpPr txBox="1">
              <a:spLocks noChangeArrowheads="1"/>
            </p:cNvSpPr>
            <p:nvPr/>
          </p:nvSpPr>
          <p:spPr bwMode="auto">
            <a:xfrm>
              <a:off x="4272" y="2472"/>
              <a:ext cx="1308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How will addressing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what we need to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know help: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researchers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educators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policy makers</a:t>
              </a:r>
            </a:p>
            <a:p>
              <a:pPr>
                <a:spcBef>
                  <a:spcPct val="0"/>
                </a:spcBef>
                <a:buFontTx/>
                <a:buChar char="–"/>
              </a:pPr>
              <a:r>
                <a:rPr lang="en-US" altLang="en-US" sz="1800" b="1">
                  <a:latin typeface="Times New Roman" panose="02020603050405020304" pitchFamily="18" charset="0"/>
                </a:rPr>
                <a:t> individuals like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  those in the study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28" name="AutoShape 14"/>
            <p:cNvSpPr>
              <a:spLocks noChangeArrowheads="1"/>
            </p:cNvSpPr>
            <p:nvPr/>
          </p:nvSpPr>
          <p:spPr bwMode="auto">
            <a:xfrm>
              <a:off x="1008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29" name="AutoShape 15"/>
            <p:cNvSpPr>
              <a:spLocks noChangeArrowheads="1"/>
            </p:cNvSpPr>
            <p:nvPr/>
          </p:nvSpPr>
          <p:spPr bwMode="auto">
            <a:xfrm>
              <a:off x="2016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30" name="AutoShape 16"/>
            <p:cNvSpPr>
              <a:spLocks noChangeArrowheads="1"/>
            </p:cNvSpPr>
            <p:nvPr/>
          </p:nvSpPr>
          <p:spPr bwMode="auto">
            <a:xfrm>
              <a:off x="3120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3331" name="AutoShape 17"/>
            <p:cNvSpPr>
              <a:spLocks noChangeArrowheads="1"/>
            </p:cNvSpPr>
            <p:nvPr/>
          </p:nvSpPr>
          <p:spPr bwMode="auto">
            <a:xfrm>
              <a:off x="4224" y="182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Advancing the Topic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Introduced in the first couple of paragraphs</a:t>
            </a:r>
          </a:p>
          <a:p>
            <a:pPr eaLnBrk="1" hangingPunct="1"/>
            <a:r>
              <a:rPr lang="en-US" altLang="en-US" smtClean="0"/>
              <a:t>The general subject matter</a:t>
            </a:r>
          </a:p>
          <a:p>
            <a:pPr eaLnBrk="1" hangingPunct="1"/>
            <a:r>
              <a:rPr lang="en-US" altLang="en-US" smtClean="0"/>
              <a:t>Needs to be introduced so that reader can relate to the topic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Sentence of the Topic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narrative hook </a:t>
            </a:r>
          </a:p>
          <a:p>
            <a:pPr eaLnBrk="1" hangingPunct="1"/>
            <a:r>
              <a:rPr lang="en-US" altLang="en-US" smtClean="0"/>
              <a:t>The narrative hook performs the following functions:</a:t>
            </a:r>
          </a:p>
          <a:p>
            <a:pPr lvl="1" eaLnBrk="1" hangingPunct="1"/>
            <a:r>
              <a:rPr lang="en-US" altLang="en-US" smtClean="0"/>
              <a:t>Causes the reader to pay attention</a:t>
            </a:r>
          </a:p>
          <a:p>
            <a:pPr lvl="1" eaLnBrk="1" hangingPunct="1"/>
            <a:r>
              <a:rPr lang="en-US" altLang="en-US" smtClean="0"/>
              <a:t>Elicits an emotional or attitudinal response from the reader</a:t>
            </a:r>
          </a:p>
          <a:p>
            <a:pPr lvl="1" eaLnBrk="1" hangingPunct="1"/>
            <a:r>
              <a:rPr lang="en-US" altLang="en-US" smtClean="0"/>
              <a:t>Causes the reader to continue reading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Stating the Research Problem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State in opening paragraph</a:t>
            </a:r>
          </a:p>
          <a:p>
            <a:pPr eaLnBrk="1" hangingPunct="1"/>
            <a:r>
              <a:rPr lang="en-US" altLang="en-US" smtClean="0"/>
              <a:t>Identify an issue </a:t>
            </a:r>
          </a:p>
          <a:p>
            <a:pPr lvl="1" eaLnBrk="1" hangingPunct="1"/>
            <a:r>
              <a:rPr lang="en-US" altLang="en-US" smtClean="0"/>
              <a:t>Research-based research problems</a:t>
            </a:r>
          </a:p>
          <a:p>
            <a:pPr lvl="1" eaLnBrk="1" hangingPunct="1"/>
            <a:r>
              <a:rPr lang="en-US" altLang="en-US" smtClean="0"/>
              <a:t>Practical problems</a:t>
            </a:r>
          </a:p>
          <a:p>
            <a:pPr eaLnBrk="1" hangingPunct="1"/>
            <a:r>
              <a:rPr lang="en-US" altLang="en-US" smtClean="0"/>
              <a:t>Reference the problem using the literature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Justifying the Importance of the Research Problem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Justification based on what other researchers have found</a:t>
            </a:r>
          </a:p>
          <a:p>
            <a:pPr eaLnBrk="1" hangingPunct="1"/>
            <a:r>
              <a:rPr lang="en-US" altLang="en-US" smtClean="0"/>
              <a:t>Justification based on personal or workplace experiences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Identifying Deficiencies in the Evidence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we still need to know?</a:t>
            </a:r>
          </a:p>
          <a:p>
            <a:pPr eaLnBrk="1" hangingPunct="1"/>
            <a:r>
              <a:rPr lang="en-US" altLang="en-US" smtClean="0"/>
              <a:t>What else do we need to know to improve practice?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the Audience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 will profit from reading our study?</a:t>
            </a:r>
          </a:p>
          <a:p>
            <a:pPr lvl="1" eaLnBrk="1" hangingPunct="1"/>
            <a:r>
              <a:rPr lang="en-US" altLang="en-US" smtClean="0"/>
              <a:t>Other researchers</a:t>
            </a:r>
          </a:p>
          <a:p>
            <a:pPr lvl="1" eaLnBrk="1" hangingPunct="1"/>
            <a:r>
              <a:rPr lang="en-US" altLang="en-US" smtClean="0"/>
              <a:t>Practitioners</a:t>
            </a:r>
          </a:p>
          <a:p>
            <a:pPr lvl="1" eaLnBrk="1" hangingPunct="1"/>
            <a:r>
              <a:rPr lang="en-US" altLang="en-US" smtClean="0"/>
              <a:t>Policy makers</a:t>
            </a:r>
          </a:p>
          <a:p>
            <a:pPr lvl="1" eaLnBrk="1" hangingPunct="1"/>
            <a:r>
              <a:rPr lang="en-US" altLang="en-US" smtClean="0"/>
              <a:t>Special populations (e.g. parents)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8776"/>
            <a:ext cx="7620000" cy="505908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100" dirty="0"/>
              <a:t>Components</a:t>
            </a:r>
            <a:r>
              <a:rPr sz="3200" spc="-200" dirty="0"/>
              <a:t> </a:t>
            </a:r>
            <a:r>
              <a:rPr sz="3200" spc="55" dirty="0"/>
              <a:t>of</a:t>
            </a:r>
            <a:r>
              <a:rPr sz="3200" spc="-175" dirty="0"/>
              <a:t> </a:t>
            </a:r>
            <a:r>
              <a:rPr sz="3200" spc="45" dirty="0"/>
              <a:t>research</a:t>
            </a:r>
            <a:r>
              <a:rPr sz="3200" spc="-204" dirty="0"/>
              <a:t> </a:t>
            </a:r>
            <a:r>
              <a:rPr sz="3200" spc="45" dirty="0" smtClean="0"/>
              <a:t>study</a:t>
            </a:r>
            <a:endParaRPr sz="3200" spc="45" dirty="0"/>
          </a:p>
        </p:txBody>
      </p:sp>
      <p:sp>
        <p:nvSpPr>
          <p:cNvPr id="3" name="object 3"/>
          <p:cNvSpPr/>
          <p:nvPr/>
        </p:nvSpPr>
        <p:spPr>
          <a:xfrm>
            <a:off x="457200" y="1447800"/>
            <a:ext cx="8426450" cy="474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3650" y="5716593"/>
            <a:ext cx="149860" cy="47192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pPr marL="38100">
                <a:spcBef>
                  <a:spcPts val="80"/>
                </a:spcBef>
              </a:pPr>
              <a:t>17</a:t>
            </a:fld>
            <a:endParaRPr sz="1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8903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How Do We Write the “Statement of the Problem” Section?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One paragraph for each of the five elements</a:t>
            </a:r>
          </a:p>
          <a:p>
            <a:pPr eaLnBrk="1" hangingPunct="1"/>
            <a:r>
              <a:rPr lang="en-US" altLang="en-US" smtClean="0"/>
              <a:t>Heavily reference this section to the literature</a:t>
            </a:r>
          </a:p>
          <a:p>
            <a:pPr eaLnBrk="1" hangingPunct="1"/>
            <a:r>
              <a:rPr lang="en-US" altLang="en-US" smtClean="0"/>
              <a:t>Provide statistics to support trends</a:t>
            </a:r>
          </a:p>
          <a:p>
            <a:pPr eaLnBrk="1" hangingPunct="1"/>
            <a:r>
              <a:rPr lang="en-US" altLang="en-US" smtClean="0"/>
              <a:t>Use quotes from participants (in moderation)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890" y="1490209"/>
            <a:ext cx="7386320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 algn="just">
              <a:spcBef>
                <a:spcPts val="95"/>
              </a:spcBef>
              <a:buChar char="●"/>
              <a:tabLst>
                <a:tab pos="323850" algn="l"/>
              </a:tabLst>
            </a:pP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Most students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believe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programming is a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difficult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subject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to understand and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score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a good mark.  Learning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programming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is boring and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difficult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if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students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are not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interested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in the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subject.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Students’  learning style is also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different for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each student, some like discussion with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friends while other prefers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to 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study alone </a:t>
            </a:r>
            <a:r>
              <a:rPr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i="1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Masura</a:t>
            </a:r>
            <a:r>
              <a:rPr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R. </a:t>
            </a:r>
            <a:r>
              <a:rPr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et al, 2012)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.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Most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of the novice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programmer feel shy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to ask questions again and  again in </a:t>
            </a:r>
            <a:r>
              <a:rPr dirty="0" smtClean="0">
                <a:solidFill>
                  <a:srgbClr val="585858"/>
                </a:solidFill>
                <a:latin typeface="Times New Roman"/>
                <a:cs typeface="Times New Roman"/>
              </a:rPr>
              <a:t>front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of the whole class. As a result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they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remained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stuck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or give up </a:t>
            </a:r>
            <a:r>
              <a:rPr spc="-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solving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pc="210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problem.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624" y="3583630"/>
            <a:ext cx="694372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RQ-1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What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are the strategies and patterns novice programmers use while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solving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600" spc="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problem?</a:t>
            </a:r>
            <a:endParaRPr sz="1600" dirty="0">
              <a:latin typeface="Times New Roman"/>
              <a:cs typeface="Times New Roman"/>
            </a:endParaRPr>
          </a:p>
          <a:p>
            <a:pPr marL="12700" marR="5080"/>
            <a:r>
              <a:rPr sz="1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RQ-2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How gamification approach </a:t>
            </a:r>
            <a:r>
              <a:rPr sz="1600" dirty="0">
                <a:solidFill>
                  <a:srgbClr val="585858"/>
                </a:solidFill>
                <a:latin typeface="Times New Roman"/>
                <a:cs typeface="Times New Roman"/>
              </a:rPr>
              <a:t>differs from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the conventional approach in case of understanding  programmers behavior</a:t>
            </a:r>
            <a:r>
              <a:rPr sz="1600" spc="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  <a:p>
            <a:pPr marL="12700"/>
            <a:r>
              <a:rPr sz="1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RQ-3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What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are the </a:t>
            </a:r>
            <a:r>
              <a:rPr sz="1600" dirty="0">
                <a:solidFill>
                  <a:srgbClr val="585858"/>
                </a:solidFill>
                <a:latin typeface="Times New Roman"/>
                <a:cs typeface="Times New Roman"/>
              </a:rPr>
              <a:t>difficulties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novice programmers </a:t>
            </a:r>
            <a:r>
              <a:rPr sz="1600" dirty="0">
                <a:solidFill>
                  <a:srgbClr val="585858"/>
                </a:solidFill>
                <a:latin typeface="Times New Roman"/>
                <a:cs typeface="Times New Roman"/>
              </a:rPr>
              <a:t>face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while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solving</a:t>
            </a:r>
            <a:r>
              <a:rPr sz="1600" spc="1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problem?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16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RQ-4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What strategies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can novice programmers adopt to improve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their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ability to </a:t>
            </a:r>
            <a:r>
              <a:rPr sz="1600" spc="-10" dirty="0">
                <a:solidFill>
                  <a:srgbClr val="585858"/>
                </a:solidFill>
                <a:latin typeface="Times New Roman"/>
                <a:cs typeface="Times New Roman"/>
              </a:rPr>
              <a:t>solve</a:t>
            </a:r>
            <a:r>
              <a:rPr sz="1600" spc="2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sz="1600"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?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5898" y="571495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5" dirty="0">
                <a:solidFill>
                  <a:srgbClr val="585858"/>
                </a:solidFill>
                <a:latin typeface="Tahoma"/>
                <a:cs typeface="Tahoma"/>
              </a:rPr>
              <a:t>12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513" y="5542432"/>
            <a:ext cx="85407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i="1" spc="-5" dirty="0">
                <a:latin typeface="Calibri"/>
                <a:cs typeface="Calibri"/>
              </a:rPr>
              <a:t>Masura </a:t>
            </a:r>
            <a:r>
              <a:rPr sz="1100" i="1" spc="5" dirty="0">
                <a:latin typeface="Calibri"/>
                <a:cs typeface="Calibri"/>
              </a:rPr>
              <a:t>Rahmat </a:t>
            </a:r>
            <a:r>
              <a:rPr sz="1100" i="1" spc="-40" dirty="0">
                <a:latin typeface="Calibri"/>
                <a:cs typeface="Calibri"/>
              </a:rPr>
              <a:t>, </a:t>
            </a:r>
            <a:r>
              <a:rPr sz="1100" i="1" spc="5" dirty="0">
                <a:latin typeface="Calibri"/>
                <a:cs typeface="Calibri"/>
              </a:rPr>
              <a:t>Shahrina </a:t>
            </a:r>
            <a:r>
              <a:rPr sz="1100" i="1" dirty="0">
                <a:latin typeface="Calibri"/>
                <a:cs typeface="Calibri"/>
              </a:rPr>
              <a:t>Shahrani, </a:t>
            </a:r>
            <a:r>
              <a:rPr sz="1100" i="1" spc="10" dirty="0">
                <a:latin typeface="Calibri"/>
                <a:cs typeface="Calibri"/>
              </a:rPr>
              <a:t>Rodziah </a:t>
            </a:r>
            <a:r>
              <a:rPr sz="1100" i="1" spc="5" dirty="0">
                <a:latin typeface="Calibri"/>
                <a:cs typeface="Calibri"/>
              </a:rPr>
              <a:t>Latih, </a:t>
            </a:r>
            <a:r>
              <a:rPr sz="1100" i="1" spc="10" dirty="0">
                <a:latin typeface="Calibri"/>
                <a:cs typeface="Calibri"/>
              </a:rPr>
              <a:t>Noor Faezah </a:t>
            </a:r>
            <a:r>
              <a:rPr sz="1100" i="1" dirty="0">
                <a:latin typeface="Calibri"/>
                <a:cs typeface="Calibri"/>
              </a:rPr>
              <a:t>Mohd </a:t>
            </a:r>
            <a:r>
              <a:rPr sz="1100" i="1" spc="10" dirty="0">
                <a:latin typeface="Calibri"/>
                <a:cs typeface="Calibri"/>
              </a:rPr>
              <a:t>Yatim, Noor </a:t>
            </a:r>
            <a:r>
              <a:rPr sz="1100" i="1" spc="5" dirty="0">
                <a:latin typeface="Calibri"/>
                <a:cs typeface="Calibri"/>
              </a:rPr>
              <a:t>Faridatul </a:t>
            </a:r>
            <a:r>
              <a:rPr sz="1100" i="1" spc="15" dirty="0">
                <a:latin typeface="Calibri"/>
                <a:cs typeface="Calibri"/>
              </a:rPr>
              <a:t>Ainun Zainal </a:t>
            </a:r>
            <a:r>
              <a:rPr sz="1100" i="1" spc="-35" dirty="0">
                <a:latin typeface="Calibri"/>
                <a:cs typeface="Calibri"/>
              </a:rPr>
              <a:t>&amp; </a:t>
            </a:r>
            <a:r>
              <a:rPr sz="1100" i="1" spc="15" dirty="0">
                <a:latin typeface="Calibri"/>
                <a:cs typeface="Calibri"/>
              </a:rPr>
              <a:t>Rohizah </a:t>
            </a:r>
            <a:r>
              <a:rPr sz="1100" i="1" spc="30" dirty="0">
                <a:latin typeface="Calibri"/>
                <a:cs typeface="Calibri"/>
              </a:rPr>
              <a:t>Ab </a:t>
            </a:r>
            <a:r>
              <a:rPr sz="1100" i="1" spc="-5" dirty="0">
                <a:latin typeface="Calibri"/>
                <a:cs typeface="Calibri"/>
              </a:rPr>
              <a:t>Rahman. </a:t>
            </a:r>
            <a:r>
              <a:rPr sz="1100" i="1" spc="25" dirty="0">
                <a:latin typeface="Calibri"/>
                <a:cs typeface="Calibri"/>
              </a:rPr>
              <a:t>(2012). </a:t>
            </a:r>
            <a:r>
              <a:rPr sz="1100" i="1" spc="-5" dirty="0">
                <a:latin typeface="Calibri"/>
                <a:cs typeface="Calibri"/>
              </a:rPr>
              <a:t>Major  problems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in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basic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programming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that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influence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student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performance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-45" dirty="0">
                <a:latin typeface="Calibri"/>
                <a:cs typeface="Calibri"/>
              </a:rPr>
              <a:t>.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Procedia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Calibri"/>
                <a:cs typeface="Calibri"/>
              </a:rPr>
              <a:t>-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Social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and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Behavioral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Sciences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59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libri"/>
                <a:cs typeface="Calibri"/>
              </a:rPr>
              <a:t>(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2012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libri"/>
                <a:cs typeface="Calibri"/>
              </a:rPr>
              <a:t>)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287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Calibri"/>
                <a:cs typeface="Calibri"/>
              </a:rPr>
              <a:t>–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296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0493" y="483106"/>
            <a:ext cx="7205989" cy="800219"/>
          </a:xfrm>
        </p:spPr>
        <p:txBody>
          <a:bodyPr/>
          <a:lstStyle/>
          <a:p>
            <a:r>
              <a:rPr lang="en-MY" spc="75" dirty="0" smtClean="0"/>
              <a:t/>
            </a:r>
            <a:br>
              <a:rPr lang="en-MY" spc="75" dirty="0" smtClean="0"/>
            </a:br>
            <a:r>
              <a:rPr lang="en-MY" spc="75" dirty="0" smtClean="0">
                <a:solidFill>
                  <a:schemeClr val="tx1"/>
                </a:solidFill>
              </a:rPr>
              <a:t>Problem</a:t>
            </a:r>
            <a:r>
              <a:rPr lang="en-MY" spc="-220" dirty="0" smtClean="0">
                <a:solidFill>
                  <a:schemeClr val="tx1"/>
                </a:solidFill>
              </a:rPr>
              <a:t> </a:t>
            </a:r>
            <a:r>
              <a:rPr lang="en-MY" spc="60" dirty="0">
                <a:solidFill>
                  <a:schemeClr val="tx1"/>
                </a:solidFill>
              </a:rPr>
              <a:t>statement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02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Concepts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What is a research problem and why is it important?</a:t>
            </a:r>
          </a:p>
          <a:p>
            <a:pPr eaLnBrk="1" hangingPunct="1"/>
            <a:r>
              <a:rPr lang="en-US" altLang="en-US" sz="2400" b="1" smtClean="0"/>
              <a:t>Where do you find this “problem?”</a:t>
            </a:r>
          </a:p>
          <a:p>
            <a:pPr eaLnBrk="1" hangingPunct="1"/>
            <a:r>
              <a:rPr lang="en-US" altLang="en-US" sz="2400" b="1" smtClean="0"/>
              <a:t>How can you distinguish it from other “parts?”</a:t>
            </a:r>
          </a:p>
          <a:p>
            <a:pPr eaLnBrk="1" hangingPunct="1"/>
            <a:r>
              <a:rPr lang="en-US" altLang="en-US" sz="2400" b="1" smtClean="0"/>
              <a:t>Can and should the “problem” be researched?</a:t>
            </a:r>
          </a:p>
          <a:p>
            <a:pPr eaLnBrk="1" hangingPunct="1"/>
            <a:r>
              <a:rPr lang="en-US" altLang="en-US" sz="2400" b="1" smtClean="0"/>
              <a:t>How does the “problem” differ for quantitative and qualitative research?</a:t>
            </a:r>
          </a:p>
          <a:p>
            <a:pPr eaLnBrk="1" hangingPunct="1"/>
            <a:r>
              <a:rPr lang="en-US" altLang="en-US" sz="2400" b="1" smtClean="0"/>
              <a:t>What are the five elements that comprise the “statement of the problem” section?</a:t>
            </a:r>
          </a:p>
          <a:p>
            <a:pPr eaLnBrk="1" hangingPunct="1"/>
            <a:r>
              <a:rPr lang="en-US" altLang="en-US" sz="2400" b="1" smtClean="0"/>
              <a:t>How do you write this section into your research?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808" y="609600"/>
            <a:ext cx="6659168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75" dirty="0"/>
              <a:t>Research</a:t>
            </a:r>
            <a:r>
              <a:rPr spc="-235" dirty="0"/>
              <a:t> </a:t>
            </a:r>
            <a:r>
              <a:rPr spc="45" dirty="0" smtClean="0"/>
              <a:t>questions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954735" y="1706004"/>
            <a:ext cx="7098665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been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observed</a:t>
            </a:r>
            <a:r>
              <a:rPr sz="16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among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failed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students,</a:t>
            </a:r>
            <a:r>
              <a:rPr sz="16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majority</a:t>
            </a:r>
            <a:r>
              <a:rPr sz="16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students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are 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coming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from</a:t>
            </a:r>
            <a:r>
              <a:rPr sz="16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16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related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courses</a:t>
            </a:r>
            <a:r>
              <a:rPr sz="16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[Observation]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0" y="4416931"/>
            <a:ext cx="1467612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4895" y="4648200"/>
            <a:ext cx="2112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1150">
              <a:spcBef>
                <a:spcPts val="95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Research</a:t>
            </a:r>
            <a:r>
              <a:rPr sz="1600" spc="-2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Questions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3650" y="5716593"/>
            <a:ext cx="149860" cy="47192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pPr marL="38100">
                <a:spcBef>
                  <a:spcPts val="80"/>
                </a:spcBef>
              </a:pPr>
              <a:t>20</a:t>
            </a:fld>
            <a:endParaRPr sz="1000">
              <a:latin typeface="Tahoma"/>
              <a:cs typeface="Tahom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968590" y="2541537"/>
            <a:ext cx="6763384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Tahoma"/>
                <a:cs typeface="Tahoma"/>
              </a:rPr>
              <a:t>has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been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observed</a:t>
            </a:r>
            <a:r>
              <a:rPr sz="16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that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among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failed</a:t>
            </a:r>
            <a:r>
              <a:rPr sz="1600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students,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majority</a:t>
            </a:r>
            <a:r>
              <a:rPr sz="16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students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are 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coming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from</a:t>
            </a:r>
            <a:r>
              <a:rPr sz="16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16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related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courses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[Observation]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219200" y="3379279"/>
            <a:ext cx="4711700" cy="8667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3215" indent="-311150">
              <a:spcBef>
                <a:spcPts val="3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001F5F"/>
                </a:solidFill>
                <a:latin typeface="Tahoma"/>
                <a:cs typeface="Tahoma"/>
              </a:rPr>
              <a:t>Research</a:t>
            </a:r>
            <a:r>
              <a:rPr sz="1600" spc="-18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001F5F"/>
                </a:solidFill>
                <a:latin typeface="Tahoma"/>
                <a:cs typeface="Tahoma"/>
              </a:rPr>
              <a:t>questions!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spcBef>
                <a:spcPts val="285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65" dirty="0">
                <a:solidFill>
                  <a:srgbClr val="FF0000"/>
                </a:solidFill>
                <a:latin typeface="Tahoma"/>
                <a:cs typeface="Tahoma"/>
              </a:rPr>
              <a:t>Why</a:t>
            </a:r>
            <a:r>
              <a:rPr sz="16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did</a:t>
            </a:r>
            <a:r>
              <a:rPr sz="16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students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fail</a:t>
            </a:r>
            <a:r>
              <a:rPr sz="16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16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0000"/>
                </a:solidFill>
                <a:latin typeface="Tahoma"/>
                <a:cs typeface="Tahoma"/>
              </a:rPr>
              <a:t>class?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0" dirty="0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sz="16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ratio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male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6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female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Tahoma"/>
                <a:cs typeface="Tahoma"/>
              </a:rPr>
              <a:t>students.......?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2467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736" y="609600"/>
            <a:ext cx="50650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b="1" spc="135" dirty="0">
                <a:solidFill>
                  <a:srgbClr val="1A1A1A"/>
                </a:solidFill>
                <a:latin typeface="Trebuchet MS"/>
                <a:cs typeface="Trebuchet MS"/>
              </a:rPr>
              <a:t>What</a:t>
            </a:r>
            <a:r>
              <a:rPr sz="2600" b="1" spc="-1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20" dirty="0">
                <a:solidFill>
                  <a:srgbClr val="1A1A1A"/>
                </a:solidFill>
                <a:latin typeface="Trebuchet MS"/>
                <a:cs typeface="Trebuchet MS"/>
              </a:rPr>
              <a:t>are</a:t>
            </a:r>
            <a:r>
              <a:rPr sz="2600" b="1" spc="-1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45" dirty="0">
                <a:solidFill>
                  <a:srgbClr val="1A1A1A"/>
                </a:solidFill>
                <a:latin typeface="Trebuchet MS"/>
                <a:cs typeface="Trebuchet MS"/>
              </a:rPr>
              <a:t>research</a:t>
            </a:r>
            <a:r>
              <a:rPr sz="2600" b="1" spc="-19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70" dirty="0">
                <a:solidFill>
                  <a:srgbClr val="1A1A1A"/>
                </a:solidFill>
                <a:latin typeface="Trebuchet MS"/>
                <a:cs typeface="Trebuchet MS"/>
              </a:rPr>
              <a:t>Questions?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595747"/>
            <a:ext cx="7238365" cy="364433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3215" indent="-311150">
              <a:spcBef>
                <a:spcPts val="350"/>
              </a:spcBef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pc="5" dirty="0">
                <a:solidFill>
                  <a:srgbClr val="D03000"/>
                </a:solidFill>
                <a:latin typeface="Tahoma"/>
                <a:cs typeface="Tahoma"/>
              </a:rPr>
              <a:t>Research</a:t>
            </a:r>
            <a:r>
              <a:rPr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D03000"/>
                </a:solidFill>
                <a:latin typeface="Tahoma"/>
                <a:cs typeface="Tahoma"/>
              </a:rPr>
              <a:t>questions</a:t>
            </a:r>
            <a:r>
              <a:rPr spc="-16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D03000"/>
                </a:solidFill>
                <a:latin typeface="Tahoma"/>
                <a:cs typeface="Tahoma"/>
              </a:rPr>
              <a:t>--</a:t>
            </a:r>
            <a:r>
              <a:rPr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D03000"/>
                </a:solidFill>
                <a:latin typeface="Tahoma"/>
                <a:cs typeface="Tahoma"/>
              </a:rPr>
              <a:t>that</a:t>
            </a:r>
            <a:r>
              <a:rPr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D03000"/>
                </a:solidFill>
                <a:latin typeface="Tahoma"/>
                <a:cs typeface="Tahoma"/>
              </a:rPr>
              <a:t>researcher</a:t>
            </a:r>
            <a:r>
              <a:rPr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D03000"/>
                </a:solidFill>
                <a:latin typeface="Tahoma"/>
                <a:cs typeface="Tahoma"/>
              </a:rPr>
              <a:t>would</a:t>
            </a:r>
            <a:r>
              <a:rPr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25" dirty="0">
                <a:solidFill>
                  <a:srgbClr val="D03000"/>
                </a:solidFill>
                <a:latin typeface="Tahoma"/>
                <a:cs typeface="Tahoma"/>
              </a:rPr>
              <a:t>like</a:t>
            </a:r>
            <a:r>
              <a:rPr spc="-15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D03000"/>
                </a:solidFill>
                <a:latin typeface="Tahoma"/>
                <a:cs typeface="Tahoma"/>
              </a:rPr>
              <a:t>to</a:t>
            </a:r>
            <a:r>
              <a:rPr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D03000"/>
                </a:solidFill>
                <a:latin typeface="Tahoma"/>
                <a:cs typeface="Tahoma"/>
              </a:rPr>
              <a:t>answer</a:t>
            </a:r>
            <a:r>
              <a:rPr spc="-17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D03000"/>
                </a:solidFill>
                <a:latin typeface="Tahoma"/>
                <a:cs typeface="Tahoma"/>
              </a:rPr>
              <a:t>in</a:t>
            </a:r>
            <a:r>
              <a:rPr spc="-16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pc="-15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D03000"/>
                </a:solidFill>
                <a:latin typeface="Tahoma"/>
                <a:cs typeface="Tahoma"/>
              </a:rPr>
              <a:t>study.</a:t>
            </a:r>
            <a:endParaRPr dirty="0">
              <a:latin typeface="Tahoma"/>
              <a:cs typeface="Tahoma"/>
            </a:endParaRPr>
          </a:p>
          <a:p>
            <a:pPr marL="323215" indent="-311150">
              <a:spcBef>
                <a:spcPts val="250"/>
              </a:spcBef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pc="20" dirty="0">
                <a:solidFill>
                  <a:srgbClr val="6F2F9F"/>
                </a:solidFill>
                <a:latin typeface="Tahoma"/>
                <a:cs typeface="Tahoma"/>
              </a:rPr>
              <a:t>Questions</a:t>
            </a:r>
            <a:r>
              <a:rPr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6F2F9F"/>
                </a:solidFill>
                <a:latin typeface="Tahoma"/>
                <a:cs typeface="Tahoma"/>
              </a:rPr>
              <a:t>around</a:t>
            </a:r>
            <a:r>
              <a:rPr spc="-18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6F2F9F"/>
                </a:solidFill>
                <a:latin typeface="Tahoma"/>
                <a:cs typeface="Tahoma"/>
              </a:rPr>
              <a:t>which</a:t>
            </a:r>
            <a:r>
              <a:rPr spc="-1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6F2F9F"/>
                </a:solidFill>
                <a:latin typeface="Tahoma"/>
                <a:cs typeface="Tahoma"/>
              </a:rPr>
              <a:t>you</a:t>
            </a:r>
            <a:r>
              <a:rPr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6F2F9F"/>
                </a:solidFill>
                <a:latin typeface="Tahoma"/>
                <a:cs typeface="Tahoma"/>
              </a:rPr>
              <a:t>center</a:t>
            </a:r>
            <a:r>
              <a:rPr spc="-18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25" dirty="0">
                <a:solidFill>
                  <a:srgbClr val="6F2F9F"/>
                </a:solidFill>
                <a:latin typeface="Tahoma"/>
                <a:cs typeface="Tahoma"/>
              </a:rPr>
              <a:t>your</a:t>
            </a:r>
            <a:r>
              <a:rPr spc="-1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6F2F9F"/>
                </a:solidFill>
                <a:latin typeface="Tahoma"/>
                <a:cs typeface="Tahoma"/>
              </a:rPr>
              <a:t>research.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dirty="0">
              <a:latin typeface="Tahoma"/>
              <a:cs typeface="Tahoma"/>
            </a:endParaRPr>
          </a:p>
          <a:p>
            <a:pPr marL="323215" indent="-311150">
              <a:spcBef>
                <a:spcPts val="5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Should</a:t>
            </a:r>
            <a:r>
              <a:rPr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585858"/>
                </a:solidFill>
                <a:latin typeface="Tahoma"/>
                <a:cs typeface="Tahoma"/>
              </a:rPr>
              <a:t>be:</a:t>
            </a:r>
            <a:endParaRPr dirty="0">
              <a:latin typeface="Tahoma"/>
              <a:cs typeface="Tahoma"/>
            </a:endParaRPr>
          </a:p>
          <a:p>
            <a:pPr marL="323215" marR="144145" indent="-311150">
              <a:lnSpc>
                <a:spcPct val="114999"/>
              </a:lnSpc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b="1" spc="-45" dirty="0">
                <a:solidFill>
                  <a:srgbClr val="D03000"/>
                </a:solidFill>
                <a:latin typeface="Gill Sans MT"/>
                <a:cs typeface="Gill Sans MT"/>
              </a:rPr>
              <a:t>clear</a:t>
            </a:r>
            <a:r>
              <a:rPr spc="-45" dirty="0">
                <a:solidFill>
                  <a:srgbClr val="585858"/>
                </a:solidFill>
                <a:latin typeface="Tahoma"/>
                <a:cs typeface="Tahoma"/>
              </a:rPr>
              <a:t>:</a:t>
            </a:r>
            <a:r>
              <a:rPr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provides</a:t>
            </a:r>
            <a:r>
              <a:rPr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85858"/>
                </a:solidFill>
                <a:latin typeface="Tahoma"/>
                <a:cs typeface="Tahoma"/>
              </a:rPr>
              <a:t>enough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6F2F9F"/>
                </a:solidFill>
                <a:latin typeface="Tahoma"/>
                <a:cs typeface="Tahoma"/>
              </a:rPr>
              <a:t>specifics</a:t>
            </a:r>
            <a:r>
              <a:rPr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one’s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6F2F9F"/>
                </a:solidFill>
                <a:latin typeface="Tahoma"/>
                <a:cs typeface="Tahoma"/>
              </a:rPr>
              <a:t>audience</a:t>
            </a:r>
            <a:r>
              <a:rPr spc="-1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6F2F9F"/>
                </a:solidFill>
                <a:latin typeface="Tahoma"/>
                <a:cs typeface="Tahoma"/>
              </a:rPr>
              <a:t>easily</a:t>
            </a:r>
            <a:r>
              <a:rPr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6F2F9F"/>
                </a:solidFill>
                <a:latin typeface="Tahoma"/>
                <a:cs typeface="Tahoma"/>
              </a:rPr>
              <a:t>understand</a:t>
            </a:r>
            <a:r>
              <a:rPr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25" dirty="0">
                <a:solidFill>
                  <a:srgbClr val="585858"/>
                </a:solidFill>
                <a:latin typeface="Tahoma"/>
                <a:cs typeface="Tahoma"/>
              </a:rPr>
              <a:t>its</a:t>
            </a:r>
            <a:r>
              <a:rPr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purpose  </a:t>
            </a:r>
            <a:r>
              <a:rPr spc="25" dirty="0">
                <a:solidFill>
                  <a:srgbClr val="585858"/>
                </a:solidFill>
                <a:latin typeface="Tahoma"/>
                <a:cs typeface="Tahoma"/>
              </a:rPr>
              <a:t>without</a:t>
            </a:r>
            <a:r>
              <a:rPr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needing</a:t>
            </a:r>
            <a:r>
              <a:rPr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additional</a:t>
            </a:r>
            <a:r>
              <a:rPr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explanation.</a:t>
            </a:r>
            <a:endParaRPr dirty="0">
              <a:latin typeface="Tahoma"/>
              <a:cs typeface="Tahoma"/>
            </a:endParaRPr>
          </a:p>
          <a:p>
            <a:pPr marL="323215" indent="-311150">
              <a:spcBef>
                <a:spcPts val="254"/>
              </a:spcBef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b="1" spc="-25" dirty="0">
                <a:solidFill>
                  <a:srgbClr val="D03000"/>
                </a:solidFill>
                <a:latin typeface="Gill Sans MT"/>
                <a:cs typeface="Gill Sans MT"/>
              </a:rPr>
              <a:t>focused</a:t>
            </a:r>
            <a:r>
              <a:rPr spc="-25" dirty="0">
                <a:solidFill>
                  <a:srgbClr val="585858"/>
                </a:solidFill>
                <a:latin typeface="Tahoma"/>
                <a:cs typeface="Tahoma"/>
              </a:rPr>
              <a:t>:</a:t>
            </a:r>
            <a:r>
              <a:rPr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6F2F9F"/>
                </a:solidFill>
                <a:latin typeface="Tahoma"/>
                <a:cs typeface="Tahoma"/>
              </a:rPr>
              <a:t>narrow</a:t>
            </a:r>
            <a:r>
              <a:rPr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85858"/>
                </a:solidFill>
                <a:latin typeface="Tahoma"/>
                <a:cs typeface="Tahoma"/>
              </a:rPr>
              <a:t>enough</a:t>
            </a:r>
            <a:r>
              <a:rPr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85858"/>
                </a:solidFill>
                <a:latin typeface="Tahoma"/>
                <a:cs typeface="Tahoma"/>
              </a:rPr>
              <a:t>be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answered</a:t>
            </a:r>
            <a:r>
              <a:rPr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thoroughly</a:t>
            </a:r>
            <a:endParaRPr dirty="0">
              <a:latin typeface="Tahoma"/>
              <a:cs typeface="Tahoma"/>
            </a:endParaRPr>
          </a:p>
          <a:p>
            <a:pPr marL="323215" indent="-311150">
              <a:spcBef>
                <a:spcPts val="250"/>
              </a:spcBef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b="1" spc="-35" dirty="0">
                <a:solidFill>
                  <a:srgbClr val="D03000"/>
                </a:solidFill>
                <a:latin typeface="Gill Sans MT"/>
                <a:cs typeface="Gill Sans MT"/>
              </a:rPr>
              <a:t>concise</a:t>
            </a:r>
            <a:r>
              <a:rPr spc="-35" dirty="0">
                <a:solidFill>
                  <a:srgbClr val="585858"/>
                </a:solidFill>
                <a:latin typeface="Tahoma"/>
                <a:cs typeface="Tahoma"/>
              </a:rPr>
              <a:t>:</a:t>
            </a:r>
            <a:r>
              <a:rPr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expressed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6F2F9F"/>
                </a:solidFill>
                <a:latin typeface="Tahoma"/>
                <a:cs typeface="Tahoma"/>
              </a:rPr>
              <a:t>fewest</a:t>
            </a:r>
            <a:r>
              <a:rPr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6F2F9F"/>
                </a:solidFill>
                <a:latin typeface="Tahoma"/>
                <a:cs typeface="Tahoma"/>
              </a:rPr>
              <a:t>possible</a:t>
            </a:r>
            <a:r>
              <a:rPr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6F2F9F"/>
                </a:solidFill>
                <a:latin typeface="Tahoma"/>
                <a:cs typeface="Tahoma"/>
              </a:rPr>
              <a:t>words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323215" indent="-311150">
              <a:spcBef>
                <a:spcPts val="250"/>
              </a:spcBef>
              <a:buClr>
                <a:srgbClr val="585858"/>
              </a:buClr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b="1" spc="-55" dirty="0">
                <a:solidFill>
                  <a:srgbClr val="D03000"/>
                </a:solidFill>
                <a:latin typeface="Gill Sans MT"/>
                <a:cs typeface="Gill Sans MT"/>
              </a:rPr>
              <a:t>complex</a:t>
            </a:r>
            <a:r>
              <a:rPr spc="-55" dirty="0">
                <a:solidFill>
                  <a:srgbClr val="585858"/>
                </a:solidFill>
                <a:latin typeface="Tahoma"/>
                <a:cs typeface="Tahoma"/>
              </a:rPr>
              <a:t>:</a:t>
            </a:r>
            <a:r>
              <a:rPr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45" dirty="0">
                <a:solidFill>
                  <a:srgbClr val="585858"/>
                </a:solidFill>
                <a:latin typeface="Tahoma"/>
                <a:cs typeface="Tahoma"/>
              </a:rPr>
              <a:t>it</a:t>
            </a:r>
            <a:r>
              <a:rPr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5" dirty="0">
                <a:solidFill>
                  <a:srgbClr val="585858"/>
                </a:solidFill>
                <a:latin typeface="Tahoma"/>
                <a:cs typeface="Tahoma"/>
              </a:rPr>
              <a:t>not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answerable</a:t>
            </a:r>
            <a:r>
              <a:rPr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30" dirty="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simple</a:t>
            </a:r>
            <a:r>
              <a:rPr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6F2F9F"/>
                </a:solidFill>
                <a:latin typeface="Tahoma"/>
                <a:cs typeface="Tahoma"/>
              </a:rPr>
              <a:t>“yes”</a:t>
            </a:r>
            <a:r>
              <a:rPr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6F2F9F"/>
                </a:solidFill>
                <a:latin typeface="Tahoma"/>
                <a:cs typeface="Tahoma"/>
              </a:rPr>
              <a:t>or</a:t>
            </a:r>
            <a:r>
              <a:rPr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6F2F9F"/>
                </a:solidFill>
                <a:latin typeface="Tahoma"/>
                <a:cs typeface="Tahoma"/>
              </a:rPr>
              <a:t>“no”</a:t>
            </a:r>
            <a:r>
              <a:rPr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585858"/>
                </a:solidFill>
                <a:latin typeface="Tahoma"/>
                <a:cs typeface="Tahoma"/>
              </a:rPr>
              <a:t>but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5" dirty="0">
                <a:solidFill>
                  <a:srgbClr val="585858"/>
                </a:solidFill>
                <a:latin typeface="Tahoma"/>
                <a:cs typeface="Tahoma"/>
              </a:rPr>
              <a:t>rather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requires</a:t>
            </a:r>
            <a:r>
              <a:rPr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synthesis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endParaRPr dirty="0">
              <a:latin typeface="Tahoma"/>
              <a:cs typeface="Tahoma"/>
            </a:endParaRPr>
          </a:p>
          <a:p>
            <a:pPr marL="323215">
              <a:spcBef>
                <a:spcPts val="254"/>
              </a:spcBef>
            </a:pPr>
            <a:r>
              <a:rPr dirty="0">
                <a:solidFill>
                  <a:srgbClr val="585858"/>
                </a:solidFill>
                <a:latin typeface="Tahoma"/>
                <a:cs typeface="Tahoma"/>
              </a:rPr>
              <a:t>analysis</a:t>
            </a:r>
            <a:r>
              <a:rPr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585858"/>
                </a:solidFill>
                <a:latin typeface="Tahoma"/>
                <a:cs typeface="Tahoma"/>
              </a:rPr>
              <a:t>ideas</a:t>
            </a:r>
            <a:r>
              <a:rPr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5" dirty="0">
                <a:solidFill>
                  <a:srgbClr val="585858"/>
                </a:solidFill>
                <a:latin typeface="Tahoma"/>
                <a:cs typeface="Tahoma"/>
              </a:rPr>
              <a:t>sources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85858"/>
                </a:solidFill>
                <a:latin typeface="Tahoma"/>
                <a:cs typeface="Tahoma"/>
              </a:rPr>
              <a:t>prior</a:t>
            </a:r>
            <a:r>
              <a:rPr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3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15" dirty="0">
                <a:solidFill>
                  <a:srgbClr val="585858"/>
                </a:solidFill>
                <a:latin typeface="Tahoma"/>
                <a:cs typeface="Tahoma"/>
              </a:rPr>
              <a:t>composition</a:t>
            </a:r>
            <a:r>
              <a:rPr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15" dirty="0">
                <a:solidFill>
                  <a:srgbClr val="585858"/>
                </a:solidFill>
                <a:latin typeface="Tahoma"/>
                <a:cs typeface="Tahoma"/>
              </a:rPr>
              <a:t>an</a:t>
            </a:r>
            <a:r>
              <a:rPr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pc="-15" dirty="0">
                <a:solidFill>
                  <a:srgbClr val="585858"/>
                </a:solidFill>
                <a:latin typeface="Tahoma"/>
                <a:cs typeface="Tahoma"/>
              </a:rPr>
              <a:t>answer.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9050" y="5714950"/>
            <a:ext cx="99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30" dirty="0">
                <a:solidFill>
                  <a:srgbClr val="585858"/>
                </a:solidFill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5803950"/>
            <a:ext cx="417576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2"/>
              </a:rPr>
              <a:t>https://writingcenter.gmu.edu/guides/how-to-write-a-research-question</a:t>
            </a:r>
            <a:endParaRPr sz="1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55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35000" y="1698506"/>
            <a:ext cx="7735824" cy="3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57250"/>
            <a:ext cx="0" cy="84125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pc="30" dirty="0"/>
              <a:pPr marL="38100">
                <a:spcBef>
                  <a:spcPts val="80"/>
                </a:spcBef>
              </a:pPr>
              <a:t>22</a:t>
            </a:fld>
            <a:endParaRPr spc="3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spc="135" dirty="0" smtClean="0">
                <a:solidFill>
                  <a:srgbClr val="1A1A1A"/>
                </a:solidFill>
                <a:latin typeface="Trebuchet MS"/>
                <a:cs typeface="Trebuchet MS"/>
              </a:rPr>
              <a:t/>
            </a:r>
            <a:br>
              <a:rPr lang="en-MY" b="1" spc="135" dirty="0" smtClean="0">
                <a:solidFill>
                  <a:srgbClr val="1A1A1A"/>
                </a:solidFill>
                <a:latin typeface="Trebuchet MS"/>
                <a:cs typeface="Trebuchet MS"/>
              </a:rPr>
            </a:br>
            <a:r>
              <a:rPr lang="en-MY" b="1" spc="135" dirty="0" smtClean="0">
                <a:solidFill>
                  <a:srgbClr val="1A1A1A"/>
                </a:solidFill>
                <a:latin typeface="Trebuchet MS"/>
                <a:cs typeface="Trebuchet MS"/>
              </a:rPr>
              <a:t>What</a:t>
            </a:r>
            <a:r>
              <a:rPr lang="en-MY" b="1" spc="-18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MY" b="1" spc="20" dirty="0">
                <a:solidFill>
                  <a:srgbClr val="1A1A1A"/>
                </a:solidFill>
                <a:latin typeface="Trebuchet MS"/>
                <a:cs typeface="Trebuchet MS"/>
              </a:rPr>
              <a:t>are</a:t>
            </a:r>
            <a:r>
              <a:rPr lang="en-MY" b="1" spc="-18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MY" b="1" spc="45" dirty="0">
                <a:solidFill>
                  <a:srgbClr val="1A1A1A"/>
                </a:solidFill>
                <a:latin typeface="Trebuchet MS"/>
                <a:cs typeface="Trebuchet MS"/>
              </a:rPr>
              <a:t>research</a:t>
            </a:r>
            <a:r>
              <a:rPr lang="en-MY" b="1" spc="-19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MY" b="1" spc="70" dirty="0">
                <a:solidFill>
                  <a:srgbClr val="1A1A1A"/>
                </a:solidFill>
                <a:latin typeface="Trebuchet MS"/>
                <a:cs typeface="Trebuchet MS"/>
              </a:rPr>
              <a:t>Questions?</a:t>
            </a:r>
            <a:r>
              <a:rPr lang="en-MY" dirty="0">
                <a:latin typeface="Trebuchet MS"/>
                <a:cs typeface="Trebuchet MS"/>
              </a:rPr>
              <a:t/>
            </a:r>
            <a:br>
              <a:rPr lang="en-MY" dirty="0">
                <a:latin typeface="Trebuchet MS"/>
                <a:cs typeface="Trebuchet MS"/>
              </a:rPr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6387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65851"/>
            <a:ext cx="7929536" cy="382797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50" dirty="0">
                <a:solidFill>
                  <a:schemeClr val="tx1"/>
                </a:solidFill>
              </a:rPr>
              <a:t>Examples:</a:t>
            </a:r>
            <a:r>
              <a:rPr sz="2400" spc="-200" dirty="0">
                <a:solidFill>
                  <a:schemeClr val="tx1"/>
                </a:solidFill>
              </a:rPr>
              <a:t> </a:t>
            </a:r>
            <a:r>
              <a:rPr sz="2400" spc="130" dirty="0">
                <a:solidFill>
                  <a:schemeClr val="tx1"/>
                </a:solidFill>
              </a:rPr>
              <a:t>Good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105" dirty="0">
                <a:solidFill>
                  <a:schemeClr val="tx1"/>
                </a:solidFill>
              </a:rPr>
              <a:t>and</a:t>
            </a:r>
            <a:r>
              <a:rPr sz="2400" spc="-180" dirty="0">
                <a:solidFill>
                  <a:schemeClr val="tx1"/>
                </a:solidFill>
              </a:rPr>
              <a:t> </a:t>
            </a:r>
            <a:r>
              <a:rPr sz="2400" spc="140" dirty="0">
                <a:solidFill>
                  <a:schemeClr val="tx1"/>
                </a:solidFill>
              </a:rPr>
              <a:t>bad</a:t>
            </a:r>
            <a:r>
              <a:rPr sz="2400" spc="-190" dirty="0">
                <a:solidFill>
                  <a:schemeClr val="tx1"/>
                </a:solidFill>
              </a:rPr>
              <a:t> </a:t>
            </a:r>
            <a:r>
              <a:rPr sz="2400" spc="45" dirty="0">
                <a:solidFill>
                  <a:schemeClr val="tx1"/>
                </a:solidFill>
              </a:rPr>
              <a:t>research</a:t>
            </a:r>
            <a:r>
              <a:rPr sz="2400" spc="-195" dirty="0">
                <a:solidFill>
                  <a:schemeClr val="tx1"/>
                </a:solidFill>
              </a:rPr>
              <a:t> </a:t>
            </a:r>
            <a:r>
              <a:rPr sz="2400" spc="45" dirty="0" smtClean="0">
                <a:solidFill>
                  <a:schemeClr val="tx1"/>
                </a:solidFill>
              </a:rPr>
              <a:t>questions</a:t>
            </a:r>
            <a:endParaRPr sz="2400" spc="4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57250"/>
            <a:ext cx="0" cy="84125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pc="30" dirty="0"/>
              <a:pPr marL="38100">
                <a:spcBef>
                  <a:spcPts val="80"/>
                </a:spcBef>
              </a:pPr>
              <a:t>23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131015" y="2057400"/>
            <a:ext cx="6741769" cy="2832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400" spc="60" dirty="0">
                <a:solidFill>
                  <a:srgbClr val="585858"/>
                </a:solidFill>
                <a:latin typeface="Tahoma"/>
                <a:cs typeface="Tahoma"/>
              </a:rPr>
              <a:t>Why</a:t>
            </a:r>
            <a:r>
              <a:rPr sz="24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Tahoma"/>
                <a:cs typeface="Tahoma"/>
              </a:rPr>
              <a:t>do</a:t>
            </a:r>
            <a:r>
              <a:rPr sz="2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some</a:t>
            </a:r>
            <a:r>
              <a:rPr sz="2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ahoma"/>
                <a:cs typeface="Tahoma"/>
              </a:rPr>
              <a:t>students</a:t>
            </a:r>
            <a:r>
              <a:rPr sz="24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ahoma"/>
                <a:cs typeface="Tahoma"/>
              </a:rPr>
              <a:t>perform</a:t>
            </a:r>
            <a:r>
              <a:rPr sz="24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ahoma"/>
                <a:cs typeface="Tahoma"/>
              </a:rPr>
              <a:t>better  </a:t>
            </a:r>
            <a:r>
              <a:rPr sz="2400" spc="5" dirty="0">
                <a:solidFill>
                  <a:srgbClr val="585858"/>
                </a:solidFill>
                <a:latin typeface="Tahoma"/>
                <a:cs typeface="Tahoma"/>
              </a:rPr>
              <a:t>than</a:t>
            </a:r>
            <a:r>
              <a:rPr sz="24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Tahoma"/>
                <a:cs typeface="Tahoma"/>
              </a:rPr>
              <a:t>other</a:t>
            </a:r>
            <a:r>
              <a:rPr sz="24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2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grade</a:t>
            </a:r>
            <a:r>
              <a:rPr sz="2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Tahoma"/>
                <a:cs typeface="Tahoma"/>
              </a:rPr>
              <a:t>12</a:t>
            </a:r>
            <a:r>
              <a:rPr sz="24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examinations?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400" dirty="0">
              <a:latin typeface="Tahoma"/>
              <a:cs typeface="Tahoma"/>
            </a:endParaRPr>
          </a:p>
          <a:p>
            <a:pPr marL="323215" marR="13970" indent="-311150">
              <a:lnSpc>
                <a:spcPct val="114999"/>
              </a:lnSpc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400" spc="45" dirty="0">
                <a:solidFill>
                  <a:srgbClr val="585858"/>
                </a:solidFill>
                <a:latin typeface="Tahoma"/>
                <a:cs typeface="Tahoma"/>
              </a:rPr>
              <a:t>What </a:t>
            </a:r>
            <a:r>
              <a:rPr sz="2400" spc="5" dirty="0">
                <a:solidFill>
                  <a:srgbClr val="585858"/>
                </a:solidFill>
                <a:latin typeface="Tahoma"/>
                <a:cs typeface="Tahoma"/>
              </a:rPr>
              <a:t>strategies </a:t>
            </a:r>
            <a:r>
              <a:rPr sz="2400" spc="15" dirty="0">
                <a:solidFill>
                  <a:srgbClr val="585858"/>
                </a:solidFill>
                <a:latin typeface="Tahoma"/>
                <a:cs typeface="Tahoma"/>
              </a:rPr>
              <a:t>improve </a:t>
            </a:r>
            <a:r>
              <a:rPr sz="2400" spc="10" dirty="0">
                <a:solidFill>
                  <a:srgbClr val="585858"/>
                </a:solidFill>
                <a:latin typeface="Tahoma"/>
                <a:cs typeface="Tahoma"/>
              </a:rPr>
              <a:t>students  </a:t>
            </a: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understanding</a:t>
            </a:r>
            <a:r>
              <a:rPr sz="2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24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main</a:t>
            </a:r>
            <a:r>
              <a:rPr sz="24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ideas</a:t>
            </a:r>
            <a:r>
              <a:rPr sz="24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24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Tahoma"/>
                <a:cs typeface="Tahoma"/>
              </a:rPr>
              <a:t>English  comprehension</a:t>
            </a:r>
            <a:r>
              <a:rPr sz="24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ahoma"/>
                <a:cs typeface="Tahoma"/>
              </a:rPr>
              <a:t>tests?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230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04" y="-189131"/>
            <a:ext cx="7157084" cy="1860125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MY" sz="2800" spc="50" dirty="0" smtClean="0">
                <a:solidFill>
                  <a:schemeClr val="tx1"/>
                </a:solidFill>
              </a:rPr>
              <a:t/>
            </a:r>
            <a:br>
              <a:rPr lang="en-MY" sz="2800" spc="50" dirty="0" smtClean="0">
                <a:solidFill>
                  <a:schemeClr val="tx1"/>
                </a:solidFill>
              </a:rPr>
            </a:br>
            <a:r>
              <a:rPr lang="en-MY" sz="2800" spc="50" dirty="0" smtClean="0">
                <a:solidFill>
                  <a:schemeClr val="tx1"/>
                </a:solidFill>
              </a:rPr>
              <a:t>Examples</a:t>
            </a:r>
            <a:r>
              <a:rPr lang="en-MY" sz="2800" spc="50" dirty="0">
                <a:solidFill>
                  <a:schemeClr val="tx1"/>
                </a:solidFill>
              </a:rPr>
              <a:t>:</a:t>
            </a:r>
            <a:r>
              <a:rPr lang="en-MY" sz="2800" spc="-200" dirty="0">
                <a:solidFill>
                  <a:schemeClr val="tx1"/>
                </a:solidFill>
              </a:rPr>
              <a:t> </a:t>
            </a:r>
            <a:r>
              <a:rPr lang="en-MY" sz="2800" spc="130" dirty="0">
                <a:solidFill>
                  <a:schemeClr val="tx1"/>
                </a:solidFill>
              </a:rPr>
              <a:t>Good</a:t>
            </a:r>
            <a:r>
              <a:rPr lang="en-MY" sz="2800" spc="-190" dirty="0">
                <a:solidFill>
                  <a:schemeClr val="tx1"/>
                </a:solidFill>
              </a:rPr>
              <a:t> </a:t>
            </a:r>
            <a:r>
              <a:rPr lang="en-MY" sz="2800" spc="105" dirty="0">
                <a:solidFill>
                  <a:schemeClr val="tx1"/>
                </a:solidFill>
              </a:rPr>
              <a:t>and</a:t>
            </a:r>
            <a:r>
              <a:rPr lang="en-MY" sz="2800" spc="-180" dirty="0">
                <a:solidFill>
                  <a:schemeClr val="tx1"/>
                </a:solidFill>
              </a:rPr>
              <a:t> </a:t>
            </a:r>
            <a:r>
              <a:rPr lang="en-MY" sz="2800" spc="140" dirty="0">
                <a:solidFill>
                  <a:schemeClr val="tx1"/>
                </a:solidFill>
              </a:rPr>
              <a:t>bad</a:t>
            </a:r>
            <a:r>
              <a:rPr lang="en-MY" sz="2800" spc="-190" dirty="0">
                <a:solidFill>
                  <a:schemeClr val="tx1"/>
                </a:solidFill>
              </a:rPr>
              <a:t> </a:t>
            </a:r>
            <a:r>
              <a:rPr lang="en-MY" sz="2800" spc="45" dirty="0">
                <a:solidFill>
                  <a:schemeClr val="tx1"/>
                </a:solidFill>
              </a:rPr>
              <a:t>research</a:t>
            </a:r>
            <a:r>
              <a:rPr lang="en-MY" sz="2800" spc="-195" dirty="0">
                <a:solidFill>
                  <a:schemeClr val="tx1"/>
                </a:solidFill>
              </a:rPr>
              <a:t> </a:t>
            </a:r>
            <a:r>
              <a:rPr lang="en-MY" sz="2800" spc="45" dirty="0">
                <a:solidFill>
                  <a:schemeClr val="tx1"/>
                </a:solidFill>
              </a:rPr>
              <a:t>questions</a:t>
            </a:r>
            <a:r>
              <a:rPr lang="en-MY" spc="45" dirty="0"/>
              <a:t/>
            </a:r>
            <a:br>
              <a:rPr lang="en-MY" spc="45" dirty="0"/>
            </a:br>
            <a:endParaRPr spc="4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57250"/>
            <a:ext cx="0" cy="84125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pc="30" dirty="0"/>
              <a:pPr marL="38100">
                <a:spcBef>
                  <a:spcPts val="80"/>
                </a:spcBef>
              </a:pPr>
              <a:t>24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98506"/>
            <a:ext cx="3305175" cy="3070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000" spc="60" dirty="0">
                <a:solidFill>
                  <a:srgbClr val="585858"/>
                </a:solidFill>
                <a:latin typeface="Tahoma"/>
                <a:cs typeface="Tahoma"/>
              </a:rPr>
              <a:t>Why</a:t>
            </a:r>
            <a:r>
              <a:rPr sz="20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ahoma"/>
                <a:cs typeface="Tahoma"/>
              </a:rPr>
              <a:t>do</a:t>
            </a:r>
            <a:r>
              <a:rPr sz="20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some</a:t>
            </a:r>
            <a:r>
              <a:rPr sz="20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students</a:t>
            </a:r>
            <a:r>
              <a:rPr sz="20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perform</a:t>
            </a:r>
            <a:r>
              <a:rPr sz="20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ahoma"/>
                <a:cs typeface="Tahoma"/>
              </a:rPr>
              <a:t>better 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than</a:t>
            </a:r>
            <a:r>
              <a:rPr sz="20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Tahoma"/>
                <a:cs typeface="Tahoma"/>
              </a:rPr>
              <a:t>other</a:t>
            </a:r>
            <a:r>
              <a:rPr sz="20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20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grade</a:t>
            </a:r>
            <a:r>
              <a:rPr sz="20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Tahoma"/>
                <a:cs typeface="Tahoma"/>
              </a:rPr>
              <a:t>12</a:t>
            </a:r>
            <a:r>
              <a:rPr sz="20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examinations?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"/>
            </a:pPr>
            <a:endParaRPr sz="2000" dirty="0">
              <a:latin typeface="Tahoma"/>
              <a:cs typeface="Tahoma"/>
            </a:endParaRPr>
          </a:p>
          <a:p>
            <a:pPr marL="323215" marR="13970" indent="-311150">
              <a:lnSpc>
                <a:spcPct val="114999"/>
              </a:lnSpc>
              <a:buSzPct val="92857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000" spc="45" dirty="0">
                <a:solidFill>
                  <a:srgbClr val="585858"/>
                </a:solidFill>
                <a:latin typeface="Tahoma"/>
                <a:cs typeface="Tahoma"/>
              </a:rPr>
              <a:t>What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strategies 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improve </a:t>
            </a:r>
            <a:r>
              <a:rPr sz="2000" spc="10" dirty="0">
                <a:solidFill>
                  <a:srgbClr val="585858"/>
                </a:solidFill>
                <a:latin typeface="Tahoma"/>
                <a:cs typeface="Tahoma"/>
              </a:rPr>
              <a:t>students  </a:t>
            </a:r>
            <a:r>
              <a:rPr sz="2000" dirty="0">
                <a:solidFill>
                  <a:srgbClr val="585858"/>
                </a:solidFill>
                <a:latin typeface="Tahoma"/>
                <a:cs typeface="Tahoma"/>
              </a:rPr>
              <a:t>understanding</a:t>
            </a:r>
            <a:r>
              <a:rPr sz="20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20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main</a:t>
            </a:r>
            <a:r>
              <a:rPr sz="20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ideas</a:t>
            </a:r>
            <a:r>
              <a:rPr sz="20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20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English  comprehension</a:t>
            </a:r>
            <a:r>
              <a:rPr sz="2000" spc="-204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tests?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4473" y="1705433"/>
            <a:ext cx="3460115" cy="4178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120650" indent="-311150">
              <a:lnSpc>
                <a:spcPct val="114999"/>
              </a:lnSpc>
              <a:spcBef>
                <a:spcPts val="100"/>
              </a:spcBef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2000" spc="60" dirty="0">
                <a:latin typeface="Tahoma"/>
                <a:cs typeface="Tahoma"/>
              </a:rPr>
              <a:t>Do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students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in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private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schools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perform  </a:t>
            </a:r>
            <a:r>
              <a:rPr sz="2000" spc="25" dirty="0">
                <a:latin typeface="Tahoma"/>
                <a:cs typeface="Tahoma"/>
              </a:rPr>
              <a:t>better </a:t>
            </a:r>
            <a:r>
              <a:rPr sz="2000" spc="5" dirty="0">
                <a:latin typeface="Tahoma"/>
                <a:cs typeface="Tahoma"/>
              </a:rPr>
              <a:t>than </a:t>
            </a:r>
            <a:r>
              <a:rPr sz="2000" spc="15" dirty="0">
                <a:latin typeface="Tahoma"/>
                <a:cs typeface="Tahoma"/>
              </a:rPr>
              <a:t>in </a:t>
            </a:r>
            <a:r>
              <a:rPr sz="2000" spc="5" dirty="0">
                <a:latin typeface="Tahoma"/>
                <a:cs typeface="Tahoma"/>
              </a:rPr>
              <a:t>government schools </a:t>
            </a:r>
            <a:r>
              <a:rPr sz="2000" spc="15" dirty="0">
                <a:latin typeface="Tahoma"/>
                <a:cs typeface="Tahoma"/>
              </a:rPr>
              <a:t>in  </a:t>
            </a:r>
            <a:r>
              <a:rPr sz="2000" spc="-5" dirty="0">
                <a:latin typeface="Tahoma"/>
                <a:cs typeface="Tahoma"/>
              </a:rPr>
              <a:t>grade </a:t>
            </a:r>
            <a:r>
              <a:rPr sz="2000" spc="50" dirty="0">
                <a:latin typeface="Tahoma"/>
                <a:cs typeface="Tahoma"/>
              </a:rPr>
              <a:t>12</a:t>
            </a:r>
            <a:r>
              <a:rPr sz="2000" spc="-3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examinations?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"/>
            </a:pPr>
            <a:endParaRPr sz="2000" dirty="0">
              <a:latin typeface="Tahoma"/>
              <a:cs typeface="Tahoma"/>
            </a:endParaRPr>
          </a:p>
          <a:p>
            <a:pPr marL="323850" marR="5080" indent="-311150">
              <a:lnSpc>
                <a:spcPct val="114999"/>
              </a:lnSpc>
              <a:buSzPct val="92857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2000" spc="60" dirty="0">
                <a:latin typeface="Tahoma"/>
                <a:cs typeface="Tahoma"/>
              </a:rPr>
              <a:t>Do </a:t>
            </a:r>
            <a:r>
              <a:rPr sz="2000" spc="1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use </a:t>
            </a:r>
            <a:r>
              <a:rPr sz="2000" spc="20" dirty="0">
                <a:latin typeface="Tahoma"/>
                <a:cs typeface="Tahoma"/>
              </a:rPr>
              <a:t>of </a:t>
            </a:r>
            <a:r>
              <a:rPr sz="2000" spc="10" dirty="0">
                <a:latin typeface="Tahoma"/>
                <a:cs typeface="Tahoma"/>
              </a:rPr>
              <a:t>metacognitive </a:t>
            </a:r>
            <a:r>
              <a:rPr sz="2000" spc="5" dirty="0">
                <a:latin typeface="Tahoma"/>
                <a:cs typeface="Tahoma"/>
              </a:rPr>
              <a:t>strategies  </a:t>
            </a:r>
            <a:r>
              <a:rPr sz="2000" spc="10" dirty="0">
                <a:latin typeface="Tahoma"/>
                <a:cs typeface="Tahoma"/>
              </a:rPr>
              <a:t>improves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UM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students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understanding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of  </a:t>
            </a:r>
            <a:r>
              <a:rPr sz="2000" spc="-5" dirty="0">
                <a:latin typeface="Tahoma"/>
                <a:cs typeface="Tahoma"/>
              </a:rPr>
              <a:t>main ideas </a:t>
            </a:r>
            <a:r>
              <a:rPr sz="2000" spc="15" dirty="0">
                <a:latin typeface="Tahoma"/>
                <a:cs typeface="Tahoma"/>
              </a:rPr>
              <a:t>in </a:t>
            </a:r>
            <a:r>
              <a:rPr sz="2000" spc="5" dirty="0">
                <a:latin typeface="Tahoma"/>
                <a:cs typeface="Tahoma"/>
              </a:rPr>
              <a:t>English </a:t>
            </a:r>
            <a:r>
              <a:rPr sz="2000" spc="5" dirty="0">
                <a:solidFill>
                  <a:srgbClr val="585858"/>
                </a:solidFill>
                <a:latin typeface="Tahoma"/>
                <a:cs typeface="Tahoma"/>
              </a:rPr>
              <a:t>comprehension  </a:t>
            </a:r>
            <a:r>
              <a:rPr sz="2000" spc="-5" dirty="0">
                <a:solidFill>
                  <a:srgbClr val="585858"/>
                </a:solidFill>
                <a:latin typeface="Tahoma"/>
                <a:cs typeface="Tahoma"/>
              </a:rPr>
              <a:t>tests?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77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771" y="478262"/>
            <a:ext cx="7234568" cy="5674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MY" spc="75" dirty="0">
                <a:solidFill>
                  <a:schemeClr val="tx1"/>
                </a:solidFill>
              </a:rPr>
              <a:t>Research</a:t>
            </a:r>
            <a:r>
              <a:rPr lang="en-MY" spc="-225" dirty="0">
                <a:solidFill>
                  <a:schemeClr val="tx1"/>
                </a:solidFill>
              </a:rPr>
              <a:t> </a:t>
            </a:r>
            <a:r>
              <a:rPr lang="en-MY" spc="50" dirty="0">
                <a:solidFill>
                  <a:schemeClr val="tx1"/>
                </a:solidFill>
              </a:rPr>
              <a:t>Question</a:t>
            </a:r>
            <a:endParaRPr spc="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6054" y="5642103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5" dirty="0">
                <a:solidFill>
                  <a:srgbClr val="585858"/>
                </a:solidFill>
                <a:latin typeface="Tahoma"/>
                <a:cs typeface="Tahoma"/>
              </a:rPr>
              <a:t>11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08" y="2653919"/>
            <a:ext cx="869595" cy="813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8082" y="284683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General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771" y="5089262"/>
            <a:ext cx="1043472" cy="67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9398" y="5169661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Times New Roman"/>
                <a:cs typeface="Times New Roman"/>
              </a:rPr>
              <a:t>Spec</a:t>
            </a:r>
            <a:r>
              <a:rPr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FFFFFF"/>
                </a:solidFill>
                <a:latin typeface="Times New Roman"/>
                <a:cs typeface="Times New Roman"/>
              </a:rPr>
              <a:t>fic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3423" y="2655393"/>
            <a:ext cx="956449" cy="5527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0435" y="2717800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3426" y="3333577"/>
            <a:ext cx="1434978" cy="7387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9017" y="3351861"/>
            <a:ext cx="927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endParaRPr dirty="0">
              <a:latin typeface="Times New Roman"/>
              <a:cs typeface="Times New Roman"/>
            </a:endParaRPr>
          </a:p>
          <a:p>
            <a:pPr marL="42545">
              <a:spcBef>
                <a:spcPts val="5"/>
              </a:spcBef>
            </a:pP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93430" y="4287609"/>
            <a:ext cx="1549268" cy="7204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61208" y="4297933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Purpose  Statem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3431" y="5211147"/>
            <a:ext cx="1581270" cy="693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21915" y="5206848"/>
            <a:ext cx="927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endParaRPr>
              <a:latin typeface="Times New Roman"/>
              <a:cs typeface="Times New Roman"/>
            </a:endParaRPr>
          </a:p>
          <a:p>
            <a:pPr marL="24765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2691" y="2738247"/>
            <a:ext cx="170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Distance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Learning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1505" y="3362198"/>
            <a:ext cx="327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Lack of students in distance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2620" y="4273296"/>
            <a:ext cx="4146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study </a:t>
            </a:r>
            <a:r>
              <a:rPr dirty="0">
                <a:latin typeface="Times New Roman"/>
                <a:cs typeface="Times New Roman"/>
              </a:rPr>
              <a:t>why students do not attend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  education classes at a </a:t>
            </a:r>
            <a:r>
              <a:rPr spc="-5" dirty="0">
                <a:latin typeface="Times New Roman"/>
                <a:cs typeface="Times New Roman"/>
              </a:rPr>
              <a:t>community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college.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7710" y="5137353"/>
            <a:ext cx="3897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Does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web site </a:t>
            </a:r>
            <a:r>
              <a:rPr dirty="0">
                <a:latin typeface="Times New Roman"/>
                <a:cs typeface="Times New Roman"/>
              </a:rPr>
              <a:t>technology 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7710" y="5411674"/>
            <a:ext cx="40500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classroom deter students from enrolling in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 distance education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class?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54302" y="3493008"/>
            <a:ext cx="140335" cy="1268095"/>
          </a:xfrm>
          <a:custGeom>
            <a:avLst/>
            <a:gdLst/>
            <a:ahLst/>
            <a:cxnLst/>
            <a:rect l="l" t="t" r="r" b="b"/>
            <a:pathLst>
              <a:path w="140335" h="1268095">
                <a:moveTo>
                  <a:pt x="105156" y="0"/>
                </a:moveTo>
                <a:lnTo>
                  <a:pt x="35052" y="0"/>
                </a:lnTo>
                <a:lnTo>
                  <a:pt x="35052" y="1197864"/>
                </a:lnTo>
                <a:lnTo>
                  <a:pt x="0" y="1197864"/>
                </a:lnTo>
                <a:lnTo>
                  <a:pt x="70104" y="1267968"/>
                </a:lnTo>
                <a:lnTo>
                  <a:pt x="140208" y="1197864"/>
                </a:lnTo>
                <a:lnTo>
                  <a:pt x="105156" y="1197864"/>
                </a:lnTo>
                <a:lnTo>
                  <a:pt x="10515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4302" y="3493008"/>
            <a:ext cx="140335" cy="1268095"/>
          </a:xfrm>
          <a:custGeom>
            <a:avLst/>
            <a:gdLst/>
            <a:ahLst/>
            <a:cxnLst/>
            <a:rect l="l" t="t" r="r" b="b"/>
            <a:pathLst>
              <a:path w="140335" h="1268095">
                <a:moveTo>
                  <a:pt x="0" y="1197864"/>
                </a:moveTo>
                <a:lnTo>
                  <a:pt x="35052" y="1197864"/>
                </a:lnTo>
                <a:lnTo>
                  <a:pt x="35052" y="0"/>
                </a:lnTo>
                <a:lnTo>
                  <a:pt x="105156" y="0"/>
                </a:lnTo>
                <a:lnTo>
                  <a:pt x="105156" y="1197864"/>
                </a:lnTo>
                <a:lnTo>
                  <a:pt x="140208" y="1197864"/>
                </a:lnTo>
                <a:lnTo>
                  <a:pt x="70104" y="1267968"/>
                </a:lnTo>
                <a:lnTo>
                  <a:pt x="0" y="1197864"/>
                </a:lnTo>
                <a:close/>
              </a:path>
            </a:pathLst>
          </a:custGeom>
          <a:ln w="25907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11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97" y="1447800"/>
            <a:ext cx="8544560" cy="47296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spcBef>
                <a:spcPts val="105"/>
              </a:spcBef>
            </a:pPr>
            <a:r>
              <a:rPr sz="2600" b="1" spc="135" dirty="0">
                <a:solidFill>
                  <a:srgbClr val="1A1A1A"/>
                </a:solidFill>
                <a:latin typeface="Trebuchet MS"/>
                <a:cs typeface="Trebuchet MS"/>
              </a:rPr>
              <a:t>Sample</a:t>
            </a:r>
            <a:r>
              <a:rPr sz="2600" b="1" spc="-17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75" dirty="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sz="2600" b="1" spc="-17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60" dirty="0">
                <a:solidFill>
                  <a:srgbClr val="1A1A1A"/>
                </a:solidFill>
                <a:latin typeface="Trebuchet MS"/>
                <a:cs typeface="Trebuchet MS"/>
              </a:rPr>
              <a:t>statement</a:t>
            </a:r>
            <a:r>
              <a:rPr sz="2600" b="1" spc="-1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15" dirty="0">
                <a:solidFill>
                  <a:srgbClr val="1A1A1A"/>
                </a:solidFill>
                <a:latin typeface="Trebuchet MS"/>
                <a:cs typeface="Trebuchet MS"/>
              </a:rPr>
              <a:t>&amp;</a:t>
            </a:r>
            <a:r>
              <a:rPr sz="2600" b="1" spc="-17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600" b="1" spc="65" dirty="0">
                <a:solidFill>
                  <a:srgbClr val="1A1A1A"/>
                </a:solidFill>
                <a:latin typeface="Trebuchet MS"/>
                <a:cs typeface="Trebuchet MS"/>
              </a:rPr>
              <a:t>Questions</a:t>
            </a:r>
            <a:endParaRPr sz="2600" dirty="0">
              <a:latin typeface="Trebuchet MS"/>
              <a:cs typeface="Trebuchet MS"/>
            </a:endParaRPr>
          </a:p>
          <a:p>
            <a:pPr marL="814705" marR="760730" indent="-311150">
              <a:lnSpc>
                <a:spcPct val="115100"/>
              </a:lnSpc>
              <a:spcBef>
                <a:spcPts val="1040"/>
              </a:spcBef>
              <a:buFont typeface="Arial"/>
              <a:buChar char="●"/>
              <a:tabLst>
                <a:tab pos="814705" algn="l"/>
                <a:tab pos="815340" algn="l"/>
              </a:tabLst>
            </a:pP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Parallel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discrete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event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simulation</a:t>
            </a:r>
            <a:r>
              <a:rPr sz="16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frameworks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been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widely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used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analyze</a:t>
            </a:r>
            <a:r>
              <a:rPr sz="16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performance 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of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traditional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applications under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different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scenarios.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existing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frameworks are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designed </a:t>
            </a: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to  work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on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a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cluster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and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cloud-based computing environments. </a:t>
            </a:r>
            <a:r>
              <a:rPr sz="1600" spc="55" dirty="0">
                <a:solidFill>
                  <a:srgbClr val="585858"/>
                </a:solidFill>
                <a:latin typeface="Tahoma"/>
                <a:cs typeface="Tahoma"/>
              </a:rPr>
              <a:t>With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current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advances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in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the 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internet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Tahoma"/>
                <a:cs typeface="Tahoma"/>
              </a:rPr>
              <a:t>things,</a:t>
            </a:r>
            <a:r>
              <a:rPr sz="16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there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strong</a:t>
            </a:r>
            <a:r>
              <a:rPr sz="16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need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revamp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such</a:t>
            </a:r>
            <a:r>
              <a:rPr sz="1600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traditional</a:t>
            </a:r>
            <a:r>
              <a:rPr sz="16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frameworks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make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use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of 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smart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85858"/>
                </a:solidFill>
                <a:latin typeface="Tahoma"/>
                <a:cs typeface="Tahoma"/>
              </a:rPr>
              <a:t>connected-devices</a:t>
            </a:r>
            <a:r>
              <a:rPr sz="1600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as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Tahoma"/>
                <a:cs typeface="Tahoma"/>
              </a:rPr>
              <a:t>an</a:t>
            </a:r>
            <a:r>
              <a:rPr sz="16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underlying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infrastructure</a:t>
            </a:r>
            <a:r>
              <a:rPr sz="16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perform</a:t>
            </a:r>
            <a:r>
              <a:rPr sz="1600" spc="-1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simulations</a:t>
            </a:r>
            <a:r>
              <a:rPr sz="1600" spc="-1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(Angelo</a:t>
            </a:r>
            <a:r>
              <a:rPr sz="16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Tahoma"/>
                <a:cs typeface="Tahoma"/>
              </a:rPr>
              <a:t>et</a:t>
            </a:r>
            <a:r>
              <a:rPr sz="16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0000"/>
                </a:solidFill>
                <a:latin typeface="Tahoma"/>
                <a:cs typeface="Tahoma"/>
              </a:rPr>
              <a:t>al.  </a:t>
            </a:r>
            <a:r>
              <a:rPr sz="1600" spc="-15" dirty="0">
                <a:solidFill>
                  <a:srgbClr val="FF0000"/>
                </a:solidFill>
                <a:latin typeface="Tahoma"/>
                <a:cs typeface="Tahoma"/>
              </a:rPr>
              <a:t>2018).</a:t>
            </a:r>
            <a:endParaRPr sz="1600" dirty="0">
              <a:latin typeface="Tahoma"/>
              <a:cs typeface="Tahoma"/>
            </a:endParaRPr>
          </a:p>
          <a:p>
            <a:pPr marL="503555">
              <a:spcBef>
                <a:spcPts val="229"/>
              </a:spcBef>
            </a:pPr>
            <a:r>
              <a:rPr sz="1600" dirty="0">
                <a:solidFill>
                  <a:srgbClr val="6F2F9F"/>
                </a:solidFill>
                <a:latin typeface="Tahoma"/>
                <a:cs typeface="Tahoma"/>
              </a:rPr>
              <a:t>Research</a:t>
            </a:r>
            <a:r>
              <a:rPr sz="1600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questions</a:t>
            </a:r>
            <a:endParaRPr sz="1600" dirty="0">
              <a:latin typeface="Tahoma"/>
              <a:cs typeface="Tahoma"/>
            </a:endParaRPr>
          </a:p>
          <a:p>
            <a:pPr marL="814705" indent="-311785">
              <a:spcBef>
                <a:spcPts val="240"/>
              </a:spcBef>
              <a:buClr>
                <a:srgbClr val="585858"/>
              </a:buClr>
              <a:buFont typeface="Wingdings"/>
              <a:buChar char=""/>
              <a:tabLst>
                <a:tab pos="814705" algn="l"/>
                <a:tab pos="815340" algn="l"/>
              </a:tabLst>
            </a:pPr>
            <a:r>
              <a:rPr sz="1600" spc="40" dirty="0">
                <a:solidFill>
                  <a:srgbClr val="6F2F9F"/>
                </a:solidFill>
                <a:latin typeface="Tahoma"/>
                <a:cs typeface="Tahoma"/>
              </a:rPr>
              <a:t>What</a:t>
            </a:r>
            <a:r>
              <a:rPr sz="1600"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is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architectural</a:t>
            </a:r>
            <a:r>
              <a:rPr sz="1600" spc="-10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difference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between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cloud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ahoma"/>
                <a:cs typeface="Tahoma"/>
              </a:rPr>
              <a:t>and</a:t>
            </a:r>
            <a:r>
              <a:rPr sz="1600" spc="-1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6F2F9F"/>
                </a:solidFill>
                <a:latin typeface="Tahoma"/>
                <a:cs typeface="Tahoma"/>
              </a:rPr>
              <a:t>IoT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F2F9F"/>
                </a:solidFill>
                <a:latin typeface="Tahoma"/>
                <a:cs typeface="Tahoma"/>
              </a:rPr>
              <a:t>frameworks?</a:t>
            </a:r>
            <a:endParaRPr sz="1600" dirty="0">
              <a:latin typeface="Tahoma"/>
              <a:cs typeface="Tahoma"/>
            </a:endParaRPr>
          </a:p>
          <a:p>
            <a:pPr marL="814705" indent="-311785">
              <a:spcBef>
                <a:spcPts val="225"/>
              </a:spcBef>
              <a:buClr>
                <a:srgbClr val="585858"/>
              </a:buClr>
              <a:buFont typeface="Wingdings"/>
              <a:buChar char=""/>
              <a:tabLst>
                <a:tab pos="814705" algn="l"/>
                <a:tab pos="815340" algn="l"/>
              </a:tabLst>
            </a:pPr>
            <a:r>
              <a:rPr sz="1600" spc="40" dirty="0">
                <a:solidFill>
                  <a:srgbClr val="6F2F9F"/>
                </a:solidFill>
                <a:latin typeface="Tahoma"/>
                <a:cs typeface="Tahoma"/>
              </a:rPr>
              <a:t>What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are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limitations</a:t>
            </a:r>
            <a:r>
              <a:rPr sz="1600" spc="-1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of</a:t>
            </a:r>
            <a:r>
              <a:rPr sz="1600" spc="-1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6F2F9F"/>
                </a:solidFill>
                <a:latin typeface="Tahoma"/>
                <a:cs typeface="Tahoma"/>
              </a:rPr>
              <a:t>IoT</a:t>
            </a:r>
            <a:r>
              <a:rPr sz="1600" spc="-1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6F2F9F"/>
                </a:solidFill>
                <a:latin typeface="Tahoma"/>
                <a:cs typeface="Tahoma"/>
              </a:rPr>
              <a:t>devices?</a:t>
            </a:r>
            <a:endParaRPr sz="1600" dirty="0">
              <a:latin typeface="Tahoma"/>
              <a:cs typeface="Tahoma"/>
            </a:endParaRPr>
          </a:p>
          <a:p>
            <a:pPr marL="814705" indent="-311785">
              <a:spcBef>
                <a:spcPts val="240"/>
              </a:spcBef>
              <a:buClr>
                <a:srgbClr val="585858"/>
              </a:buClr>
              <a:buFont typeface="Wingdings"/>
              <a:buChar char=""/>
              <a:tabLst>
                <a:tab pos="814705" algn="l"/>
                <a:tab pos="815340" algn="l"/>
              </a:tabLst>
            </a:pPr>
            <a:r>
              <a:rPr sz="1600" spc="-55" dirty="0">
                <a:solidFill>
                  <a:srgbClr val="6F2F9F"/>
                </a:solidFill>
                <a:latin typeface="Tahoma"/>
                <a:cs typeface="Tahoma"/>
              </a:rPr>
              <a:t>Is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there</a:t>
            </a:r>
            <a:r>
              <a:rPr sz="16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Tahoma"/>
                <a:cs typeface="Tahoma"/>
              </a:rPr>
              <a:t>any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distributed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simulation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framework</a:t>
            </a:r>
            <a:r>
              <a:rPr sz="16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that</a:t>
            </a:r>
            <a:r>
              <a:rPr sz="1600" spc="-1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6F2F9F"/>
                </a:solidFill>
                <a:latin typeface="Tahoma"/>
                <a:cs typeface="Tahoma"/>
              </a:rPr>
              <a:t>can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6F2F9F"/>
                </a:solidFill>
                <a:latin typeface="Tahoma"/>
                <a:cs typeface="Tahoma"/>
              </a:rPr>
              <a:t>work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cloud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smart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6F2F9F"/>
                </a:solidFill>
                <a:latin typeface="Tahoma"/>
                <a:cs typeface="Tahoma"/>
              </a:rPr>
              <a:t>devices?</a:t>
            </a:r>
            <a:endParaRPr sz="1600" dirty="0">
              <a:latin typeface="Tahoma"/>
              <a:cs typeface="Tahoma"/>
            </a:endParaRPr>
          </a:p>
          <a:p>
            <a:pPr marL="814705" indent="-311785">
              <a:spcBef>
                <a:spcPts val="229"/>
              </a:spcBef>
              <a:buClr>
                <a:srgbClr val="585858"/>
              </a:buClr>
              <a:buFont typeface="Wingdings"/>
              <a:buChar char=""/>
              <a:tabLst>
                <a:tab pos="814705" algn="l"/>
                <a:tab pos="815340" algn="l"/>
              </a:tabLst>
            </a:pPr>
            <a:r>
              <a:rPr sz="1600" spc="40" dirty="0">
                <a:solidFill>
                  <a:srgbClr val="6F2F9F"/>
                </a:solidFill>
                <a:latin typeface="Tahoma"/>
                <a:cs typeface="Tahoma"/>
              </a:rPr>
              <a:t>What</a:t>
            </a:r>
            <a:r>
              <a:rPr sz="1600"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are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1600" spc="-1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benefit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of</a:t>
            </a:r>
            <a:r>
              <a:rPr sz="1600"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ahoma"/>
                <a:cs typeface="Tahoma"/>
              </a:rPr>
              <a:t>using</a:t>
            </a:r>
            <a:r>
              <a:rPr sz="1600" spc="-1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smart</a:t>
            </a:r>
            <a:r>
              <a:rPr sz="16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F2F9F"/>
                </a:solidFill>
                <a:latin typeface="Tahoma"/>
                <a:cs typeface="Tahoma"/>
              </a:rPr>
              <a:t>devices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6F2F9F"/>
                </a:solidFill>
                <a:latin typeface="Tahoma"/>
                <a:cs typeface="Tahoma"/>
              </a:rPr>
              <a:t>for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distributed</a:t>
            </a:r>
            <a:r>
              <a:rPr sz="1600" spc="-1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Tahoma"/>
                <a:cs typeface="Tahoma"/>
              </a:rPr>
              <a:t>simulation?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 dirty="0">
              <a:latin typeface="Tahoma"/>
              <a:cs typeface="Tahoma"/>
            </a:endParaRPr>
          </a:p>
          <a:p>
            <a:pPr marL="12700" marR="904240"/>
            <a:r>
              <a:rPr sz="1000" spc="-5" dirty="0">
                <a:latin typeface="Arial"/>
                <a:cs typeface="Arial"/>
              </a:rPr>
              <a:t>D'Angelo, G., Ferretti, S., &amp; </a:t>
            </a:r>
            <a:r>
              <a:rPr sz="1000" spc="-10" dirty="0">
                <a:latin typeface="Arial"/>
                <a:cs typeface="Arial"/>
              </a:rPr>
              <a:t>Ghini, </a:t>
            </a:r>
            <a:r>
              <a:rPr sz="1000" spc="-5" dirty="0">
                <a:latin typeface="Arial"/>
                <a:cs typeface="Arial"/>
              </a:rPr>
              <a:t>V. (2018). Distributed </a:t>
            </a:r>
            <a:r>
              <a:rPr sz="1000" spc="-10" dirty="0">
                <a:latin typeface="Arial"/>
                <a:cs typeface="Arial"/>
              </a:rPr>
              <a:t>hybrid </a:t>
            </a:r>
            <a:r>
              <a:rPr sz="1000" spc="-5" dirty="0">
                <a:latin typeface="Arial"/>
                <a:cs typeface="Arial"/>
              </a:rPr>
              <a:t>simulation of the Internet of things and </a:t>
            </a:r>
            <a:r>
              <a:rPr sz="1000" dirty="0">
                <a:latin typeface="Arial"/>
                <a:cs typeface="Arial"/>
              </a:rPr>
              <a:t>smart </a:t>
            </a:r>
            <a:r>
              <a:rPr sz="1000" spc="-5" dirty="0">
                <a:latin typeface="Arial"/>
                <a:cs typeface="Arial"/>
              </a:rPr>
              <a:t>territories. </a:t>
            </a:r>
            <a:r>
              <a:rPr sz="1000" i="1" spc="-5" dirty="0">
                <a:latin typeface="Arial"/>
                <a:cs typeface="Arial"/>
              </a:rPr>
              <a:t>Concurrency and  Computation: Practice and Experience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30</a:t>
            </a:r>
            <a:r>
              <a:rPr sz="1000" spc="-5" dirty="0">
                <a:latin typeface="Arial"/>
                <a:cs typeface="Arial"/>
              </a:rPr>
              <a:t>(9),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e4370.</a:t>
            </a:r>
            <a:endParaRPr sz="1000" dirty="0">
              <a:latin typeface="Arial"/>
              <a:cs typeface="Arial"/>
            </a:endParaRPr>
          </a:p>
          <a:p>
            <a:pPr marR="5080" algn="r">
              <a:lnSpc>
                <a:spcPts val="850"/>
              </a:lnSpc>
            </a:pPr>
            <a:r>
              <a:rPr sz="1000" spc="25" dirty="0">
                <a:solidFill>
                  <a:srgbClr val="585858"/>
                </a:solidFill>
                <a:latin typeface="Tahoma"/>
                <a:cs typeface="Tahoma"/>
              </a:rPr>
              <a:t>13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52" y="685800"/>
            <a:ext cx="516154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80" dirty="0">
                <a:solidFill>
                  <a:srgbClr val="1A1A1A"/>
                </a:solidFill>
                <a:latin typeface="Trebuchet MS"/>
                <a:cs typeface="Trebuchet MS"/>
              </a:rPr>
              <a:t>Problem</a:t>
            </a:r>
            <a:r>
              <a:rPr sz="3200" b="1" spc="-229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1A1A1A"/>
                </a:solidFill>
                <a:latin typeface="Trebuchet MS"/>
                <a:cs typeface="Trebuchet MS"/>
              </a:rPr>
              <a:t>definit</a:t>
            </a:r>
            <a:r>
              <a:rPr sz="2600" b="1" dirty="0">
                <a:solidFill>
                  <a:srgbClr val="1A1A1A"/>
                </a:solidFill>
                <a:latin typeface="Trebuchet MS"/>
                <a:cs typeface="Trebuchet MS"/>
              </a:rPr>
              <a:t>ion</a:t>
            </a:r>
            <a:endParaRPr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657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832095"/>
            <a:ext cx="7725968" cy="505908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u="heavy" spc="75" dirty="0" smtClean="0">
                <a:solidFill>
                  <a:schemeClr val="tx1"/>
                </a:solidFill>
                <a:uFill>
                  <a:solidFill>
                    <a:srgbClr val="1A9987"/>
                  </a:solidFill>
                </a:uFill>
              </a:rPr>
              <a:t>Rese</a:t>
            </a:r>
            <a:r>
              <a:rPr sz="3200" spc="75" dirty="0" smtClean="0">
                <a:solidFill>
                  <a:schemeClr val="tx1"/>
                </a:solidFill>
              </a:rPr>
              <a:t>arch</a:t>
            </a:r>
            <a:r>
              <a:rPr sz="3200" spc="-195" dirty="0" smtClean="0">
                <a:solidFill>
                  <a:schemeClr val="tx1"/>
                </a:solidFill>
              </a:rPr>
              <a:t> </a:t>
            </a:r>
            <a:r>
              <a:rPr sz="3200" spc="50" dirty="0" smtClean="0">
                <a:solidFill>
                  <a:schemeClr val="tx1"/>
                </a:solidFill>
              </a:rPr>
              <a:t>Question</a:t>
            </a:r>
            <a:r>
              <a:rPr sz="3200" spc="-165" dirty="0" smtClean="0">
                <a:solidFill>
                  <a:schemeClr val="tx1"/>
                </a:solidFill>
              </a:rPr>
              <a:t> </a:t>
            </a:r>
            <a:r>
              <a:rPr sz="3200" spc="35" dirty="0" smtClean="0">
                <a:solidFill>
                  <a:schemeClr val="tx1"/>
                </a:solidFill>
              </a:rPr>
              <a:t>to</a:t>
            </a:r>
            <a:r>
              <a:rPr sz="3200" spc="-185" dirty="0" smtClean="0">
                <a:solidFill>
                  <a:schemeClr val="tx1"/>
                </a:solidFill>
              </a:rPr>
              <a:t> </a:t>
            </a:r>
            <a:r>
              <a:rPr sz="3200" spc="75" dirty="0" smtClean="0">
                <a:solidFill>
                  <a:schemeClr val="tx1"/>
                </a:solidFill>
              </a:rPr>
              <a:t>Hypothesis</a:t>
            </a:r>
            <a:endParaRPr sz="3200" spc="7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735" y="1768674"/>
            <a:ext cx="7206615" cy="218027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3215" indent="-311150">
              <a:spcBef>
                <a:spcPts val="390"/>
              </a:spcBef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Research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Questions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(RQs)</a:t>
            </a:r>
            <a:r>
              <a:rPr sz="1600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refined</a:t>
            </a:r>
            <a:r>
              <a:rPr sz="1600" spc="-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statements</a:t>
            </a:r>
            <a:r>
              <a:rPr sz="1600" spc="-1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specific</a:t>
            </a:r>
            <a:r>
              <a:rPr sz="1600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component</a:t>
            </a:r>
            <a:endParaRPr sz="1600" dirty="0">
              <a:latin typeface="Tahoma"/>
              <a:cs typeface="Tahoma"/>
            </a:endParaRPr>
          </a:p>
          <a:p>
            <a:pPr marL="323215">
              <a:spcBef>
                <a:spcPts val="290"/>
              </a:spcBef>
            </a:pP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600" spc="-4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problem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323215" marR="76200" indent="-311150">
              <a:lnSpc>
                <a:spcPct val="114999"/>
              </a:lnSpc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Hypothesis </a:t>
            </a:r>
            <a:r>
              <a:rPr sz="1600" spc="-50" dirty="0">
                <a:solidFill>
                  <a:srgbClr val="585858"/>
                </a:solidFill>
                <a:latin typeface="Tahoma"/>
                <a:cs typeface="Tahoma"/>
              </a:rPr>
              <a:t>(H)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 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unproven 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statement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or 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proposition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about 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a </a:t>
            </a:r>
            <a:r>
              <a:rPr sz="1600" spc="25" dirty="0">
                <a:solidFill>
                  <a:srgbClr val="585858"/>
                </a:solidFill>
                <a:latin typeface="Tahoma"/>
                <a:cs typeface="Tahoma"/>
              </a:rPr>
              <a:t>factor </a:t>
            </a:r>
            <a:r>
              <a:rPr sz="1600" spc="40" dirty="0">
                <a:solidFill>
                  <a:srgbClr val="585858"/>
                </a:solidFill>
                <a:latin typeface="Tahoma"/>
                <a:cs typeface="Tahoma"/>
              </a:rPr>
              <a:t>or 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phenomenon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600" spc="-1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interest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Tahoma"/>
                <a:cs typeface="Tahoma"/>
              </a:rPr>
              <a:t>researcher.</a:t>
            </a:r>
            <a:r>
              <a:rPr sz="1600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006FC0"/>
                </a:solidFill>
                <a:latin typeface="Gill Sans MT"/>
                <a:cs typeface="Gill Sans MT"/>
              </a:rPr>
              <a:t>Often,</a:t>
            </a:r>
            <a:r>
              <a:rPr sz="1600" b="1" spc="-114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a</a:t>
            </a:r>
            <a:r>
              <a:rPr sz="1600" b="1" spc="-125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hypothesis</a:t>
            </a:r>
            <a:r>
              <a:rPr sz="1600" b="1" spc="-105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5" dirty="0">
                <a:solidFill>
                  <a:srgbClr val="006FC0"/>
                </a:solidFill>
                <a:latin typeface="Gill Sans MT"/>
                <a:cs typeface="Gill Sans MT"/>
              </a:rPr>
              <a:t>is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a</a:t>
            </a:r>
            <a:endParaRPr sz="1600" dirty="0">
              <a:latin typeface="Gill Sans MT"/>
              <a:cs typeface="Gill Sans MT"/>
            </a:endParaRPr>
          </a:p>
          <a:p>
            <a:pPr marL="323215">
              <a:spcBef>
                <a:spcPts val="295"/>
              </a:spcBef>
            </a:pP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possible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20" dirty="0">
                <a:solidFill>
                  <a:srgbClr val="006FC0"/>
                </a:solidFill>
                <a:latin typeface="Gill Sans MT"/>
                <a:cs typeface="Gill Sans MT"/>
              </a:rPr>
              <a:t>answer</a:t>
            </a:r>
            <a:r>
              <a:rPr sz="1600" b="1" spc="-135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45" dirty="0">
                <a:solidFill>
                  <a:srgbClr val="006FC0"/>
                </a:solidFill>
                <a:latin typeface="Gill Sans MT"/>
                <a:cs typeface="Gill Sans MT"/>
              </a:rPr>
              <a:t>to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006FC0"/>
                </a:solidFill>
                <a:latin typeface="Gill Sans MT"/>
                <a:cs typeface="Gill Sans MT"/>
              </a:rPr>
              <a:t>the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006FC0"/>
                </a:solidFill>
                <a:latin typeface="Gill Sans MT"/>
                <a:cs typeface="Gill Sans MT"/>
              </a:rPr>
              <a:t>research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006FC0"/>
                </a:solidFill>
                <a:latin typeface="Gill Sans MT"/>
                <a:cs typeface="Gill Sans MT"/>
              </a:rPr>
              <a:t>question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780415" marR="499745" lvl="1" indent="-299085">
              <a:lnSpc>
                <a:spcPct val="114999"/>
              </a:lnSpc>
              <a:spcBef>
                <a:spcPts val="1625"/>
              </a:spcBef>
              <a:buSzPct val="78571"/>
              <a:buFont typeface="Wingdings"/>
              <a:buChar char=""/>
              <a:tabLst>
                <a:tab pos="780415" algn="l"/>
                <a:tab pos="781050" algn="l"/>
              </a:tabLst>
            </a:pP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Hypotheses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are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declarative</a:t>
            </a:r>
            <a:r>
              <a:rPr sz="1600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Tahoma"/>
                <a:cs typeface="Tahoma"/>
              </a:rPr>
              <a:t>statements</a:t>
            </a:r>
            <a:r>
              <a:rPr sz="1600" spc="-1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600" spc="-1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600" spc="-1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quantitative</a:t>
            </a:r>
            <a:r>
              <a:rPr sz="1600" b="1" spc="-125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Gill Sans MT"/>
                <a:cs typeface="Gill Sans MT"/>
              </a:rPr>
              <a:t>research</a:t>
            </a:r>
            <a:r>
              <a:rPr sz="1600" b="1" spc="-114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thesis,  </a:t>
            </a:r>
            <a:r>
              <a:rPr sz="1600" spc="20" dirty="0">
                <a:solidFill>
                  <a:srgbClr val="585858"/>
                </a:solidFill>
                <a:latin typeface="Tahoma"/>
                <a:cs typeface="Tahoma"/>
              </a:rPr>
              <a:t>typically</a:t>
            </a:r>
            <a:r>
              <a:rPr sz="1600" spc="-1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sz="1600" spc="-1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sz="1600" spc="-1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006FC0"/>
                </a:solidFill>
                <a:latin typeface="Gill Sans MT"/>
                <a:cs typeface="Gill Sans MT"/>
              </a:rPr>
              <a:t>past</a:t>
            </a:r>
            <a:r>
              <a:rPr sz="1600" b="1" spc="-120" dirty="0">
                <a:solidFill>
                  <a:srgbClr val="006FC0"/>
                </a:solidFill>
                <a:latin typeface="Gill Sans MT"/>
                <a:cs typeface="Gill Sans MT"/>
              </a:rPr>
              <a:t> </a:t>
            </a:r>
            <a:r>
              <a:rPr sz="1600" b="1" spc="-35" dirty="0">
                <a:solidFill>
                  <a:srgbClr val="006FC0"/>
                </a:solidFill>
                <a:latin typeface="Gill Sans MT"/>
                <a:cs typeface="Gill Sans MT"/>
              </a:rPr>
              <a:t>research</a:t>
            </a:r>
            <a:r>
              <a:rPr sz="1600" spc="-35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735" y="4253785"/>
            <a:ext cx="7258684" cy="1428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sz="1600" spc="-25" dirty="0">
                <a:solidFill>
                  <a:srgbClr val="585858"/>
                </a:solidFill>
                <a:latin typeface="Tahoma"/>
                <a:cs typeface="Tahoma"/>
              </a:rPr>
              <a:t>Example: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1600" dirty="0">
                <a:solidFill>
                  <a:srgbClr val="D03000"/>
                </a:solidFill>
                <a:latin typeface="Tahoma"/>
                <a:cs typeface="Tahoma"/>
              </a:rPr>
              <a:t>RQ: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D03000"/>
                </a:solidFill>
                <a:latin typeface="Tahoma"/>
                <a:cs typeface="Tahoma"/>
              </a:rPr>
              <a:t>Do</a:t>
            </a:r>
            <a:r>
              <a:rPr sz="1600" spc="-19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D0300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customers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D03000"/>
                </a:solidFill>
                <a:latin typeface="Tahoma"/>
                <a:cs typeface="Tahoma"/>
              </a:rPr>
              <a:t>Sears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exhibit</a:t>
            </a:r>
            <a:r>
              <a:rPr sz="1600" spc="-16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D03000"/>
                </a:solidFill>
                <a:latin typeface="Tahoma"/>
                <a:cs typeface="Tahoma"/>
              </a:rPr>
              <a:t>store</a:t>
            </a:r>
            <a:r>
              <a:rPr sz="1600" spc="-175" dirty="0">
                <a:solidFill>
                  <a:srgbClr val="D0300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D03000"/>
                </a:solidFill>
                <a:latin typeface="Tahoma"/>
                <a:cs typeface="Tahoma"/>
              </a:rPr>
              <a:t>loyalty?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H1:</a:t>
            </a:r>
            <a:r>
              <a:rPr sz="1600" spc="-19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6F2F9F"/>
                </a:solidFill>
                <a:latin typeface="Tahoma"/>
                <a:cs typeface="Tahoma"/>
              </a:rPr>
              <a:t>Customers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who</a:t>
            </a:r>
            <a:r>
              <a:rPr sz="1600" spc="-18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are</a:t>
            </a:r>
            <a:r>
              <a:rPr sz="1600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store-loyal</a:t>
            </a:r>
            <a:r>
              <a:rPr sz="16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are</a:t>
            </a:r>
            <a:r>
              <a:rPr sz="16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Tahoma"/>
                <a:cs typeface="Tahoma"/>
              </a:rPr>
              <a:t>less</a:t>
            </a:r>
            <a:r>
              <a:rPr sz="1600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knowledgeable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about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ahoma"/>
                <a:cs typeface="Tahoma"/>
              </a:rPr>
              <a:t>shopping</a:t>
            </a:r>
            <a:endParaRPr sz="1600" dirty="0">
              <a:latin typeface="Tahoma"/>
              <a:cs typeface="Tahoma"/>
            </a:endParaRPr>
          </a:p>
          <a:p>
            <a:pPr marL="323215">
              <a:spcBef>
                <a:spcPts val="285"/>
              </a:spcBef>
            </a:pPr>
            <a:r>
              <a:rPr sz="1600" dirty="0">
                <a:solidFill>
                  <a:srgbClr val="6F2F9F"/>
                </a:solidFill>
                <a:latin typeface="Tahoma"/>
                <a:cs typeface="Tahoma"/>
              </a:rPr>
              <a:t>environment.</a:t>
            </a:r>
            <a:endParaRPr sz="1600" dirty="0">
              <a:latin typeface="Tahoma"/>
              <a:cs typeface="Tahoma"/>
            </a:endParaRPr>
          </a:p>
          <a:p>
            <a:pPr marL="323215" indent="-311150">
              <a:spcBef>
                <a:spcPts val="290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H2:</a:t>
            </a:r>
            <a:r>
              <a:rPr sz="1600" spc="-19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Store</a:t>
            </a:r>
            <a:r>
              <a:rPr sz="16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6F2F9F"/>
                </a:solidFill>
                <a:latin typeface="Tahoma"/>
                <a:cs typeface="Tahoma"/>
              </a:rPr>
              <a:t>loyal</a:t>
            </a:r>
            <a:r>
              <a:rPr sz="16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customers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are</a:t>
            </a:r>
            <a:r>
              <a:rPr sz="16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more</a:t>
            </a:r>
            <a:r>
              <a:rPr sz="1600" spc="-1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6F2F9F"/>
                </a:solidFill>
                <a:latin typeface="Tahoma"/>
                <a:cs typeface="Tahoma"/>
              </a:rPr>
              <a:t>risk-averse</a:t>
            </a:r>
            <a:r>
              <a:rPr sz="16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6F2F9F"/>
                </a:solidFill>
                <a:latin typeface="Tahoma"/>
                <a:cs typeface="Tahoma"/>
              </a:rPr>
              <a:t>than</a:t>
            </a:r>
            <a:r>
              <a:rPr sz="1600" spc="-18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6F2F9F"/>
                </a:solidFill>
                <a:latin typeface="Tahoma"/>
                <a:cs typeface="Tahoma"/>
              </a:rPr>
              <a:t>non-loyal</a:t>
            </a:r>
            <a:r>
              <a:rPr sz="16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Tahoma"/>
                <a:cs typeface="Tahoma"/>
              </a:rPr>
              <a:t>customers.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5898" y="5714950"/>
            <a:ext cx="172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25" dirty="0">
                <a:solidFill>
                  <a:srgbClr val="585858"/>
                </a:solidFill>
                <a:latin typeface="Tahoma"/>
                <a:cs typeface="Tahoma"/>
              </a:rPr>
              <a:t>14</a:t>
            </a:r>
            <a:endParaRPr sz="1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930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446" y="635074"/>
            <a:ext cx="7268768" cy="444352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75" dirty="0">
                <a:solidFill>
                  <a:schemeClr val="tx1"/>
                </a:solidFill>
              </a:rPr>
              <a:t>Research</a:t>
            </a:r>
            <a:r>
              <a:rPr sz="2800" spc="-195" dirty="0">
                <a:solidFill>
                  <a:schemeClr val="tx1"/>
                </a:solidFill>
              </a:rPr>
              <a:t> </a:t>
            </a:r>
            <a:r>
              <a:rPr sz="2800" spc="50" dirty="0">
                <a:solidFill>
                  <a:schemeClr val="tx1"/>
                </a:solidFill>
              </a:rPr>
              <a:t>Question</a:t>
            </a:r>
            <a:r>
              <a:rPr sz="2800" spc="-165" dirty="0">
                <a:solidFill>
                  <a:schemeClr val="tx1"/>
                </a:solidFill>
              </a:rPr>
              <a:t> </a:t>
            </a:r>
            <a:r>
              <a:rPr sz="2800" spc="35" dirty="0">
                <a:solidFill>
                  <a:schemeClr val="tx1"/>
                </a:solidFill>
              </a:rPr>
              <a:t>to</a:t>
            </a:r>
            <a:r>
              <a:rPr sz="2800" spc="-185" dirty="0">
                <a:solidFill>
                  <a:schemeClr val="tx1"/>
                </a:solidFill>
              </a:rPr>
              <a:t> </a:t>
            </a:r>
            <a:r>
              <a:rPr sz="2800" spc="75" dirty="0">
                <a:solidFill>
                  <a:schemeClr val="tx1"/>
                </a:solidFill>
              </a:rPr>
              <a:t>Hypothesis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857250"/>
            <a:ext cx="0" cy="84125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spcBef>
                <a:spcPts val="80"/>
              </a:spcBef>
            </a:pPr>
            <a:fld id="{81D60167-4931-47E6-BA6A-407CBD079E47}" type="slidenum">
              <a:rPr spc="30" dirty="0"/>
              <a:pPr marL="38100">
                <a:spcBef>
                  <a:spcPts val="80"/>
                </a:spcBef>
              </a:pPr>
              <a:t>28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981200"/>
            <a:ext cx="6854190" cy="23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000" b="1" spc="-114" dirty="0">
                <a:solidFill>
                  <a:srgbClr val="EB5500"/>
                </a:solidFill>
                <a:latin typeface="Gill Sans MT"/>
                <a:cs typeface="Gill Sans MT"/>
              </a:rPr>
              <a:t>RQ</a:t>
            </a:r>
            <a:r>
              <a:rPr sz="2000" spc="-114" dirty="0">
                <a:solidFill>
                  <a:srgbClr val="EB5500"/>
                </a:solidFill>
                <a:latin typeface="Tahoma"/>
                <a:cs typeface="Tahoma"/>
              </a:rPr>
              <a:t>:</a:t>
            </a:r>
            <a:r>
              <a:rPr sz="20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EB5500"/>
                </a:solidFill>
                <a:latin typeface="Tahoma"/>
                <a:cs typeface="Tahoma"/>
              </a:rPr>
              <a:t>Is</a:t>
            </a:r>
            <a:r>
              <a:rPr sz="20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B5500"/>
                </a:solidFill>
                <a:latin typeface="Tahoma"/>
                <a:cs typeface="Tahoma"/>
              </a:rPr>
              <a:t>there</a:t>
            </a:r>
            <a:r>
              <a:rPr sz="20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EB5500"/>
                </a:solidFill>
                <a:latin typeface="Tahoma"/>
                <a:cs typeface="Tahoma"/>
              </a:rPr>
              <a:t>a</a:t>
            </a:r>
            <a:r>
              <a:rPr sz="20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EB5500"/>
                </a:solidFill>
                <a:latin typeface="Tahoma"/>
                <a:cs typeface="Tahoma"/>
              </a:rPr>
              <a:t>correlation</a:t>
            </a:r>
            <a:r>
              <a:rPr sz="20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B5500"/>
                </a:solidFill>
                <a:latin typeface="Tahoma"/>
                <a:cs typeface="Tahoma"/>
              </a:rPr>
              <a:t>between</a:t>
            </a:r>
            <a:r>
              <a:rPr sz="20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B5500"/>
                </a:solidFill>
                <a:latin typeface="Tahoma"/>
                <a:cs typeface="Tahoma"/>
              </a:rPr>
              <a:t>anxiety</a:t>
            </a:r>
            <a:r>
              <a:rPr sz="20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EB5500"/>
                </a:solidFill>
                <a:latin typeface="Tahoma"/>
                <a:cs typeface="Tahoma"/>
              </a:rPr>
              <a:t>level</a:t>
            </a:r>
            <a:r>
              <a:rPr sz="2000" spc="-16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EB5500"/>
                </a:solidFill>
                <a:latin typeface="Tahoma"/>
                <a:cs typeface="Tahoma"/>
              </a:rPr>
              <a:t>and</a:t>
            </a:r>
            <a:r>
              <a:rPr sz="20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EB5500"/>
                </a:solidFill>
                <a:latin typeface="Tahoma"/>
                <a:cs typeface="Tahoma"/>
              </a:rPr>
              <a:t>midterm</a:t>
            </a:r>
            <a:r>
              <a:rPr sz="2000" spc="-16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EB5500"/>
                </a:solidFill>
                <a:latin typeface="Tahoma"/>
                <a:cs typeface="Tahoma"/>
              </a:rPr>
              <a:t>examination  scores</a:t>
            </a:r>
            <a:r>
              <a:rPr sz="2000" spc="-18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EB5500"/>
                </a:solidFill>
                <a:latin typeface="Tahoma"/>
                <a:cs typeface="Tahoma"/>
              </a:rPr>
              <a:t>of</a:t>
            </a:r>
            <a:r>
              <a:rPr sz="2000" spc="-190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EB5500"/>
                </a:solidFill>
                <a:latin typeface="Tahoma"/>
                <a:cs typeface="Tahoma"/>
              </a:rPr>
              <a:t>UM</a:t>
            </a:r>
            <a:r>
              <a:rPr sz="2000" spc="-185" dirty="0">
                <a:solidFill>
                  <a:srgbClr val="EB55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EB5500"/>
                </a:solidFill>
                <a:latin typeface="Tahoma"/>
                <a:cs typeface="Tahoma"/>
              </a:rPr>
              <a:t>students?</a:t>
            </a:r>
            <a:endParaRPr sz="2000" dirty="0">
              <a:latin typeface="Tahoma"/>
              <a:cs typeface="Tahoma"/>
            </a:endParaRPr>
          </a:p>
          <a:p>
            <a:pPr>
              <a:spcBef>
                <a:spcPts val="35"/>
              </a:spcBef>
              <a:buClr>
                <a:srgbClr val="585858"/>
              </a:buClr>
              <a:buFont typeface="Wingdings"/>
              <a:buChar char=""/>
            </a:pPr>
            <a:endParaRPr sz="2000" dirty="0">
              <a:latin typeface="Tahoma"/>
              <a:cs typeface="Tahoma"/>
            </a:endParaRPr>
          </a:p>
          <a:p>
            <a:pPr marL="323215" indent="-311150">
              <a:buClr>
                <a:srgbClr val="585858"/>
              </a:buClr>
              <a:buSzPct val="81250"/>
              <a:buFont typeface="Wingdings"/>
              <a:buChar char=""/>
              <a:tabLst>
                <a:tab pos="323215" algn="l"/>
                <a:tab pos="323850" algn="l"/>
              </a:tabLst>
            </a:pPr>
            <a:r>
              <a:rPr sz="2000" b="1" spc="-25" dirty="0">
                <a:solidFill>
                  <a:srgbClr val="6F2F9F"/>
                </a:solidFill>
                <a:latin typeface="Gill Sans MT"/>
                <a:cs typeface="Gill Sans MT"/>
              </a:rPr>
              <a:t>Hypothesis</a:t>
            </a:r>
            <a:r>
              <a:rPr sz="2000" b="1" spc="-340" dirty="0">
                <a:solidFill>
                  <a:srgbClr val="6F2F9F"/>
                </a:solidFill>
                <a:latin typeface="Gill Sans MT"/>
                <a:cs typeface="Gill Sans MT"/>
              </a:rPr>
              <a:t> </a:t>
            </a:r>
            <a:r>
              <a:rPr sz="2000" b="1" spc="-55" dirty="0">
                <a:solidFill>
                  <a:srgbClr val="6F2F9F"/>
                </a:solidFill>
                <a:latin typeface="Gill Sans MT"/>
                <a:cs typeface="Gill Sans MT"/>
              </a:rPr>
              <a:t>(an </a:t>
            </a:r>
            <a:r>
              <a:rPr sz="2000" b="1" spc="-25" dirty="0">
                <a:solidFill>
                  <a:srgbClr val="6F2F9F"/>
                </a:solidFill>
                <a:latin typeface="Gill Sans MT"/>
                <a:cs typeface="Gill Sans MT"/>
              </a:rPr>
              <a:t>educated </a:t>
            </a:r>
            <a:r>
              <a:rPr sz="2000" b="1" spc="-30" dirty="0">
                <a:solidFill>
                  <a:srgbClr val="6F2F9F"/>
                </a:solidFill>
                <a:latin typeface="Gill Sans MT"/>
                <a:cs typeface="Gill Sans MT"/>
              </a:rPr>
              <a:t>guess)</a:t>
            </a:r>
            <a:endParaRPr sz="2000" dirty="0">
              <a:latin typeface="Gill Sans MT"/>
              <a:cs typeface="Gill Sans MT"/>
            </a:endParaRPr>
          </a:p>
          <a:p>
            <a:pPr marL="323215" marR="599440" indent="-311150">
              <a:lnSpc>
                <a:spcPct val="114999"/>
              </a:lnSpc>
              <a:spcBef>
                <a:spcPts val="5"/>
              </a:spcBef>
              <a:buClr>
                <a:srgbClr val="585858"/>
              </a:buClr>
              <a:buSzPct val="81250"/>
              <a:buFont typeface="Wingdings"/>
              <a:buChar char=""/>
              <a:tabLst>
                <a:tab pos="323215" algn="l"/>
                <a:tab pos="323850" algn="l"/>
              </a:tabLst>
            </a:pP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There</a:t>
            </a:r>
            <a:r>
              <a:rPr sz="2000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is</a:t>
            </a:r>
            <a:r>
              <a:rPr sz="20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2000" spc="-19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F2F9F"/>
                </a:solidFill>
                <a:latin typeface="Tahoma"/>
                <a:cs typeface="Tahoma"/>
              </a:rPr>
              <a:t>negative</a:t>
            </a:r>
            <a:r>
              <a:rPr sz="20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F2F9F"/>
                </a:solidFill>
                <a:latin typeface="Tahoma"/>
                <a:cs typeface="Tahoma"/>
              </a:rPr>
              <a:t>correlation</a:t>
            </a:r>
            <a:r>
              <a:rPr sz="20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between</a:t>
            </a:r>
            <a:r>
              <a:rPr sz="2000" spc="-1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anxiety</a:t>
            </a:r>
            <a:r>
              <a:rPr sz="2000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levels</a:t>
            </a:r>
            <a:r>
              <a:rPr sz="20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Tahoma"/>
                <a:cs typeface="Tahoma"/>
              </a:rPr>
              <a:t>and</a:t>
            </a:r>
            <a:r>
              <a:rPr sz="2000" spc="-1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F2F9F"/>
                </a:solidFill>
                <a:latin typeface="Tahoma"/>
                <a:cs typeface="Tahoma"/>
              </a:rPr>
              <a:t>midterm  </a:t>
            </a:r>
            <a:r>
              <a:rPr sz="2000" spc="5" dirty="0">
                <a:solidFill>
                  <a:srgbClr val="6F2F9F"/>
                </a:solidFill>
                <a:latin typeface="Tahoma"/>
                <a:cs typeface="Tahoma"/>
              </a:rPr>
              <a:t>examination</a:t>
            </a:r>
            <a:r>
              <a:rPr sz="2000" spc="-1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F2F9F"/>
                </a:solidFill>
                <a:latin typeface="Tahoma"/>
                <a:cs typeface="Tahoma"/>
              </a:rPr>
              <a:t>scores</a:t>
            </a:r>
            <a:r>
              <a:rPr sz="2000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F2F9F"/>
                </a:solidFill>
                <a:latin typeface="Tahoma"/>
                <a:cs typeface="Tahoma"/>
              </a:rPr>
              <a:t>of</a:t>
            </a:r>
            <a:r>
              <a:rPr sz="2000" spc="-1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6F2F9F"/>
                </a:solidFill>
                <a:latin typeface="Tahoma"/>
                <a:cs typeface="Tahoma"/>
              </a:rPr>
              <a:t>UM</a:t>
            </a:r>
            <a:r>
              <a:rPr sz="2000" spc="-18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ahoma"/>
                <a:cs typeface="Tahoma"/>
              </a:rPr>
              <a:t>students.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667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What is a </a:t>
            </a:r>
            <a:r>
              <a:rPr lang="en-US" altLang="en-US" smtClean="0"/>
              <a:t>Research</a:t>
            </a:r>
            <a:r>
              <a:rPr lang="en-US" altLang="en-US" sz="2800" smtClean="0"/>
              <a:t> Problem?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772400" cy="2782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/>
              <a:t>    A research problem is an educational issue or concern that an investigator presents and justifies in a research study.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is the Research Problem Important?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Establishes importance of topic</a:t>
            </a:r>
          </a:p>
          <a:p>
            <a:pPr eaLnBrk="1" hangingPunct="1"/>
            <a:r>
              <a:rPr lang="en-US" altLang="en-US" smtClean="0"/>
              <a:t>Creates reader interest</a:t>
            </a:r>
          </a:p>
          <a:p>
            <a:pPr eaLnBrk="1" hangingPunct="1"/>
            <a:r>
              <a:rPr lang="en-US" altLang="en-US" smtClean="0"/>
              <a:t>Focuses reader’s attention on how study will add to literature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819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is the Research Problem Located?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in the opening paragraphs, and ask yourself:</a:t>
            </a:r>
          </a:p>
          <a:p>
            <a:pPr lvl="1" eaLnBrk="1" hangingPunct="1"/>
            <a:r>
              <a:rPr lang="en-US" altLang="en-US" sz="2400" smtClean="0"/>
              <a:t>What was the issue or problem that the researcher wanted to address?</a:t>
            </a:r>
          </a:p>
          <a:p>
            <a:pPr lvl="1" eaLnBrk="1" hangingPunct="1"/>
            <a:r>
              <a:rPr lang="en-US" altLang="en-US" sz="2400" smtClean="0"/>
              <a:t>What is the concern being addressed “behind” this study?</a:t>
            </a:r>
          </a:p>
          <a:p>
            <a:pPr lvl="1" eaLnBrk="1" hangingPunct="1"/>
            <a:r>
              <a:rPr lang="en-US" altLang="en-US" sz="2400" smtClean="0"/>
              <a:t>Why was the study undertaken in the first place?</a:t>
            </a:r>
          </a:p>
          <a:p>
            <a:pPr lvl="1" eaLnBrk="1" hangingPunct="1"/>
            <a:r>
              <a:rPr lang="en-US" altLang="en-US" sz="2400" smtClean="0"/>
              <a:t>Why is this study important?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It Differ from Other Parts of Research?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research problem</a:t>
            </a:r>
            <a:r>
              <a:rPr lang="en-US" altLang="en-US" sz="2800" smtClean="0"/>
              <a:t> is an </a:t>
            </a:r>
            <a:r>
              <a:rPr lang="en-US" altLang="en-US" sz="2800" i="1" u="sng" smtClean="0"/>
              <a:t>educational issue</a:t>
            </a:r>
            <a:r>
              <a:rPr lang="en-US" altLang="en-US" sz="2800" smtClean="0"/>
              <a:t> or </a:t>
            </a:r>
            <a:r>
              <a:rPr lang="en-US" altLang="en-US" sz="2800" i="1" u="sng" smtClean="0"/>
              <a:t>problem</a:t>
            </a:r>
            <a:r>
              <a:rPr lang="en-US" altLang="en-US" sz="2800" smtClean="0"/>
              <a:t> in the study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research topic</a:t>
            </a:r>
            <a:r>
              <a:rPr lang="en-US" altLang="en-US" sz="2800" smtClean="0"/>
              <a:t> is the broad subject matter being addressed in a study.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0000"/>
                </a:solidFill>
              </a:rPr>
              <a:t>purpose</a:t>
            </a:r>
            <a:r>
              <a:rPr lang="en-US" altLang="en-US" sz="2800" smtClean="0">
                <a:solidFill>
                  <a:schemeClr val="accent2"/>
                </a:solidFill>
              </a:rPr>
              <a:t> </a:t>
            </a:r>
            <a:r>
              <a:rPr lang="en-US" altLang="en-US" sz="2800" smtClean="0"/>
              <a:t>is the major intent or objective of the study.</a:t>
            </a:r>
          </a:p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Research questions</a:t>
            </a:r>
            <a:r>
              <a:rPr lang="en-US" altLang="en-US" sz="2800" smtClean="0"/>
              <a:t> are questions the researcher would like answered or addressed in the study.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Differences Among Topic, Problem, Purpose and Questions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1600200" y="18288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General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524000" y="51054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660525" y="5257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Specific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1981200" y="2895600"/>
            <a:ext cx="685800" cy="2133600"/>
          </a:xfrm>
          <a:prstGeom prst="downArrow">
            <a:avLst>
              <a:gd name="adj1" fmla="val 50000"/>
              <a:gd name="adj2" fmla="val 7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429000" y="1828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Topic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29000" y="2819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Research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Problem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429000" y="38100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Purpose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Statement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48006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Research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Question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181600" y="2057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Distance Learning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81600" y="28194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Lack of students in distance classes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181600" y="3733800"/>
            <a:ext cx="3657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 study why students do not attend distance education classes at a community college.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105400" y="4724400"/>
            <a:ext cx="365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Does the use of web site technology in the classroom deter students from enrolling in a distance education class?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 autoUpdateAnimBg="0"/>
      <p:bldP spid="9224" grpId="0" animBg="1" autoUpdateAnimBg="0"/>
      <p:bldP spid="9225" grpId="0" animBg="1" autoUpdateAnimBg="0"/>
      <p:bldP spid="9226" grpId="0" animBg="1" autoUpdateAnimBg="0"/>
      <p:bldP spid="9227" grpId="0" autoUpdateAnimBg="0"/>
      <p:bldP spid="9228" grpId="0" autoUpdateAnimBg="0"/>
      <p:bldP spid="9229" grpId="0" autoUpdateAnimBg="0"/>
      <p:bldP spid="92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and Should the Problem Be Researched?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you study the problem?</a:t>
            </a:r>
          </a:p>
          <a:p>
            <a:pPr lvl="1" eaLnBrk="1" hangingPunct="1"/>
            <a:r>
              <a:rPr lang="en-US" altLang="en-US" smtClean="0"/>
              <a:t>Do you have access to the research site?</a:t>
            </a:r>
          </a:p>
          <a:p>
            <a:pPr lvl="1" eaLnBrk="1" hangingPunct="1"/>
            <a:r>
              <a:rPr lang="en-US" altLang="en-US" smtClean="0"/>
              <a:t>Do you have the time, resources and skills to carry out the research?</a:t>
            </a:r>
          </a:p>
          <a:p>
            <a:pPr eaLnBrk="1" hangingPunct="1"/>
            <a:r>
              <a:rPr lang="en-US" altLang="en-US" smtClean="0"/>
              <a:t>Should you study the problem?</a:t>
            </a:r>
          </a:p>
          <a:p>
            <a:pPr lvl="1" eaLnBrk="1" hangingPunct="1"/>
            <a:r>
              <a:rPr lang="en-US" altLang="en-US" smtClean="0"/>
              <a:t>Does it advance knowledge?</a:t>
            </a:r>
          </a:p>
          <a:p>
            <a:pPr lvl="1" eaLnBrk="1" hangingPunct="1"/>
            <a:r>
              <a:rPr lang="en-US" altLang="en-US" smtClean="0"/>
              <a:t>Does it contribute to practice?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How Does the Research Problem Differ for Quantitative and Qualitative Research?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396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Use </a:t>
            </a:r>
            <a:r>
              <a:rPr lang="en-US" altLang="en-US" sz="2400" b="1" smtClean="0">
                <a:solidFill>
                  <a:srgbClr val="F0932C"/>
                </a:solidFill>
              </a:rPr>
              <a:t>quantitative</a:t>
            </a:r>
            <a:r>
              <a:rPr lang="en-US" altLang="en-US" sz="2400" b="1" smtClean="0">
                <a:solidFill>
                  <a:schemeClr val="bg2"/>
                </a:solidFill>
              </a:rPr>
              <a:t> </a:t>
            </a:r>
            <a:r>
              <a:rPr lang="en-US" altLang="en-US" sz="2400" b="1" smtClean="0"/>
              <a:t>if your research problem requires you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Measure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Assess the impact of these variables on an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Test theories or broad explanations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>
                <a:solidFill>
                  <a:srgbClr val="F0932C"/>
                </a:solidFill>
              </a:rPr>
              <a:t>Apply results to a large number of people</a:t>
            </a:r>
            <a:endParaRPr lang="en-US" altLang="en-US" sz="2400" b="1" u="sng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447800"/>
            <a:ext cx="464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/>
              <a:t>Use </a:t>
            </a:r>
            <a:r>
              <a:rPr lang="en-US" altLang="en-US" sz="2400" b="1" smtClean="0">
                <a:solidFill>
                  <a:srgbClr val="FF0000"/>
                </a:solidFill>
              </a:rPr>
              <a:t>qualitative</a:t>
            </a:r>
            <a:r>
              <a:rPr lang="en-US" altLang="en-US" sz="2400" b="1" smtClean="0">
                <a:solidFill>
                  <a:schemeClr val="accent2"/>
                </a:solidFill>
              </a:rPr>
              <a:t> </a:t>
            </a:r>
            <a:r>
              <a:rPr lang="en-US" altLang="en-US" sz="2400" b="1" smtClean="0"/>
              <a:t>if your research problem requires you to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Learn about the views of the people you plan to study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Assess a process over time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Generate theories based on participant perspectives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smtClean="0">
                <a:solidFill>
                  <a:srgbClr val="FF0000"/>
                </a:solidFill>
              </a:rPr>
              <a:t>Obtain detailed information about  a few people or research sites</a:t>
            </a:r>
            <a:r>
              <a:rPr lang="en-US" altLang="en-US" sz="2400" smtClean="0">
                <a:solidFill>
                  <a:srgbClr val="FF0000"/>
                </a:solidFill>
              </a:rPr>
              <a:t>.</a:t>
            </a:r>
            <a:r>
              <a:rPr lang="en-US" altLang="en-US" sz="2400" b="1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292" grpId="0" build="p"/>
    </p:bld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Spring 2004</Template>
  <TotalTime>337</TotalTime>
  <Words>1713</Words>
  <Application>Microsoft Office PowerPoint</Application>
  <PresentationFormat>On-screen Show (4:3)</PresentationFormat>
  <Paragraphs>242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Gill Sans MT</vt:lpstr>
      <vt:lpstr>Tahoma</vt:lpstr>
      <vt:lpstr>Times New Roman</vt:lpstr>
      <vt:lpstr>Trebuchet MS</vt:lpstr>
      <vt:lpstr>Wingdings</vt:lpstr>
      <vt:lpstr>Creswell 2E Spring 2004</vt:lpstr>
      <vt:lpstr> Identifying Research Problem and Research Questions  </vt:lpstr>
      <vt:lpstr>Key Concepts</vt:lpstr>
      <vt:lpstr>What is a Research Problem?</vt:lpstr>
      <vt:lpstr>Why is the Research Problem Important?</vt:lpstr>
      <vt:lpstr>Where is the Research Problem Located?</vt:lpstr>
      <vt:lpstr>How Does It Differ from Other Parts of Research?</vt:lpstr>
      <vt:lpstr>Differences Among Topic, Problem, Purpose and Questions</vt:lpstr>
      <vt:lpstr>Can and Should the Problem Be Researched?</vt:lpstr>
      <vt:lpstr>How Does the Research Problem Differ for Quantitative and Qualitative Research?</vt:lpstr>
      <vt:lpstr>Five Elements of a “Problem Statement”</vt:lpstr>
      <vt:lpstr>Advancing the Topic</vt:lpstr>
      <vt:lpstr>The First Sentence of the Topic</vt:lpstr>
      <vt:lpstr>Stating the Research Problem</vt:lpstr>
      <vt:lpstr>Justifying the Importance of the Research Problem</vt:lpstr>
      <vt:lpstr>Identifying Deficiencies in the Evidence</vt:lpstr>
      <vt:lpstr>Identify the Audience</vt:lpstr>
      <vt:lpstr>Components of research study</vt:lpstr>
      <vt:lpstr>How Do We Write the “Statement of the Problem” Section?</vt:lpstr>
      <vt:lpstr> Problem statement </vt:lpstr>
      <vt:lpstr>Research questions</vt:lpstr>
      <vt:lpstr>PowerPoint Presentation</vt:lpstr>
      <vt:lpstr> What are research Questions? </vt:lpstr>
      <vt:lpstr>Examples: Good and bad research questions</vt:lpstr>
      <vt:lpstr> Examples: Good and bad research questions </vt:lpstr>
      <vt:lpstr>Research Question</vt:lpstr>
      <vt:lpstr>PowerPoint Presentation</vt:lpstr>
      <vt:lpstr>Research Question to Hypothesis</vt:lpstr>
      <vt:lpstr>Research Question to Hypothesis</vt:lpstr>
    </vt:vector>
  </TitlesOfParts>
  <Company>Grace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Ron Shope</dc:creator>
  <cp:lastModifiedBy>.</cp:lastModifiedBy>
  <cp:revision>39</cp:revision>
  <dcterms:created xsi:type="dcterms:W3CDTF">2001-04-30T03:00:04Z</dcterms:created>
  <dcterms:modified xsi:type="dcterms:W3CDTF">2020-04-26T05:34:58Z</dcterms:modified>
</cp:coreProperties>
</file>