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40" r:id="rId1"/>
  </p:sldMasterIdLst>
  <p:notesMasterIdLst>
    <p:notesMasterId r:id="rId57"/>
  </p:notesMasterIdLst>
  <p:handoutMasterIdLst>
    <p:handoutMasterId r:id="rId58"/>
  </p:handoutMasterIdLst>
  <p:sldIdLst>
    <p:sldId id="290" r:id="rId2"/>
    <p:sldId id="310" r:id="rId3"/>
    <p:sldId id="298" r:id="rId4"/>
    <p:sldId id="291" r:id="rId5"/>
    <p:sldId id="292" r:id="rId6"/>
    <p:sldId id="294" r:id="rId7"/>
    <p:sldId id="295" r:id="rId8"/>
    <p:sldId id="296" r:id="rId9"/>
    <p:sldId id="297" r:id="rId10"/>
    <p:sldId id="299" r:id="rId11"/>
    <p:sldId id="300" r:id="rId12"/>
    <p:sldId id="301" r:id="rId13"/>
    <p:sldId id="302" r:id="rId14"/>
    <p:sldId id="303" r:id="rId15"/>
    <p:sldId id="304" r:id="rId16"/>
    <p:sldId id="305" r:id="rId17"/>
    <p:sldId id="306" r:id="rId18"/>
    <p:sldId id="307" r:id="rId19"/>
    <p:sldId id="308" r:id="rId20"/>
    <p:sldId id="309" r:id="rId21"/>
    <p:sldId id="311" r:id="rId22"/>
    <p:sldId id="330" r:id="rId23"/>
    <p:sldId id="329" r:id="rId24"/>
    <p:sldId id="331" r:id="rId25"/>
    <p:sldId id="332" r:id="rId26"/>
    <p:sldId id="342" r:id="rId27"/>
    <p:sldId id="333" r:id="rId28"/>
    <p:sldId id="334" r:id="rId29"/>
    <p:sldId id="335" r:id="rId30"/>
    <p:sldId id="336" r:id="rId31"/>
    <p:sldId id="337" r:id="rId32"/>
    <p:sldId id="338" r:id="rId33"/>
    <p:sldId id="343" r:id="rId34"/>
    <p:sldId id="339" r:id="rId35"/>
    <p:sldId id="340" r:id="rId36"/>
    <p:sldId id="341" r:id="rId37"/>
    <p:sldId id="312" r:id="rId38"/>
    <p:sldId id="315" r:id="rId39"/>
    <p:sldId id="316" r:id="rId40"/>
    <p:sldId id="317" r:id="rId41"/>
    <p:sldId id="319" r:id="rId42"/>
    <p:sldId id="320" r:id="rId43"/>
    <p:sldId id="321" r:id="rId44"/>
    <p:sldId id="322" r:id="rId45"/>
    <p:sldId id="323" r:id="rId46"/>
    <p:sldId id="324" r:id="rId47"/>
    <p:sldId id="325" r:id="rId48"/>
    <p:sldId id="326" r:id="rId49"/>
    <p:sldId id="328" r:id="rId50"/>
    <p:sldId id="313" r:id="rId51"/>
    <p:sldId id="285" r:id="rId52"/>
    <p:sldId id="286" r:id="rId53"/>
    <p:sldId id="287" r:id="rId54"/>
    <p:sldId id="344" r:id="rId55"/>
    <p:sldId id="288"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721" autoAdjust="0"/>
  </p:normalViewPr>
  <p:slideViewPr>
    <p:cSldViewPr>
      <p:cViewPr varScale="1">
        <p:scale>
          <a:sx n="69" d="100"/>
          <a:sy n="69" d="100"/>
        </p:scale>
        <p:origin x="141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50EAB51-2B9C-47F4-8405-BF4426135671}" type="datetimeFigureOut">
              <a:rPr lang="en-US" smtClean="0"/>
              <a:pPr/>
              <a:t>4/26/2020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528DC98-F52D-4FC6-82DB-71A743276EA5}" type="slidenum">
              <a:rPr lang="en-US" smtClean="0"/>
              <a:pPr/>
              <a:t>‹#›</a:t>
            </a:fld>
            <a:endParaRPr lang="en-US"/>
          </a:p>
        </p:txBody>
      </p:sp>
    </p:spTree>
    <p:extLst>
      <p:ext uri="{BB962C8B-B14F-4D97-AF65-F5344CB8AC3E}">
        <p14:creationId xmlns:p14="http://schemas.microsoft.com/office/powerpoint/2010/main" val="18269970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9DFC37E-C7BF-4BB3-86BB-6932EAE4DF06}" type="datetimeFigureOut">
              <a:rPr lang="en-US" smtClean="0"/>
              <a:pPr/>
              <a:t>4/26/2020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1CA4C4-0D32-468C-B95F-13D0DE1B85B1}" type="slidenum">
              <a:rPr lang="en-US" smtClean="0"/>
              <a:pPr/>
              <a:t>‹#›</a:t>
            </a:fld>
            <a:endParaRPr lang="en-US"/>
          </a:p>
        </p:txBody>
      </p:sp>
    </p:spTree>
    <p:extLst>
      <p:ext uri="{BB962C8B-B14F-4D97-AF65-F5344CB8AC3E}">
        <p14:creationId xmlns:p14="http://schemas.microsoft.com/office/powerpoint/2010/main" val="53307523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C1CA4C4-0D32-468C-B95F-13D0DE1B85B1}" type="slidenum">
              <a:rPr lang="en-US" smtClean="0"/>
              <a:pPr/>
              <a:t>1</a:t>
            </a:fld>
            <a:endParaRPr lang="en-US"/>
          </a:p>
        </p:txBody>
      </p:sp>
    </p:spTree>
    <p:extLst>
      <p:ext uri="{BB962C8B-B14F-4D97-AF65-F5344CB8AC3E}">
        <p14:creationId xmlns:p14="http://schemas.microsoft.com/office/powerpoint/2010/main" val="4173973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1CA4C4-0D32-468C-B95F-13D0DE1B85B1}" type="slidenum">
              <a:rPr lang="en-US" smtClean="0"/>
              <a:pPr/>
              <a:t>21</a:t>
            </a:fld>
            <a:endParaRPr lang="en-US"/>
          </a:p>
        </p:txBody>
      </p:sp>
    </p:spTree>
    <p:extLst>
      <p:ext uri="{BB962C8B-B14F-4D97-AF65-F5344CB8AC3E}">
        <p14:creationId xmlns:p14="http://schemas.microsoft.com/office/powerpoint/2010/main" val="15765480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1CA4C4-0D32-468C-B95F-13D0DE1B85B1}" type="slidenum">
              <a:rPr lang="en-US" smtClean="0"/>
              <a:pPr/>
              <a:t>37</a:t>
            </a:fld>
            <a:endParaRPr lang="en-US"/>
          </a:p>
        </p:txBody>
      </p:sp>
    </p:spTree>
    <p:extLst>
      <p:ext uri="{BB962C8B-B14F-4D97-AF65-F5344CB8AC3E}">
        <p14:creationId xmlns:p14="http://schemas.microsoft.com/office/powerpoint/2010/main" val="15765480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1CA4C4-0D32-468C-B95F-13D0DE1B85B1}" type="slidenum">
              <a:rPr lang="en-US" smtClean="0"/>
              <a:pPr/>
              <a:t>50</a:t>
            </a:fld>
            <a:endParaRPr lang="en-US"/>
          </a:p>
        </p:txBody>
      </p:sp>
    </p:spTree>
    <p:extLst>
      <p:ext uri="{BB962C8B-B14F-4D97-AF65-F5344CB8AC3E}">
        <p14:creationId xmlns:p14="http://schemas.microsoft.com/office/powerpoint/2010/main" val="15765480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E72D0D9-716E-43FE-AEF6-278E205857CA}" type="datetime1">
              <a:rPr lang="en-US" smtClean="0"/>
              <a:pPr/>
              <a:t>4/26/2020</a:t>
            </a:fld>
            <a:endParaRPr lang="en-US"/>
          </a:p>
        </p:txBody>
      </p:sp>
      <p:sp>
        <p:nvSpPr>
          <p:cNvPr id="19" name="Footer Placeholder 18"/>
          <p:cNvSpPr>
            <a:spLocks noGrp="1"/>
          </p:cNvSpPr>
          <p:nvPr>
            <p:ph type="ftr" sz="quarter" idx="11"/>
          </p:nvPr>
        </p:nvSpPr>
        <p:spPr/>
        <p:txBody>
          <a:bodyPr/>
          <a:lstStyle/>
          <a:p>
            <a:r>
              <a:rPr lang="en-US" smtClean="0"/>
              <a:t>Prof. Dr. Lee Sai Peck, University of Malaya</a:t>
            </a:r>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FF062A4-EF49-45FE-B6E5-4EB534CFD525}" type="datetime1">
              <a:rPr lang="en-US" smtClean="0"/>
              <a:pPr/>
              <a:t>4/26/2020</a:t>
            </a:fld>
            <a:endParaRPr lang="en-US"/>
          </a:p>
        </p:txBody>
      </p:sp>
      <p:sp>
        <p:nvSpPr>
          <p:cNvPr id="5" name="Footer Placeholder 4"/>
          <p:cNvSpPr>
            <a:spLocks noGrp="1"/>
          </p:cNvSpPr>
          <p:nvPr>
            <p:ph type="ftr" sz="quarter" idx="11"/>
          </p:nvPr>
        </p:nvSpPr>
        <p:spPr/>
        <p:txBody>
          <a:bodyPr/>
          <a:lstStyle/>
          <a:p>
            <a:r>
              <a:rPr lang="en-US" smtClean="0"/>
              <a:t>Prof. Dr. Lee Sai Peck, University of Malaya</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9C3474C-55D1-4D91-A4F2-7F127C6ED4F5}" type="datetime1">
              <a:rPr lang="en-US" smtClean="0"/>
              <a:pPr/>
              <a:t>4/26/2020</a:t>
            </a:fld>
            <a:endParaRPr lang="en-US"/>
          </a:p>
        </p:txBody>
      </p:sp>
      <p:sp>
        <p:nvSpPr>
          <p:cNvPr id="5" name="Footer Placeholder 4"/>
          <p:cNvSpPr>
            <a:spLocks noGrp="1"/>
          </p:cNvSpPr>
          <p:nvPr>
            <p:ph type="ftr" sz="quarter" idx="11"/>
          </p:nvPr>
        </p:nvSpPr>
        <p:spPr/>
        <p:txBody>
          <a:bodyPr/>
          <a:lstStyle/>
          <a:p>
            <a:r>
              <a:rPr lang="en-US" smtClean="0"/>
              <a:t>Prof. Dr. Lee Sai Peck, University of Malaya</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3D14D5D-418E-4734-9AE2-6B90E02DA58A}" type="datetime1">
              <a:rPr lang="en-US" smtClean="0"/>
              <a:pPr/>
              <a:t>4/26/2020</a:t>
            </a:fld>
            <a:endParaRPr lang="en-US"/>
          </a:p>
        </p:txBody>
      </p:sp>
      <p:sp>
        <p:nvSpPr>
          <p:cNvPr id="5" name="Footer Placeholder 4"/>
          <p:cNvSpPr>
            <a:spLocks noGrp="1"/>
          </p:cNvSpPr>
          <p:nvPr>
            <p:ph type="ftr" sz="quarter" idx="11"/>
          </p:nvPr>
        </p:nvSpPr>
        <p:spPr/>
        <p:txBody>
          <a:bodyPr/>
          <a:lstStyle/>
          <a:p>
            <a:r>
              <a:rPr lang="en-US" smtClean="0"/>
              <a:t>Prof. Dr. Lee Sai Peck, University of Malaya</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9CBA0BA-D93A-42B0-8C51-D41C05E6975D}" type="datetime1">
              <a:rPr lang="en-US" smtClean="0"/>
              <a:pPr/>
              <a:t>4/26/2020</a:t>
            </a:fld>
            <a:endParaRPr lang="en-US"/>
          </a:p>
        </p:txBody>
      </p:sp>
      <p:sp>
        <p:nvSpPr>
          <p:cNvPr id="5" name="Footer Placeholder 4"/>
          <p:cNvSpPr>
            <a:spLocks noGrp="1"/>
          </p:cNvSpPr>
          <p:nvPr>
            <p:ph type="ftr" sz="quarter" idx="11"/>
          </p:nvPr>
        </p:nvSpPr>
        <p:spPr/>
        <p:txBody>
          <a:bodyPr/>
          <a:lstStyle/>
          <a:p>
            <a:r>
              <a:rPr lang="en-US" smtClean="0"/>
              <a:t>Prof. Dr. Lee Sai Peck, University of Malaya</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B01B8D7-4A7C-4F38-A9B8-8B65C93680DA}" type="datetime1">
              <a:rPr lang="en-US" smtClean="0"/>
              <a:pPr/>
              <a:t>4/26/2020</a:t>
            </a:fld>
            <a:endParaRPr lang="en-US"/>
          </a:p>
        </p:txBody>
      </p:sp>
      <p:sp>
        <p:nvSpPr>
          <p:cNvPr id="6" name="Footer Placeholder 5"/>
          <p:cNvSpPr>
            <a:spLocks noGrp="1"/>
          </p:cNvSpPr>
          <p:nvPr>
            <p:ph type="ftr" sz="quarter" idx="11"/>
          </p:nvPr>
        </p:nvSpPr>
        <p:spPr/>
        <p:txBody>
          <a:bodyPr/>
          <a:lstStyle/>
          <a:p>
            <a:r>
              <a:rPr lang="en-US" smtClean="0"/>
              <a:t>Prof. Dr. Lee Sai Peck, University of Malaya</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911CAB3-8C18-4BF8-9321-F0F478C1258D}" type="datetime1">
              <a:rPr lang="en-US" smtClean="0"/>
              <a:pPr/>
              <a:t>4/26/2020</a:t>
            </a:fld>
            <a:endParaRPr lang="en-US"/>
          </a:p>
        </p:txBody>
      </p:sp>
      <p:sp>
        <p:nvSpPr>
          <p:cNvPr id="8" name="Footer Placeholder 7"/>
          <p:cNvSpPr>
            <a:spLocks noGrp="1"/>
          </p:cNvSpPr>
          <p:nvPr>
            <p:ph type="ftr" sz="quarter" idx="11"/>
          </p:nvPr>
        </p:nvSpPr>
        <p:spPr/>
        <p:txBody>
          <a:bodyPr/>
          <a:lstStyle/>
          <a:p>
            <a:r>
              <a:rPr lang="en-US" smtClean="0"/>
              <a:t>Prof. Dr. Lee Sai Peck, University of Malaya</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0CAEE47-2446-44CE-BB52-8E9738B1A001}" type="datetime1">
              <a:rPr lang="en-US" smtClean="0"/>
              <a:pPr/>
              <a:t>4/26/2020</a:t>
            </a:fld>
            <a:endParaRPr lang="en-US"/>
          </a:p>
        </p:txBody>
      </p:sp>
      <p:sp>
        <p:nvSpPr>
          <p:cNvPr id="4" name="Footer Placeholder 3"/>
          <p:cNvSpPr>
            <a:spLocks noGrp="1"/>
          </p:cNvSpPr>
          <p:nvPr>
            <p:ph type="ftr" sz="quarter" idx="11"/>
          </p:nvPr>
        </p:nvSpPr>
        <p:spPr/>
        <p:txBody>
          <a:bodyPr/>
          <a:lstStyle/>
          <a:p>
            <a:r>
              <a:rPr lang="en-US" smtClean="0"/>
              <a:t>Prof. Dr. Lee Sai Peck, University of Malaya</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9319C6-3872-4534-82DC-D3E15513D574}" type="datetime1">
              <a:rPr lang="en-US" smtClean="0"/>
              <a:pPr/>
              <a:t>4/26/2020</a:t>
            </a:fld>
            <a:endParaRPr lang="en-US"/>
          </a:p>
        </p:txBody>
      </p:sp>
      <p:sp>
        <p:nvSpPr>
          <p:cNvPr id="3" name="Footer Placeholder 2"/>
          <p:cNvSpPr>
            <a:spLocks noGrp="1"/>
          </p:cNvSpPr>
          <p:nvPr>
            <p:ph type="ftr" sz="quarter" idx="11"/>
          </p:nvPr>
        </p:nvSpPr>
        <p:spPr/>
        <p:txBody>
          <a:bodyPr/>
          <a:lstStyle/>
          <a:p>
            <a:r>
              <a:rPr lang="en-US" smtClean="0"/>
              <a:t>Prof. Dr. Lee Sai Peck, University of Malaya</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6A63FD9-3581-4FCA-BB72-B6E77E312EC0}" type="datetime1">
              <a:rPr lang="en-US" smtClean="0"/>
              <a:pPr/>
              <a:t>4/26/2020</a:t>
            </a:fld>
            <a:endParaRPr lang="en-US"/>
          </a:p>
        </p:txBody>
      </p:sp>
      <p:sp>
        <p:nvSpPr>
          <p:cNvPr id="6" name="Footer Placeholder 5"/>
          <p:cNvSpPr>
            <a:spLocks noGrp="1"/>
          </p:cNvSpPr>
          <p:nvPr>
            <p:ph type="ftr" sz="quarter" idx="11"/>
          </p:nvPr>
        </p:nvSpPr>
        <p:spPr/>
        <p:txBody>
          <a:bodyPr/>
          <a:lstStyle/>
          <a:p>
            <a:r>
              <a:rPr lang="en-US" smtClean="0"/>
              <a:t>Prof. Dr. Lee Sai Peck, University of Malaya</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0EAB64A-16E3-4DAE-9A04-1C5D6E991B73}" type="datetime1">
              <a:rPr lang="en-US" smtClean="0"/>
              <a:pPr/>
              <a:t>4/26/2020</a:t>
            </a:fld>
            <a:endParaRPr lang="en-US"/>
          </a:p>
        </p:txBody>
      </p:sp>
      <p:sp>
        <p:nvSpPr>
          <p:cNvPr id="6" name="Footer Placeholder 5"/>
          <p:cNvSpPr>
            <a:spLocks noGrp="1"/>
          </p:cNvSpPr>
          <p:nvPr>
            <p:ph type="ftr" sz="quarter" idx="11"/>
          </p:nvPr>
        </p:nvSpPr>
        <p:spPr/>
        <p:txBody>
          <a:bodyPr/>
          <a:lstStyle/>
          <a:p>
            <a:r>
              <a:rPr lang="en-US" smtClean="0"/>
              <a:t>Prof. Dr. Lee Sai Peck, University of Malaya</a:t>
            </a:r>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B158D48-3123-407F-B113-F9D5BEFB700F}" type="datetime1">
              <a:rPr lang="en-US" smtClean="0"/>
              <a:pPr/>
              <a:t>4/26/2020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smtClean="0"/>
              <a:t>Prof. Dr. Lee Sai Peck, University of Malaya</a:t>
            </a: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4441" r:id="rId1"/>
    <p:sldLayoutId id="2147484442" r:id="rId2"/>
    <p:sldLayoutId id="2147484443" r:id="rId3"/>
    <p:sldLayoutId id="2147484444" r:id="rId4"/>
    <p:sldLayoutId id="2147484445" r:id="rId5"/>
    <p:sldLayoutId id="2147484446" r:id="rId6"/>
    <p:sldLayoutId id="2147484447" r:id="rId7"/>
    <p:sldLayoutId id="2147484448" r:id="rId8"/>
    <p:sldLayoutId id="2147484449" r:id="rId9"/>
    <p:sldLayoutId id="2147484450" r:id="rId10"/>
    <p:sldLayoutId id="2147484451" r:id="rId11"/>
  </p:sldLayoutIdLs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ual.stanford.edu/pdf/uar_literaturereviewhandout.pdf" TargetMode="External"/><Relationship Id="rId7" Type="http://schemas.openxmlformats.org/officeDocument/2006/relationships/hyperlink" Target="http://www.cin.ufpe.br/~in1037/leitura/Kitchenham%202010%20-%20tertiary%20study.pdf" TargetMode="External"/><Relationship Id="rId2" Type="http://schemas.openxmlformats.org/officeDocument/2006/relationships/hyperlink" Target="http://www.scm.keele.ac.uk/ease/ease05_bk.ppt" TargetMode="External"/><Relationship Id="rId1" Type="http://schemas.openxmlformats.org/officeDocument/2006/relationships/slideLayout" Target="../slideLayouts/slideLayout2.xml"/><Relationship Id="rId6" Type="http://schemas.openxmlformats.org/officeDocument/2006/relationships/hyperlink" Target="http://www.bcs.org/upload/pdf/ewic_ea08_paper8.pdf" TargetMode="External"/><Relationship Id="rId5" Type="http://schemas.openxmlformats.org/officeDocument/2006/relationships/hyperlink" Target="http://www.writing.utoronto.ca/advice/specific-types-of-writing/literature-review" TargetMode="External"/><Relationship Id="rId4" Type="http://schemas.openxmlformats.org/officeDocument/2006/relationships/hyperlink" Target="http://www.gwu.edu/~litrev/"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librarians.acm.org/acm-computing-reviews" TargetMode="External"/><Relationship Id="rId2" Type="http://schemas.openxmlformats.org/officeDocument/2006/relationships/hyperlink" Target="http://www.annualreviews.or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4800" dirty="0" smtClean="0"/>
              <a:t>Literature Search</a:t>
            </a:r>
            <a:endParaRPr lang="en-US" sz="4800" dirty="0"/>
          </a:p>
        </p:txBody>
      </p:sp>
      <p:sp>
        <p:nvSpPr>
          <p:cNvPr id="3" name="Subtitle 2"/>
          <p:cNvSpPr>
            <a:spLocks noGrp="1"/>
          </p:cNvSpPr>
          <p:nvPr>
            <p:ph type="subTitle" idx="1"/>
          </p:nvPr>
        </p:nvSpPr>
        <p:spPr/>
        <p:txBody>
          <a:bodyPr>
            <a:normAutofit/>
          </a:bodyPr>
          <a:lstStyle/>
          <a:p>
            <a:pPr marR="0" algn="ctr">
              <a:lnSpc>
                <a:spcPct val="90000"/>
              </a:lnSpc>
            </a:pPr>
            <a:endParaRPr lang="en-GB" sz="2800" dirty="0" smtClean="0"/>
          </a:p>
          <a:p>
            <a:pPr marR="0" algn="ctr">
              <a:lnSpc>
                <a:spcPct val="90000"/>
              </a:lnSpc>
            </a:pPr>
            <a:r>
              <a:rPr lang="en-GB" sz="2800" dirty="0" smtClean="0"/>
              <a:t>Research Methodology</a:t>
            </a:r>
          </a:p>
          <a:p>
            <a:pPr marR="0" algn="ctr">
              <a:lnSpc>
                <a:spcPct val="90000"/>
              </a:lnSpc>
            </a:pPr>
            <a:endParaRPr lang="en-GB" sz="2800" dirty="0" smtClean="0">
              <a:solidFill>
                <a:schemeClr val="tx2"/>
              </a:solidFill>
            </a:endParaRPr>
          </a:p>
        </p:txBody>
      </p:sp>
    </p:spTree>
    <p:extLst>
      <p:ext uri="{BB962C8B-B14F-4D97-AF65-F5344CB8AC3E}">
        <p14:creationId xmlns:p14="http://schemas.microsoft.com/office/powerpoint/2010/main" val="15537338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a:t>
            </a:r>
            <a:r>
              <a:rPr lang="en-US" dirty="0" smtClean="0"/>
              <a:t>ow </a:t>
            </a:r>
            <a:r>
              <a:rPr lang="en-US" dirty="0"/>
              <a:t>scholarly literature is produced and </a:t>
            </a:r>
            <a:r>
              <a:rPr lang="en-US" dirty="0" smtClean="0"/>
              <a:t>used</a:t>
            </a:r>
            <a:endParaRPr lang="en-US" dirty="0"/>
          </a:p>
        </p:txBody>
      </p:sp>
      <p:sp>
        <p:nvSpPr>
          <p:cNvPr id="3" name="Content Placeholder 2"/>
          <p:cNvSpPr>
            <a:spLocks noGrp="1"/>
          </p:cNvSpPr>
          <p:nvPr>
            <p:ph idx="1"/>
          </p:nvPr>
        </p:nvSpPr>
        <p:spPr/>
        <p:txBody>
          <a:bodyPr>
            <a:normAutofit/>
          </a:bodyPr>
          <a:lstStyle/>
          <a:p>
            <a:r>
              <a:rPr lang="en-US" dirty="0"/>
              <a:t>Researchers build upon work that has </a:t>
            </a:r>
            <a:r>
              <a:rPr lang="en-US" i="1" dirty="0"/>
              <a:t>already</a:t>
            </a:r>
            <a:r>
              <a:rPr lang="en-US" dirty="0"/>
              <a:t> been done in order to </a:t>
            </a:r>
            <a:r>
              <a:rPr lang="en-US" i="1" dirty="0"/>
              <a:t>add</a:t>
            </a:r>
            <a:r>
              <a:rPr lang="en-US" dirty="0"/>
              <a:t> to it, providing more resources for </a:t>
            </a:r>
            <a:r>
              <a:rPr lang="en-US" i="1" dirty="0"/>
              <a:t>other</a:t>
            </a:r>
            <a:r>
              <a:rPr lang="en-US" dirty="0"/>
              <a:t> researchers to build </a:t>
            </a:r>
            <a:r>
              <a:rPr lang="en-US" dirty="0" smtClean="0"/>
              <a:t>on.</a:t>
            </a:r>
          </a:p>
        </p:txBody>
      </p:sp>
      <p:pic>
        <p:nvPicPr>
          <p:cNvPr id="4" name="Picture 3"/>
          <p:cNvPicPr>
            <a:picLocks noChangeAspect="1"/>
          </p:cNvPicPr>
          <p:nvPr/>
        </p:nvPicPr>
        <p:blipFill>
          <a:blip r:embed="rId2" cstate="print"/>
          <a:stretch>
            <a:fillRect/>
          </a:stretch>
        </p:blipFill>
        <p:spPr>
          <a:xfrm>
            <a:off x="807396" y="3124200"/>
            <a:ext cx="7574604" cy="3657600"/>
          </a:xfrm>
          <a:prstGeom prst="rect">
            <a:avLst/>
          </a:prstGeom>
        </p:spPr>
      </p:pic>
    </p:spTree>
    <p:extLst>
      <p:ext uri="{BB962C8B-B14F-4D97-AF65-F5344CB8AC3E}">
        <p14:creationId xmlns:p14="http://schemas.microsoft.com/office/powerpoint/2010/main" val="24702901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scholarly literature is produced and used</a:t>
            </a:r>
          </a:p>
        </p:txBody>
      </p:sp>
      <p:sp>
        <p:nvSpPr>
          <p:cNvPr id="3" name="Content Placeholder 2"/>
          <p:cNvSpPr>
            <a:spLocks noGrp="1"/>
          </p:cNvSpPr>
          <p:nvPr>
            <p:ph idx="1"/>
          </p:nvPr>
        </p:nvSpPr>
        <p:spPr/>
        <p:txBody>
          <a:bodyPr>
            <a:normAutofit fontScale="85000" lnSpcReduction="20000"/>
          </a:bodyPr>
          <a:lstStyle/>
          <a:p>
            <a:r>
              <a:rPr lang="en-US" dirty="0" smtClean="0"/>
              <a:t>3 categories </a:t>
            </a:r>
            <a:r>
              <a:rPr lang="en-US" dirty="0"/>
              <a:t>of types of literature:  primary, secondary, and </a:t>
            </a:r>
            <a:r>
              <a:rPr lang="en-US" dirty="0" smtClean="0"/>
              <a:t>tertiary.</a:t>
            </a:r>
          </a:p>
          <a:p>
            <a:pPr lvl="1"/>
            <a:r>
              <a:rPr lang="en-US" b="1" dirty="0"/>
              <a:t>Primary </a:t>
            </a:r>
            <a:r>
              <a:rPr lang="en-US" b="1" dirty="0" smtClean="0"/>
              <a:t>Sources: </a:t>
            </a:r>
            <a:r>
              <a:rPr lang="en-US" sz="2100" dirty="0" smtClean="0">
                <a:ea typeface="Times New Roman"/>
                <a:cs typeface="Times New Roman"/>
              </a:rPr>
              <a:t>Direct</a:t>
            </a:r>
            <a:r>
              <a:rPr lang="en-US" sz="2100" dirty="0">
                <a:ea typeface="Times New Roman"/>
                <a:cs typeface="Times New Roman"/>
              </a:rPr>
              <a:t>, </a:t>
            </a:r>
            <a:r>
              <a:rPr lang="en-US" sz="2100" dirty="0" err="1">
                <a:ea typeface="Times New Roman"/>
                <a:cs typeface="Times New Roman"/>
              </a:rPr>
              <a:t>uninterpreted</a:t>
            </a:r>
            <a:r>
              <a:rPr lang="en-US" sz="2100" dirty="0">
                <a:ea typeface="Times New Roman"/>
                <a:cs typeface="Times New Roman"/>
              </a:rPr>
              <a:t> records of the subject of a research </a:t>
            </a:r>
            <a:r>
              <a:rPr lang="en-US" sz="2100" dirty="0" smtClean="0">
                <a:ea typeface="Times New Roman"/>
                <a:cs typeface="Times New Roman"/>
              </a:rPr>
              <a:t>project.</a:t>
            </a:r>
          </a:p>
          <a:p>
            <a:pPr lvl="2"/>
            <a:r>
              <a:rPr lang="en-US" dirty="0" smtClean="0"/>
              <a:t>can </a:t>
            </a:r>
            <a:r>
              <a:rPr lang="en-US" dirty="0"/>
              <a:t>be almost anything, </a:t>
            </a:r>
            <a:r>
              <a:rPr lang="en-US" dirty="0" smtClean="0">
                <a:ea typeface="Times New Roman"/>
                <a:cs typeface="Times New Roman"/>
              </a:rPr>
              <a:t>depending </a:t>
            </a:r>
            <a:r>
              <a:rPr lang="en-US" dirty="0">
                <a:ea typeface="Times New Roman"/>
                <a:cs typeface="Times New Roman"/>
              </a:rPr>
              <a:t>on the subject and purpose of your research</a:t>
            </a:r>
            <a:r>
              <a:rPr lang="en-US" dirty="0" smtClean="0">
                <a:ea typeface="Times New Roman"/>
                <a:cs typeface="Times New Roman"/>
              </a:rPr>
              <a:t>.</a:t>
            </a:r>
          </a:p>
          <a:p>
            <a:pPr lvl="1"/>
            <a:r>
              <a:rPr lang="en-US" dirty="0" smtClean="0">
                <a:latin typeface="Gill Sans MT"/>
                <a:ea typeface="Times New Roman"/>
                <a:cs typeface="Times New Roman"/>
              </a:rPr>
              <a:t>E.g. primary sources</a:t>
            </a:r>
          </a:p>
          <a:p>
            <a:pPr lvl="2"/>
            <a:r>
              <a:rPr lang="en-US" b="1" dirty="0" smtClean="0"/>
              <a:t>Lab </a:t>
            </a:r>
            <a:r>
              <a:rPr lang="en-US" b="1" dirty="0"/>
              <a:t>Reports</a:t>
            </a:r>
            <a:r>
              <a:rPr lang="en-US" dirty="0"/>
              <a:t> - Records of the results of experiments</a:t>
            </a:r>
          </a:p>
          <a:p>
            <a:pPr lvl="2"/>
            <a:r>
              <a:rPr lang="en-US" b="1" dirty="0"/>
              <a:t>Field Notes, Measurements, etc</a:t>
            </a:r>
            <a:r>
              <a:rPr lang="en-US" dirty="0"/>
              <a:t>. - Records of observations of the natural world (electrons, elephants, earthquakes, </a:t>
            </a:r>
            <a:r>
              <a:rPr lang="en-US" dirty="0" err="1"/>
              <a:t>etc</a:t>
            </a:r>
            <a:r>
              <a:rPr lang="en-US" dirty="0"/>
              <a:t>). </a:t>
            </a:r>
          </a:p>
          <a:p>
            <a:pPr lvl="2"/>
            <a:r>
              <a:rPr lang="en-US" b="1" dirty="0"/>
              <a:t>Conference Proceedings</a:t>
            </a:r>
            <a:r>
              <a:rPr lang="en-US" dirty="0"/>
              <a:t> - Scientists and researchers getting together and presenting their latest ideas and </a:t>
            </a:r>
            <a:r>
              <a:rPr lang="en-US" dirty="0" smtClean="0"/>
              <a:t>findings.</a:t>
            </a:r>
            <a:endParaRPr lang="en-US" dirty="0"/>
          </a:p>
          <a:p>
            <a:pPr lvl="2"/>
            <a:r>
              <a:rPr lang="en-US" b="1" dirty="0"/>
              <a:t>Articles of Original Research</a:t>
            </a:r>
            <a:r>
              <a:rPr lang="en-US" dirty="0"/>
              <a:t> – Published in peer-reviewed journals</a:t>
            </a:r>
          </a:p>
          <a:p>
            <a:pPr lvl="2"/>
            <a:r>
              <a:rPr lang="en-US" b="1" dirty="0"/>
              <a:t>Dissertations</a:t>
            </a:r>
            <a:endParaRPr lang="en-US" dirty="0"/>
          </a:p>
          <a:p>
            <a:pPr lvl="2"/>
            <a:r>
              <a:rPr lang="en-US" b="1" dirty="0"/>
              <a:t>Patents</a:t>
            </a:r>
            <a:endParaRPr lang="en-US" dirty="0"/>
          </a:p>
          <a:p>
            <a:pPr lvl="2"/>
            <a:r>
              <a:rPr lang="en-US" b="1" dirty="0"/>
              <a:t>Internet</a:t>
            </a:r>
            <a:r>
              <a:rPr lang="en-US" dirty="0"/>
              <a:t> - Websites that publish the author's findings or </a:t>
            </a:r>
            <a:r>
              <a:rPr lang="en-US" dirty="0" smtClean="0"/>
              <a:t>research</a:t>
            </a:r>
            <a:r>
              <a:rPr lang="en-US" dirty="0"/>
              <a:t>.</a:t>
            </a:r>
          </a:p>
        </p:txBody>
      </p:sp>
    </p:spTree>
    <p:extLst>
      <p:ext uri="{BB962C8B-B14F-4D97-AF65-F5344CB8AC3E}">
        <p14:creationId xmlns:p14="http://schemas.microsoft.com/office/powerpoint/2010/main" val="19223896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scholarly literature is produced and used</a:t>
            </a:r>
          </a:p>
        </p:txBody>
      </p:sp>
      <p:sp>
        <p:nvSpPr>
          <p:cNvPr id="3" name="Content Placeholder 2"/>
          <p:cNvSpPr>
            <a:spLocks noGrp="1"/>
          </p:cNvSpPr>
          <p:nvPr>
            <p:ph idx="1"/>
          </p:nvPr>
        </p:nvSpPr>
        <p:spPr/>
        <p:txBody>
          <a:bodyPr/>
          <a:lstStyle/>
          <a:p>
            <a:pPr lvl="1"/>
            <a:r>
              <a:rPr lang="en-US" b="1" dirty="0"/>
              <a:t>Secondary </a:t>
            </a:r>
            <a:r>
              <a:rPr lang="en-US" b="1" dirty="0" smtClean="0"/>
              <a:t>Sources: </a:t>
            </a:r>
            <a:r>
              <a:rPr lang="en-US" dirty="0"/>
              <a:t>Books, articles, and other writings by scientists and researchers reporting their work to others</a:t>
            </a:r>
            <a:r>
              <a:rPr lang="en-US" dirty="0" smtClean="0"/>
              <a:t>.</a:t>
            </a:r>
          </a:p>
          <a:p>
            <a:pPr lvl="2"/>
            <a:r>
              <a:rPr lang="en-US" dirty="0"/>
              <a:t>T</a:t>
            </a:r>
            <a:r>
              <a:rPr lang="en-US" dirty="0" smtClean="0"/>
              <a:t>hese </a:t>
            </a:r>
            <a:r>
              <a:rPr lang="en-US" dirty="0"/>
              <a:t>sources are usually the focus of a literature </a:t>
            </a:r>
            <a:r>
              <a:rPr lang="en-US" dirty="0" smtClean="0"/>
              <a:t>review.</a:t>
            </a:r>
          </a:p>
          <a:p>
            <a:pPr lvl="3"/>
            <a:r>
              <a:rPr lang="en-US" dirty="0" smtClean="0"/>
              <a:t>this </a:t>
            </a:r>
            <a:r>
              <a:rPr lang="en-US" dirty="0"/>
              <a:t>is where you go to find out in detail what has </a:t>
            </a:r>
            <a:r>
              <a:rPr lang="en-US" dirty="0" smtClean="0"/>
              <a:t>been </a:t>
            </a:r>
            <a:r>
              <a:rPr lang="en-US" dirty="0"/>
              <a:t>in a field, and therefore to see how your work can contribute to the field</a:t>
            </a:r>
            <a:r>
              <a:rPr lang="en-US" dirty="0" smtClean="0"/>
              <a:t>.</a:t>
            </a:r>
            <a:endParaRPr lang="en-US" dirty="0"/>
          </a:p>
        </p:txBody>
      </p:sp>
    </p:spTree>
    <p:extLst>
      <p:ext uri="{BB962C8B-B14F-4D97-AF65-F5344CB8AC3E}">
        <p14:creationId xmlns:p14="http://schemas.microsoft.com/office/powerpoint/2010/main" val="29597157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scholarly literature is produced and used</a:t>
            </a:r>
          </a:p>
        </p:txBody>
      </p:sp>
      <p:sp>
        <p:nvSpPr>
          <p:cNvPr id="3" name="Content Placeholder 2"/>
          <p:cNvSpPr>
            <a:spLocks noGrp="1"/>
          </p:cNvSpPr>
          <p:nvPr>
            <p:ph idx="1"/>
          </p:nvPr>
        </p:nvSpPr>
        <p:spPr/>
        <p:txBody>
          <a:bodyPr>
            <a:normAutofit fontScale="92500" lnSpcReduction="10000"/>
          </a:bodyPr>
          <a:lstStyle/>
          <a:p>
            <a:pPr lvl="1"/>
            <a:r>
              <a:rPr lang="en-US" b="1" dirty="0" smtClean="0"/>
              <a:t>Tertiary: </a:t>
            </a:r>
            <a:r>
              <a:rPr lang="en-US" dirty="0"/>
              <a:t>include encyclopedias, indexes, textbooks, and other </a:t>
            </a:r>
            <a:r>
              <a:rPr lang="en-US" b="1" dirty="0"/>
              <a:t>reference</a:t>
            </a:r>
            <a:r>
              <a:rPr lang="en-US" dirty="0"/>
              <a:t> sources</a:t>
            </a:r>
            <a:r>
              <a:rPr lang="en-US" dirty="0" smtClean="0"/>
              <a:t>.</a:t>
            </a:r>
          </a:p>
          <a:p>
            <a:pPr lvl="2"/>
            <a:r>
              <a:rPr lang="en-US" dirty="0"/>
              <a:t>2</a:t>
            </a:r>
            <a:r>
              <a:rPr lang="en-US" dirty="0" smtClean="0"/>
              <a:t> </a:t>
            </a:r>
            <a:r>
              <a:rPr lang="en-US" dirty="0"/>
              <a:t>types of tertiary (reference) </a:t>
            </a:r>
            <a:r>
              <a:rPr lang="en-US" dirty="0" smtClean="0"/>
              <a:t>sources:</a:t>
            </a:r>
          </a:p>
          <a:p>
            <a:pPr lvl="3"/>
            <a:r>
              <a:rPr lang="en-US" b="1" dirty="0" smtClean="0"/>
              <a:t>Summaries </a:t>
            </a:r>
            <a:r>
              <a:rPr lang="en-US" b="1" dirty="0"/>
              <a:t>/ Introductions</a:t>
            </a:r>
            <a:r>
              <a:rPr lang="en-US" dirty="0"/>
              <a:t> - Encyclopedias, dictionaries, textbooks, yearbooks, and other sources that provide an introduction or summary “state of the art” of the research in the subject areas covered.  </a:t>
            </a:r>
            <a:endParaRPr lang="en-US" dirty="0" smtClean="0"/>
          </a:p>
          <a:p>
            <a:pPr lvl="4"/>
            <a:r>
              <a:rPr lang="en-US" dirty="0" smtClean="0"/>
              <a:t>They </a:t>
            </a:r>
            <a:r>
              <a:rPr lang="en-US" dirty="0"/>
              <a:t>are an efficient means to quickly build a general framework for understanding a field. </a:t>
            </a:r>
          </a:p>
          <a:p>
            <a:pPr lvl="3"/>
            <a:r>
              <a:rPr lang="en-US" b="1" dirty="0"/>
              <a:t>Databases/Indexes </a:t>
            </a:r>
            <a:r>
              <a:rPr lang="en-US" b="1" dirty="0" smtClean="0"/>
              <a:t>(e.g. IEEE </a:t>
            </a:r>
            <a:r>
              <a:rPr lang="en-US" b="1" dirty="0" err="1" smtClean="0"/>
              <a:t>xplore</a:t>
            </a:r>
            <a:r>
              <a:rPr lang="en-US" b="1" dirty="0" smtClean="0"/>
              <a:t>, WOS, </a:t>
            </a:r>
            <a:r>
              <a:rPr lang="en-US" b="1" dirty="0" err="1" smtClean="0"/>
              <a:t>etc</a:t>
            </a:r>
            <a:r>
              <a:rPr lang="en-US" b="1" dirty="0" smtClean="0"/>
              <a:t>) </a:t>
            </a:r>
            <a:r>
              <a:rPr lang="en-US" dirty="0" smtClean="0"/>
              <a:t>- </a:t>
            </a:r>
            <a:r>
              <a:rPr lang="en-US" dirty="0"/>
              <a:t>Provide lists of primary and secondary sources of more extensive information.  </a:t>
            </a:r>
            <a:endParaRPr lang="en-US" dirty="0" smtClean="0"/>
          </a:p>
          <a:p>
            <a:pPr lvl="4"/>
            <a:r>
              <a:rPr lang="en-US" dirty="0" smtClean="0"/>
              <a:t>They </a:t>
            </a:r>
            <a:r>
              <a:rPr lang="en-US" dirty="0"/>
              <a:t>are an excellent way of finding books, articles, conference proceedings and other publications in which scientists report the results of their research. </a:t>
            </a:r>
          </a:p>
          <a:p>
            <a:pPr lvl="2"/>
            <a:endParaRPr lang="en-US" dirty="0"/>
          </a:p>
        </p:txBody>
      </p:sp>
    </p:spTree>
    <p:extLst>
      <p:ext uri="{BB962C8B-B14F-4D97-AF65-F5344CB8AC3E}">
        <p14:creationId xmlns:p14="http://schemas.microsoft.com/office/powerpoint/2010/main" val="20665411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Working </a:t>
            </a:r>
            <a:r>
              <a:rPr lang="en-US" b="1" dirty="0" smtClean="0"/>
              <a:t>Backwards</a:t>
            </a:r>
            <a:endParaRPr lang="en-US" dirty="0"/>
          </a:p>
        </p:txBody>
      </p:sp>
      <p:sp>
        <p:nvSpPr>
          <p:cNvPr id="3" name="Content Placeholder 2"/>
          <p:cNvSpPr>
            <a:spLocks noGrp="1"/>
          </p:cNvSpPr>
          <p:nvPr>
            <p:ph idx="1"/>
          </p:nvPr>
        </p:nvSpPr>
        <p:spPr/>
        <p:txBody>
          <a:bodyPr>
            <a:normAutofit fontScale="62500" lnSpcReduction="20000"/>
          </a:bodyPr>
          <a:lstStyle/>
          <a:p>
            <a:r>
              <a:rPr lang="en-US" dirty="0"/>
              <a:t>H</a:t>
            </a:r>
            <a:r>
              <a:rPr lang="en-US" dirty="0" smtClean="0"/>
              <a:t>ow </a:t>
            </a:r>
            <a:r>
              <a:rPr lang="en-US" dirty="0"/>
              <a:t>your research process for a literature review will work:</a:t>
            </a:r>
          </a:p>
          <a:p>
            <a:pPr lvl="1"/>
            <a:r>
              <a:rPr lang="en-US" b="1" dirty="0"/>
              <a:t>Tertiary</a:t>
            </a:r>
            <a:r>
              <a:rPr lang="en-US" dirty="0"/>
              <a:t> - Start by finding background information on your topic by consulting reference sources for introductions and summaries</a:t>
            </a:r>
            <a:r>
              <a:rPr lang="en-US" dirty="0" smtClean="0"/>
              <a:t>.</a:t>
            </a:r>
          </a:p>
          <a:p>
            <a:pPr lvl="2"/>
            <a:r>
              <a:rPr lang="en-US" dirty="0" smtClean="0"/>
              <a:t>Find </a:t>
            </a:r>
            <a:r>
              <a:rPr lang="en-US" dirty="0"/>
              <a:t>bibliographies or citations of secondary and primary sources</a:t>
            </a:r>
            <a:r>
              <a:rPr lang="en-US" dirty="0" smtClean="0"/>
              <a:t>.</a:t>
            </a:r>
          </a:p>
          <a:p>
            <a:pPr lvl="3"/>
            <a:r>
              <a:rPr lang="en-US" dirty="0" smtClean="0"/>
              <a:t>A systematic literature review of secondary studies.</a:t>
            </a:r>
            <a:endParaRPr lang="en-US" dirty="0"/>
          </a:p>
          <a:p>
            <a:pPr lvl="1"/>
            <a:r>
              <a:rPr lang="en-US" b="1" dirty="0"/>
              <a:t>Secondary </a:t>
            </a:r>
            <a:r>
              <a:rPr lang="en-US" dirty="0"/>
              <a:t>- Find books, articles, and other sources providing more extensive and thorough analyses of your </a:t>
            </a:r>
            <a:r>
              <a:rPr lang="en-US" dirty="0" smtClean="0"/>
              <a:t>topic.</a:t>
            </a:r>
          </a:p>
          <a:p>
            <a:pPr lvl="2"/>
            <a:r>
              <a:rPr lang="en-US" dirty="0" smtClean="0"/>
              <a:t>Check </a:t>
            </a:r>
            <a:r>
              <a:rPr lang="en-US" dirty="0"/>
              <a:t>to see what other scientists have to say about your </a:t>
            </a:r>
            <a:r>
              <a:rPr lang="en-US" dirty="0" smtClean="0"/>
              <a:t>topic.</a:t>
            </a:r>
          </a:p>
          <a:p>
            <a:pPr lvl="2"/>
            <a:r>
              <a:rPr lang="en-US" dirty="0" smtClean="0"/>
              <a:t>Find </a:t>
            </a:r>
            <a:r>
              <a:rPr lang="en-US" dirty="0"/>
              <a:t>out what has been done and where there is a need for further </a:t>
            </a:r>
            <a:r>
              <a:rPr lang="en-US" dirty="0" smtClean="0"/>
              <a:t>research.</a:t>
            </a:r>
          </a:p>
          <a:p>
            <a:pPr lvl="2"/>
            <a:r>
              <a:rPr lang="en-US" dirty="0" smtClean="0"/>
              <a:t>Discover </a:t>
            </a:r>
            <a:r>
              <a:rPr lang="en-US" dirty="0"/>
              <a:t>appropriate methodologies for carrying out that research.  </a:t>
            </a:r>
          </a:p>
          <a:p>
            <a:pPr lvl="1"/>
            <a:r>
              <a:rPr lang="en-US" b="1" dirty="0"/>
              <a:t>Primary </a:t>
            </a:r>
            <a:r>
              <a:rPr lang="en-US" dirty="0"/>
              <a:t>- Now that you have a solid background knowledge of your topic and a plan for your own research, you’re in a better position to understand, interpret, and analyze the primary source </a:t>
            </a:r>
            <a:r>
              <a:rPr lang="en-US" dirty="0" smtClean="0"/>
              <a:t>information.</a:t>
            </a:r>
          </a:p>
          <a:p>
            <a:pPr lvl="2"/>
            <a:r>
              <a:rPr lang="en-US" dirty="0" smtClean="0"/>
              <a:t>Find </a:t>
            </a:r>
            <a:r>
              <a:rPr lang="en-US" dirty="0"/>
              <a:t>primary source evidence to support or refute what other scientists have said about your topic. </a:t>
            </a:r>
            <a:endParaRPr lang="en-US" dirty="0" smtClean="0"/>
          </a:p>
          <a:p>
            <a:pPr lvl="2"/>
            <a:r>
              <a:rPr lang="en-US" dirty="0"/>
              <a:t>P</a:t>
            </a:r>
            <a:r>
              <a:rPr lang="en-US" dirty="0" smtClean="0"/>
              <a:t>osit </a:t>
            </a:r>
            <a:r>
              <a:rPr lang="en-US" dirty="0"/>
              <a:t>an interpretation of your own and look for more primary sources.  </a:t>
            </a:r>
            <a:endParaRPr lang="en-US" dirty="0" smtClean="0"/>
          </a:p>
          <a:p>
            <a:pPr lvl="2"/>
            <a:r>
              <a:rPr lang="en-US" dirty="0" smtClean="0"/>
              <a:t>Create </a:t>
            </a:r>
            <a:r>
              <a:rPr lang="en-US" dirty="0"/>
              <a:t>more original data to confirm </a:t>
            </a:r>
            <a:r>
              <a:rPr lang="en-US" dirty="0" smtClean="0"/>
              <a:t>your thesis or refute the existing theory.  </a:t>
            </a:r>
          </a:p>
          <a:p>
            <a:r>
              <a:rPr lang="en-US" dirty="0" smtClean="0"/>
              <a:t>When </a:t>
            </a:r>
            <a:r>
              <a:rPr lang="en-US" dirty="0"/>
              <a:t>you present your conclusions, you will have produced another secondary source to aid others in their research. </a:t>
            </a:r>
          </a:p>
        </p:txBody>
      </p:sp>
    </p:spTree>
    <p:extLst>
      <p:ext uri="{BB962C8B-B14F-4D97-AF65-F5344CB8AC3E}">
        <p14:creationId xmlns:p14="http://schemas.microsoft.com/office/powerpoint/2010/main" val="23762836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Published Literature</a:t>
            </a:r>
            <a:r>
              <a:rPr lang="en-US" dirty="0"/>
              <a:t> </a:t>
            </a:r>
          </a:p>
        </p:txBody>
      </p:sp>
      <p:sp>
        <p:nvSpPr>
          <p:cNvPr id="3" name="Content Placeholder 2"/>
          <p:cNvSpPr>
            <a:spLocks noGrp="1"/>
          </p:cNvSpPr>
          <p:nvPr>
            <p:ph idx="1"/>
          </p:nvPr>
        </p:nvSpPr>
        <p:spPr/>
        <p:txBody>
          <a:bodyPr>
            <a:normAutofit fontScale="70000" lnSpcReduction="20000"/>
          </a:bodyPr>
          <a:lstStyle/>
          <a:p>
            <a:r>
              <a:rPr lang="en-US" b="1" dirty="0"/>
              <a:t>Peer </a:t>
            </a:r>
            <a:r>
              <a:rPr lang="en-US" b="1" dirty="0" smtClean="0"/>
              <a:t>Review</a:t>
            </a:r>
            <a:r>
              <a:rPr lang="en-US" dirty="0"/>
              <a:t> </a:t>
            </a:r>
            <a:r>
              <a:rPr lang="en-US" dirty="0" smtClean="0"/>
              <a:t>- an </a:t>
            </a:r>
            <a:r>
              <a:rPr lang="en-US" dirty="0"/>
              <a:t>important part of academic publishing is the peer review, or refereeing, </a:t>
            </a:r>
            <a:r>
              <a:rPr lang="en-US" dirty="0" smtClean="0"/>
              <a:t>process.</a:t>
            </a:r>
          </a:p>
          <a:p>
            <a:pPr lvl="1"/>
            <a:r>
              <a:rPr lang="en-US" dirty="0" smtClean="0"/>
              <a:t>When </a:t>
            </a:r>
            <a:r>
              <a:rPr lang="en-US" dirty="0"/>
              <a:t>a scientist submits an article to an academic journal or a book manuscript to a publisher, the editors or publishers send copies to other scientists and experts in that field who review </a:t>
            </a:r>
            <a:r>
              <a:rPr lang="en-US" dirty="0" smtClean="0"/>
              <a:t>it.</a:t>
            </a:r>
          </a:p>
          <a:p>
            <a:pPr lvl="1"/>
            <a:r>
              <a:rPr lang="en-US" dirty="0" smtClean="0"/>
              <a:t>The </a:t>
            </a:r>
            <a:r>
              <a:rPr lang="en-US" dirty="0"/>
              <a:t>reviewers check to make sure the author </a:t>
            </a:r>
            <a:r>
              <a:rPr lang="en-US" dirty="0" smtClean="0"/>
              <a:t>has properly </a:t>
            </a:r>
            <a:r>
              <a:rPr lang="en-US" dirty="0"/>
              <a:t>used methodologies appropriate to the </a:t>
            </a:r>
            <a:r>
              <a:rPr lang="en-US" dirty="0" smtClean="0"/>
              <a:t>topic, </a:t>
            </a:r>
            <a:r>
              <a:rPr lang="en-US" dirty="0"/>
              <a:t>taken other relevant work into account, and adequately supported the conclusions, as well as considered the relevance and importance to the field. </a:t>
            </a:r>
            <a:endParaRPr lang="en-US" dirty="0" smtClean="0"/>
          </a:p>
          <a:p>
            <a:pPr lvl="2"/>
            <a:r>
              <a:rPr lang="en-US" dirty="0" smtClean="0"/>
              <a:t>A </a:t>
            </a:r>
            <a:r>
              <a:rPr lang="en-US" dirty="0"/>
              <a:t>submission may be rejected or sent back for revisions before being accepted for publication. </a:t>
            </a:r>
            <a:endParaRPr lang="en-US" dirty="0" smtClean="0"/>
          </a:p>
          <a:p>
            <a:pPr lvl="1"/>
            <a:r>
              <a:rPr lang="en-US" dirty="0" smtClean="0"/>
              <a:t>Peer </a:t>
            </a:r>
            <a:r>
              <a:rPr lang="en-US" dirty="0"/>
              <a:t>review </a:t>
            </a:r>
            <a:r>
              <a:rPr lang="en-US" i="1" dirty="0"/>
              <a:t>does </a:t>
            </a:r>
            <a:r>
              <a:rPr lang="en-US" b="1" i="1" dirty="0"/>
              <a:t>not</a:t>
            </a:r>
            <a:r>
              <a:rPr lang="en-US" i="1" dirty="0"/>
              <a:t> guarantee that an article or book is 100% </a:t>
            </a:r>
            <a:r>
              <a:rPr lang="en-US" i="1" dirty="0" smtClean="0"/>
              <a:t>correct</a:t>
            </a:r>
            <a:r>
              <a:rPr lang="en-US" dirty="0" smtClean="0"/>
              <a:t>.</a:t>
            </a:r>
          </a:p>
          <a:p>
            <a:pPr lvl="2"/>
            <a:r>
              <a:rPr lang="en-US" dirty="0" smtClean="0"/>
              <a:t>Instead, experts </a:t>
            </a:r>
            <a:r>
              <a:rPr lang="en-US" dirty="0"/>
              <a:t>in the field have </a:t>
            </a:r>
            <a:r>
              <a:rPr lang="en-US" i="1" dirty="0"/>
              <a:t>judged this to be a worthy contribution </a:t>
            </a:r>
            <a:r>
              <a:rPr lang="en-US" dirty="0"/>
              <a:t>to the discussion of an academic field. </a:t>
            </a:r>
            <a:endParaRPr lang="en-US" dirty="0" smtClean="0"/>
          </a:p>
          <a:p>
            <a:pPr lvl="1"/>
            <a:r>
              <a:rPr lang="en-US" dirty="0" smtClean="0"/>
              <a:t>Peer </a:t>
            </a:r>
            <a:r>
              <a:rPr lang="en-US" dirty="0"/>
              <a:t>reviewed journals typically note that they are peer-</a:t>
            </a:r>
            <a:r>
              <a:rPr lang="en-US" dirty="0" smtClean="0"/>
              <a:t>reviewed.</a:t>
            </a:r>
          </a:p>
          <a:p>
            <a:pPr lvl="1"/>
            <a:r>
              <a:rPr lang="en-US" dirty="0" smtClean="0"/>
              <a:t>Books </a:t>
            </a:r>
            <a:r>
              <a:rPr lang="en-US" dirty="0"/>
              <a:t>published by university and most association presses typically go through a similar review process (e.g., IEEE Press)</a:t>
            </a:r>
            <a:r>
              <a:rPr lang="en-US" dirty="0" smtClean="0"/>
              <a:t>.</a:t>
            </a:r>
          </a:p>
          <a:p>
            <a:pPr lvl="2"/>
            <a:r>
              <a:rPr lang="en-US" dirty="0" smtClean="0"/>
              <a:t>quality </a:t>
            </a:r>
            <a:r>
              <a:rPr lang="en-US" dirty="0"/>
              <a:t>of the reviewing can vary among different book or journal </a:t>
            </a:r>
            <a:r>
              <a:rPr lang="en-US" dirty="0" smtClean="0"/>
              <a:t>publishers. </a:t>
            </a:r>
            <a:endParaRPr lang="en-US" dirty="0"/>
          </a:p>
        </p:txBody>
      </p:sp>
    </p:spTree>
    <p:extLst>
      <p:ext uri="{BB962C8B-B14F-4D97-AF65-F5344CB8AC3E}">
        <p14:creationId xmlns:p14="http://schemas.microsoft.com/office/powerpoint/2010/main" val="22280557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Published Literature</a:t>
            </a:r>
            <a:r>
              <a:rPr lang="en-US" dirty="0"/>
              <a:t> </a:t>
            </a:r>
          </a:p>
        </p:txBody>
      </p:sp>
      <p:sp>
        <p:nvSpPr>
          <p:cNvPr id="3" name="Content Placeholder 2"/>
          <p:cNvSpPr>
            <a:spLocks noGrp="1"/>
          </p:cNvSpPr>
          <p:nvPr>
            <p:ph idx="1"/>
          </p:nvPr>
        </p:nvSpPr>
        <p:spPr/>
        <p:txBody>
          <a:bodyPr>
            <a:normAutofit fontScale="92500" lnSpcReduction="10000"/>
          </a:bodyPr>
          <a:lstStyle/>
          <a:p>
            <a:pPr lvl="1"/>
            <a:r>
              <a:rPr lang="en-US" b="1" dirty="0"/>
              <a:t>Informal Sharing</a:t>
            </a:r>
            <a:r>
              <a:rPr lang="en-US" dirty="0"/>
              <a:t> – Scientists discuss their ongoing projects to let others know what they are up </a:t>
            </a:r>
            <a:r>
              <a:rPr lang="en-US" dirty="0" smtClean="0"/>
              <a:t>to, </a:t>
            </a:r>
            <a:r>
              <a:rPr lang="en-US" dirty="0"/>
              <a:t>or </a:t>
            </a:r>
            <a:r>
              <a:rPr lang="en-US" dirty="0" smtClean="0"/>
              <a:t>give </a:t>
            </a:r>
            <a:r>
              <a:rPr lang="en-US" dirty="0"/>
              <a:t>or receive assistance with their </a:t>
            </a:r>
            <a:r>
              <a:rPr lang="en-US" dirty="0" smtClean="0"/>
              <a:t>work.</a:t>
            </a:r>
          </a:p>
          <a:p>
            <a:pPr lvl="2"/>
            <a:r>
              <a:rPr lang="en-US" dirty="0" smtClean="0"/>
              <a:t>Conferences </a:t>
            </a:r>
            <a:r>
              <a:rPr lang="en-US" dirty="0"/>
              <a:t>and online discussion forums (blogs, wikis, etc.) are common ways for these </a:t>
            </a:r>
            <a:r>
              <a:rPr lang="en-US" dirty="0" smtClean="0"/>
              <a:t>discussions. </a:t>
            </a:r>
            <a:endParaRPr lang="en-US" dirty="0"/>
          </a:p>
          <a:p>
            <a:pPr lvl="1"/>
            <a:r>
              <a:rPr lang="en-US" b="1" dirty="0"/>
              <a:t>Conference Presentations</a:t>
            </a:r>
            <a:r>
              <a:rPr lang="en-US" dirty="0"/>
              <a:t> - </a:t>
            </a:r>
            <a:r>
              <a:rPr lang="en-US" dirty="0" smtClean="0"/>
              <a:t>Organizations </a:t>
            </a:r>
            <a:r>
              <a:rPr lang="en-US" dirty="0"/>
              <a:t>sponsor conferences at which scientists read papers, or display at poster sessions to present the results of their work. </a:t>
            </a:r>
            <a:endParaRPr lang="en-US" dirty="0" smtClean="0"/>
          </a:p>
          <a:p>
            <a:pPr lvl="2"/>
            <a:r>
              <a:rPr lang="en-US" dirty="0" smtClean="0"/>
              <a:t>To </a:t>
            </a:r>
            <a:r>
              <a:rPr lang="en-US" dirty="0"/>
              <a:t>give a presentation, scientists submit a proposal which is reviewed by those sponsoring the conference.  </a:t>
            </a:r>
            <a:endParaRPr lang="en-US" dirty="0" smtClean="0"/>
          </a:p>
          <a:p>
            <a:pPr lvl="1"/>
            <a:r>
              <a:rPr lang="en-US" b="1" dirty="0" smtClean="0"/>
              <a:t>Journals</a:t>
            </a:r>
            <a:r>
              <a:rPr lang="en-US" dirty="0" smtClean="0"/>
              <a:t> </a:t>
            </a:r>
            <a:r>
              <a:rPr lang="en-US" dirty="0"/>
              <a:t>- Articles in journals contain specific analyses of particular aspects of a </a:t>
            </a:r>
            <a:r>
              <a:rPr lang="en-US" dirty="0" smtClean="0"/>
              <a:t>topic.</a:t>
            </a:r>
          </a:p>
          <a:p>
            <a:pPr lvl="2"/>
            <a:r>
              <a:rPr lang="en-US" dirty="0" smtClean="0"/>
              <a:t>academic </a:t>
            </a:r>
            <a:r>
              <a:rPr lang="en-US" dirty="0"/>
              <a:t>libraries subscribe to many journals and the contents are indexed in databases and elsewhere so you can easily find them. </a:t>
            </a:r>
          </a:p>
        </p:txBody>
      </p:sp>
    </p:spTree>
    <p:extLst>
      <p:ext uri="{BB962C8B-B14F-4D97-AF65-F5344CB8AC3E}">
        <p14:creationId xmlns:p14="http://schemas.microsoft.com/office/powerpoint/2010/main" val="39696513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Published Literature</a:t>
            </a:r>
            <a:r>
              <a:rPr lang="en-US" dirty="0"/>
              <a:t> </a:t>
            </a:r>
          </a:p>
        </p:txBody>
      </p:sp>
      <p:sp>
        <p:nvSpPr>
          <p:cNvPr id="3" name="Content Placeholder 2"/>
          <p:cNvSpPr>
            <a:spLocks noGrp="1"/>
          </p:cNvSpPr>
          <p:nvPr>
            <p:ph idx="1"/>
          </p:nvPr>
        </p:nvSpPr>
        <p:spPr/>
        <p:txBody>
          <a:bodyPr>
            <a:normAutofit lnSpcReduction="10000"/>
          </a:bodyPr>
          <a:lstStyle/>
          <a:p>
            <a:pPr lvl="1"/>
            <a:r>
              <a:rPr lang="en-US" b="1" dirty="0"/>
              <a:t>Books</a:t>
            </a:r>
            <a:r>
              <a:rPr lang="en-US" dirty="0"/>
              <a:t> - Books take a longer time to get from research to publication.  </a:t>
            </a:r>
            <a:endParaRPr lang="en-US" dirty="0" smtClean="0"/>
          </a:p>
          <a:p>
            <a:pPr lvl="2"/>
            <a:r>
              <a:rPr lang="en-US" dirty="0"/>
              <a:t>C</a:t>
            </a:r>
            <a:r>
              <a:rPr lang="en-US" dirty="0" smtClean="0"/>
              <a:t>over </a:t>
            </a:r>
            <a:r>
              <a:rPr lang="en-US" dirty="0"/>
              <a:t>a broader range of topics, or cover a topic more thoroughly than articles or conference presentations</a:t>
            </a:r>
            <a:r>
              <a:rPr lang="en-US" dirty="0" smtClean="0"/>
              <a:t>.</a:t>
            </a:r>
            <a:endParaRPr lang="en-US" dirty="0"/>
          </a:p>
          <a:p>
            <a:pPr lvl="1"/>
            <a:r>
              <a:rPr lang="en-US" b="1" dirty="0"/>
              <a:t>Dissertations/Theses</a:t>
            </a:r>
            <a:r>
              <a:rPr lang="en-US" dirty="0"/>
              <a:t> - Graduate students earning advanced degrees typically write a </a:t>
            </a:r>
            <a:r>
              <a:rPr lang="en-US" i="1" dirty="0"/>
              <a:t>substantial piece of original work </a:t>
            </a:r>
            <a:r>
              <a:rPr lang="en-US" dirty="0"/>
              <a:t>and then present the results in the form of a thesis or </a:t>
            </a:r>
            <a:r>
              <a:rPr lang="en-US" dirty="0" smtClean="0"/>
              <a:t>dissertation.</a:t>
            </a:r>
            <a:endParaRPr lang="en-US" dirty="0"/>
          </a:p>
          <a:p>
            <a:pPr lvl="1"/>
            <a:r>
              <a:rPr lang="en-US" b="1" dirty="0" smtClean="0"/>
              <a:t>Websites</a:t>
            </a:r>
            <a:endParaRPr lang="en-US" dirty="0"/>
          </a:p>
          <a:p>
            <a:pPr lvl="1"/>
            <a:r>
              <a:rPr lang="en-US" b="1" dirty="0"/>
              <a:t>Reference Sources</a:t>
            </a:r>
            <a:r>
              <a:rPr lang="en-US" dirty="0"/>
              <a:t> – Encyclopedias, dictionaries, and other reference sources provide introductions or summaries of the current work in a field or on a </a:t>
            </a:r>
            <a:r>
              <a:rPr lang="en-US" dirty="0" smtClean="0"/>
              <a:t>topic. </a:t>
            </a:r>
            <a:endParaRPr lang="en-US" dirty="0"/>
          </a:p>
          <a:p>
            <a:endParaRPr lang="en-US" dirty="0"/>
          </a:p>
        </p:txBody>
      </p:sp>
    </p:spTree>
    <p:extLst>
      <p:ext uri="{BB962C8B-B14F-4D97-AF65-F5344CB8AC3E}">
        <p14:creationId xmlns:p14="http://schemas.microsoft.com/office/powerpoint/2010/main" val="16387867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General Steps for </a:t>
            </a:r>
            <a:r>
              <a:rPr lang="en-US" b="1" dirty="0" smtClean="0"/>
              <a:t>Writing </a:t>
            </a:r>
            <a:r>
              <a:rPr lang="en-US" b="1" dirty="0"/>
              <a:t>the Literature </a:t>
            </a:r>
            <a:r>
              <a:rPr lang="en-US" b="1" dirty="0" smtClean="0"/>
              <a:t>Review</a:t>
            </a:r>
            <a:endParaRPr lang="en-US" dirty="0"/>
          </a:p>
        </p:txBody>
      </p:sp>
      <p:sp>
        <p:nvSpPr>
          <p:cNvPr id="3" name="Content Placeholder 2"/>
          <p:cNvSpPr>
            <a:spLocks noGrp="1"/>
          </p:cNvSpPr>
          <p:nvPr>
            <p:ph idx="1"/>
          </p:nvPr>
        </p:nvSpPr>
        <p:spPr/>
        <p:txBody>
          <a:bodyPr>
            <a:normAutofit fontScale="55000" lnSpcReduction="20000"/>
          </a:bodyPr>
          <a:lstStyle/>
          <a:p>
            <a:pPr lvl="0"/>
            <a:r>
              <a:rPr lang="en-US" b="1" dirty="0"/>
              <a:t>Stage 1</a:t>
            </a:r>
            <a:r>
              <a:rPr lang="en-US" b="1" dirty="0" smtClean="0"/>
              <a:t>: </a:t>
            </a:r>
            <a:r>
              <a:rPr lang="en-US" b="1" dirty="0"/>
              <a:t>Annotated Bibliography</a:t>
            </a:r>
            <a:r>
              <a:rPr lang="en-US" dirty="0"/>
              <a:t>. </a:t>
            </a:r>
            <a:r>
              <a:rPr lang="en-US" dirty="0" smtClean="0"/>
              <a:t>Write </a:t>
            </a:r>
            <a:r>
              <a:rPr lang="en-US" dirty="0"/>
              <a:t>a brief critical synopsis </a:t>
            </a:r>
            <a:r>
              <a:rPr lang="en-US" dirty="0" smtClean="0"/>
              <a:t>and annotation of each source you read, including </a:t>
            </a:r>
            <a:r>
              <a:rPr lang="en-US" dirty="0"/>
              <a:t>references to other </a:t>
            </a:r>
            <a:r>
              <a:rPr lang="en-US" dirty="0" smtClean="0"/>
              <a:t>works.</a:t>
            </a:r>
          </a:p>
          <a:p>
            <a:pPr lvl="1"/>
            <a:r>
              <a:rPr lang="en-US" dirty="0" smtClean="0"/>
              <a:t>The </a:t>
            </a:r>
            <a:r>
              <a:rPr lang="en-US" dirty="0"/>
              <a:t>goal is to get accurate critical summaries of each individual work. </a:t>
            </a:r>
          </a:p>
          <a:p>
            <a:pPr lvl="0"/>
            <a:r>
              <a:rPr lang="en-US" b="1" dirty="0"/>
              <a:t>Stage </a:t>
            </a:r>
            <a:r>
              <a:rPr lang="en-US" b="1" dirty="0" smtClean="0"/>
              <a:t>2:  </a:t>
            </a:r>
            <a:r>
              <a:rPr lang="en-US" b="1" dirty="0"/>
              <a:t>Thematic Organization</a:t>
            </a:r>
            <a:r>
              <a:rPr lang="en-US" dirty="0"/>
              <a:t>. </a:t>
            </a:r>
            <a:r>
              <a:rPr lang="en-US" dirty="0" smtClean="0"/>
              <a:t>Find </a:t>
            </a:r>
            <a:r>
              <a:rPr lang="en-US" dirty="0"/>
              <a:t>common themes in the works you read and organize them into </a:t>
            </a:r>
            <a:r>
              <a:rPr lang="en-US" dirty="0" smtClean="0"/>
              <a:t>categories.</a:t>
            </a:r>
          </a:p>
          <a:p>
            <a:pPr lvl="1"/>
            <a:r>
              <a:rPr lang="en-US" dirty="0" smtClean="0"/>
              <a:t>Usually</a:t>
            </a:r>
            <a:r>
              <a:rPr lang="en-US" dirty="0"/>
              <a:t>, each work in your review can fit into one </a:t>
            </a:r>
            <a:r>
              <a:rPr lang="en-US" dirty="0" smtClean="0"/>
              <a:t>or more category </a:t>
            </a:r>
            <a:r>
              <a:rPr lang="en-US" dirty="0"/>
              <a:t>or sub-theme of your main theme. </a:t>
            </a:r>
            <a:endParaRPr lang="en-US" dirty="0" smtClean="0"/>
          </a:p>
          <a:p>
            <a:pPr lvl="1"/>
            <a:r>
              <a:rPr lang="en-US" dirty="0" smtClean="0"/>
              <a:t>Write </a:t>
            </a:r>
            <a:r>
              <a:rPr lang="en-US" dirty="0"/>
              <a:t>some brief paragraphs outlining your categories, how in general the works in each category relate to each other, and how the categories relate to each other and to your overall theme. </a:t>
            </a:r>
          </a:p>
          <a:p>
            <a:pPr lvl="0"/>
            <a:r>
              <a:rPr lang="en-US" b="1" dirty="0"/>
              <a:t>Stage </a:t>
            </a:r>
            <a:r>
              <a:rPr lang="en-US" b="1" dirty="0" smtClean="0"/>
              <a:t>3:  </a:t>
            </a:r>
            <a:r>
              <a:rPr lang="en-US" b="1" dirty="0"/>
              <a:t>More </a:t>
            </a:r>
            <a:r>
              <a:rPr lang="en-US" b="1" dirty="0" smtClean="0"/>
              <a:t>Reading</a:t>
            </a:r>
            <a:r>
              <a:rPr lang="en-US" dirty="0" smtClean="0"/>
              <a:t>. Look </a:t>
            </a:r>
            <a:r>
              <a:rPr lang="en-US" dirty="0"/>
              <a:t>for more literature by specific researchers who are important to the field or methodologies you were not aware </a:t>
            </a:r>
            <a:r>
              <a:rPr lang="en-US" dirty="0" smtClean="0"/>
              <a:t>of.</a:t>
            </a:r>
          </a:p>
          <a:p>
            <a:pPr lvl="1"/>
            <a:r>
              <a:rPr lang="en-US" dirty="0" smtClean="0"/>
              <a:t>Integrate </a:t>
            </a:r>
            <a:r>
              <a:rPr lang="en-US" dirty="0"/>
              <a:t>the new readings into your literature review draft</a:t>
            </a:r>
            <a:r>
              <a:rPr lang="en-US" dirty="0" smtClean="0"/>
              <a:t>.</a:t>
            </a:r>
            <a:endParaRPr lang="en-US" dirty="0"/>
          </a:p>
          <a:p>
            <a:pPr lvl="0"/>
            <a:r>
              <a:rPr lang="en-US" b="1" dirty="0"/>
              <a:t>Stage </a:t>
            </a:r>
            <a:r>
              <a:rPr lang="en-US" b="1" dirty="0" smtClean="0"/>
              <a:t>4:  </a:t>
            </a:r>
            <a:r>
              <a:rPr lang="en-US" b="1" dirty="0"/>
              <a:t>Write Individual Sections</a:t>
            </a:r>
            <a:r>
              <a:rPr lang="en-US" dirty="0"/>
              <a:t>. </a:t>
            </a:r>
            <a:r>
              <a:rPr lang="en-US" dirty="0" smtClean="0"/>
              <a:t>For </a:t>
            </a:r>
            <a:r>
              <a:rPr lang="en-US" dirty="0"/>
              <a:t>each section, </a:t>
            </a:r>
            <a:r>
              <a:rPr lang="en-US" dirty="0" smtClean="0"/>
              <a:t>use </a:t>
            </a:r>
            <a:r>
              <a:rPr lang="en-US" dirty="0"/>
              <a:t>your annotations to write a section which discusses the articles relevant to that </a:t>
            </a:r>
            <a:r>
              <a:rPr lang="en-US" dirty="0" smtClean="0"/>
              <a:t>theme.</a:t>
            </a:r>
          </a:p>
          <a:p>
            <a:pPr lvl="1"/>
            <a:r>
              <a:rPr lang="en-US" dirty="0" smtClean="0"/>
              <a:t>Focus </a:t>
            </a:r>
            <a:r>
              <a:rPr lang="en-US" dirty="0"/>
              <a:t>your writing on the theme of that section, showing how the articles relate to each other and to the </a:t>
            </a:r>
            <a:r>
              <a:rPr lang="en-US" dirty="0" smtClean="0"/>
              <a:t>theme.</a:t>
            </a:r>
          </a:p>
          <a:p>
            <a:pPr lvl="1"/>
            <a:r>
              <a:rPr lang="en-US" dirty="0" smtClean="0"/>
              <a:t>Use </a:t>
            </a:r>
            <a:r>
              <a:rPr lang="en-US" dirty="0"/>
              <a:t>the articles as evidence to support your critique of the </a:t>
            </a:r>
            <a:r>
              <a:rPr lang="en-US" dirty="0" smtClean="0"/>
              <a:t>theme. </a:t>
            </a:r>
            <a:endParaRPr lang="en-US" dirty="0"/>
          </a:p>
          <a:p>
            <a:r>
              <a:rPr lang="en-US" b="1" dirty="0"/>
              <a:t>Stage </a:t>
            </a:r>
            <a:r>
              <a:rPr lang="en-US" b="1" dirty="0" smtClean="0"/>
              <a:t>5:  </a:t>
            </a:r>
            <a:r>
              <a:rPr lang="en-US" b="1" dirty="0"/>
              <a:t>Integrate Sections</a:t>
            </a:r>
            <a:r>
              <a:rPr lang="en-US" dirty="0"/>
              <a:t>. Tie the thematic </a:t>
            </a:r>
            <a:r>
              <a:rPr lang="en-US" dirty="0" smtClean="0"/>
              <a:t>sections together </a:t>
            </a:r>
            <a:r>
              <a:rPr lang="en-US" dirty="0"/>
              <a:t>with an introduction, conclusion, and some additions/ revisions in the sections to show how they relate to each other and to your overall theme. </a:t>
            </a:r>
          </a:p>
        </p:txBody>
      </p:sp>
    </p:spTree>
    <p:extLst>
      <p:ext uri="{BB962C8B-B14F-4D97-AF65-F5344CB8AC3E}">
        <p14:creationId xmlns:p14="http://schemas.microsoft.com/office/powerpoint/2010/main" val="1381017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Specific </a:t>
            </a:r>
            <a:r>
              <a:rPr lang="en-US" b="1" dirty="0" smtClean="0"/>
              <a:t>Points</a:t>
            </a:r>
            <a:endParaRPr lang="en-US" dirty="0"/>
          </a:p>
        </p:txBody>
      </p:sp>
      <p:sp>
        <p:nvSpPr>
          <p:cNvPr id="3" name="Content Placeholder 2"/>
          <p:cNvSpPr>
            <a:spLocks noGrp="1"/>
          </p:cNvSpPr>
          <p:nvPr>
            <p:ph idx="1"/>
          </p:nvPr>
        </p:nvSpPr>
        <p:spPr/>
        <p:txBody>
          <a:bodyPr>
            <a:normAutofit fontScale="92500" lnSpcReduction="20000"/>
          </a:bodyPr>
          <a:lstStyle/>
          <a:p>
            <a:r>
              <a:rPr lang="en-US" dirty="0"/>
              <a:t>In dealing with a paper or an argument or theory, you need to assess it (clearly understand and state the claim) and analyze it (evaluate its reliability, usefulness, validity).  </a:t>
            </a:r>
            <a:endParaRPr lang="en-US" dirty="0" smtClean="0"/>
          </a:p>
          <a:p>
            <a:r>
              <a:rPr lang="en-US" dirty="0" smtClean="0"/>
              <a:t>Look </a:t>
            </a:r>
            <a:r>
              <a:rPr lang="en-US" dirty="0"/>
              <a:t>for the following points as you assess and analyze papers, arguments, etc</a:t>
            </a:r>
            <a:r>
              <a:rPr lang="en-US" dirty="0" smtClean="0"/>
              <a:t>.</a:t>
            </a:r>
          </a:p>
          <a:p>
            <a:pPr lvl="1"/>
            <a:r>
              <a:rPr lang="en-US" b="1" dirty="0"/>
              <a:t>Be specific and </a:t>
            </a:r>
            <a:r>
              <a:rPr lang="en-US" b="1" dirty="0" smtClean="0"/>
              <a:t>succinct</a:t>
            </a:r>
            <a:r>
              <a:rPr lang="en-US" dirty="0"/>
              <a:t>. </a:t>
            </a:r>
            <a:r>
              <a:rPr lang="en-US" dirty="0" smtClean="0"/>
              <a:t>Briefly </a:t>
            </a:r>
            <a:r>
              <a:rPr lang="en-US" dirty="0"/>
              <a:t>state specific findings listed in an article, </a:t>
            </a:r>
            <a:r>
              <a:rPr lang="en-US" dirty="0" smtClean="0"/>
              <a:t>specific </a:t>
            </a:r>
            <a:r>
              <a:rPr lang="en-US" dirty="0"/>
              <a:t>methodologies used in a </a:t>
            </a:r>
            <a:r>
              <a:rPr lang="en-US" dirty="0" smtClean="0"/>
              <a:t>study, or other important points.</a:t>
            </a:r>
          </a:p>
          <a:p>
            <a:pPr lvl="1"/>
            <a:r>
              <a:rPr lang="en-US" b="1" dirty="0"/>
              <a:t>Be </a:t>
            </a:r>
            <a:r>
              <a:rPr lang="en-US" b="1" dirty="0" smtClean="0"/>
              <a:t>selective</a:t>
            </a:r>
            <a:r>
              <a:rPr lang="en-US" dirty="0" smtClean="0"/>
              <a:t>. Mention </a:t>
            </a:r>
            <a:r>
              <a:rPr lang="en-US" dirty="0"/>
              <a:t>just the most important points in each work you </a:t>
            </a:r>
            <a:r>
              <a:rPr lang="en-US" dirty="0" smtClean="0"/>
              <a:t>review.</a:t>
            </a:r>
          </a:p>
          <a:p>
            <a:pPr lvl="1"/>
            <a:r>
              <a:rPr lang="en-US" b="1" dirty="0"/>
              <a:t>Is it a current article</a:t>
            </a:r>
            <a:r>
              <a:rPr lang="en-US" dirty="0"/>
              <a:t>?  How old is it?  Have its claims, evidence, or arguments been </a:t>
            </a:r>
            <a:r>
              <a:rPr lang="en-US" dirty="0" smtClean="0"/>
              <a:t>superseded by </a:t>
            </a:r>
            <a:r>
              <a:rPr lang="en-US" dirty="0"/>
              <a:t>more recent </a:t>
            </a:r>
            <a:r>
              <a:rPr lang="en-US" dirty="0" smtClean="0"/>
              <a:t>work?</a:t>
            </a:r>
          </a:p>
          <a:p>
            <a:pPr lvl="1"/>
            <a:r>
              <a:rPr lang="en-US" b="1" dirty="0"/>
              <a:t>What specific claims are made</a:t>
            </a:r>
            <a:r>
              <a:rPr lang="en-US" dirty="0"/>
              <a:t>?  Are they stated clearly</a:t>
            </a:r>
            <a:r>
              <a:rPr lang="en-US" dirty="0" smtClean="0"/>
              <a:t>?</a:t>
            </a:r>
            <a:endParaRPr lang="en-US" dirty="0"/>
          </a:p>
        </p:txBody>
      </p:sp>
    </p:spTree>
    <p:extLst>
      <p:ext uri="{BB962C8B-B14F-4D97-AF65-F5344CB8AC3E}">
        <p14:creationId xmlns:p14="http://schemas.microsoft.com/office/powerpoint/2010/main" val="8259658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ext Box 2"/>
          <p:cNvSpPr txBox="1">
            <a:spLocks noChangeArrowheads="1"/>
          </p:cNvSpPr>
          <p:nvPr/>
        </p:nvSpPr>
        <p:spPr bwMode="auto">
          <a:xfrm>
            <a:off x="1447800" y="2609850"/>
            <a:ext cx="5105400" cy="3625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marL="457200" indent="-457200">
              <a:defRPr sz="2400">
                <a:solidFill>
                  <a:schemeClr val="tx1"/>
                </a:solidFill>
                <a:latin typeface="Times New Roman" charset="0"/>
                <a:ea typeface="ＭＳ Ｐゴシック" charset="0"/>
              </a:defRPr>
            </a:lvl1pPr>
            <a:lvl2pPr marL="914400" indent="-457200">
              <a:defRPr sz="2400">
                <a:solidFill>
                  <a:schemeClr val="tx1"/>
                </a:solidFill>
                <a:latin typeface="Times New Roman" charset="0"/>
                <a:ea typeface="ＭＳ Ｐゴシック" charset="0"/>
              </a:defRPr>
            </a:lvl2pPr>
            <a:lvl3pPr marL="1371600" indent="-457200">
              <a:defRPr sz="2400">
                <a:solidFill>
                  <a:schemeClr val="tx1"/>
                </a:solidFill>
                <a:latin typeface="Times New Roman" charset="0"/>
                <a:ea typeface="ＭＳ Ｐゴシック" charset="0"/>
              </a:defRPr>
            </a:lvl3pPr>
            <a:lvl4pPr marL="1828800" indent="-457200">
              <a:defRPr sz="2400">
                <a:solidFill>
                  <a:schemeClr val="tx1"/>
                </a:solidFill>
                <a:latin typeface="Times New Roman" charset="0"/>
                <a:ea typeface="ＭＳ Ｐゴシック" charset="0"/>
              </a:defRPr>
            </a:lvl4pPr>
            <a:lvl5pPr marL="2286000" indent="-457200">
              <a:defRPr sz="2400">
                <a:solidFill>
                  <a:schemeClr val="tx1"/>
                </a:solidFill>
                <a:latin typeface="Times New Roman" charset="0"/>
                <a:ea typeface="ＭＳ Ｐゴシック" charset="0"/>
              </a:defRPr>
            </a:lvl5pPr>
            <a:lvl6pPr marL="2743200" indent="-457200" fontAlgn="base">
              <a:spcBef>
                <a:spcPct val="0"/>
              </a:spcBef>
              <a:spcAft>
                <a:spcPct val="0"/>
              </a:spcAft>
              <a:defRPr sz="2400">
                <a:solidFill>
                  <a:schemeClr val="tx1"/>
                </a:solidFill>
                <a:latin typeface="Times New Roman" charset="0"/>
                <a:ea typeface="ＭＳ Ｐゴシック" charset="0"/>
              </a:defRPr>
            </a:lvl6pPr>
            <a:lvl7pPr marL="3200400" indent="-457200" fontAlgn="base">
              <a:spcBef>
                <a:spcPct val="0"/>
              </a:spcBef>
              <a:spcAft>
                <a:spcPct val="0"/>
              </a:spcAft>
              <a:defRPr sz="2400">
                <a:solidFill>
                  <a:schemeClr val="tx1"/>
                </a:solidFill>
                <a:latin typeface="Times New Roman" charset="0"/>
                <a:ea typeface="ＭＳ Ｐゴシック" charset="0"/>
              </a:defRPr>
            </a:lvl7pPr>
            <a:lvl8pPr marL="3657600" indent="-457200" fontAlgn="base">
              <a:spcBef>
                <a:spcPct val="0"/>
              </a:spcBef>
              <a:spcAft>
                <a:spcPct val="0"/>
              </a:spcAft>
              <a:defRPr sz="2400">
                <a:solidFill>
                  <a:schemeClr val="tx1"/>
                </a:solidFill>
                <a:latin typeface="Times New Roman" charset="0"/>
                <a:ea typeface="ＭＳ Ｐゴシック" charset="0"/>
              </a:defRPr>
            </a:lvl8pPr>
            <a:lvl9pPr marL="4114800" indent="-457200" fontAlgn="base">
              <a:spcBef>
                <a:spcPct val="0"/>
              </a:spcBef>
              <a:spcAft>
                <a:spcPct val="0"/>
              </a:spcAft>
              <a:defRPr sz="2400">
                <a:solidFill>
                  <a:schemeClr val="tx1"/>
                </a:solidFill>
                <a:latin typeface="Times New Roman" charset="0"/>
                <a:ea typeface="ＭＳ Ｐゴシック" charset="0"/>
              </a:defRPr>
            </a:lvl9pPr>
          </a:lstStyle>
          <a:p>
            <a:pPr marL="0" indent="0">
              <a:lnSpc>
                <a:spcPct val="120000"/>
              </a:lnSpc>
              <a:defRPr/>
            </a:pPr>
            <a:r>
              <a:rPr lang="en-GB" dirty="0" smtClean="0">
                <a:solidFill>
                  <a:srgbClr val="FF9900"/>
                </a:solidFill>
                <a:effectLst>
                  <a:outerShdw blurRad="38100" dist="38100" dir="2700000" algn="tl">
                    <a:srgbClr val="DDDDDD"/>
                  </a:outerShdw>
                </a:effectLst>
                <a:latin typeface="Arial" charset="0"/>
              </a:rPr>
              <a:t>1. What is a Literature Review</a:t>
            </a:r>
          </a:p>
          <a:p>
            <a:pPr>
              <a:lnSpc>
                <a:spcPct val="120000"/>
              </a:lnSpc>
              <a:defRPr/>
            </a:pPr>
            <a:r>
              <a:rPr lang="en-GB" dirty="0" smtClean="0">
                <a:solidFill>
                  <a:srgbClr val="008000"/>
                </a:solidFill>
                <a:effectLst>
                  <a:outerShdw blurRad="38100" dist="38100" dir="2700000" algn="tl">
                    <a:srgbClr val="DDDDDD"/>
                  </a:outerShdw>
                </a:effectLst>
                <a:latin typeface="Arial" charset="0"/>
              </a:rPr>
              <a:t>2. Systematic Mapping Study</a:t>
            </a:r>
          </a:p>
          <a:p>
            <a:pPr>
              <a:lnSpc>
                <a:spcPct val="120000"/>
              </a:lnSpc>
              <a:defRPr/>
            </a:pPr>
            <a:r>
              <a:rPr lang="en-GB" dirty="0" smtClean="0">
                <a:solidFill>
                  <a:srgbClr val="008000"/>
                </a:solidFill>
                <a:effectLst>
                  <a:outerShdw blurRad="38100" dist="38100" dir="2700000" algn="tl">
                    <a:srgbClr val="DDDDDD"/>
                  </a:outerShdw>
                </a:effectLst>
                <a:latin typeface="Arial" charset="0"/>
              </a:rPr>
              <a:t>3. Systematic Literature Review</a:t>
            </a:r>
            <a:endParaRPr lang="en-GB" dirty="0">
              <a:solidFill>
                <a:srgbClr val="008000"/>
              </a:solidFill>
              <a:effectLst>
                <a:outerShdw blurRad="38100" dist="38100" dir="2700000" algn="tl">
                  <a:srgbClr val="DDDDDD"/>
                </a:outerShdw>
              </a:effectLst>
              <a:latin typeface="Arial" charset="0"/>
            </a:endParaRPr>
          </a:p>
          <a:p>
            <a:pPr>
              <a:lnSpc>
                <a:spcPct val="120000"/>
              </a:lnSpc>
              <a:defRPr/>
            </a:pPr>
            <a:r>
              <a:rPr lang="en-GB" dirty="0" smtClean="0">
                <a:solidFill>
                  <a:srgbClr val="008000"/>
                </a:solidFill>
                <a:effectLst>
                  <a:outerShdw blurRad="38100" dist="38100" dir="2700000" algn="tl">
                    <a:srgbClr val="DDDDDD"/>
                  </a:outerShdw>
                </a:effectLst>
                <a:latin typeface="Arial" charset="0"/>
              </a:rPr>
              <a:t>4. Difference between Systematic Mapping and </a:t>
            </a:r>
            <a:r>
              <a:rPr lang="en-GB" dirty="0">
                <a:solidFill>
                  <a:srgbClr val="008000"/>
                </a:solidFill>
                <a:effectLst>
                  <a:outerShdw blurRad="38100" dist="38100" dir="2700000" algn="tl">
                    <a:srgbClr val="DDDDDD"/>
                  </a:outerShdw>
                </a:effectLst>
                <a:latin typeface="Arial" charset="0"/>
              </a:rPr>
              <a:t>Literature </a:t>
            </a:r>
            <a:r>
              <a:rPr lang="en-GB" dirty="0" smtClean="0">
                <a:solidFill>
                  <a:srgbClr val="008000"/>
                </a:solidFill>
                <a:effectLst>
                  <a:outerShdw blurRad="38100" dist="38100" dir="2700000" algn="tl">
                    <a:srgbClr val="DDDDDD"/>
                  </a:outerShdw>
                </a:effectLst>
                <a:latin typeface="Arial" charset="0"/>
              </a:rPr>
              <a:t>Review</a:t>
            </a:r>
            <a:endParaRPr lang="en-GB" dirty="0">
              <a:solidFill>
                <a:srgbClr val="008000"/>
              </a:solidFill>
              <a:effectLst>
                <a:outerShdw blurRad="38100" dist="38100" dir="2700000" algn="tl">
                  <a:srgbClr val="DDDDDD"/>
                </a:outerShdw>
              </a:effectLst>
              <a:latin typeface="Arial" charset="0"/>
            </a:endParaRPr>
          </a:p>
          <a:p>
            <a:pPr>
              <a:lnSpc>
                <a:spcPct val="120000"/>
              </a:lnSpc>
              <a:defRPr/>
            </a:pPr>
            <a:endParaRPr lang="en-GB" dirty="0">
              <a:solidFill>
                <a:srgbClr val="008000"/>
              </a:solidFill>
              <a:effectLst>
                <a:outerShdw blurRad="38100" dist="38100" dir="2700000" algn="tl">
                  <a:srgbClr val="DDDDDD"/>
                </a:outerShdw>
              </a:effectLst>
              <a:latin typeface="Arial" charset="0"/>
            </a:endParaRPr>
          </a:p>
          <a:p>
            <a:pPr>
              <a:lnSpc>
                <a:spcPct val="120000"/>
              </a:lnSpc>
              <a:defRPr/>
            </a:pPr>
            <a:endParaRPr lang="en-GB" dirty="0" smtClean="0">
              <a:solidFill>
                <a:srgbClr val="008000"/>
              </a:solidFill>
              <a:effectLst>
                <a:outerShdw blurRad="38100" dist="38100" dir="2700000" algn="tl">
                  <a:srgbClr val="DDDDDD"/>
                </a:outerShdw>
              </a:effectLst>
              <a:latin typeface="Arial" charset="0"/>
            </a:endParaRPr>
          </a:p>
          <a:p>
            <a:pPr>
              <a:lnSpc>
                <a:spcPct val="120000"/>
              </a:lnSpc>
              <a:defRPr/>
            </a:pPr>
            <a:endParaRPr lang="en-GB" dirty="0" smtClean="0">
              <a:solidFill>
                <a:srgbClr val="008000"/>
              </a:solidFill>
              <a:effectLst>
                <a:outerShdw blurRad="38100" dist="38100" dir="2700000" algn="tl">
                  <a:srgbClr val="DDDDDD"/>
                </a:outerShdw>
              </a:effectLst>
              <a:latin typeface="Arial" charset="0"/>
            </a:endParaRPr>
          </a:p>
        </p:txBody>
      </p:sp>
      <p:sp>
        <p:nvSpPr>
          <p:cNvPr id="117763" name="Rectangle 3"/>
          <p:cNvSpPr>
            <a:spLocks noChangeArrowheads="1"/>
          </p:cNvSpPr>
          <p:nvPr/>
        </p:nvSpPr>
        <p:spPr bwMode="auto">
          <a:xfrm>
            <a:off x="2786063" y="617538"/>
            <a:ext cx="19256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1" hangingPunct="1">
              <a:lnSpc>
                <a:spcPct val="100000"/>
              </a:lnSpc>
            </a:pPr>
            <a:r>
              <a:rPr lang="en-GB" sz="4000" dirty="0">
                <a:solidFill>
                  <a:srgbClr val="006600"/>
                </a:solidFill>
                <a:effectLst>
                  <a:outerShdw blurRad="38100" dist="38100" dir="2700000" algn="tl">
                    <a:srgbClr val="C0C0C0"/>
                  </a:outerShdw>
                </a:effectLst>
                <a:latin typeface="Comic Sans MS" pitchFamily="66" charset="0"/>
              </a:rPr>
              <a:t>Outline</a:t>
            </a:r>
          </a:p>
        </p:txBody>
      </p:sp>
    </p:spTree>
    <p:extLst>
      <p:ext uri="{BB962C8B-B14F-4D97-AF65-F5344CB8AC3E}">
        <p14:creationId xmlns:p14="http://schemas.microsoft.com/office/powerpoint/2010/main" val="4967918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17762"/>
                                        </p:tgtEl>
                                        <p:attrNameLst>
                                          <p:attrName>style.visibility</p:attrName>
                                        </p:attrNameLst>
                                      </p:cBhvr>
                                      <p:to>
                                        <p:strVal val="visible"/>
                                      </p:to>
                                    </p:set>
                                    <p:anim calcmode="lin" valueType="num">
                                      <p:cBhvr additive="base">
                                        <p:cTn id="7" dur="500" fill="hold"/>
                                        <p:tgtEl>
                                          <p:spTgt spid="117762"/>
                                        </p:tgtEl>
                                        <p:attrNameLst>
                                          <p:attrName>ppt_x</p:attrName>
                                        </p:attrNameLst>
                                      </p:cBhvr>
                                      <p:tavLst>
                                        <p:tav tm="0">
                                          <p:val>
                                            <p:strVal val="#ppt_x"/>
                                          </p:val>
                                        </p:tav>
                                        <p:tav tm="100000">
                                          <p:val>
                                            <p:strVal val="#ppt_x"/>
                                          </p:val>
                                        </p:tav>
                                      </p:tavLst>
                                    </p:anim>
                                    <p:anim calcmode="lin" valueType="num">
                                      <p:cBhvr additive="base">
                                        <p:cTn id="8" dur="500" fill="hold"/>
                                        <p:tgtEl>
                                          <p:spTgt spid="1177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2"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Specific Points</a:t>
            </a:r>
            <a:endParaRPr lang="en-US" dirty="0"/>
          </a:p>
        </p:txBody>
      </p:sp>
      <p:sp>
        <p:nvSpPr>
          <p:cNvPr id="3" name="Content Placeholder 2"/>
          <p:cNvSpPr>
            <a:spLocks noGrp="1"/>
          </p:cNvSpPr>
          <p:nvPr>
            <p:ph idx="1"/>
          </p:nvPr>
        </p:nvSpPr>
        <p:spPr/>
        <p:txBody>
          <a:bodyPr>
            <a:normAutofit fontScale="85000" lnSpcReduction="20000"/>
          </a:bodyPr>
          <a:lstStyle/>
          <a:p>
            <a:pPr lvl="1"/>
            <a:r>
              <a:rPr lang="en-US" b="1" dirty="0"/>
              <a:t>What support is given for those claims</a:t>
            </a:r>
            <a:r>
              <a:rPr lang="en-US" dirty="0" smtClean="0"/>
              <a:t>?</a:t>
            </a:r>
          </a:p>
          <a:p>
            <a:pPr lvl="2"/>
            <a:r>
              <a:rPr lang="en-US" dirty="0" smtClean="0"/>
              <a:t>What </a:t>
            </a:r>
            <a:r>
              <a:rPr lang="en-US" dirty="0"/>
              <a:t>evidence, and what type (experimental, statistical</a:t>
            </a:r>
            <a:r>
              <a:rPr lang="en-US" dirty="0" smtClean="0"/>
              <a:t>, </a:t>
            </a:r>
            <a:r>
              <a:rPr lang="en-US" dirty="0" err="1"/>
              <a:t>etc</a:t>
            </a:r>
            <a:r>
              <a:rPr lang="en-US" dirty="0"/>
              <a:t>) is offered?  Is the evidence relevant?  Sufficient</a:t>
            </a:r>
            <a:r>
              <a:rPr lang="en-US" dirty="0" smtClean="0"/>
              <a:t>?</a:t>
            </a:r>
          </a:p>
          <a:p>
            <a:pPr lvl="2"/>
            <a:r>
              <a:rPr lang="en-US" dirty="0" smtClean="0"/>
              <a:t>What </a:t>
            </a:r>
            <a:r>
              <a:rPr lang="en-US" dirty="0"/>
              <a:t>arguments are given?  What assumptions are made and are they warranted</a:t>
            </a:r>
            <a:r>
              <a:rPr lang="en-US" dirty="0" smtClean="0"/>
              <a:t>?</a:t>
            </a:r>
          </a:p>
          <a:p>
            <a:pPr lvl="1"/>
            <a:r>
              <a:rPr lang="en-US" b="1" dirty="0"/>
              <a:t>What is the source of the evidence or other information</a:t>
            </a:r>
            <a:r>
              <a:rPr lang="en-US" dirty="0"/>
              <a:t>?  The author's own experiments, surveys, </a:t>
            </a:r>
            <a:r>
              <a:rPr lang="en-US" dirty="0" err="1"/>
              <a:t>etc</a:t>
            </a:r>
            <a:r>
              <a:rPr lang="en-US" dirty="0"/>
              <a:t>?  Government documents?  How reliable are the sources? </a:t>
            </a:r>
          </a:p>
          <a:p>
            <a:pPr lvl="1"/>
            <a:r>
              <a:rPr lang="en-US" b="1" dirty="0"/>
              <a:t>Does the author take into account contrary or conflicting evidence and arguments</a:t>
            </a:r>
            <a:r>
              <a:rPr lang="en-US" dirty="0" smtClean="0"/>
              <a:t>?  How does the author address disagreements with other researchers? </a:t>
            </a:r>
            <a:endParaRPr lang="en-US" dirty="0"/>
          </a:p>
          <a:p>
            <a:pPr lvl="1"/>
            <a:r>
              <a:rPr lang="en-US" b="1" dirty="0"/>
              <a:t>What specific conclusions are drawn</a:t>
            </a:r>
            <a:r>
              <a:rPr lang="en-US" dirty="0"/>
              <a:t>?  Are they warranted by the evidence? </a:t>
            </a:r>
          </a:p>
          <a:p>
            <a:pPr lvl="1"/>
            <a:r>
              <a:rPr lang="en-US" b="1" dirty="0"/>
              <a:t>How does this article, argument, theory, </a:t>
            </a:r>
            <a:r>
              <a:rPr lang="en-US" b="1" dirty="0" err="1"/>
              <a:t>etc</a:t>
            </a:r>
            <a:r>
              <a:rPr lang="en-US" b="1" dirty="0"/>
              <a:t>, relate to other work</a:t>
            </a:r>
            <a:r>
              <a:rPr lang="en-US" dirty="0"/>
              <a:t>? </a:t>
            </a:r>
          </a:p>
          <a:p>
            <a:pPr lvl="1"/>
            <a:endParaRPr lang="en-US" dirty="0"/>
          </a:p>
          <a:p>
            <a:pPr lvl="2"/>
            <a:endParaRPr lang="en-US" dirty="0"/>
          </a:p>
        </p:txBody>
      </p:sp>
    </p:spTree>
    <p:extLst>
      <p:ext uri="{BB962C8B-B14F-4D97-AF65-F5344CB8AC3E}">
        <p14:creationId xmlns:p14="http://schemas.microsoft.com/office/powerpoint/2010/main" val="20132283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ext Box 2"/>
          <p:cNvSpPr txBox="1">
            <a:spLocks noChangeArrowheads="1"/>
          </p:cNvSpPr>
          <p:nvPr/>
        </p:nvSpPr>
        <p:spPr bwMode="auto">
          <a:xfrm>
            <a:off x="1447800" y="2609850"/>
            <a:ext cx="5105400" cy="3625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marL="457200" indent="-457200">
              <a:defRPr sz="2400">
                <a:solidFill>
                  <a:schemeClr val="tx1"/>
                </a:solidFill>
                <a:latin typeface="Times New Roman" charset="0"/>
                <a:ea typeface="ＭＳ Ｐゴシック" charset="0"/>
              </a:defRPr>
            </a:lvl1pPr>
            <a:lvl2pPr marL="914400" indent="-457200">
              <a:defRPr sz="2400">
                <a:solidFill>
                  <a:schemeClr val="tx1"/>
                </a:solidFill>
                <a:latin typeface="Times New Roman" charset="0"/>
                <a:ea typeface="ＭＳ Ｐゴシック" charset="0"/>
              </a:defRPr>
            </a:lvl2pPr>
            <a:lvl3pPr marL="1371600" indent="-457200">
              <a:defRPr sz="2400">
                <a:solidFill>
                  <a:schemeClr val="tx1"/>
                </a:solidFill>
                <a:latin typeface="Times New Roman" charset="0"/>
                <a:ea typeface="ＭＳ Ｐゴシック" charset="0"/>
              </a:defRPr>
            </a:lvl3pPr>
            <a:lvl4pPr marL="1828800" indent="-457200">
              <a:defRPr sz="2400">
                <a:solidFill>
                  <a:schemeClr val="tx1"/>
                </a:solidFill>
                <a:latin typeface="Times New Roman" charset="0"/>
                <a:ea typeface="ＭＳ Ｐゴシック" charset="0"/>
              </a:defRPr>
            </a:lvl4pPr>
            <a:lvl5pPr marL="2286000" indent="-457200">
              <a:defRPr sz="2400">
                <a:solidFill>
                  <a:schemeClr val="tx1"/>
                </a:solidFill>
                <a:latin typeface="Times New Roman" charset="0"/>
                <a:ea typeface="ＭＳ Ｐゴシック" charset="0"/>
              </a:defRPr>
            </a:lvl5pPr>
            <a:lvl6pPr marL="2743200" indent="-457200" fontAlgn="base">
              <a:spcBef>
                <a:spcPct val="0"/>
              </a:spcBef>
              <a:spcAft>
                <a:spcPct val="0"/>
              </a:spcAft>
              <a:defRPr sz="2400">
                <a:solidFill>
                  <a:schemeClr val="tx1"/>
                </a:solidFill>
                <a:latin typeface="Times New Roman" charset="0"/>
                <a:ea typeface="ＭＳ Ｐゴシック" charset="0"/>
              </a:defRPr>
            </a:lvl6pPr>
            <a:lvl7pPr marL="3200400" indent="-457200" fontAlgn="base">
              <a:spcBef>
                <a:spcPct val="0"/>
              </a:spcBef>
              <a:spcAft>
                <a:spcPct val="0"/>
              </a:spcAft>
              <a:defRPr sz="2400">
                <a:solidFill>
                  <a:schemeClr val="tx1"/>
                </a:solidFill>
                <a:latin typeface="Times New Roman" charset="0"/>
                <a:ea typeface="ＭＳ Ｐゴシック" charset="0"/>
              </a:defRPr>
            </a:lvl7pPr>
            <a:lvl8pPr marL="3657600" indent="-457200" fontAlgn="base">
              <a:spcBef>
                <a:spcPct val="0"/>
              </a:spcBef>
              <a:spcAft>
                <a:spcPct val="0"/>
              </a:spcAft>
              <a:defRPr sz="2400">
                <a:solidFill>
                  <a:schemeClr val="tx1"/>
                </a:solidFill>
                <a:latin typeface="Times New Roman" charset="0"/>
                <a:ea typeface="ＭＳ Ｐゴシック" charset="0"/>
              </a:defRPr>
            </a:lvl8pPr>
            <a:lvl9pPr marL="4114800" indent="-457200" fontAlgn="base">
              <a:spcBef>
                <a:spcPct val="0"/>
              </a:spcBef>
              <a:spcAft>
                <a:spcPct val="0"/>
              </a:spcAft>
              <a:defRPr sz="2400">
                <a:solidFill>
                  <a:schemeClr val="tx1"/>
                </a:solidFill>
                <a:latin typeface="Times New Roman" charset="0"/>
                <a:ea typeface="ＭＳ Ｐゴシック" charset="0"/>
              </a:defRPr>
            </a:lvl9pPr>
          </a:lstStyle>
          <a:p>
            <a:pPr>
              <a:lnSpc>
                <a:spcPct val="120000"/>
              </a:lnSpc>
              <a:defRPr/>
            </a:pPr>
            <a:r>
              <a:rPr lang="en-GB" dirty="0" smtClean="0">
                <a:solidFill>
                  <a:srgbClr val="008000"/>
                </a:solidFill>
                <a:effectLst>
                  <a:outerShdw blurRad="38100" dist="38100" dir="2700000" algn="tl">
                    <a:srgbClr val="DDDDDD"/>
                  </a:outerShdw>
                </a:effectLst>
                <a:latin typeface="Arial" charset="0"/>
              </a:rPr>
              <a:t>1. What is a </a:t>
            </a:r>
            <a:r>
              <a:rPr lang="en-GB" dirty="0">
                <a:solidFill>
                  <a:srgbClr val="008000"/>
                </a:solidFill>
                <a:effectLst>
                  <a:outerShdw blurRad="38100" dist="38100" dir="2700000" algn="tl">
                    <a:srgbClr val="DDDDDD"/>
                  </a:outerShdw>
                </a:effectLst>
                <a:latin typeface="Arial" charset="0"/>
              </a:rPr>
              <a:t>Literature Review</a:t>
            </a:r>
          </a:p>
          <a:p>
            <a:pPr marL="0" indent="0">
              <a:lnSpc>
                <a:spcPct val="120000"/>
              </a:lnSpc>
              <a:defRPr/>
            </a:pPr>
            <a:r>
              <a:rPr lang="en-GB" dirty="0" smtClean="0">
                <a:solidFill>
                  <a:srgbClr val="FF9900"/>
                </a:solidFill>
                <a:effectLst>
                  <a:outerShdw blurRad="38100" dist="38100" dir="2700000" algn="tl">
                    <a:srgbClr val="DDDDDD"/>
                  </a:outerShdw>
                </a:effectLst>
                <a:latin typeface="Arial" charset="0"/>
              </a:rPr>
              <a:t>2. Systematic Mapping Study</a:t>
            </a:r>
            <a:endParaRPr lang="en-GB" dirty="0">
              <a:solidFill>
                <a:srgbClr val="FF9900"/>
              </a:solidFill>
              <a:effectLst>
                <a:outerShdw blurRad="38100" dist="38100" dir="2700000" algn="tl">
                  <a:srgbClr val="DDDDDD"/>
                </a:outerShdw>
              </a:effectLst>
              <a:latin typeface="Arial" charset="0"/>
            </a:endParaRPr>
          </a:p>
          <a:p>
            <a:pPr>
              <a:lnSpc>
                <a:spcPct val="120000"/>
              </a:lnSpc>
              <a:defRPr/>
            </a:pPr>
            <a:r>
              <a:rPr lang="en-GB" dirty="0" smtClean="0">
                <a:solidFill>
                  <a:srgbClr val="008000"/>
                </a:solidFill>
                <a:effectLst>
                  <a:outerShdw blurRad="38100" dist="38100" dir="2700000" algn="tl">
                    <a:srgbClr val="DDDDDD"/>
                  </a:outerShdw>
                </a:effectLst>
                <a:latin typeface="Arial" charset="0"/>
              </a:rPr>
              <a:t>3. Systematic Literature Review</a:t>
            </a:r>
            <a:endParaRPr lang="en-GB" dirty="0">
              <a:solidFill>
                <a:srgbClr val="008000"/>
              </a:solidFill>
              <a:effectLst>
                <a:outerShdw blurRad="38100" dist="38100" dir="2700000" algn="tl">
                  <a:srgbClr val="DDDDDD"/>
                </a:outerShdw>
              </a:effectLst>
              <a:latin typeface="Arial" charset="0"/>
            </a:endParaRPr>
          </a:p>
          <a:p>
            <a:pPr>
              <a:lnSpc>
                <a:spcPct val="120000"/>
              </a:lnSpc>
              <a:defRPr/>
            </a:pPr>
            <a:r>
              <a:rPr lang="en-GB" dirty="0" smtClean="0">
                <a:solidFill>
                  <a:srgbClr val="008000"/>
                </a:solidFill>
                <a:effectLst>
                  <a:outerShdw blurRad="38100" dist="38100" dir="2700000" algn="tl">
                    <a:srgbClr val="DDDDDD"/>
                  </a:outerShdw>
                </a:effectLst>
                <a:latin typeface="Arial" charset="0"/>
              </a:rPr>
              <a:t>4</a:t>
            </a:r>
            <a:r>
              <a:rPr lang="en-GB" dirty="0">
                <a:solidFill>
                  <a:srgbClr val="008000"/>
                </a:solidFill>
                <a:effectLst>
                  <a:outerShdw blurRad="38100" dist="38100" dir="2700000" algn="tl">
                    <a:srgbClr val="DDDDDD"/>
                  </a:outerShdw>
                </a:effectLst>
                <a:latin typeface="Arial" charset="0"/>
              </a:rPr>
              <a:t>. Difference between Systematic Mapping and Literature Review</a:t>
            </a:r>
          </a:p>
          <a:p>
            <a:pPr>
              <a:lnSpc>
                <a:spcPct val="120000"/>
              </a:lnSpc>
              <a:defRPr/>
            </a:pPr>
            <a:endParaRPr lang="en-GB" dirty="0">
              <a:solidFill>
                <a:srgbClr val="008000"/>
              </a:solidFill>
              <a:effectLst>
                <a:outerShdw blurRad="38100" dist="38100" dir="2700000" algn="tl">
                  <a:srgbClr val="DDDDDD"/>
                </a:outerShdw>
              </a:effectLst>
              <a:latin typeface="Arial" charset="0"/>
            </a:endParaRPr>
          </a:p>
          <a:p>
            <a:pPr>
              <a:lnSpc>
                <a:spcPct val="120000"/>
              </a:lnSpc>
              <a:defRPr/>
            </a:pPr>
            <a:endParaRPr lang="en-GB" dirty="0" smtClean="0">
              <a:solidFill>
                <a:srgbClr val="008000"/>
              </a:solidFill>
              <a:effectLst>
                <a:outerShdw blurRad="38100" dist="38100" dir="2700000" algn="tl">
                  <a:srgbClr val="DDDDDD"/>
                </a:outerShdw>
              </a:effectLst>
              <a:latin typeface="Arial" charset="0"/>
            </a:endParaRPr>
          </a:p>
          <a:p>
            <a:pPr>
              <a:lnSpc>
                <a:spcPct val="120000"/>
              </a:lnSpc>
              <a:defRPr/>
            </a:pPr>
            <a:endParaRPr lang="en-GB" dirty="0" smtClean="0">
              <a:solidFill>
                <a:srgbClr val="008000"/>
              </a:solidFill>
              <a:effectLst>
                <a:outerShdw blurRad="38100" dist="38100" dir="2700000" algn="tl">
                  <a:srgbClr val="DDDDDD"/>
                </a:outerShdw>
              </a:effectLst>
              <a:latin typeface="Arial" charset="0"/>
            </a:endParaRPr>
          </a:p>
        </p:txBody>
      </p:sp>
      <p:sp>
        <p:nvSpPr>
          <p:cNvPr id="117763" name="Rectangle 3"/>
          <p:cNvSpPr>
            <a:spLocks noChangeArrowheads="1"/>
          </p:cNvSpPr>
          <p:nvPr/>
        </p:nvSpPr>
        <p:spPr bwMode="auto">
          <a:xfrm>
            <a:off x="2786063" y="617538"/>
            <a:ext cx="19256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1" hangingPunct="1">
              <a:lnSpc>
                <a:spcPct val="100000"/>
              </a:lnSpc>
            </a:pPr>
            <a:r>
              <a:rPr lang="en-GB" sz="4000" dirty="0">
                <a:solidFill>
                  <a:srgbClr val="006600"/>
                </a:solidFill>
                <a:effectLst>
                  <a:outerShdw blurRad="38100" dist="38100" dir="2700000" algn="tl">
                    <a:srgbClr val="C0C0C0"/>
                  </a:outerShdw>
                </a:effectLst>
                <a:latin typeface="Comic Sans MS" pitchFamily="66" charset="0"/>
              </a:rPr>
              <a:t>Outline</a:t>
            </a:r>
          </a:p>
        </p:txBody>
      </p:sp>
    </p:spTree>
    <p:extLst>
      <p:ext uri="{BB962C8B-B14F-4D97-AF65-F5344CB8AC3E}">
        <p14:creationId xmlns:p14="http://schemas.microsoft.com/office/powerpoint/2010/main" val="34275213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17762"/>
                                        </p:tgtEl>
                                        <p:attrNameLst>
                                          <p:attrName>style.visibility</p:attrName>
                                        </p:attrNameLst>
                                      </p:cBhvr>
                                      <p:to>
                                        <p:strVal val="visible"/>
                                      </p:to>
                                    </p:set>
                                    <p:anim calcmode="lin" valueType="num">
                                      <p:cBhvr additive="base">
                                        <p:cTn id="7" dur="500" fill="hold"/>
                                        <p:tgtEl>
                                          <p:spTgt spid="117762"/>
                                        </p:tgtEl>
                                        <p:attrNameLst>
                                          <p:attrName>ppt_x</p:attrName>
                                        </p:attrNameLst>
                                      </p:cBhvr>
                                      <p:tavLst>
                                        <p:tav tm="0">
                                          <p:val>
                                            <p:strVal val="#ppt_x"/>
                                          </p:val>
                                        </p:tav>
                                        <p:tav tm="100000">
                                          <p:val>
                                            <p:strVal val="#ppt_x"/>
                                          </p:val>
                                        </p:tav>
                                      </p:tavLst>
                                    </p:anim>
                                    <p:anim calcmode="lin" valueType="num">
                                      <p:cBhvr additive="base">
                                        <p:cTn id="8" dur="500" fill="hold"/>
                                        <p:tgtEl>
                                          <p:spTgt spid="1177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2"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Systematic </a:t>
            </a:r>
            <a:r>
              <a:rPr lang="en-US" dirty="0"/>
              <a:t>M</a:t>
            </a:r>
            <a:r>
              <a:rPr lang="en-US" dirty="0" smtClean="0"/>
              <a:t>apping</a:t>
            </a:r>
            <a:endParaRPr lang="en-US" dirty="0"/>
          </a:p>
        </p:txBody>
      </p:sp>
      <p:sp>
        <p:nvSpPr>
          <p:cNvPr id="3" name="Content Placeholder 2"/>
          <p:cNvSpPr>
            <a:spLocks noGrp="1"/>
          </p:cNvSpPr>
          <p:nvPr>
            <p:ph idx="1"/>
          </p:nvPr>
        </p:nvSpPr>
        <p:spPr/>
        <p:txBody>
          <a:bodyPr>
            <a:normAutofit/>
          </a:bodyPr>
          <a:lstStyle/>
          <a:p>
            <a:r>
              <a:rPr lang="en-US" dirty="0" smtClean="0"/>
              <a:t>Systematic mapping is a methodology that is frequently used in medical research, but has not been sufficiently emphasized, esp. in Computer Science.</a:t>
            </a:r>
          </a:p>
          <a:p>
            <a:r>
              <a:rPr lang="en-US" dirty="0" smtClean="0"/>
              <a:t>A systematic mapping study provides a structure of the type of research and results that have been published by categorizing them. </a:t>
            </a:r>
          </a:p>
          <a:p>
            <a:r>
              <a:rPr lang="en-US" dirty="0" smtClean="0"/>
              <a:t>It often gives a visual summary, the map, of its results.</a:t>
            </a:r>
          </a:p>
          <a:p>
            <a:r>
              <a:rPr lang="en-US" dirty="0" smtClean="0"/>
              <a:t>It requires less effort as compared to systematic review, while providing a more coarse-grained overview.</a:t>
            </a:r>
          </a:p>
        </p:txBody>
      </p:sp>
    </p:spTree>
    <p:extLst>
      <p:ext uri="{BB962C8B-B14F-4D97-AF65-F5344CB8AC3E}">
        <p14:creationId xmlns:p14="http://schemas.microsoft.com/office/powerpoint/2010/main" val="33722335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Systematic Map – Software Engineering</a:t>
            </a:r>
            <a:endParaRPr lang="en-US" dirty="0"/>
          </a:p>
        </p:txBody>
      </p:sp>
      <p:sp>
        <p:nvSpPr>
          <p:cNvPr id="3" name="Content Placeholder 2"/>
          <p:cNvSpPr>
            <a:spLocks noGrp="1"/>
          </p:cNvSpPr>
          <p:nvPr>
            <p:ph idx="1"/>
          </p:nvPr>
        </p:nvSpPr>
        <p:spPr/>
        <p:txBody>
          <a:bodyPr>
            <a:normAutofit/>
          </a:bodyPr>
          <a:lstStyle/>
          <a:p>
            <a:r>
              <a:rPr lang="en-US" dirty="0"/>
              <a:t>A software engineering systematic map is a defined method to build a classification scheme and structure a software engineering field of interest. </a:t>
            </a:r>
            <a:endParaRPr lang="en-US" dirty="0" smtClean="0"/>
          </a:p>
          <a:p>
            <a:r>
              <a:rPr lang="en-US" dirty="0" smtClean="0"/>
              <a:t>The </a:t>
            </a:r>
            <a:r>
              <a:rPr lang="en-US" dirty="0"/>
              <a:t>analysis of results focuses on frequencies of publications for categories within the scheme. </a:t>
            </a:r>
            <a:endParaRPr lang="en-US" dirty="0" smtClean="0"/>
          </a:p>
          <a:p>
            <a:pPr lvl="1"/>
            <a:r>
              <a:rPr lang="en-US" dirty="0" smtClean="0"/>
              <a:t>Thereby</a:t>
            </a:r>
            <a:r>
              <a:rPr lang="en-US" dirty="0"/>
              <a:t>, the coverage of the research field can be </a:t>
            </a:r>
            <a:r>
              <a:rPr lang="en-US" dirty="0" smtClean="0"/>
              <a:t>determined.</a:t>
            </a:r>
          </a:p>
          <a:p>
            <a:pPr lvl="1"/>
            <a:r>
              <a:rPr lang="en-US" dirty="0" smtClean="0"/>
              <a:t>Different </a:t>
            </a:r>
            <a:r>
              <a:rPr lang="en-US" dirty="0"/>
              <a:t>facets of the scheme can also be combined to answer more specific research questions.</a:t>
            </a:r>
          </a:p>
        </p:txBody>
      </p:sp>
    </p:spTree>
    <p:extLst>
      <p:ext uri="{BB962C8B-B14F-4D97-AF65-F5344CB8AC3E}">
        <p14:creationId xmlns:p14="http://schemas.microsoft.com/office/powerpoint/2010/main" val="34751287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Systematic Mapping </a:t>
            </a:r>
            <a:r>
              <a:rPr lang="en-US" dirty="0"/>
              <a:t>P</a:t>
            </a:r>
            <a:r>
              <a:rPr lang="en-US" dirty="0" smtClean="0"/>
              <a:t>rocess</a:t>
            </a:r>
            <a:endParaRPr lang="en-US" dirty="0"/>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0575" y="2509838"/>
            <a:ext cx="7562850" cy="183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28460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Definition of Research Questions (Research Scope)</a:t>
            </a:r>
            <a:endParaRPr lang="en-US" dirty="0"/>
          </a:p>
        </p:txBody>
      </p:sp>
      <p:sp>
        <p:nvSpPr>
          <p:cNvPr id="3" name="Content Placeholder 2"/>
          <p:cNvSpPr>
            <a:spLocks noGrp="1"/>
          </p:cNvSpPr>
          <p:nvPr>
            <p:ph idx="1"/>
          </p:nvPr>
        </p:nvSpPr>
        <p:spPr/>
        <p:txBody>
          <a:bodyPr>
            <a:normAutofit/>
          </a:bodyPr>
          <a:lstStyle/>
          <a:p>
            <a:r>
              <a:rPr lang="en-US" dirty="0" smtClean="0"/>
              <a:t>The main goal of a systematic mapping studies:</a:t>
            </a:r>
          </a:p>
          <a:p>
            <a:pPr lvl="1"/>
            <a:r>
              <a:rPr lang="en-US" dirty="0" smtClean="0"/>
              <a:t>provide an overview of a research area, and </a:t>
            </a:r>
          </a:p>
          <a:p>
            <a:pPr lvl="1"/>
            <a:r>
              <a:rPr lang="en-US" dirty="0" smtClean="0"/>
              <a:t>identify the quantity and type of research and results available within it.</a:t>
            </a:r>
          </a:p>
          <a:p>
            <a:pPr lvl="2"/>
            <a:r>
              <a:rPr lang="en-US" dirty="0" smtClean="0"/>
              <a:t>Often one wants to map the frequencies of publication over time to see trends. </a:t>
            </a:r>
          </a:p>
          <a:p>
            <a:r>
              <a:rPr lang="en-US" dirty="0" smtClean="0"/>
              <a:t>A secondary goal can be to identify the forums in which research in the area has been published.</a:t>
            </a:r>
          </a:p>
        </p:txBody>
      </p:sp>
    </p:spTree>
    <p:extLst>
      <p:ext uri="{BB962C8B-B14F-4D97-AF65-F5344CB8AC3E}">
        <p14:creationId xmlns:p14="http://schemas.microsoft.com/office/powerpoint/2010/main" val="22361513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Definition </a:t>
            </a:r>
            <a:r>
              <a:rPr lang="en-US" dirty="0"/>
              <a:t>of Research Questions (Research Scope)</a:t>
            </a:r>
          </a:p>
        </p:txBody>
      </p:sp>
      <p:pic>
        <p:nvPicPr>
          <p:cNvPr id="8" name="Picture 7"/>
          <p:cNvPicPr>
            <a:picLocks noChangeAspect="1"/>
          </p:cNvPicPr>
          <p:nvPr/>
        </p:nvPicPr>
        <p:blipFill>
          <a:blip r:embed="rId2" cstate="print"/>
          <a:stretch>
            <a:fillRect/>
          </a:stretch>
        </p:blipFill>
        <p:spPr>
          <a:xfrm>
            <a:off x="18318" y="3429000"/>
            <a:ext cx="9144000" cy="2120202"/>
          </a:xfrm>
          <a:prstGeom prst="rect">
            <a:avLst/>
          </a:prstGeom>
        </p:spPr>
      </p:pic>
      <p:sp>
        <p:nvSpPr>
          <p:cNvPr id="9" name="Content Placeholder 2"/>
          <p:cNvSpPr>
            <a:spLocks noGrp="1"/>
          </p:cNvSpPr>
          <p:nvPr>
            <p:ph idx="1"/>
          </p:nvPr>
        </p:nvSpPr>
        <p:spPr>
          <a:xfrm>
            <a:off x="457200" y="1935480"/>
            <a:ext cx="8229600" cy="4389120"/>
          </a:xfrm>
        </p:spPr>
        <p:txBody>
          <a:bodyPr>
            <a:normAutofit/>
          </a:bodyPr>
          <a:lstStyle/>
          <a:p>
            <a:r>
              <a:rPr lang="en-US" dirty="0" smtClean="0"/>
              <a:t>These goals are reﬂected in both papers’ research questions (RQs) which are similar, as shown in Table 1.</a:t>
            </a:r>
            <a:endParaRPr lang="en-US" dirty="0"/>
          </a:p>
        </p:txBody>
      </p:sp>
    </p:spTree>
    <p:extLst>
      <p:ext uri="{BB962C8B-B14F-4D97-AF65-F5344CB8AC3E}">
        <p14:creationId xmlns:p14="http://schemas.microsoft.com/office/powerpoint/2010/main" val="11849613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Conduct Search for Primary Studies (All Papers)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primary studies are identiﬁed by using search strings on scientiﬁc databases or browsing manually through relevant conference proceedings or journal publications.</a:t>
            </a:r>
          </a:p>
          <a:p>
            <a:pPr lvl="1"/>
            <a:r>
              <a:rPr lang="en-US" dirty="0" smtClean="0"/>
              <a:t>A good way to create the search string is to structure them in terms of population, intervention, comparison, and outcome (</a:t>
            </a:r>
            <a:r>
              <a:rPr lang="en-US" dirty="0" err="1" smtClean="0"/>
              <a:t>Kitchenham</a:t>
            </a:r>
            <a:r>
              <a:rPr lang="en-US" dirty="0" smtClean="0"/>
              <a:t> &amp; Charters 2007). </a:t>
            </a:r>
          </a:p>
          <a:p>
            <a:r>
              <a:rPr lang="en-US" dirty="0" smtClean="0"/>
              <a:t>The structure should of course be driven by the research questions.</a:t>
            </a:r>
          </a:p>
          <a:p>
            <a:pPr lvl="1"/>
            <a:r>
              <a:rPr lang="en-US" dirty="0" smtClean="0"/>
              <a:t>Keywords for the search string can be taken from each aspect of the structure.</a:t>
            </a:r>
          </a:p>
          <a:p>
            <a:pPr lvl="2"/>
            <a:r>
              <a:rPr lang="en-US" dirty="0" smtClean="0"/>
              <a:t>E.g</a:t>
            </a:r>
            <a:r>
              <a:rPr lang="en-US" dirty="0"/>
              <a:t>.</a:t>
            </a:r>
            <a:r>
              <a:rPr lang="en-US" dirty="0" smtClean="0"/>
              <a:t> outcome of a study (e.g., accuracy of an estimation method) could lead to keywords like ”case study” or ”experiment”, which are research approaches to determine this accuracy.</a:t>
            </a:r>
            <a:endParaRPr lang="en-US" dirty="0"/>
          </a:p>
        </p:txBody>
      </p:sp>
    </p:spTree>
    <p:extLst>
      <p:ext uri="{BB962C8B-B14F-4D97-AF65-F5344CB8AC3E}">
        <p14:creationId xmlns:p14="http://schemas.microsoft.com/office/powerpoint/2010/main" val="37840730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33257182"/>
              </p:ext>
            </p:extLst>
          </p:nvPr>
        </p:nvGraphicFramePr>
        <p:xfrm>
          <a:off x="457200" y="2159000"/>
          <a:ext cx="8229600" cy="3403599"/>
        </p:xfrm>
        <a:graphic>
          <a:graphicData uri="http://schemas.openxmlformats.org/drawingml/2006/table">
            <a:tbl>
              <a:tblPr firstRow="1" bandRow="1">
                <a:tableStyleId>{5C22544A-7EE6-4342-B048-85BDC9FD1C3A}</a:tableStyleId>
              </a:tblPr>
              <a:tblGrid>
                <a:gridCol w="8229600">
                  <a:extLst>
                    <a:ext uri="{9D8B030D-6E8A-4147-A177-3AD203B41FA5}">
                      <a16:colId xmlns:a16="http://schemas.microsoft.com/office/drawing/2014/main" val="20000"/>
                    </a:ext>
                  </a:extLst>
                </a:gridCol>
              </a:tblGrid>
              <a:tr h="382839">
                <a:tc>
                  <a:txBody>
                    <a:bodyPr/>
                    <a:lstStyle/>
                    <a:p>
                      <a:endParaRPr lang="en-US" dirty="0"/>
                    </a:p>
                  </a:txBody>
                  <a:tcPr/>
                </a:tc>
                <a:extLst>
                  <a:ext uri="{0D108BD9-81ED-4DB2-BD59-A6C34878D82A}">
                    <a16:rowId xmlns:a16="http://schemas.microsoft.com/office/drawing/2014/main" val="10000"/>
                  </a:ext>
                </a:extLst>
              </a:tr>
              <a:tr h="1510380">
                <a:tc>
                  <a:txBody>
                    <a:bodyPr/>
                    <a:lstStyle/>
                    <a:p>
                      <a:r>
                        <a:rPr lang="en-US" dirty="0" smtClean="0"/>
                        <a:t>Object Oriented Design Map: </a:t>
                      </a:r>
                    </a:p>
                    <a:p>
                      <a:endParaRPr lang="en-US" dirty="0" smtClean="0"/>
                    </a:p>
                    <a:p>
                      <a:r>
                        <a:rPr lang="en-US" dirty="0" smtClean="0"/>
                        <a:t>(”object oriented” AND ”design” AND ”empirical evidence”) OR (”OO” AND ”empirical”</a:t>
                      </a:r>
                      <a:r>
                        <a:rPr lang="en-US" baseline="0" dirty="0" smtClean="0"/>
                        <a:t> </a:t>
                      </a:r>
                      <a:r>
                        <a:rPr lang="en-US" dirty="0" smtClean="0"/>
                        <a:t>AND ”design”) OR (”software design” AND ”OO” AND</a:t>
                      </a:r>
                      <a:r>
                        <a:rPr lang="en-US" baseline="0" dirty="0" smtClean="0"/>
                        <a:t> </a:t>
                      </a:r>
                      <a:r>
                        <a:rPr lang="en-US" dirty="0" smtClean="0"/>
                        <a:t>”experimental”)</a:t>
                      </a:r>
                    </a:p>
                  </a:txBody>
                  <a:tcPr/>
                </a:tc>
                <a:extLst>
                  <a:ext uri="{0D108BD9-81ED-4DB2-BD59-A6C34878D82A}">
                    <a16:rowId xmlns:a16="http://schemas.microsoft.com/office/drawing/2014/main" val="10001"/>
                  </a:ext>
                </a:extLst>
              </a:tr>
              <a:tr h="1510380">
                <a:tc>
                  <a:txBody>
                    <a:bodyPr/>
                    <a:lstStyle/>
                    <a:p>
                      <a:endParaRPr lang="en-US" dirty="0" smtClean="0"/>
                    </a:p>
                    <a:p>
                      <a:r>
                        <a:rPr lang="en-US" dirty="0" smtClean="0"/>
                        <a:t>Software Product Line Variability Map: </a:t>
                      </a:r>
                    </a:p>
                    <a:p>
                      <a:endParaRPr lang="en-US" dirty="0" smtClean="0"/>
                    </a:p>
                    <a:p>
                      <a:r>
                        <a:rPr lang="en-US" dirty="0" smtClean="0"/>
                        <a:t>”software” AND (”product line” OR ”product family” OR ”system family”) AND (”variability” OR ”variation”)</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22739895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Screening of Papers for Inclusion and Exclusion (Relevant Papers)</a:t>
            </a:r>
            <a:endParaRPr lang="en-US" dirty="0"/>
          </a:p>
        </p:txBody>
      </p:sp>
      <p:sp>
        <p:nvSpPr>
          <p:cNvPr id="3" name="Content Placeholder 2"/>
          <p:cNvSpPr>
            <a:spLocks noGrp="1"/>
          </p:cNvSpPr>
          <p:nvPr>
            <p:ph idx="1"/>
          </p:nvPr>
        </p:nvSpPr>
        <p:spPr/>
        <p:txBody>
          <a:bodyPr>
            <a:normAutofit/>
          </a:bodyPr>
          <a:lstStyle/>
          <a:p>
            <a:r>
              <a:rPr lang="en-US" dirty="0" smtClean="0"/>
              <a:t>Inclusion and exclusion criteria are used to exclude studies that are not relevant to answer the research questions. </a:t>
            </a:r>
          </a:p>
          <a:p>
            <a:r>
              <a:rPr lang="en-US" dirty="0" smtClean="0"/>
              <a:t>The criteria in Table 2 show that the research questions inﬂuenced the inclusion and exclusion criteria, thus the empirical part is considered only for the object oriented design map.</a:t>
            </a:r>
            <a:endParaRPr lang="en-US" dirty="0"/>
          </a:p>
        </p:txBody>
      </p:sp>
    </p:spTree>
    <p:extLst>
      <p:ext uri="{BB962C8B-B14F-4D97-AF65-F5344CB8AC3E}">
        <p14:creationId xmlns:p14="http://schemas.microsoft.com/office/powerpoint/2010/main" val="24052868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the </a:t>
            </a:r>
            <a:r>
              <a:rPr lang="en-US" b="1" dirty="0" smtClean="0"/>
              <a:t>“Literature”?</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The "literature" that is reviewed should be written by scientists and researchers for scientists and </a:t>
            </a:r>
            <a:r>
              <a:rPr lang="en-US" dirty="0" smtClean="0"/>
              <a:t>researchers.</a:t>
            </a:r>
          </a:p>
          <a:p>
            <a:r>
              <a:rPr lang="en-US" dirty="0"/>
              <a:t>I</a:t>
            </a:r>
            <a:r>
              <a:rPr lang="en-US" dirty="0" smtClean="0"/>
              <a:t>nclude </a:t>
            </a:r>
            <a:r>
              <a:rPr lang="en-US" dirty="0"/>
              <a:t>any of the following</a:t>
            </a:r>
            <a:r>
              <a:rPr lang="en-US" dirty="0" smtClean="0"/>
              <a:t>:</a:t>
            </a:r>
          </a:p>
          <a:p>
            <a:pPr lvl="1"/>
            <a:r>
              <a:rPr lang="en-US" dirty="0"/>
              <a:t>Academic, scholarly journal articles (i.e., peer-reviewed)</a:t>
            </a:r>
          </a:p>
          <a:p>
            <a:pPr lvl="1"/>
            <a:r>
              <a:rPr lang="en-US" dirty="0"/>
              <a:t>Books</a:t>
            </a:r>
          </a:p>
          <a:p>
            <a:pPr lvl="1"/>
            <a:r>
              <a:rPr lang="en-US" dirty="0"/>
              <a:t>Conference Proceedings</a:t>
            </a:r>
          </a:p>
          <a:p>
            <a:pPr lvl="1"/>
            <a:r>
              <a:rPr lang="en-US" dirty="0"/>
              <a:t>Dissertations</a:t>
            </a:r>
          </a:p>
          <a:p>
            <a:pPr lvl="1"/>
            <a:r>
              <a:rPr lang="en-US" dirty="0"/>
              <a:t>Patents</a:t>
            </a:r>
          </a:p>
          <a:p>
            <a:pPr lvl="1"/>
            <a:r>
              <a:rPr lang="en-US" dirty="0"/>
              <a:t>Standards</a:t>
            </a:r>
          </a:p>
          <a:p>
            <a:pPr lvl="1"/>
            <a:r>
              <a:rPr lang="en-US" dirty="0"/>
              <a:t>Technical Reports</a:t>
            </a:r>
          </a:p>
          <a:p>
            <a:pPr lvl="1"/>
            <a:r>
              <a:rPr lang="en-US" dirty="0"/>
              <a:t>Websites and other Internet Resources</a:t>
            </a:r>
          </a:p>
          <a:p>
            <a:pPr lvl="1"/>
            <a:endParaRPr lang="en-US" dirty="0"/>
          </a:p>
        </p:txBody>
      </p:sp>
    </p:spTree>
    <p:extLst>
      <p:ext uri="{BB962C8B-B14F-4D97-AF65-F5344CB8AC3E}">
        <p14:creationId xmlns:p14="http://schemas.microsoft.com/office/powerpoint/2010/main" val="416066272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44920088"/>
              </p:ext>
            </p:extLst>
          </p:nvPr>
        </p:nvGraphicFramePr>
        <p:xfrm>
          <a:off x="457200" y="685800"/>
          <a:ext cx="8229600" cy="548640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r>
                        <a:rPr lang="en-US" dirty="0" smtClean="0"/>
                        <a:t>Object Oriented Design Map (Bailey et al. 2007)</a:t>
                      </a:r>
                      <a:endParaRPr lang="en-US" dirty="0"/>
                    </a:p>
                  </a:txBody>
                  <a:tcPr/>
                </a:tc>
                <a:tc>
                  <a:txBody>
                    <a:bodyPr/>
                    <a:lstStyle/>
                    <a:p>
                      <a:r>
                        <a:rPr lang="en-US" dirty="0" smtClean="0"/>
                        <a:t>Software Product Line Variability Map (</a:t>
                      </a:r>
                      <a:r>
                        <a:rPr lang="en-US" dirty="0" err="1" smtClean="0"/>
                        <a:t>Mujtaba</a:t>
                      </a:r>
                      <a:r>
                        <a:rPr lang="en-US" dirty="0" smtClean="0"/>
                        <a:t> et al.</a:t>
                      </a:r>
                    </a:p>
                    <a:p>
                      <a:r>
                        <a:rPr lang="en-US" dirty="0" smtClean="0"/>
                        <a:t>2008)</a:t>
                      </a:r>
                      <a:endParaRPr lang="en-US" dirty="0"/>
                    </a:p>
                  </a:txBody>
                  <a:tcPr/>
                </a:tc>
                <a:extLst>
                  <a:ext uri="{0D108BD9-81ED-4DB2-BD59-A6C34878D82A}">
                    <a16:rowId xmlns:a16="http://schemas.microsoft.com/office/drawing/2014/main" val="10000"/>
                  </a:ext>
                </a:extLst>
              </a:tr>
              <a:tr h="370840">
                <a:tc>
                  <a:txBody>
                    <a:bodyPr/>
                    <a:lstStyle/>
                    <a:p>
                      <a:r>
                        <a:rPr lang="en-US" b="1" dirty="0" smtClean="0"/>
                        <a:t>Inclusion</a:t>
                      </a:r>
                      <a:r>
                        <a:rPr lang="en-US" dirty="0" smtClean="0"/>
                        <a:t>: books, papers, technical reports and grey literature describing empirical studies regarding object oriented software design. Where several papers reported the same study, only the most recent was included. Where several studies were reported in the same paper,</a:t>
                      </a:r>
                      <a:r>
                        <a:rPr lang="en-US" baseline="0" dirty="0" smtClean="0"/>
                        <a:t> </a:t>
                      </a:r>
                      <a:r>
                        <a:rPr lang="en-US" dirty="0" smtClean="0"/>
                        <a:t>each relevant study was treated separately.</a:t>
                      </a:r>
                      <a:endParaRPr lang="en-US" dirty="0"/>
                    </a:p>
                  </a:txBody>
                  <a:tcPr/>
                </a:tc>
                <a:tc>
                  <a:txBody>
                    <a:bodyPr/>
                    <a:lstStyle/>
                    <a:p>
                      <a:r>
                        <a:rPr lang="en-US" b="1" dirty="0" smtClean="0"/>
                        <a:t>Inclusion</a:t>
                      </a:r>
                      <a:r>
                        <a:rPr lang="en-US" dirty="0" smtClean="0"/>
                        <a:t>: The abstract explicitly mentions variability or variation in the context of software product line engineering. From the abstract, the researcher is able to</a:t>
                      </a:r>
                      <a:r>
                        <a:rPr lang="en-US" baseline="0" dirty="0" smtClean="0"/>
                        <a:t> </a:t>
                      </a:r>
                      <a:r>
                        <a:rPr lang="en-US" dirty="0" smtClean="0"/>
                        <a:t>deduce that the focus of the paper contributes to product line variability research.</a:t>
                      </a:r>
                      <a:endParaRPr lang="en-US" dirty="0"/>
                    </a:p>
                  </a:txBody>
                  <a:tcPr/>
                </a:tc>
                <a:extLst>
                  <a:ext uri="{0D108BD9-81ED-4DB2-BD59-A6C34878D82A}">
                    <a16:rowId xmlns:a16="http://schemas.microsoft.com/office/drawing/2014/main" val="10001"/>
                  </a:ext>
                </a:extLst>
              </a:tr>
              <a:tr h="370840">
                <a:tc>
                  <a:txBody>
                    <a:bodyPr/>
                    <a:lstStyle/>
                    <a:p>
                      <a:r>
                        <a:rPr lang="en-US" b="1" dirty="0" smtClean="0"/>
                        <a:t>Exclusion</a:t>
                      </a:r>
                      <a:r>
                        <a:rPr lang="en-US" dirty="0" smtClean="0"/>
                        <a:t>: Studies that did not report empirical ﬁndings or literature that was only available in the form of abstracts or </a:t>
                      </a:r>
                      <a:r>
                        <a:rPr lang="en-US" dirty="0" err="1" smtClean="0"/>
                        <a:t>Powerpoint</a:t>
                      </a:r>
                      <a:r>
                        <a:rPr lang="en-US" dirty="0" smtClean="0"/>
                        <a:t> presentations.</a:t>
                      </a:r>
                      <a:endParaRPr lang="en-US" dirty="0"/>
                    </a:p>
                  </a:txBody>
                  <a:tcPr/>
                </a:tc>
                <a:tc>
                  <a:txBody>
                    <a:bodyPr/>
                    <a:lstStyle/>
                    <a:p>
                      <a:r>
                        <a:rPr lang="en-US" b="1" dirty="0" smtClean="0"/>
                        <a:t>Exclusion</a:t>
                      </a:r>
                      <a:r>
                        <a:rPr lang="en-US" dirty="0" smtClean="0"/>
                        <a:t>: The paper lies outside the software engineering domain. Variability and variation are not part of the contributions of the paper, the terms are only mentioned in the general introductory sentences of the</a:t>
                      </a:r>
                    </a:p>
                    <a:p>
                      <a:r>
                        <a:rPr lang="en-US" dirty="0" smtClean="0"/>
                        <a:t>Abstract.</a:t>
                      </a:r>
                      <a:endParaRPr lang="en-US"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7489778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Keywording</a:t>
            </a:r>
            <a:r>
              <a:rPr lang="en-US" dirty="0" smtClean="0"/>
              <a:t> of Abstracts (Classiﬁcation Scheme)</a:t>
            </a:r>
            <a:endParaRPr lang="en-US" dirty="0"/>
          </a:p>
        </p:txBody>
      </p:sp>
      <p:sp>
        <p:nvSpPr>
          <p:cNvPr id="3" name="Content Placeholder 2"/>
          <p:cNvSpPr>
            <a:spLocks noGrp="1"/>
          </p:cNvSpPr>
          <p:nvPr>
            <p:ph idx="1"/>
          </p:nvPr>
        </p:nvSpPr>
        <p:spPr/>
        <p:txBody>
          <a:bodyPr>
            <a:normAutofit fontScale="92500" lnSpcReduction="20000"/>
          </a:bodyPr>
          <a:lstStyle/>
          <a:p>
            <a:r>
              <a:rPr lang="en-US" dirty="0" err="1" smtClean="0"/>
              <a:t>Keywording</a:t>
            </a:r>
            <a:r>
              <a:rPr lang="en-US" dirty="0" smtClean="0"/>
              <a:t> is a way to reduce the time needed in developing the </a:t>
            </a:r>
            <a:r>
              <a:rPr lang="en-US" dirty="0" err="1" smtClean="0"/>
              <a:t>classiﬁcaton</a:t>
            </a:r>
            <a:r>
              <a:rPr lang="en-US" dirty="0" smtClean="0"/>
              <a:t> scheme and ensuring that the scheme takes the existing studies into account.</a:t>
            </a:r>
          </a:p>
          <a:p>
            <a:r>
              <a:rPr lang="en-US" dirty="0" err="1" smtClean="0"/>
              <a:t>Keywording</a:t>
            </a:r>
            <a:r>
              <a:rPr lang="en-US" dirty="0" smtClean="0"/>
              <a:t> is done in two steps : </a:t>
            </a:r>
          </a:p>
          <a:p>
            <a:pPr lvl="1"/>
            <a:r>
              <a:rPr lang="en-US" dirty="0" smtClean="0"/>
              <a:t>First, the reviewers read abstracts and look for keywords and concepts that reﬂect the contribution of the paper.</a:t>
            </a:r>
          </a:p>
          <a:p>
            <a:pPr lvl="2"/>
            <a:r>
              <a:rPr lang="en-US" dirty="0" smtClean="0"/>
              <a:t>While doing so, the reviewer also identiﬁes the context of the research.</a:t>
            </a:r>
          </a:p>
          <a:p>
            <a:pPr lvl="1"/>
            <a:r>
              <a:rPr lang="en-US" dirty="0" smtClean="0"/>
              <a:t>When this is done, the set of keywords from different papers are combined together to develop a high level understanding about the nature and contribution of the research.</a:t>
            </a:r>
          </a:p>
          <a:p>
            <a:r>
              <a:rPr lang="en-US" dirty="0" smtClean="0"/>
              <a:t>When a final set of keywords has been chosen, they can be clustered and used to form the categories for the map.</a:t>
            </a:r>
          </a:p>
          <a:p>
            <a:endParaRPr lang="en-US" dirty="0"/>
          </a:p>
        </p:txBody>
      </p:sp>
    </p:spTree>
    <p:extLst>
      <p:ext uri="{BB962C8B-B14F-4D97-AF65-F5344CB8AC3E}">
        <p14:creationId xmlns:p14="http://schemas.microsoft.com/office/powerpoint/2010/main" val="161570573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Building the Classification </a:t>
            </a:r>
            <a:r>
              <a:rPr lang="en-US" dirty="0"/>
              <a:t>S</a:t>
            </a:r>
            <a:r>
              <a:rPr lang="en-US" dirty="0" smtClean="0"/>
              <a:t>cheme</a:t>
            </a:r>
            <a:endParaRPr lang="en-US" dirty="0"/>
          </a:p>
        </p:txBody>
      </p:sp>
      <p:pic>
        <p:nvPicPr>
          <p:cNvPr id="4"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143000" y="2077244"/>
            <a:ext cx="6858000" cy="357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881314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smtClean="0"/>
              <a:t>Classification of Research </a:t>
            </a:r>
            <a:r>
              <a:rPr lang="en-US" sz="4400" dirty="0"/>
              <a:t>A</a:t>
            </a:r>
            <a:r>
              <a:rPr lang="en-US" sz="4400" dirty="0" smtClean="0"/>
              <a:t>pproaches by </a:t>
            </a:r>
            <a:r>
              <a:rPr lang="en-US" sz="4400" dirty="0" err="1" smtClean="0"/>
              <a:t>Wieringa</a:t>
            </a:r>
            <a:r>
              <a:rPr lang="en-US" sz="4400" dirty="0" smtClean="0"/>
              <a:t> et al. 2006</a:t>
            </a:r>
            <a:endParaRPr lang="en-US" sz="4400" dirty="0"/>
          </a:p>
        </p:txBody>
      </p:sp>
      <p:pic>
        <p:nvPicPr>
          <p:cNvPr id="5" name="Picture 4"/>
          <p:cNvPicPr>
            <a:picLocks noChangeAspect="1"/>
          </p:cNvPicPr>
          <p:nvPr/>
        </p:nvPicPr>
        <p:blipFill>
          <a:blip r:embed="rId2" cstate="print"/>
          <a:stretch>
            <a:fillRect/>
          </a:stretch>
        </p:blipFill>
        <p:spPr>
          <a:xfrm>
            <a:off x="0" y="2057400"/>
            <a:ext cx="9144000" cy="4490174"/>
          </a:xfrm>
          <a:prstGeom prst="rect">
            <a:avLst/>
          </a:prstGeom>
        </p:spPr>
      </p:pic>
    </p:spTree>
    <p:extLst>
      <p:ext uri="{BB962C8B-B14F-4D97-AF65-F5344CB8AC3E}">
        <p14:creationId xmlns:p14="http://schemas.microsoft.com/office/powerpoint/2010/main" val="264864336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Data Extraction and Mapping of Studies (Systematic Map)</a:t>
            </a:r>
            <a:endParaRPr lang="en-US" dirty="0"/>
          </a:p>
        </p:txBody>
      </p:sp>
      <p:sp>
        <p:nvSpPr>
          <p:cNvPr id="3" name="Content Placeholder 2"/>
          <p:cNvSpPr>
            <a:spLocks noGrp="1"/>
          </p:cNvSpPr>
          <p:nvPr>
            <p:ph idx="1"/>
          </p:nvPr>
        </p:nvSpPr>
        <p:spPr/>
        <p:txBody>
          <a:bodyPr>
            <a:normAutofit/>
          </a:bodyPr>
          <a:lstStyle/>
          <a:p>
            <a:r>
              <a:rPr lang="en-US" dirty="0" smtClean="0"/>
              <a:t>When having the classiﬁcation scheme in place, the relevant articles are sorted into the scheme.</a:t>
            </a:r>
          </a:p>
          <a:p>
            <a:pPr lvl="1"/>
            <a:r>
              <a:rPr lang="en-US" dirty="0" smtClean="0"/>
              <a:t>i.e., the actual data extraction takes place. </a:t>
            </a:r>
          </a:p>
          <a:p>
            <a:r>
              <a:rPr lang="en-US" dirty="0" smtClean="0"/>
              <a:t>The classiﬁcation scheme evolves while doing the data extraction, like adding new categories or merging and splitting existing categories.</a:t>
            </a:r>
            <a:endParaRPr lang="en-US" dirty="0"/>
          </a:p>
        </p:txBody>
      </p:sp>
    </p:spTree>
    <p:extLst>
      <p:ext uri="{BB962C8B-B14F-4D97-AF65-F5344CB8AC3E}">
        <p14:creationId xmlns:p14="http://schemas.microsoft.com/office/powerpoint/2010/main" val="20838842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51037"/>
            <a:ext cx="8229600" cy="4525963"/>
          </a:xfrm>
        </p:spPr>
        <p:txBody>
          <a:bodyPr>
            <a:normAutofit fontScale="85000" lnSpcReduction="20000"/>
          </a:bodyPr>
          <a:lstStyle/>
          <a:p>
            <a:r>
              <a:rPr lang="en-US" dirty="0" smtClean="0"/>
              <a:t>The analysis of the results focuses on presenting the frequencies of publications for each category.</a:t>
            </a:r>
          </a:p>
          <a:p>
            <a:pPr lvl="1"/>
            <a:r>
              <a:rPr lang="en-US" dirty="0" smtClean="0"/>
              <a:t>This makes it possible to see which categories have been emphasized in past research, and thus, to identify gaps and possibilities for future research. </a:t>
            </a:r>
          </a:p>
          <a:p>
            <a:r>
              <a:rPr lang="en-US" dirty="0" smtClean="0"/>
              <a:t>Bubble plot reports the frequencies of publication in each category.</a:t>
            </a:r>
          </a:p>
          <a:p>
            <a:pPr lvl="1"/>
            <a:r>
              <a:rPr lang="en-US" dirty="0" smtClean="0"/>
              <a:t>This is basically two x-y scatterplots with bubbles in category intersections. </a:t>
            </a:r>
          </a:p>
          <a:p>
            <a:pPr lvl="1"/>
            <a:r>
              <a:rPr lang="en-US" dirty="0" smtClean="0"/>
              <a:t>The size of a bubble is proportional to the number of articles that are in the pair of categories corresponding to the bubble coordinates.</a:t>
            </a:r>
          </a:p>
          <a:p>
            <a:pPr lvl="1"/>
            <a:r>
              <a:rPr lang="en-US" dirty="0" smtClean="0"/>
              <a:t>E.g. Google’s Visualization Toolkit based on </a:t>
            </a:r>
            <a:r>
              <a:rPr lang="en-US" dirty="0" err="1" smtClean="0"/>
              <a:t>GapMinder</a:t>
            </a:r>
            <a:r>
              <a:rPr lang="en-US" dirty="0" smtClean="0"/>
              <a:t> could be used to create bubble plots that vary over time to better show research trends.</a:t>
            </a:r>
            <a:endParaRPr lang="en-US" dirty="0"/>
          </a:p>
        </p:txBody>
      </p:sp>
      <p:sp>
        <p:nvSpPr>
          <p:cNvPr id="4" name="Title 1"/>
          <p:cNvSpPr>
            <a:spLocks noGrp="1"/>
          </p:cNvSpPr>
          <p:nvPr>
            <p:ph type="title"/>
          </p:nvPr>
        </p:nvSpPr>
        <p:spPr>
          <a:xfrm>
            <a:off x="457200" y="704088"/>
            <a:ext cx="8229600" cy="1143000"/>
          </a:xfrm>
        </p:spPr>
        <p:txBody>
          <a:bodyPr>
            <a:normAutofit fontScale="90000"/>
          </a:bodyPr>
          <a:lstStyle/>
          <a:p>
            <a:r>
              <a:rPr lang="en-US" dirty="0" smtClean="0"/>
              <a:t>Data Extraction and Mapping of Studies (Systematic Map)</a:t>
            </a:r>
            <a:endParaRPr lang="en-US" dirty="0"/>
          </a:p>
        </p:txBody>
      </p:sp>
    </p:spTree>
    <p:extLst>
      <p:ext uri="{BB962C8B-B14F-4D97-AF65-F5344CB8AC3E}">
        <p14:creationId xmlns:p14="http://schemas.microsoft.com/office/powerpoint/2010/main" val="5497154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2900" y="304800"/>
            <a:ext cx="8229600" cy="4525963"/>
          </a:xfrm>
        </p:spPr>
        <p:txBody>
          <a:bodyPr/>
          <a:lstStyle/>
          <a:p>
            <a:pPr marL="0" indent="0">
              <a:buNone/>
            </a:pPr>
            <a:r>
              <a:rPr lang="en-US" dirty="0" smtClean="0"/>
              <a:t>Visualization of a Systematic Map in the Form of a Bubble Plot</a:t>
            </a:r>
            <a:endParaRPr lang="en-US" dirty="0"/>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 y="1524000"/>
            <a:ext cx="8847882"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720934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ext Box 2"/>
          <p:cNvSpPr txBox="1">
            <a:spLocks noChangeArrowheads="1"/>
          </p:cNvSpPr>
          <p:nvPr/>
        </p:nvSpPr>
        <p:spPr bwMode="auto">
          <a:xfrm>
            <a:off x="1447800" y="2609850"/>
            <a:ext cx="5105400" cy="3625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marL="457200" indent="-457200">
              <a:defRPr sz="2400">
                <a:solidFill>
                  <a:schemeClr val="tx1"/>
                </a:solidFill>
                <a:latin typeface="Times New Roman" charset="0"/>
                <a:ea typeface="ＭＳ Ｐゴシック" charset="0"/>
              </a:defRPr>
            </a:lvl1pPr>
            <a:lvl2pPr marL="914400" indent="-457200">
              <a:defRPr sz="2400">
                <a:solidFill>
                  <a:schemeClr val="tx1"/>
                </a:solidFill>
                <a:latin typeface="Times New Roman" charset="0"/>
                <a:ea typeface="ＭＳ Ｐゴシック" charset="0"/>
              </a:defRPr>
            </a:lvl2pPr>
            <a:lvl3pPr marL="1371600" indent="-457200">
              <a:defRPr sz="2400">
                <a:solidFill>
                  <a:schemeClr val="tx1"/>
                </a:solidFill>
                <a:latin typeface="Times New Roman" charset="0"/>
                <a:ea typeface="ＭＳ Ｐゴシック" charset="0"/>
              </a:defRPr>
            </a:lvl3pPr>
            <a:lvl4pPr marL="1828800" indent="-457200">
              <a:defRPr sz="2400">
                <a:solidFill>
                  <a:schemeClr val="tx1"/>
                </a:solidFill>
                <a:latin typeface="Times New Roman" charset="0"/>
                <a:ea typeface="ＭＳ Ｐゴシック" charset="0"/>
              </a:defRPr>
            </a:lvl4pPr>
            <a:lvl5pPr marL="2286000" indent="-457200">
              <a:defRPr sz="2400">
                <a:solidFill>
                  <a:schemeClr val="tx1"/>
                </a:solidFill>
                <a:latin typeface="Times New Roman" charset="0"/>
                <a:ea typeface="ＭＳ Ｐゴシック" charset="0"/>
              </a:defRPr>
            </a:lvl5pPr>
            <a:lvl6pPr marL="2743200" indent="-457200" fontAlgn="base">
              <a:spcBef>
                <a:spcPct val="0"/>
              </a:spcBef>
              <a:spcAft>
                <a:spcPct val="0"/>
              </a:spcAft>
              <a:defRPr sz="2400">
                <a:solidFill>
                  <a:schemeClr val="tx1"/>
                </a:solidFill>
                <a:latin typeface="Times New Roman" charset="0"/>
                <a:ea typeface="ＭＳ Ｐゴシック" charset="0"/>
              </a:defRPr>
            </a:lvl6pPr>
            <a:lvl7pPr marL="3200400" indent="-457200" fontAlgn="base">
              <a:spcBef>
                <a:spcPct val="0"/>
              </a:spcBef>
              <a:spcAft>
                <a:spcPct val="0"/>
              </a:spcAft>
              <a:defRPr sz="2400">
                <a:solidFill>
                  <a:schemeClr val="tx1"/>
                </a:solidFill>
                <a:latin typeface="Times New Roman" charset="0"/>
                <a:ea typeface="ＭＳ Ｐゴシック" charset="0"/>
              </a:defRPr>
            </a:lvl7pPr>
            <a:lvl8pPr marL="3657600" indent="-457200" fontAlgn="base">
              <a:spcBef>
                <a:spcPct val="0"/>
              </a:spcBef>
              <a:spcAft>
                <a:spcPct val="0"/>
              </a:spcAft>
              <a:defRPr sz="2400">
                <a:solidFill>
                  <a:schemeClr val="tx1"/>
                </a:solidFill>
                <a:latin typeface="Times New Roman" charset="0"/>
                <a:ea typeface="ＭＳ Ｐゴシック" charset="0"/>
              </a:defRPr>
            </a:lvl8pPr>
            <a:lvl9pPr marL="4114800" indent="-457200" fontAlgn="base">
              <a:spcBef>
                <a:spcPct val="0"/>
              </a:spcBef>
              <a:spcAft>
                <a:spcPct val="0"/>
              </a:spcAft>
              <a:defRPr sz="2400">
                <a:solidFill>
                  <a:schemeClr val="tx1"/>
                </a:solidFill>
                <a:latin typeface="Times New Roman" charset="0"/>
                <a:ea typeface="ＭＳ Ｐゴシック" charset="0"/>
              </a:defRPr>
            </a:lvl9pPr>
          </a:lstStyle>
          <a:p>
            <a:pPr>
              <a:lnSpc>
                <a:spcPct val="120000"/>
              </a:lnSpc>
              <a:buAutoNum type="arabicPeriod"/>
              <a:defRPr/>
            </a:pPr>
            <a:r>
              <a:rPr lang="en-GB" dirty="0" smtClean="0">
                <a:solidFill>
                  <a:srgbClr val="008000"/>
                </a:solidFill>
                <a:effectLst>
                  <a:outerShdw blurRad="38100" dist="38100" dir="2700000" algn="tl">
                    <a:srgbClr val="DDDDDD"/>
                  </a:outerShdw>
                </a:effectLst>
                <a:latin typeface="Arial" charset="0"/>
              </a:rPr>
              <a:t>What is a </a:t>
            </a:r>
            <a:r>
              <a:rPr lang="en-GB" dirty="0">
                <a:solidFill>
                  <a:srgbClr val="008000"/>
                </a:solidFill>
                <a:effectLst>
                  <a:outerShdw blurRad="38100" dist="38100" dir="2700000" algn="tl">
                    <a:srgbClr val="DDDDDD"/>
                  </a:outerShdw>
                </a:effectLst>
                <a:latin typeface="Arial" charset="0"/>
              </a:rPr>
              <a:t>Literature Review</a:t>
            </a:r>
          </a:p>
          <a:p>
            <a:pPr>
              <a:lnSpc>
                <a:spcPct val="120000"/>
              </a:lnSpc>
              <a:buAutoNum type="arabicPeriod"/>
              <a:defRPr/>
            </a:pPr>
            <a:r>
              <a:rPr lang="en-GB" dirty="0" smtClean="0">
                <a:solidFill>
                  <a:srgbClr val="008000"/>
                </a:solidFill>
                <a:effectLst>
                  <a:outerShdw blurRad="38100" dist="38100" dir="2700000" algn="tl">
                    <a:srgbClr val="DDDDDD"/>
                  </a:outerShdw>
                </a:effectLst>
                <a:latin typeface="Arial" charset="0"/>
              </a:rPr>
              <a:t>Systematic Mapping Study</a:t>
            </a:r>
            <a:endParaRPr lang="en-GB" dirty="0">
              <a:solidFill>
                <a:srgbClr val="008000"/>
              </a:solidFill>
              <a:effectLst>
                <a:outerShdw blurRad="38100" dist="38100" dir="2700000" algn="tl">
                  <a:srgbClr val="DDDDDD"/>
                </a:outerShdw>
              </a:effectLst>
              <a:latin typeface="Arial" charset="0"/>
            </a:endParaRPr>
          </a:p>
          <a:p>
            <a:pPr marL="0" indent="0">
              <a:lnSpc>
                <a:spcPct val="120000"/>
              </a:lnSpc>
              <a:defRPr/>
            </a:pPr>
            <a:r>
              <a:rPr lang="en-GB" dirty="0">
                <a:solidFill>
                  <a:srgbClr val="FF9900"/>
                </a:solidFill>
                <a:effectLst>
                  <a:outerShdw blurRad="38100" dist="38100" dir="2700000" algn="tl">
                    <a:srgbClr val="DDDDDD"/>
                  </a:outerShdw>
                </a:effectLst>
                <a:latin typeface="Arial" charset="0"/>
              </a:rPr>
              <a:t>3</a:t>
            </a:r>
            <a:r>
              <a:rPr lang="en-GB" dirty="0" smtClean="0">
                <a:solidFill>
                  <a:srgbClr val="FF9900"/>
                </a:solidFill>
                <a:effectLst>
                  <a:outerShdw blurRad="38100" dist="38100" dir="2700000" algn="tl">
                    <a:srgbClr val="DDDDDD"/>
                  </a:outerShdw>
                </a:effectLst>
                <a:latin typeface="Arial" charset="0"/>
              </a:rPr>
              <a:t>. </a:t>
            </a:r>
            <a:r>
              <a:rPr lang="en-GB" dirty="0">
                <a:solidFill>
                  <a:srgbClr val="FF9900"/>
                </a:solidFill>
                <a:effectLst>
                  <a:outerShdw blurRad="38100" dist="38100" dir="2700000" algn="tl">
                    <a:srgbClr val="DDDDDD"/>
                  </a:outerShdw>
                </a:effectLst>
                <a:latin typeface="Arial" charset="0"/>
              </a:rPr>
              <a:t>Systematic </a:t>
            </a:r>
            <a:r>
              <a:rPr lang="en-GB" dirty="0" smtClean="0">
                <a:solidFill>
                  <a:srgbClr val="FF9900"/>
                </a:solidFill>
                <a:effectLst>
                  <a:outerShdw blurRad="38100" dist="38100" dir="2700000" algn="tl">
                    <a:srgbClr val="DDDDDD"/>
                  </a:outerShdw>
                </a:effectLst>
                <a:latin typeface="Arial" charset="0"/>
              </a:rPr>
              <a:t>Literature Review</a:t>
            </a:r>
            <a:endParaRPr lang="en-GB" dirty="0">
              <a:solidFill>
                <a:srgbClr val="FF9900"/>
              </a:solidFill>
              <a:effectLst>
                <a:outerShdw blurRad="38100" dist="38100" dir="2700000" algn="tl">
                  <a:srgbClr val="DDDDDD"/>
                </a:outerShdw>
              </a:effectLst>
              <a:latin typeface="Arial" charset="0"/>
            </a:endParaRPr>
          </a:p>
          <a:p>
            <a:pPr>
              <a:lnSpc>
                <a:spcPct val="120000"/>
              </a:lnSpc>
              <a:defRPr/>
            </a:pPr>
            <a:r>
              <a:rPr lang="en-GB" dirty="0" smtClean="0">
                <a:solidFill>
                  <a:srgbClr val="008000"/>
                </a:solidFill>
                <a:effectLst>
                  <a:outerShdw blurRad="38100" dist="38100" dir="2700000" algn="tl">
                    <a:srgbClr val="DDDDDD"/>
                  </a:outerShdw>
                </a:effectLst>
                <a:latin typeface="Arial" charset="0"/>
              </a:rPr>
              <a:t>4</a:t>
            </a:r>
            <a:r>
              <a:rPr lang="en-GB" dirty="0">
                <a:solidFill>
                  <a:srgbClr val="008000"/>
                </a:solidFill>
                <a:effectLst>
                  <a:outerShdw blurRad="38100" dist="38100" dir="2700000" algn="tl">
                    <a:srgbClr val="DDDDDD"/>
                  </a:outerShdw>
                </a:effectLst>
                <a:latin typeface="Arial" charset="0"/>
              </a:rPr>
              <a:t>. Difference between Systematic Mapping and Literature Review</a:t>
            </a:r>
          </a:p>
          <a:p>
            <a:pPr>
              <a:lnSpc>
                <a:spcPct val="120000"/>
              </a:lnSpc>
              <a:defRPr/>
            </a:pPr>
            <a:endParaRPr lang="en-GB" dirty="0">
              <a:solidFill>
                <a:srgbClr val="008000"/>
              </a:solidFill>
              <a:effectLst>
                <a:outerShdw blurRad="38100" dist="38100" dir="2700000" algn="tl">
                  <a:srgbClr val="DDDDDD"/>
                </a:outerShdw>
              </a:effectLst>
              <a:latin typeface="Arial" charset="0"/>
            </a:endParaRPr>
          </a:p>
          <a:p>
            <a:pPr>
              <a:lnSpc>
                <a:spcPct val="120000"/>
              </a:lnSpc>
              <a:defRPr/>
            </a:pPr>
            <a:endParaRPr lang="en-GB" dirty="0" smtClean="0">
              <a:solidFill>
                <a:srgbClr val="008000"/>
              </a:solidFill>
              <a:effectLst>
                <a:outerShdw blurRad="38100" dist="38100" dir="2700000" algn="tl">
                  <a:srgbClr val="DDDDDD"/>
                </a:outerShdw>
              </a:effectLst>
              <a:latin typeface="Arial" charset="0"/>
            </a:endParaRPr>
          </a:p>
          <a:p>
            <a:pPr>
              <a:lnSpc>
                <a:spcPct val="120000"/>
              </a:lnSpc>
              <a:defRPr/>
            </a:pPr>
            <a:endParaRPr lang="en-GB" dirty="0" smtClean="0">
              <a:solidFill>
                <a:srgbClr val="008000"/>
              </a:solidFill>
              <a:effectLst>
                <a:outerShdw blurRad="38100" dist="38100" dir="2700000" algn="tl">
                  <a:srgbClr val="DDDDDD"/>
                </a:outerShdw>
              </a:effectLst>
              <a:latin typeface="Arial" charset="0"/>
            </a:endParaRPr>
          </a:p>
        </p:txBody>
      </p:sp>
      <p:sp>
        <p:nvSpPr>
          <p:cNvPr id="117763" name="Rectangle 3"/>
          <p:cNvSpPr>
            <a:spLocks noChangeArrowheads="1"/>
          </p:cNvSpPr>
          <p:nvPr/>
        </p:nvSpPr>
        <p:spPr bwMode="auto">
          <a:xfrm>
            <a:off x="2786063" y="617538"/>
            <a:ext cx="19256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1" hangingPunct="1">
              <a:lnSpc>
                <a:spcPct val="100000"/>
              </a:lnSpc>
            </a:pPr>
            <a:r>
              <a:rPr lang="en-GB" sz="4000" dirty="0">
                <a:solidFill>
                  <a:srgbClr val="006600"/>
                </a:solidFill>
                <a:effectLst>
                  <a:outerShdw blurRad="38100" dist="38100" dir="2700000" algn="tl">
                    <a:srgbClr val="C0C0C0"/>
                  </a:outerShdw>
                </a:effectLst>
                <a:latin typeface="Comic Sans MS" pitchFamily="66" charset="0"/>
              </a:rPr>
              <a:t>Outline</a:t>
            </a:r>
          </a:p>
        </p:txBody>
      </p:sp>
    </p:spTree>
    <p:extLst>
      <p:ext uri="{BB962C8B-B14F-4D97-AF65-F5344CB8AC3E}">
        <p14:creationId xmlns:p14="http://schemas.microsoft.com/office/powerpoint/2010/main" val="13276568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17762"/>
                                        </p:tgtEl>
                                        <p:attrNameLst>
                                          <p:attrName>style.visibility</p:attrName>
                                        </p:attrNameLst>
                                      </p:cBhvr>
                                      <p:to>
                                        <p:strVal val="visible"/>
                                      </p:to>
                                    </p:set>
                                    <p:anim calcmode="lin" valueType="num">
                                      <p:cBhvr additive="base">
                                        <p:cTn id="7" dur="500" fill="hold"/>
                                        <p:tgtEl>
                                          <p:spTgt spid="117762"/>
                                        </p:tgtEl>
                                        <p:attrNameLst>
                                          <p:attrName>ppt_x</p:attrName>
                                        </p:attrNameLst>
                                      </p:cBhvr>
                                      <p:tavLst>
                                        <p:tav tm="0">
                                          <p:val>
                                            <p:strVal val="#ppt_x"/>
                                          </p:val>
                                        </p:tav>
                                        <p:tav tm="100000">
                                          <p:val>
                                            <p:strVal val="#ppt_x"/>
                                          </p:val>
                                        </p:tav>
                                      </p:tavLst>
                                    </p:anim>
                                    <p:anim calcmode="lin" valueType="num">
                                      <p:cBhvr additive="base">
                                        <p:cTn id="8" dur="500" fill="hold"/>
                                        <p:tgtEl>
                                          <p:spTgt spid="1177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2"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Systematic Review</a:t>
            </a:r>
            <a:endParaRPr lang="en-US" dirty="0"/>
          </a:p>
        </p:txBody>
      </p:sp>
      <p:sp>
        <p:nvSpPr>
          <p:cNvPr id="3" name="Content Placeholder 2"/>
          <p:cNvSpPr>
            <a:spLocks noGrp="1"/>
          </p:cNvSpPr>
          <p:nvPr>
            <p:ph idx="1"/>
          </p:nvPr>
        </p:nvSpPr>
        <p:spPr/>
        <p:txBody>
          <a:bodyPr>
            <a:normAutofit fontScale="77500" lnSpcReduction="20000"/>
          </a:bodyPr>
          <a:lstStyle/>
          <a:p>
            <a:pPr>
              <a:lnSpc>
                <a:spcPct val="90000"/>
              </a:lnSpc>
            </a:pPr>
            <a:r>
              <a:rPr lang="en-US" dirty="0"/>
              <a:t>A systematic </a:t>
            </a:r>
            <a:r>
              <a:rPr lang="en-US" dirty="0" smtClean="0"/>
              <a:t>review</a:t>
            </a:r>
            <a:r>
              <a:rPr lang="en-US" dirty="0"/>
              <a:t> </a:t>
            </a:r>
            <a:r>
              <a:rPr lang="en-US" dirty="0" smtClean="0"/>
              <a:t>is </a:t>
            </a:r>
            <a:r>
              <a:rPr lang="en-US" dirty="0"/>
              <a:t>a literature review focused on a research question, trying to identify, appraise, select and synthesize all high quality research evidence and arguments relevant to that </a:t>
            </a:r>
            <a:r>
              <a:rPr lang="en-US" dirty="0" smtClean="0"/>
              <a:t>question [Wikipedia].</a:t>
            </a:r>
            <a:endParaRPr lang="en-GB" sz="2600" dirty="0" smtClean="0"/>
          </a:p>
          <a:p>
            <a:pPr>
              <a:lnSpc>
                <a:spcPct val="90000"/>
              </a:lnSpc>
            </a:pPr>
            <a:r>
              <a:rPr lang="en-GB" sz="2600" dirty="0" smtClean="0"/>
              <a:t>Systematic reviews aim to synthesise existing research</a:t>
            </a:r>
          </a:p>
          <a:p>
            <a:pPr lvl="1">
              <a:lnSpc>
                <a:spcPct val="90000"/>
              </a:lnSpc>
            </a:pPr>
            <a:r>
              <a:rPr lang="en-GB" sz="2400" dirty="0" smtClean="0"/>
              <a:t>Fairly </a:t>
            </a:r>
            <a:r>
              <a:rPr lang="en-GB" sz="2400" dirty="0"/>
              <a:t>(without bias)</a:t>
            </a:r>
          </a:p>
          <a:p>
            <a:pPr lvl="1">
              <a:lnSpc>
                <a:spcPct val="90000"/>
              </a:lnSpc>
            </a:pPr>
            <a:r>
              <a:rPr lang="en-GB" sz="2400" dirty="0"/>
              <a:t>Rigorously (according to a defined procedure)</a:t>
            </a:r>
          </a:p>
          <a:p>
            <a:pPr lvl="1">
              <a:lnSpc>
                <a:spcPct val="90000"/>
              </a:lnSpc>
            </a:pPr>
            <a:r>
              <a:rPr lang="en-GB" sz="2400" dirty="0"/>
              <a:t>Openly (ensuring that the review procedure is visible to other researchers</a:t>
            </a:r>
            <a:r>
              <a:rPr lang="en-GB" sz="2400" dirty="0" smtClean="0"/>
              <a:t>).</a:t>
            </a:r>
          </a:p>
          <a:p>
            <a:pPr>
              <a:lnSpc>
                <a:spcPct val="90000"/>
              </a:lnSpc>
            </a:pPr>
            <a:r>
              <a:rPr lang="en-US" dirty="0"/>
              <a:t>4 types of analysis:</a:t>
            </a:r>
          </a:p>
          <a:p>
            <a:pPr lvl="1">
              <a:lnSpc>
                <a:spcPct val="90000"/>
              </a:lnSpc>
            </a:pPr>
            <a:r>
              <a:rPr lang="en-US" dirty="0"/>
              <a:t>M</a:t>
            </a:r>
            <a:r>
              <a:rPr lang="en-US" dirty="0" smtClean="0"/>
              <a:t>eta </a:t>
            </a:r>
            <a:r>
              <a:rPr lang="en-US" dirty="0"/>
              <a:t>analysis: typically a systematic review using statistical methods to effectively combine the data used on all selected studies to produce a more reliable result [Wikipedia].</a:t>
            </a:r>
          </a:p>
          <a:p>
            <a:pPr lvl="1">
              <a:lnSpc>
                <a:spcPct val="90000"/>
              </a:lnSpc>
            </a:pPr>
            <a:r>
              <a:rPr lang="en-US" dirty="0"/>
              <a:t>Comparative analysis: uses logical simplification and confidence assessment theories.</a:t>
            </a:r>
          </a:p>
          <a:p>
            <a:pPr lvl="1">
              <a:lnSpc>
                <a:spcPct val="90000"/>
              </a:lnSpc>
            </a:pPr>
            <a:r>
              <a:rPr lang="en-US" dirty="0"/>
              <a:t>Thematic analysis: counts papers related to specific themes/categories.</a:t>
            </a:r>
          </a:p>
          <a:p>
            <a:pPr lvl="1">
              <a:lnSpc>
                <a:spcPct val="90000"/>
              </a:lnSpc>
            </a:pPr>
            <a:r>
              <a:rPr lang="en-US" dirty="0"/>
              <a:t>Narrative summaries: focus on qualitative review and narrative explanations.</a:t>
            </a:r>
          </a:p>
        </p:txBody>
      </p:sp>
    </p:spTree>
    <p:extLst>
      <p:ext uri="{BB962C8B-B14F-4D97-AF65-F5344CB8AC3E}">
        <p14:creationId xmlns:p14="http://schemas.microsoft.com/office/powerpoint/2010/main" val="155169540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sz="2600" dirty="0"/>
              <a:t>Support Evidence-based </a:t>
            </a:r>
            <a:r>
              <a:rPr lang="en-GB" sz="2600" dirty="0" smtClean="0"/>
              <a:t>paradigm</a:t>
            </a:r>
            <a:endParaRPr lang="en-GB" sz="2600" dirty="0"/>
          </a:p>
          <a:p>
            <a:pPr lvl="1"/>
            <a:r>
              <a:rPr lang="en-GB" sz="2400" dirty="0" smtClean="0"/>
              <a:t>Step 1: Start </a:t>
            </a:r>
            <a:r>
              <a:rPr lang="en-GB" sz="2400" dirty="0"/>
              <a:t>from a well-defined </a:t>
            </a:r>
            <a:r>
              <a:rPr lang="en-GB" sz="2400" dirty="0" smtClean="0"/>
              <a:t>question</a:t>
            </a:r>
            <a:endParaRPr lang="en-GB" sz="2000" dirty="0"/>
          </a:p>
          <a:p>
            <a:pPr lvl="1"/>
            <a:r>
              <a:rPr lang="en-GB" sz="2400" dirty="0" smtClean="0"/>
              <a:t>Step 2: Define </a:t>
            </a:r>
            <a:r>
              <a:rPr lang="en-GB" sz="2400" dirty="0"/>
              <a:t>a repeatable strategy for searching the </a:t>
            </a:r>
            <a:r>
              <a:rPr lang="en-GB" sz="2400" dirty="0" smtClean="0"/>
              <a:t>literature</a:t>
            </a:r>
            <a:endParaRPr lang="en-GB" sz="2000" dirty="0"/>
          </a:p>
          <a:p>
            <a:pPr lvl="1"/>
            <a:r>
              <a:rPr lang="en-GB" sz="2400" dirty="0" smtClean="0"/>
              <a:t>Step 3: Critically </a:t>
            </a:r>
            <a:r>
              <a:rPr lang="en-GB" sz="2400" dirty="0"/>
              <a:t>assess relevant </a:t>
            </a:r>
            <a:r>
              <a:rPr lang="en-GB" sz="2400" dirty="0" smtClean="0"/>
              <a:t>literature</a:t>
            </a:r>
            <a:endParaRPr lang="en-GB" sz="2000" dirty="0"/>
          </a:p>
          <a:p>
            <a:pPr lvl="1"/>
            <a:r>
              <a:rPr lang="en-GB" sz="2400" dirty="0" smtClean="0"/>
              <a:t>Step 4: Synthesise literature (but only partially)</a:t>
            </a:r>
            <a:endParaRPr lang="en-GB" sz="2400" dirty="0"/>
          </a:p>
        </p:txBody>
      </p:sp>
      <p:sp>
        <p:nvSpPr>
          <p:cNvPr id="4" name="Title 1"/>
          <p:cNvSpPr>
            <a:spLocks noGrp="1"/>
          </p:cNvSpPr>
          <p:nvPr>
            <p:ph type="title"/>
          </p:nvPr>
        </p:nvSpPr>
        <p:spPr>
          <a:xfrm>
            <a:off x="457200" y="704088"/>
            <a:ext cx="8229600" cy="1143000"/>
          </a:xfrm>
        </p:spPr>
        <p:txBody>
          <a:bodyPr/>
          <a:lstStyle/>
          <a:p>
            <a:r>
              <a:rPr lang="en-US" dirty="0" smtClean="0"/>
              <a:t>Systematic Review</a:t>
            </a:r>
            <a:endParaRPr lang="en-US" dirty="0"/>
          </a:p>
        </p:txBody>
      </p:sp>
    </p:spTree>
    <p:extLst>
      <p:ext uri="{BB962C8B-B14F-4D97-AF65-F5344CB8AC3E}">
        <p14:creationId xmlns:p14="http://schemas.microsoft.com/office/powerpoint/2010/main" val="12087670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a:t>
            </a:r>
            <a:r>
              <a:rPr lang="en-US" b="1" dirty="0" smtClean="0"/>
              <a:t>is a Literature </a:t>
            </a:r>
            <a:r>
              <a:rPr lang="en-US" b="1" dirty="0"/>
              <a:t>Review?</a:t>
            </a:r>
            <a:r>
              <a:rPr lang="en-US" dirty="0"/>
              <a:t> </a:t>
            </a:r>
          </a:p>
        </p:txBody>
      </p:sp>
      <p:sp>
        <p:nvSpPr>
          <p:cNvPr id="3" name="Content Placeholder 2"/>
          <p:cNvSpPr>
            <a:spLocks noGrp="1"/>
          </p:cNvSpPr>
          <p:nvPr>
            <p:ph idx="1"/>
          </p:nvPr>
        </p:nvSpPr>
        <p:spPr/>
        <p:txBody>
          <a:bodyPr>
            <a:normAutofit fontScale="85000" lnSpcReduction="10000"/>
          </a:bodyPr>
          <a:lstStyle/>
          <a:p>
            <a:r>
              <a:rPr lang="en-US" dirty="0"/>
              <a:t>A literature review is a </a:t>
            </a:r>
            <a:r>
              <a:rPr lang="en-US" i="1" dirty="0"/>
              <a:t>critical</a:t>
            </a:r>
            <a:r>
              <a:rPr lang="en-US" dirty="0"/>
              <a:t>, </a:t>
            </a:r>
            <a:r>
              <a:rPr lang="en-US" i="1" dirty="0"/>
              <a:t>analytical </a:t>
            </a:r>
            <a:r>
              <a:rPr lang="en-US" i="1" dirty="0" smtClean="0"/>
              <a:t>summary and </a:t>
            </a:r>
            <a:r>
              <a:rPr lang="en-US" i="1" dirty="0"/>
              <a:t>synthesis</a:t>
            </a:r>
            <a:r>
              <a:rPr lang="en-US" dirty="0"/>
              <a:t> of the </a:t>
            </a:r>
            <a:r>
              <a:rPr lang="en-US" i="1" dirty="0"/>
              <a:t>current knowledge of a </a:t>
            </a:r>
            <a:r>
              <a:rPr lang="en-US" i="1" dirty="0" smtClean="0"/>
              <a:t>topic</a:t>
            </a:r>
            <a:r>
              <a:rPr lang="en-US" dirty="0" smtClean="0"/>
              <a:t>.</a:t>
            </a:r>
          </a:p>
          <a:p>
            <a:pPr lvl="1"/>
            <a:r>
              <a:rPr lang="en-US" dirty="0"/>
              <a:t>s</a:t>
            </a:r>
            <a:r>
              <a:rPr lang="en-US" dirty="0" smtClean="0"/>
              <a:t>hould </a:t>
            </a:r>
            <a:r>
              <a:rPr lang="en-US" dirty="0"/>
              <a:t>compare and relate </a:t>
            </a:r>
            <a:r>
              <a:rPr lang="en-US" i="1" dirty="0"/>
              <a:t>different theories, findings</a:t>
            </a:r>
            <a:r>
              <a:rPr lang="en-US" dirty="0"/>
              <a:t>, </a:t>
            </a:r>
            <a:r>
              <a:rPr lang="en-US" dirty="0" err="1" smtClean="0"/>
              <a:t>etc</a:t>
            </a:r>
            <a:r>
              <a:rPr lang="en-US" dirty="0" smtClean="0"/>
              <a:t>, </a:t>
            </a:r>
            <a:r>
              <a:rPr lang="en-US" dirty="0"/>
              <a:t>rather than just summarize them individually.  </a:t>
            </a:r>
            <a:endParaRPr lang="en-US" dirty="0" smtClean="0"/>
          </a:p>
          <a:p>
            <a:pPr lvl="1"/>
            <a:r>
              <a:rPr lang="en-US" dirty="0" smtClean="0"/>
              <a:t>should </a:t>
            </a:r>
            <a:r>
              <a:rPr lang="en-US" dirty="0"/>
              <a:t>also have a </a:t>
            </a:r>
            <a:r>
              <a:rPr lang="en-US" i="1" dirty="0"/>
              <a:t>particular focus or theme </a:t>
            </a:r>
            <a:r>
              <a:rPr lang="en-US" dirty="0"/>
              <a:t>to organize the review.  </a:t>
            </a:r>
            <a:endParaRPr lang="en-US" dirty="0" smtClean="0"/>
          </a:p>
          <a:p>
            <a:r>
              <a:rPr lang="en-US" dirty="0" smtClean="0"/>
              <a:t>It </a:t>
            </a:r>
            <a:r>
              <a:rPr lang="en-US" dirty="0"/>
              <a:t>does not have to be an exhaustive account of everything published on the </a:t>
            </a:r>
            <a:r>
              <a:rPr lang="en-US" dirty="0" smtClean="0"/>
              <a:t>topic.</a:t>
            </a:r>
          </a:p>
          <a:p>
            <a:pPr lvl="1"/>
            <a:r>
              <a:rPr lang="en-US" dirty="0" smtClean="0"/>
              <a:t>But should </a:t>
            </a:r>
            <a:r>
              <a:rPr lang="en-US" dirty="0"/>
              <a:t>discuss all the more </a:t>
            </a:r>
            <a:r>
              <a:rPr lang="en-US" dirty="0" smtClean="0"/>
              <a:t>significant academic </a:t>
            </a:r>
            <a:r>
              <a:rPr lang="en-US" dirty="0"/>
              <a:t>literature </a:t>
            </a:r>
            <a:r>
              <a:rPr lang="en-US" i="1" dirty="0"/>
              <a:t>important</a:t>
            </a:r>
            <a:r>
              <a:rPr lang="en-US" dirty="0"/>
              <a:t> for that focus. </a:t>
            </a:r>
            <a:endParaRPr lang="en-US" dirty="0" smtClean="0"/>
          </a:p>
          <a:p>
            <a:r>
              <a:rPr lang="en-US" dirty="0" smtClean="0"/>
              <a:t>The organization of a review depends on the </a:t>
            </a:r>
            <a:r>
              <a:rPr lang="en-US" i="1" dirty="0" smtClean="0"/>
              <a:t>type and purpose of the review</a:t>
            </a:r>
            <a:r>
              <a:rPr lang="en-US" dirty="0" smtClean="0"/>
              <a:t>, as well as on the </a:t>
            </a:r>
            <a:r>
              <a:rPr lang="en-US" i="1" dirty="0" smtClean="0"/>
              <a:t>specific field or topic </a:t>
            </a:r>
            <a:r>
              <a:rPr lang="en-US" dirty="0" smtClean="0"/>
              <a:t>being reviewed.  </a:t>
            </a:r>
          </a:p>
          <a:p>
            <a:pPr lvl="1"/>
            <a:r>
              <a:rPr lang="en-US" dirty="0" smtClean="0"/>
              <a:t>it is a relatively brief (c0ncise) but thorough exploration of </a:t>
            </a:r>
            <a:r>
              <a:rPr lang="en-US" i="1" dirty="0" smtClean="0"/>
              <a:t>past and current work on a topic</a:t>
            </a:r>
            <a:r>
              <a:rPr lang="en-US" dirty="0" smtClean="0"/>
              <a:t>. </a:t>
            </a:r>
          </a:p>
        </p:txBody>
      </p:sp>
    </p:spTree>
    <p:extLst>
      <p:ext uri="{BB962C8B-B14F-4D97-AF65-F5344CB8AC3E}">
        <p14:creationId xmlns:p14="http://schemas.microsoft.com/office/powerpoint/2010/main" val="209200185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nSpc>
                <a:spcPct val="90000"/>
              </a:lnSpc>
            </a:pPr>
            <a:r>
              <a:rPr lang="en-GB" sz="2600" dirty="0"/>
              <a:t>Provide information about effects of a phenomenon across </a:t>
            </a:r>
            <a:r>
              <a:rPr lang="en-GB" sz="2600" dirty="0" smtClean="0"/>
              <a:t>a wide </a:t>
            </a:r>
            <a:r>
              <a:rPr lang="en-GB" sz="2600" dirty="0"/>
              <a:t>range of </a:t>
            </a:r>
            <a:r>
              <a:rPr lang="en-GB" sz="2600" dirty="0" smtClean="0"/>
              <a:t>settings.</a:t>
            </a:r>
            <a:endParaRPr lang="en-GB" sz="2600" dirty="0"/>
          </a:p>
          <a:p>
            <a:pPr lvl="1">
              <a:lnSpc>
                <a:spcPct val="90000"/>
              </a:lnSpc>
            </a:pPr>
            <a:r>
              <a:rPr lang="en-GB" sz="2400" dirty="0"/>
              <a:t>Essential for </a:t>
            </a:r>
            <a:r>
              <a:rPr lang="en-GB" dirty="0" smtClean="0"/>
              <a:t>fields of research that</a:t>
            </a:r>
            <a:r>
              <a:rPr lang="en-GB" sz="2400" dirty="0" smtClean="0"/>
              <a:t> </a:t>
            </a:r>
            <a:r>
              <a:rPr lang="en-GB" sz="2400" dirty="0"/>
              <a:t>have sampling </a:t>
            </a:r>
            <a:r>
              <a:rPr lang="en-GB" sz="2400" dirty="0" smtClean="0"/>
              <a:t>problems.</a:t>
            </a:r>
            <a:endParaRPr lang="en-GB" sz="2400" dirty="0"/>
          </a:p>
          <a:p>
            <a:pPr lvl="1">
              <a:lnSpc>
                <a:spcPct val="90000"/>
              </a:lnSpc>
            </a:pPr>
            <a:r>
              <a:rPr lang="en-GB" sz="2400" dirty="0"/>
              <a:t>Consistent results provide evidence that phenomena </a:t>
            </a:r>
            <a:r>
              <a:rPr lang="en-GB" dirty="0" smtClean="0"/>
              <a:t>are robust and transferable</a:t>
            </a:r>
            <a:r>
              <a:rPr lang="en-GB" sz="2000" dirty="0" smtClean="0"/>
              <a:t>.</a:t>
            </a:r>
            <a:endParaRPr lang="en-GB" sz="2000" dirty="0"/>
          </a:p>
          <a:p>
            <a:pPr lvl="1">
              <a:lnSpc>
                <a:spcPct val="90000"/>
              </a:lnSpc>
            </a:pPr>
            <a:r>
              <a:rPr lang="en-GB" sz="2400" dirty="0"/>
              <a:t>Inconsistent results</a:t>
            </a:r>
          </a:p>
          <a:p>
            <a:pPr lvl="2">
              <a:lnSpc>
                <a:spcPct val="90000"/>
              </a:lnSpc>
            </a:pPr>
            <a:r>
              <a:rPr lang="en-GB" sz="2000" dirty="0"/>
              <a:t>Allow sources of variation to be </a:t>
            </a:r>
            <a:r>
              <a:rPr lang="en-GB" sz="2000" dirty="0" smtClean="0"/>
              <a:t>studied.</a:t>
            </a:r>
            <a:endParaRPr lang="en-GB" sz="2000" dirty="0"/>
          </a:p>
          <a:p>
            <a:pPr>
              <a:lnSpc>
                <a:spcPct val="90000"/>
              </a:lnSpc>
            </a:pPr>
            <a:r>
              <a:rPr lang="en-GB" sz="2600" dirty="0"/>
              <a:t>Meta-analysis possible for quantitative </a:t>
            </a:r>
            <a:r>
              <a:rPr lang="en-GB" sz="2600" dirty="0" smtClean="0"/>
              <a:t>studies.</a:t>
            </a:r>
            <a:endParaRPr lang="en-GB" sz="2600" dirty="0"/>
          </a:p>
          <a:p>
            <a:endParaRPr lang="en-US" dirty="0"/>
          </a:p>
        </p:txBody>
      </p:sp>
      <p:sp>
        <p:nvSpPr>
          <p:cNvPr id="5" name="Title 1"/>
          <p:cNvSpPr>
            <a:spLocks noGrp="1"/>
          </p:cNvSpPr>
          <p:nvPr>
            <p:ph type="title"/>
          </p:nvPr>
        </p:nvSpPr>
        <p:spPr/>
        <p:txBody>
          <a:bodyPr/>
          <a:lstStyle/>
          <a:p>
            <a:r>
              <a:rPr lang="en-US" dirty="0" smtClean="0"/>
              <a:t>Advantages</a:t>
            </a:r>
            <a:endParaRPr lang="en-US" dirty="0"/>
          </a:p>
        </p:txBody>
      </p:sp>
    </p:spTree>
    <p:extLst>
      <p:ext uri="{BB962C8B-B14F-4D97-AF65-F5344CB8AC3E}">
        <p14:creationId xmlns:p14="http://schemas.microsoft.com/office/powerpoint/2010/main" val="314292858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a:t>
            </a:r>
            <a:endParaRPr lang="en-US" dirty="0"/>
          </a:p>
        </p:txBody>
      </p:sp>
      <p:sp>
        <p:nvSpPr>
          <p:cNvPr id="3" name="Content Placeholder 2"/>
          <p:cNvSpPr>
            <a:spLocks noGrp="1"/>
          </p:cNvSpPr>
          <p:nvPr>
            <p:ph idx="1"/>
          </p:nvPr>
        </p:nvSpPr>
        <p:spPr/>
        <p:txBody>
          <a:bodyPr/>
          <a:lstStyle/>
          <a:p>
            <a:r>
              <a:rPr lang="en-GB" dirty="0"/>
              <a:t>Require more effort than informal </a:t>
            </a:r>
            <a:r>
              <a:rPr lang="en-GB" dirty="0" smtClean="0"/>
              <a:t>reviews.</a:t>
            </a:r>
            <a:endParaRPr lang="en-GB" dirty="0"/>
          </a:p>
          <a:p>
            <a:r>
              <a:rPr lang="en-GB" dirty="0"/>
              <a:t>Difficult for lone </a:t>
            </a:r>
            <a:r>
              <a:rPr lang="en-GB" dirty="0" smtClean="0"/>
              <a:t>researchers.</a:t>
            </a:r>
            <a:endParaRPr lang="en-GB" dirty="0"/>
          </a:p>
          <a:p>
            <a:pPr lvl="1"/>
            <a:r>
              <a:rPr lang="en-GB" dirty="0"/>
              <a:t>Standards require two researchers</a:t>
            </a:r>
          </a:p>
          <a:p>
            <a:pPr lvl="2"/>
            <a:r>
              <a:rPr lang="en-GB" dirty="0"/>
              <a:t>Minimising individual </a:t>
            </a:r>
            <a:r>
              <a:rPr lang="en-GB" dirty="0" smtClean="0"/>
              <a:t>bias</a:t>
            </a:r>
            <a:endParaRPr lang="en-GB" dirty="0"/>
          </a:p>
        </p:txBody>
      </p:sp>
    </p:spTree>
    <p:extLst>
      <p:ext uri="{BB962C8B-B14F-4D97-AF65-F5344CB8AC3E}">
        <p14:creationId xmlns:p14="http://schemas.microsoft.com/office/powerpoint/2010/main" val="410590275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Anticipated Benefits</a:t>
            </a:r>
            <a:endParaRPr lang="en-US" dirty="0"/>
          </a:p>
        </p:txBody>
      </p:sp>
      <p:sp>
        <p:nvSpPr>
          <p:cNvPr id="3" name="Content Placeholder 2"/>
          <p:cNvSpPr>
            <a:spLocks noGrp="1"/>
          </p:cNvSpPr>
          <p:nvPr>
            <p:ph idx="1"/>
          </p:nvPr>
        </p:nvSpPr>
        <p:spPr/>
        <p:txBody>
          <a:bodyPr/>
          <a:lstStyle/>
          <a:p>
            <a:pPr>
              <a:lnSpc>
                <a:spcPct val="90000"/>
              </a:lnSpc>
            </a:pPr>
            <a:r>
              <a:rPr lang="en-GB" sz="2600" dirty="0"/>
              <a:t>Create a firm foundation for future </a:t>
            </a:r>
            <a:r>
              <a:rPr lang="en-GB" sz="2600" dirty="0" smtClean="0"/>
              <a:t>research.</a:t>
            </a:r>
            <a:endParaRPr lang="en-GB" sz="2600" dirty="0"/>
          </a:p>
          <a:p>
            <a:pPr lvl="2">
              <a:lnSpc>
                <a:spcPct val="90000"/>
              </a:lnSpc>
            </a:pPr>
            <a:r>
              <a:rPr lang="en-GB" sz="2000" dirty="0"/>
              <a:t>Position your own research in the context of existing research</a:t>
            </a:r>
          </a:p>
          <a:p>
            <a:pPr>
              <a:lnSpc>
                <a:spcPct val="90000"/>
              </a:lnSpc>
            </a:pPr>
            <a:r>
              <a:rPr lang="en-GB" sz="2600" dirty="0"/>
              <a:t>Close areas where no further research is </a:t>
            </a:r>
            <a:r>
              <a:rPr lang="en-GB" sz="2600" dirty="0" smtClean="0"/>
              <a:t>necessary.</a:t>
            </a:r>
            <a:endParaRPr lang="en-GB" sz="2600" dirty="0"/>
          </a:p>
          <a:p>
            <a:pPr>
              <a:lnSpc>
                <a:spcPct val="90000"/>
              </a:lnSpc>
            </a:pPr>
            <a:r>
              <a:rPr lang="en-GB" sz="2600" dirty="0"/>
              <a:t>Uncover areas where research is </a:t>
            </a:r>
            <a:r>
              <a:rPr lang="en-GB" sz="2600" dirty="0" smtClean="0"/>
              <a:t>necessary.</a:t>
            </a:r>
            <a:endParaRPr lang="en-GB" sz="2600" dirty="0"/>
          </a:p>
          <a:p>
            <a:pPr>
              <a:lnSpc>
                <a:spcPct val="90000"/>
              </a:lnSpc>
            </a:pPr>
            <a:r>
              <a:rPr lang="en-GB" sz="2600" dirty="0"/>
              <a:t>Help the development of new </a:t>
            </a:r>
            <a:r>
              <a:rPr lang="en-GB" sz="2600" dirty="0" smtClean="0"/>
              <a:t>theories.</a:t>
            </a:r>
            <a:endParaRPr lang="en-GB" sz="2600" dirty="0"/>
          </a:p>
          <a:p>
            <a:pPr lvl="1">
              <a:lnSpc>
                <a:spcPct val="90000"/>
              </a:lnSpc>
            </a:pPr>
            <a:r>
              <a:rPr lang="en-GB" sz="2400" dirty="0"/>
              <a:t>Identify common underlying trends</a:t>
            </a:r>
          </a:p>
          <a:p>
            <a:pPr lvl="1">
              <a:lnSpc>
                <a:spcPct val="90000"/>
              </a:lnSpc>
            </a:pPr>
            <a:r>
              <a:rPr lang="en-GB" sz="2400" dirty="0"/>
              <a:t>Identify explanations for conflicting results</a:t>
            </a:r>
          </a:p>
          <a:p>
            <a:pPr>
              <a:lnSpc>
                <a:spcPct val="90000"/>
              </a:lnSpc>
            </a:pPr>
            <a:r>
              <a:rPr lang="en-GB" sz="2600" dirty="0"/>
              <a:t>Should be a standard research </a:t>
            </a:r>
            <a:r>
              <a:rPr lang="en-GB" sz="2600" dirty="0" smtClean="0"/>
              <a:t>methodology.</a:t>
            </a:r>
            <a:endParaRPr lang="en-GB" sz="2600" dirty="0"/>
          </a:p>
          <a:p>
            <a:endParaRPr lang="en-US" dirty="0"/>
          </a:p>
        </p:txBody>
      </p:sp>
    </p:spTree>
    <p:extLst>
      <p:ext uri="{BB962C8B-B14F-4D97-AF65-F5344CB8AC3E}">
        <p14:creationId xmlns:p14="http://schemas.microsoft.com/office/powerpoint/2010/main" val="183960295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Systematic Review Process</a:t>
            </a:r>
            <a:br>
              <a:rPr lang="en-US" dirty="0" smtClean="0"/>
            </a:br>
            <a:endParaRPr lang="en-US" dirty="0"/>
          </a:p>
        </p:txBody>
      </p:sp>
      <p:sp>
        <p:nvSpPr>
          <p:cNvPr id="69" name="Rectangle 68"/>
          <p:cNvSpPr>
            <a:spLocks noChangeArrowheads="1"/>
          </p:cNvSpPr>
          <p:nvPr/>
        </p:nvSpPr>
        <p:spPr bwMode="auto">
          <a:xfrm>
            <a:off x="4241005" y="1280296"/>
            <a:ext cx="3910013" cy="1219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GB"/>
            </a:defPPr>
            <a:lvl1pPr algn="l" rtl="0" fontAlgn="base">
              <a:spcBef>
                <a:spcPct val="0"/>
              </a:spcBef>
              <a:spcAft>
                <a:spcPct val="0"/>
              </a:spcAft>
              <a:defRPr kern="1200">
                <a:solidFill>
                  <a:schemeClr val="tx2"/>
                </a:solidFill>
                <a:latin typeface="Arial" charset="0"/>
                <a:ea typeface="+mn-ea"/>
                <a:cs typeface="+mn-cs"/>
              </a:defRPr>
            </a:lvl1pPr>
            <a:lvl2pPr marL="457200" algn="l" rtl="0" fontAlgn="base">
              <a:spcBef>
                <a:spcPct val="0"/>
              </a:spcBef>
              <a:spcAft>
                <a:spcPct val="0"/>
              </a:spcAft>
              <a:defRPr kern="1200">
                <a:solidFill>
                  <a:schemeClr val="tx2"/>
                </a:solidFill>
                <a:latin typeface="Arial" charset="0"/>
                <a:ea typeface="+mn-ea"/>
                <a:cs typeface="+mn-cs"/>
              </a:defRPr>
            </a:lvl2pPr>
            <a:lvl3pPr marL="914400" algn="l" rtl="0" fontAlgn="base">
              <a:spcBef>
                <a:spcPct val="0"/>
              </a:spcBef>
              <a:spcAft>
                <a:spcPct val="0"/>
              </a:spcAft>
              <a:defRPr kern="1200">
                <a:solidFill>
                  <a:schemeClr val="tx2"/>
                </a:solidFill>
                <a:latin typeface="Arial" charset="0"/>
                <a:ea typeface="+mn-ea"/>
                <a:cs typeface="+mn-cs"/>
              </a:defRPr>
            </a:lvl3pPr>
            <a:lvl4pPr marL="1371600" algn="l" rtl="0" fontAlgn="base">
              <a:spcBef>
                <a:spcPct val="0"/>
              </a:spcBef>
              <a:spcAft>
                <a:spcPct val="0"/>
              </a:spcAft>
              <a:defRPr kern="1200">
                <a:solidFill>
                  <a:schemeClr val="tx2"/>
                </a:solidFill>
                <a:latin typeface="Arial" charset="0"/>
                <a:ea typeface="+mn-ea"/>
                <a:cs typeface="+mn-cs"/>
              </a:defRPr>
            </a:lvl4pPr>
            <a:lvl5pPr marL="1828800" algn="l" rtl="0" fontAlgn="base">
              <a:spcBef>
                <a:spcPct val="0"/>
              </a:spcBef>
              <a:spcAft>
                <a:spcPct val="0"/>
              </a:spcAft>
              <a:defRPr kern="1200">
                <a:solidFill>
                  <a:schemeClr val="tx2"/>
                </a:solidFill>
                <a:latin typeface="Arial" charset="0"/>
                <a:ea typeface="+mn-ea"/>
                <a:cs typeface="+mn-cs"/>
              </a:defRPr>
            </a:lvl5pPr>
            <a:lvl6pPr marL="2286000" algn="l" defTabSz="914400" rtl="0" eaLnBrk="1" latinLnBrk="0" hangingPunct="1">
              <a:defRPr kern="1200">
                <a:solidFill>
                  <a:schemeClr val="tx2"/>
                </a:solidFill>
                <a:latin typeface="Arial" charset="0"/>
                <a:ea typeface="+mn-ea"/>
                <a:cs typeface="+mn-cs"/>
              </a:defRPr>
            </a:lvl6pPr>
            <a:lvl7pPr marL="2743200" algn="l" defTabSz="914400" rtl="0" eaLnBrk="1" latinLnBrk="0" hangingPunct="1">
              <a:defRPr kern="1200">
                <a:solidFill>
                  <a:schemeClr val="tx2"/>
                </a:solidFill>
                <a:latin typeface="Arial" charset="0"/>
                <a:ea typeface="+mn-ea"/>
                <a:cs typeface="+mn-cs"/>
              </a:defRPr>
            </a:lvl7pPr>
            <a:lvl8pPr marL="3200400" algn="l" defTabSz="914400" rtl="0" eaLnBrk="1" latinLnBrk="0" hangingPunct="1">
              <a:defRPr kern="1200">
                <a:solidFill>
                  <a:schemeClr val="tx2"/>
                </a:solidFill>
                <a:latin typeface="Arial" charset="0"/>
                <a:ea typeface="+mn-ea"/>
                <a:cs typeface="+mn-cs"/>
              </a:defRPr>
            </a:lvl8pPr>
            <a:lvl9pPr marL="3657600" algn="l" defTabSz="914400" rtl="0" eaLnBrk="1" latinLnBrk="0" hangingPunct="1">
              <a:defRPr kern="1200">
                <a:solidFill>
                  <a:schemeClr val="tx2"/>
                </a:solidFill>
                <a:latin typeface="Arial" charset="0"/>
                <a:ea typeface="+mn-ea"/>
                <a:cs typeface="+mn-cs"/>
              </a:defRPr>
            </a:lvl9pPr>
          </a:lstStyle>
          <a:p>
            <a:pPr algn="ctr"/>
            <a:endParaRPr lang="en-US">
              <a:solidFill>
                <a:schemeClr val="tx1"/>
              </a:solidFill>
              <a:cs typeface="Arial" charset="0"/>
            </a:endParaRPr>
          </a:p>
        </p:txBody>
      </p:sp>
      <p:sp>
        <p:nvSpPr>
          <p:cNvPr id="70" name="Text Box 5"/>
          <p:cNvSpPr txBox="1">
            <a:spLocks noChangeArrowheads="1"/>
          </p:cNvSpPr>
          <p:nvPr/>
        </p:nvSpPr>
        <p:spPr bwMode="auto">
          <a:xfrm>
            <a:off x="4545805" y="1356496"/>
            <a:ext cx="3362325" cy="381000"/>
          </a:xfrm>
          <a:prstGeom prst="rect">
            <a:avLst/>
          </a:prstGeom>
          <a:solidFill>
            <a:srgbClr val="FFFFFF"/>
          </a:solidFill>
          <a:ln w="9525">
            <a:solidFill>
              <a:srgbClr val="000000"/>
            </a:solidFill>
            <a:miter lim="800000"/>
            <a:headEnd/>
            <a:tailEnd/>
          </a:ln>
        </p:spPr>
        <p:txBody>
          <a:bodyPr/>
          <a:lstStyle>
            <a:defPPr>
              <a:defRPr lang="en-GB"/>
            </a:defPPr>
            <a:lvl1pPr algn="l" rtl="0" fontAlgn="base">
              <a:spcBef>
                <a:spcPct val="0"/>
              </a:spcBef>
              <a:spcAft>
                <a:spcPct val="0"/>
              </a:spcAft>
              <a:defRPr kern="1200">
                <a:solidFill>
                  <a:schemeClr val="tx2"/>
                </a:solidFill>
                <a:latin typeface="Arial" charset="0"/>
                <a:ea typeface="+mn-ea"/>
                <a:cs typeface="+mn-cs"/>
              </a:defRPr>
            </a:lvl1pPr>
            <a:lvl2pPr marL="457200" algn="l" rtl="0" fontAlgn="base">
              <a:spcBef>
                <a:spcPct val="0"/>
              </a:spcBef>
              <a:spcAft>
                <a:spcPct val="0"/>
              </a:spcAft>
              <a:defRPr kern="1200">
                <a:solidFill>
                  <a:schemeClr val="tx2"/>
                </a:solidFill>
                <a:latin typeface="Arial" charset="0"/>
                <a:ea typeface="+mn-ea"/>
                <a:cs typeface="+mn-cs"/>
              </a:defRPr>
            </a:lvl2pPr>
            <a:lvl3pPr marL="914400" algn="l" rtl="0" fontAlgn="base">
              <a:spcBef>
                <a:spcPct val="0"/>
              </a:spcBef>
              <a:spcAft>
                <a:spcPct val="0"/>
              </a:spcAft>
              <a:defRPr kern="1200">
                <a:solidFill>
                  <a:schemeClr val="tx2"/>
                </a:solidFill>
                <a:latin typeface="Arial" charset="0"/>
                <a:ea typeface="+mn-ea"/>
                <a:cs typeface="+mn-cs"/>
              </a:defRPr>
            </a:lvl3pPr>
            <a:lvl4pPr marL="1371600" algn="l" rtl="0" fontAlgn="base">
              <a:spcBef>
                <a:spcPct val="0"/>
              </a:spcBef>
              <a:spcAft>
                <a:spcPct val="0"/>
              </a:spcAft>
              <a:defRPr kern="1200">
                <a:solidFill>
                  <a:schemeClr val="tx2"/>
                </a:solidFill>
                <a:latin typeface="Arial" charset="0"/>
                <a:ea typeface="+mn-ea"/>
                <a:cs typeface="+mn-cs"/>
              </a:defRPr>
            </a:lvl4pPr>
            <a:lvl5pPr marL="1828800" algn="l" rtl="0" fontAlgn="base">
              <a:spcBef>
                <a:spcPct val="0"/>
              </a:spcBef>
              <a:spcAft>
                <a:spcPct val="0"/>
              </a:spcAft>
              <a:defRPr kern="1200">
                <a:solidFill>
                  <a:schemeClr val="tx2"/>
                </a:solidFill>
                <a:latin typeface="Arial" charset="0"/>
                <a:ea typeface="+mn-ea"/>
                <a:cs typeface="+mn-cs"/>
              </a:defRPr>
            </a:lvl5pPr>
            <a:lvl6pPr marL="2286000" algn="l" defTabSz="914400" rtl="0" eaLnBrk="1" latinLnBrk="0" hangingPunct="1">
              <a:defRPr kern="1200">
                <a:solidFill>
                  <a:schemeClr val="tx2"/>
                </a:solidFill>
                <a:latin typeface="Arial" charset="0"/>
                <a:ea typeface="+mn-ea"/>
                <a:cs typeface="+mn-cs"/>
              </a:defRPr>
            </a:lvl6pPr>
            <a:lvl7pPr marL="2743200" algn="l" defTabSz="914400" rtl="0" eaLnBrk="1" latinLnBrk="0" hangingPunct="1">
              <a:defRPr kern="1200">
                <a:solidFill>
                  <a:schemeClr val="tx2"/>
                </a:solidFill>
                <a:latin typeface="Arial" charset="0"/>
                <a:ea typeface="+mn-ea"/>
                <a:cs typeface="+mn-cs"/>
              </a:defRPr>
            </a:lvl7pPr>
            <a:lvl8pPr marL="3200400" algn="l" defTabSz="914400" rtl="0" eaLnBrk="1" latinLnBrk="0" hangingPunct="1">
              <a:defRPr kern="1200">
                <a:solidFill>
                  <a:schemeClr val="tx2"/>
                </a:solidFill>
                <a:latin typeface="Arial" charset="0"/>
                <a:ea typeface="+mn-ea"/>
                <a:cs typeface="+mn-cs"/>
              </a:defRPr>
            </a:lvl8pPr>
            <a:lvl9pPr marL="3657600" algn="l" defTabSz="914400" rtl="0" eaLnBrk="1" latinLnBrk="0" hangingPunct="1">
              <a:defRPr kern="1200">
                <a:solidFill>
                  <a:schemeClr val="tx2"/>
                </a:solidFill>
                <a:latin typeface="Arial" charset="0"/>
                <a:ea typeface="+mn-ea"/>
                <a:cs typeface="+mn-cs"/>
              </a:defRPr>
            </a:lvl9pPr>
          </a:lstStyle>
          <a:p>
            <a:pPr eaLnBrk="0" hangingPunct="0"/>
            <a:r>
              <a:rPr lang="en-US">
                <a:solidFill>
                  <a:schemeClr val="tx1"/>
                </a:solidFill>
              </a:rPr>
              <a:t>Develop Review Protocol</a:t>
            </a:r>
          </a:p>
        </p:txBody>
      </p:sp>
      <p:sp>
        <p:nvSpPr>
          <p:cNvPr id="71" name="Text Box 6"/>
          <p:cNvSpPr txBox="1">
            <a:spLocks noChangeArrowheads="1"/>
          </p:cNvSpPr>
          <p:nvPr/>
        </p:nvSpPr>
        <p:spPr bwMode="auto">
          <a:xfrm>
            <a:off x="4698205" y="1966096"/>
            <a:ext cx="3124200" cy="381000"/>
          </a:xfrm>
          <a:prstGeom prst="rect">
            <a:avLst/>
          </a:prstGeom>
          <a:solidFill>
            <a:srgbClr val="FFFFFF"/>
          </a:solidFill>
          <a:ln w="9525">
            <a:solidFill>
              <a:srgbClr val="000000"/>
            </a:solidFill>
            <a:miter lim="800000"/>
            <a:headEnd/>
            <a:tailEnd/>
          </a:ln>
        </p:spPr>
        <p:txBody>
          <a:bodyPr/>
          <a:lstStyle>
            <a:defPPr>
              <a:defRPr lang="en-GB"/>
            </a:defPPr>
            <a:lvl1pPr algn="l" rtl="0" fontAlgn="base">
              <a:spcBef>
                <a:spcPct val="0"/>
              </a:spcBef>
              <a:spcAft>
                <a:spcPct val="0"/>
              </a:spcAft>
              <a:defRPr kern="1200">
                <a:solidFill>
                  <a:schemeClr val="tx2"/>
                </a:solidFill>
                <a:latin typeface="Arial" charset="0"/>
                <a:ea typeface="+mn-ea"/>
                <a:cs typeface="+mn-cs"/>
              </a:defRPr>
            </a:lvl1pPr>
            <a:lvl2pPr marL="457200" algn="l" rtl="0" fontAlgn="base">
              <a:spcBef>
                <a:spcPct val="0"/>
              </a:spcBef>
              <a:spcAft>
                <a:spcPct val="0"/>
              </a:spcAft>
              <a:defRPr kern="1200">
                <a:solidFill>
                  <a:schemeClr val="tx2"/>
                </a:solidFill>
                <a:latin typeface="Arial" charset="0"/>
                <a:ea typeface="+mn-ea"/>
                <a:cs typeface="+mn-cs"/>
              </a:defRPr>
            </a:lvl2pPr>
            <a:lvl3pPr marL="914400" algn="l" rtl="0" fontAlgn="base">
              <a:spcBef>
                <a:spcPct val="0"/>
              </a:spcBef>
              <a:spcAft>
                <a:spcPct val="0"/>
              </a:spcAft>
              <a:defRPr kern="1200">
                <a:solidFill>
                  <a:schemeClr val="tx2"/>
                </a:solidFill>
                <a:latin typeface="Arial" charset="0"/>
                <a:ea typeface="+mn-ea"/>
                <a:cs typeface="+mn-cs"/>
              </a:defRPr>
            </a:lvl3pPr>
            <a:lvl4pPr marL="1371600" algn="l" rtl="0" fontAlgn="base">
              <a:spcBef>
                <a:spcPct val="0"/>
              </a:spcBef>
              <a:spcAft>
                <a:spcPct val="0"/>
              </a:spcAft>
              <a:defRPr kern="1200">
                <a:solidFill>
                  <a:schemeClr val="tx2"/>
                </a:solidFill>
                <a:latin typeface="Arial" charset="0"/>
                <a:ea typeface="+mn-ea"/>
                <a:cs typeface="+mn-cs"/>
              </a:defRPr>
            </a:lvl4pPr>
            <a:lvl5pPr marL="1828800" algn="l" rtl="0" fontAlgn="base">
              <a:spcBef>
                <a:spcPct val="0"/>
              </a:spcBef>
              <a:spcAft>
                <a:spcPct val="0"/>
              </a:spcAft>
              <a:defRPr kern="1200">
                <a:solidFill>
                  <a:schemeClr val="tx2"/>
                </a:solidFill>
                <a:latin typeface="Arial" charset="0"/>
                <a:ea typeface="+mn-ea"/>
                <a:cs typeface="+mn-cs"/>
              </a:defRPr>
            </a:lvl5pPr>
            <a:lvl6pPr marL="2286000" algn="l" defTabSz="914400" rtl="0" eaLnBrk="1" latinLnBrk="0" hangingPunct="1">
              <a:defRPr kern="1200">
                <a:solidFill>
                  <a:schemeClr val="tx2"/>
                </a:solidFill>
                <a:latin typeface="Arial" charset="0"/>
                <a:ea typeface="+mn-ea"/>
                <a:cs typeface="+mn-cs"/>
              </a:defRPr>
            </a:lvl6pPr>
            <a:lvl7pPr marL="2743200" algn="l" defTabSz="914400" rtl="0" eaLnBrk="1" latinLnBrk="0" hangingPunct="1">
              <a:defRPr kern="1200">
                <a:solidFill>
                  <a:schemeClr val="tx2"/>
                </a:solidFill>
                <a:latin typeface="Arial" charset="0"/>
                <a:ea typeface="+mn-ea"/>
                <a:cs typeface="+mn-cs"/>
              </a:defRPr>
            </a:lvl7pPr>
            <a:lvl8pPr marL="3200400" algn="l" defTabSz="914400" rtl="0" eaLnBrk="1" latinLnBrk="0" hangingPunct="1">
              <a:defRPr kern="1200">
                <a:solidFill>
                  <a:schemeClr val="tx2"/>
                </a:solidFill>
                <a:latin typeface="Arial" charset="0"/>
                <a:ea typeface="+mn-ea"/>
                <a:cs typeface="+mn-cs"/>
              </a:defRPr>
            </a:lvl8pPr>
            <a:lvl9pPr marL="3657600" algn="l" defTabSz="914400" rtl="0" eaLnBrk="1" latinLnBrk="0" hangingPunct="1">
              <a:defRPr kern="1200">
                <a:solidFill>
                  <a:schemeClr val="tx2"/>
                </a:solidFill>
                <a:latin typeface="Arial" charset="0"/>
                <a:ea typeface="+mn-ea"/>
                <a:cs typeface="+mn-cs"/>
              </a:defRPr>
            </a:lvl9pPr>
          </a:lstStyle>
          <a:p>
            <a:pPr eaLnBrk="0" hangingPunct="0"/>
            <a:r>
              <a:rPr lang="en-US">
                <a:solidFill>
                  <a:schemeClr val="tx1"/>
                </a:solidFill>
              </a:rPr>
              <a:t>Validate Review Protocol</a:t>
            </a:r>
          </a:p>
        </p:txBody>
      </p:sp>
      <p:sp>
        <p:nvSpPr>
          <p:cNvPr id="72" name="Line 7"/>
          <p:cNvSpPr>
            <a:spLocks noChangeShapeType="1"/>
          </p:cNvSpPr>
          <p:nvPr/>
        </p:nvSpPr>
        <p:spPr bwMode="auto">
          <a:xfrm>
            <a:off x="6146005" y="1737496"/>
            <a:ext cx="1588" cy="2286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defPPr>
              <a:defRPr lang="en-GB"/>
            </a:defPPr>
            <a:lvl1pPr algn="l" rtl="0" fontAlgn="base">
              <a:spcBef>
                <a:spcPct val="0"/>
              </a:spcBef>
              <a:spcAft>
                <a:spcPct val="0"/>
              </a:spcAft>
              <a:defRPr kern="1200">
                <a:solidFill>
                  <a:schemeClr val="tx2"/>
                </a:solidFill>
                <a:latin typeface="Arial" charset="0"/>
                <a:ea typeface="+mn-ea"/>
                <a:cs typeface="+mn-cs"/>
              </a:defRPr>
            </a:lvl1pPr>
            <a:lvl2pPr marL="457200" algn="l" rtl="0" fontAlgn="base">
              <a:spcBef>
                <a:spcPct val="0"/>
              </a:spcBef>
              <a:spcAft>
                <a:spcPct val="0"/>
              </a:spcAft>
              <a:defRPr kern="1200">
                <a:solidFill>
                  <a:schemeClr val="tx2"/>
                </a:solidFill>
                <a:latin typeface="Arial" charset="0"/>
                <a:ea typeface="+mn-ea"/>
                <a:cs typeface="+mn-cs"/>
              </a:defRPr>
            </a:lvl2pPr>
            <a:lvl3pPr marL="914400" algn="l" rtl="0" fontAlgn="base">
              <a:spcBef>
                <a:spcPct val="0"/>
              </a:spcBef>
              <a:spcAft>
                <a:spcPct val="0"/>
              </a:spcAft>
              <a:defRPr kern="1200">
                <a:solidFill>
                  <a:schemeClr val="tx2"/>
                </a:solidFill>
                <a:latin typeface="Arial" charset="0"/>
                <a:ea typeface="+mn-ea"/>
                <a:cs typeface="+mn-cs"/>
              </a:defRPr>
            </a:lvl3pPr>
            <a:lvl4pPr marL="1371600" algn="l" rtl="0" fontAlgn="base">
              <a:spcBef>
                <a:spcPct val="0"/>
              </a:spcBef>
              <a:spcAft>
                <a:spcPct val="0"/>
              </a:spcAft>
              <a:defRPr kern="1200">
                <a:solidFill>
                  <a:schemeClr val="tx2"/>
                </a:solidFill>
                <a:latin typeface="Arial" charset="0"/>
                <a:ea typeface="+mn-ea"/>
                <a:cs typeface="+mn-cs"/>
              </a:defRPr>
            </a:lvl4pPr>
            <a:lvl5pPr marL="1828800" algn="l" rtl="0" fontAlgn="base">
              <a:spcBef>
                <a:spcPct val="0"/>
              </a:spcBef>
              <a:spcAft>
                <a:spcPct val="0"/>
              </a:spcAft>
              <a:defRPr kern="1200">
                <a:solidFill>
                  <a:schemeClr val="tx2"/>
                </a:solidFill>
                <a:latin typeface="Arial" charset="0"/>
                <a:ea typeface="+mn-ea"/>
                <a:cs typeface="+mn-cs"/>
              </a:defRPr>
            </a:lvl5pPr>
            <a:lvl6pPr marL="2286000" algn="l" defTabSz="914400" rtl="0" eaLnBrk="1" latinLnBrk="0" hangingPunct="1">
              <a:defRPr kern="1200">
                <a:solidFill>
                  <a:schemeClr val="tx2"/>
                </a:solidFill>
                <a:latin typeface="Arial" charset="0"/>
                <a:ea typeface="+mn-ea"/>
                <a:cs typeface="+mn-cs"/>
              </a:defRPr>
            </a:lvl6pPr>
            <a:lvl7pPr marL="2743200" algn="l" defTabSz="914400" rtl="0" eaLnBrk="1" latinLnBrk="0" hangingPunct="1">
              <a:defRPr kern="1200">
                <a:solidFill>
                  <a:schemeClr val="tx2"/>
                </a:solidFill>
                <a:latin typeface="Arial" charset="0"/>
                <a:ea typeface="+mn-ea"/>
                <a:cs typeface="+mn-cs"/>
              </a:defRPr>
            </a:lvl7pPr>
            <a:lvl8pPr marL="3200400" algn="l" defTabSz="914400" rtl="0" eaLnBrk="1" latinLnBrk="0" hangingPunct="1">
              <a:defRPr kern="1200">
                <a:solidFill>
                  <a:schemeClr val="tx2"/>
                </a:solidFill>
                <a:latin typeface="Arial" charset="0"/>
                <a:ea typeface="+mn-ea"/>
                <a:cs typeface="+mn-cs"/>
              </a:defRPr>
            </a:lvl8pPr>
            <a:lvl9pPr marL="3657600" algn="l" defTabSz="914400" rtl="0" eaLnBrk="1" latinLnBrk="0" hangingPunct="1">
              <a:defRPr kern="1200">
                <a:solidFill>
                  <a:schemeClr val="tx2"/>
                </a:solidFill>
                <a:latin typeface="Arial" charset="0"/>
                <a:ea typeface="+mn-ea"/>
                <a:cs typeface="+mn-cs"/>
              </a:defRPr>
            </a:lvl9pPr>
          </a:lstStyle>
          <a:p>
            <a:endParaRPr lang="en-US"/>
          </a:p>
        </p:txBody>
      </p:sp>
      <p:sp>
        <p:nvSpPr>
          <p:cNvPr id="73" name="Text Box 9"/>
          <p:cNvSpPr txBox="1">
            <a:spLocks noChangeArrowheads="1"/>
          </p:cNvSpPr>
          <p:nvPr/>
        </p:nvSpPr>
        <p:spPr bwMode="auto">
          <a:xfrm>
            <a:off x="812005" y="1737496"/>
            <a:ext cx="2057400" cy="830997"/>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GB"/>
            </a:defPPr>
            <a:lvl1pPr algn="l" rtl="0" fontAlgn="base">
              <a:spcBef>
                <a:spcPct val="0"/>
              </a:spcBef>
              <a:spcAft>
                <a:spcPct val="0"/>
              </a:spcAft>
              <a:defRPr kern="1200">
                <a:solidFill>
                  <a:schemeClr val="tx2"/>
                </a:solidFill>
                <a:latin typeface="Arial" charset="0"/>
                <a:ea typeface="+mn-ea"/>
                <a:cs typeface="+mn-cs"/>
              </a:defRPr>
            </a:lvl1pPr>
            <a:lvl2pPr marL="457200" algn="l" rtl="0" fontAlgn="base">
              <a:spcBef>
                <a:spcPct val="0"/>
              </a:spcBef>
              <a:spcAft>
                <a:spcPct val="0"/>
              </a:spcAft>
              <a:defRPr kern="1200">
                <a:solidFill>
                  <a:schemeClr val="tx2"/>
                </a:solidFill>
                <a:latin typeface="Arial" charset="0"/>
                <a:ea typeface="+mn-ea"/>
                <a:cs typeface="+mn-cs"/>
              </a:defRPr>
            </a:lvl2pPr>
            <a:lvl3pPr marL="914400" algn="l" rtl="0" fontAlgn="base">
              <a:spcBef>
                <a:spcPct val="0"/>
              </a:spcBef>
              <a:spcAft>
                <a:spcPct val="0"/>
              </a:spcAft>
              <a:defRPr kern="1200">
                <a:solidFill>
                  <a:schemeClr val="tx2"/>
                </a:solidFill>
                <a:latin typeface="Arial" charset="0"/>
                <a:ea typeface="+mn-ea"/>
                <a:cs typeface="+mn-cs"/>
              </a:defRPr>
            </a:lvl3pPr>
            <a:lvl4pPr marL="1371600" algn="l" rtl="0" fontAlgn="base">
              <a:spcBef>
                <a:spcPct val="0"/>
              </a:spcBef>
              <a:spcAft>
                <a:spcPct val="0"/>
              </a:spcAft>
              <a:defRPr kern="1200">
                <a:solidFill>
                  <a:schemeClr val="tx2"/>
                </a:solidFill>
                <a:latin typeface="Arial" charset="0"/>
                <a:ea typeface="+mn-ea"/>
                <a:cs typeface="+mn-cs"/>
              </a:defRPr>
            </a:lvl4pPr>
            <a:lvl5pPr marL="1828800" algn="l" rtl="0" fontAlgn="base">
              <a:spcBef>
                <a:spcPct val="0"/>
              </a:spcBef>
              <a:spcAft>
                <a:spcPct val="0"/>
              </a:spcAft>
              <a:defRPr kern="1200">
                <a:solidFill>
                  <a:schemeClr val="tx2"/>
                </a:solidFill>
                <a:latin typeface="Arial" charset="0"/>
                <a:ea typeface="+mn-ea"/>
                <a:cs typeface="+mn-cs"/>
              </a:defRPr>
            </a:lvl5pPr>
            <a:lvl6pPr marL="2286000" algn="l" defTabSz="914400" rtl="0" eaLnBrk="1" latinLnBrk="0" hangingPunct="1">
              <a:defRPr kern="1200">
                <a:solidFill>
                  <a:schemeClr val="tx2"/>
                </a:solidFill>
                <a:latin typeface="Arial" charset="0"/>
                <a:ea typeface="+mn-ea"/>
                <a:cs typeface="+mn-cs"/>
              </a:defRPr>
            </a:lvl6pPr>
            <a:lvl7pPr marL="2743200" algn="l" defTabSz="914400" rtl="0" eaLnBrk="1" latinLnBrk="0" hangingPunct="1">
              <a:defRPr kern="1200">
                <a:solidFill>
                  <a:schemeClr val="tx2"/>
                </a:solidFill>
                <a:latin typeface="Arial" charset="0"/>
                <a:ea typeface="+mn-ea"/>
                <a:cs typeface="+mn-cs"/>
              </a:defRPr>
            </a:lvl7pPr>
            <a:lvl8pPr marL="3200400" algn="l" defTabSz="914400" rtl="0" eaLnBrk="1" latinLnBrk="0" hangingPunct="1">
              <a:defRPr kern="1200">
                <a:solidFill>
                  <a:schemeClr val="tx2"/>
                </a:solidFill>
                <a:latin typeface="Arial" charset="0"/>
                <a:ea typeface="+mn-ea"/>
                <a:cs typeface="+mn-cs"/>
              </a:defRPr>
            </a:lvl8pPr>
            <a:lvl9pPr marL="3657600" algn="l" defTabSz="914400" rtl="0" eaLnBrk="1" latinLnBrk="0" hangingPunct="1">
              <a:defRPr kern="1200">
                <a:solidFill>
                  <a:schemeClr val="tx2"/>
                </a:solidFill>
                <a:latin typeface="Arial" charset="0"/>
                <a:ea typeface="+mn-ea"/>
                <a:cs typeface="+mn-cs"/>
              </a:defRPr>
            </a:lvl9pPr>
          </a:lstStyle>
          <a:p>
            <a:r>
              <a:rPr lang="en-GB" sz="2400" dirty="0" smtClean="0">
                <a:solidFill>
                  <a:schemeClr val="tx1"/>
                </a:solidFill>
              </a:rPr>
              <a:t>1) Plan </a:t>
            </a:r>
            <a:r>
              <a:rPr lang="en-GB" sz="2400" dirty="0">
                <a:solidFill>
                  <a:schemeClr val="tx1"/>
                </a:solidFill>
              </a:rPr>
              <a:t>Review</a:t>
            </a:r>
          </a:p>
        </p:txBody>
      </p:sp>
      <p:sp>
        <p:nvSpPr>
          <p:cNvPr id="74" name="Line 10"/>
          <p:cNvSpPr>
            <a:spLocks noChangeShapeType="1"/>
          </p:cNvSpPr>
          <p:nvPr/>
        </p:nvSpPr>
        <p:spPr bwMode="auto">
          <a:xfrm flipH="1">
            <a:off x="1726404" y="2590800"/>
            <a:ext cx="26195" cy="1127896"/>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GB"/>
            </a:defPPr>
            <a:lvl1pPr algn="l" rtl="0" fontAlgn="base">
              <a:spcBef>
                <a:spcPct val="0"/>
              </a:spcBef>
              <a:spcAft>
                <a:spcPct val="0"/>
              </a:spcAft>
              <a:defRPr kern="1200">
                <a:solidFill>
                  <a:schemeClr val="tx2"/>
                </a:solidFill>
                <a:latin typeface="Arial" charset="0"/>
                <a:ea typeface="+mn-ea"/>
                <a:cs typeface="+mn-cs"/>
              </a:defRPr>
            </a:lvl1pPr>
            <a:lvl2pPr marL="457200" algn="l" rtl="0" fontAlgn="base">
              <a:spcBef>
                <a:spcPct val="0"/>
              </a:spcBef>
              <a:spcAft>
                <a:spcPct val="0"/>
              </a:spcAft>
              <a:defRPr kern="1200">
                <a:solidFill>
                  <a:schemeClr val="tx2"/>
                </a:solidFill>
                <a:latin typeface="Arial" charset="0"/>
                <a:ea typeface="+mn-ea"/>
                <a:cs typeface="+mn-cs"/>
              </a:defRPr>
            </a:lvl2pPr>
            <a:lvl3pPr marL="914400" algn="l" rtl="0" fontAlgn="base">
              <a:spcBef>
                <a:spcPct val="0"/>
              </a:spcBef>
              <a:spcAft>
                <a:spcPct val="0"/>
              </a:spcAft>
              <a:defRPr kern="1200">
                <a:solidFill>
                  <a:schemeClr val="tx2"/>
                </a:solidFill>
                <a:latin typeface="Arial" charset="0"/>
                <a:ea typeface="+mn-ea"/>
                <a:cs typeface="+mn-cs"/>
              </a:defRPr>
            </a:lvl3pPr>
            <a:lvl4pPr marL="1371600" algn="l" rtl="0" fontAlgn="base">
              <a:spcBef>
                <a:spcPct val="0"/>
              </a:spcBef>
              <a:spcAft>
                <a:spcPct val="0"/>
              </a:spcAft>
              <a:defRPr kern="1200">
                <a:solidFill>
                  <a:schemeClr val="tx2"/>
                </a:solidFill>
                <a:latin typeface="Arial" charset="0"/>
                <a:ea typeface="+mn-ea"/>
                <a:cs typeface="+mn-cs"/>
              </a:defRPr>
            </a:lvl4pPr>
            <a:lvl5pPr marL="1828800" algn="l" rtl="0" fontAlgn="base">
              <a:spcBef>
                <a:spcPct val="0"/>
              </a:spcBef>
              <a:spcAft>
                <a:spcPct val="0"/>
              </a:spcAft>
              <a:defRPr kern="1200">
                <a:solidFill>
                  <a:schemeClr val="tx2"/>
                </a:solidFill>
                <a:latin typeface="Arial" charset="0"/>
                <a:ea typeface="+mn-ea"/>
                <a:cs typeface="+mn-cs"/>
              </a:defRPr>
            </a:lvl5pPr>
            <a:lvl6pPr marL="2286000" algn="l" defTabSz="914400" rtl="0" eaLnBrk="1" latinLnBrk="0" hangingPunct="1">
              <a:defRPr kern="1200">
                <a:solidFill>
                  <a:schemeClr val="tx2"/>
                </a:solidFill>
                <a:latin typeface="Arial" charset="0"/>
                <a:ea typeface="+mn-ea"/>
                <a:cs typeface="+mn-cs"/>
              </a:defRPr>
            </a:lvl6pPr>
            <a:lvl7pPr marL="2743200" algn="l" defTabSz="914400" rtl="0" eaLnBrk="1" latinLnBrk="0" hangingPunct="1">
              <a:defRPr kern="1200">
                <a:solidFill>
                  <a:schemeClr val="tx2"/>
                </a:solidFill>
                <a:latin typeface="Arial" charset="0"/>
                <a:ea typeface="+mn-ea"/>
                <a:cs typeface="+mn-cs"/>
              </a:defRPr>
            </a:lvl7pPr>
            <a:lvl8pPr marL="3200400" algn="l" defTabSz="914400" rtl="0" eaLnBrk="1" latinLnBrk="0" hangingPunct="1">
              <a:defRPr kern="1200">
                <a:solidFill>
                  <a:schemeClr val="tx2"/>
                </a:solidFill>
                <a:latin typeface="Arial" charset="0"/>
                <a:ea typeface="+mn-ea"/>
                <a:cs typeface="+mn-cs"/>
              </a:defRPr>
            </a:lvl8pPr>
            <a:lvl9pPr marL="3657600" algn="l" defTabSz="914400" rtl="0" eaLnBrk="1" latinLnBrk="0" hangingPunct="1">
              <a:defRPr kern="1200">
                <a:solidFill>
                  <a:schemeClr val="tx2"/>
                </a:solidFill>
                <a:latin typeface="Arial" charset="0"/>
                <a:ea typeface="+mn-ea"/>
                <a:cs typeface="+mn-cs"/>
              </a:defRPr>
            </a:lvl9pPr>
          </a:lstStyle>
          <a:p>
            <a:endParaRPr lang="en-US"/>
          </a:p>
        </p:txBody>
      </p:sp>
      <p:sp>
        <p:nvSpPr>
          <p:cNvPr id="75" name="Text Box 11"/>
          <p:cNvSpPr txBox="1">
            <a:spLocks noChangeArrowheads="1"/>
          </p:cNvSpPr>
          <p:nvPr/>
        </p:nvSpPr>
        <p:spPr bwMode="auto">
          <a:xfrm>
            <a:off x="888205" y="3718696"/>
            <a:ext cx="2209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GB"/>
            </a:defPPr>
            <a:lvl1pPr algn="l" rtl="0" fontAlgn="base">
              <a:spcBef>
                <a:spcPct val="0"/>
              </a:spcBef>
              <a:spcAft>
                <a:spcPct val="0"/>
              </a:spcAft>
              <a:defRPr kern="1200">
                <a:solidFill>
                  <a:schemeClr val="tx2"/>
                </a:solidFill>
                <a:latin typeface="Arial" charset="0"/>
                <a:ea typeface="+mn-ea"/>
                <a:cs typeface="+mn-cs"/>
              </a:defRPr>
            </a:lvl1pPr>
            <a:lvl2pPr marL="457200" algn="l" rtl="0" fontAlgn="base">
              <a:spcBef>
                <a:spcPct val="0"/>
              </a:spcBef>
              <a:spcAft>
                <a:spcPct val="0"/>
              </a:spcAft>
              <a:defRPr kern="1200">
                <a:solidFill>
                  <a:schemeClr val="tx2"/>
                </a:solidFill>
                <a:latin typeface="Arial" charset="0"/>
                <a:ea typeface="+mn-ea"/>
                <a:cs typeface="+mn-cs"/>
              </a:defRPr>
            </a:lvl2pPr>
            <a:lvl3pPr marL="914400" algn="l" rtl="0" fontAlgn="base">
              <a:spcBef>
                <a:spcPct val="0"/>
              </a:spcBef>
              <a:spcAft>
                <a:spcPct val="0"/>
              </a:spcAft>
              <a:defRPr kern="1200">
                <a:solidFill>
                  <a:schemeClr val="tx2"/>
                </a:solidFill>
                <a:latin typeface="Arial" charset="0"/>
                <a:ea typeface="+mn-ea"/>
                <a:cs typeface="+mn-cs"/>
              </a:defRPr>
            </a:lvl3pPr>
            <a:lvl4pPr marL="1371600" algn="l" rtl="0" fontAlgn="base">
              <a:spcBef>
                <a:spcPct val="0"/>
              </a:spcBef>
              <a:spcAft>
                <a:spcPct val="0"/>
              </a:spcAft>
              <a:defRPr kern="1200">
                <a:solidFill>
                  <a:schemeClr val="tx2"/>
                </a:solidFill>
                <a:latin typeface="Arial" charset="0"/>
                <a:ea typeface="+mn-ea"/>
                <a:cs typeface="+mn-cs"/>
              </a:defRPr>
            </a:lvl4pPr>
            <a:lvl5pPr marL="1828800" algn="l" rtl="0" fontAlgn="base">
              <a:spcBef>
                <a:spcPct val="0"/>
              </a:spcBef>
              <a:spcAft>
                <a:spcPct val="0"/>
              </a:spcAft>
              <a:defRPr kern="1200">
                <a:solidFill>
                  <a:schemeClr val="tx2"/>
                </a:solidFill>
                <a:latin typeface="Arial" charset="0"/>
                <a:ea typeface="+mn-ea"/>
                <a:cs typeface="+mn-cs"/>
              </a:defRPr>
            </a:lvl5pPr>
            <a:lvl6pPr marL="2286000" algn="l" defTabSz="914400" rtl="0" eaLnBrk="1" latinLnBrk="0" hangingPunct="1">
              <a:defRPr kern="1200">
                <a:solidFill>
                  <a:schemeClr val="tx2"/>
                </a:solidFill>
                <a:latin typeface="Arial" charset="0"/>
                <a:ea typeface="+mn-ea"/>
                <a:cs typeface="+mn-cs"/>
              </a:defRPr>
            </a:lvl6pPr>
            <a:lvl7pPr marL="2743200" algn="l" defTabSz="914400" rtl="0" eaLnBrk="1" latinLnBrk="0" hangingPunct="1">
              <a:defRPr kern="1200">
                <a:solidFill>
                  <a:schemeClr val="tx2"/>
                </a:solidFill>
                <a:latin typeface="Arial" charset="0"/>
                <a:ea typeface="+mn-ea"/>
                <a:cs typeface="+mn-cs"/>
              </a:defRPr>
            </a:lvl7pPr>
            <a:lvl8pPr marL="3200400" algn="l" defTabSz="914400" rtl="0" eaLnBrk="1" latinLnBrk="0" hangingPunct="1">
              <a:defRPr kern="1200">
                <a:solidFill>
                  <a:schemeClr val="tx2"/>
                </a:solidFill>
                <a:latin typeface="Arial" charset="0"/>
                <a:ea typeface="+mn-ea"/>
                <a:cs typeface="+mn-cs"/>
              </a:defRPr>
            </a:lvl8pPr>
            <a:lvl9pPr marL="3657600" algn="l" defTabSz="914400" rtl="0" eaLnBrk="1" latinLnBrk="0" hangingPunct="1">
              <a:defRPr kern="1200">
                <a:solidFill>
                  <a:schemeClr val="tx2"/>
                </a:solidFill>
                <a:latin typeface="Arial" charset="0"/>
                <a:ea typeface="+mn-ea"/>
                <a:cs typeface="+mn-cs"/>
              </a:defRPr>
            </a:lvl9pPr>
          </a:lstStyle>
          <a:p>
            <a:pPr>
              <a:spcBef>
                <a:spcPct val="50000"/>
              </a:spcBef>
            </a:pPr>
            <a:endParaRPr lang="en-US">
              <a:solidFill>
                <a:schemeClr val="tx1"/>
              </a:solidFill>
            </a:endParaRPr>
          </a:p>
        </p:txBody>
      </p:sp>
      <p:sp>
        <p:nvSpPr>
          <p:cNvPr id="76" name="Text Box 12"/>
          <p:cNvSpPr txBox="1">
            <a:spLocks noChangeArrowheads="1"/>
          </p:cNvSpPr>
          <p:nvPr/>
        </p:nvSpPr>
        <p:spPr bwMode="auto">
          <a:xfrm>
            <a:off x="659605" y="3718696"/>
            <a:ext cx="2667000" cy="830997"/>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GB"/>
            </a:defPPr>
            <a:lvl1pPr algn="l" rtl="0" fontAlgn="base">
              <a:spcBef>
                <a:spcPct val="0"/>
              </a:spcBef>
              <a:spcAft>
                <a:spcPct val="0"/>
              </a:spcAft>
              <a:defRPr kern="1200">
                <a:solidFill>
                  <a:schemeClr val="tx2"/>
                </a:solidFill>
                <a:latin typeface="Arial" charset="0"/>
                <a:ea typeface="+mn-ea"/>
                <a:cs typeface="+mn-cs"/>
              </a:defRPr>
            </a:lvl1pPr>
            <a:lvl2pPr marL="457200" algn="l" rtl="0" fontAlgn="base">
              <a:spcBef>
                <a:spcPct val="0"/>
              </a:spcBef>
              <a:spcAft>
                <a:spcPct val="0"/>
              </a:spcAft>
              <a:defRPr kern="1200">
                <a:solidFill>
                  <a:schemeClr val="tx2"/>
                </a:solidFill>
                <a:latin typeface="Arial" charset="0"/>
                <a:ea typeface="+mn-ea"/>
                <a:cs typeface="+mn-cs"/>
              </a:defRPr>
            </a:lvl2pPr>
            <a:lvl3pPr marL="914400" algn="l" rtl="0" fontAlgn="base">
              <a:spcBef>
                <a:spcPct val="0"/>
              </a:spcBef>
              <a:spcAft>
                <a:spcPct val="0"/>
              </a:spcAft>
              <a:defRPr kern="1200">
                <a:solidFill>
                  <a:schemeClr val="tx2"/>
                </a:solidFill>
                <a:latin typeface="Arial" charset="0"/>
                <a:ea typeface="+mn-ea"/>
                <a:cs typeface="+mn-cs"/>
              </a:defRPr>
            </a:lvl3pPr>
            <a:lvl4pPr marL="1371600" algn="l" rtl="0" fontAlgn="base">
              <a:spcBef>
                <a:spcPct val="0"/>
              </a:spcBef>
              <a:spcAft>
                <a:spcPct val="0"/>
              </a:spcAft>
              <a:defRPr kern="1200">
                <a:solidFill>
                  <a:schemeClr val="tx2"/>
                </a:solidFill>
                <a:latin typeface="Arial" charset="0"/>
                <a:ea typeface="+mn-ea"/>
                <a:cs typeface="+mn-cs"/>
              </a:defRPr>
            </a:lvl4pPr>
            <a:lvl5pPr marL="1828800" algn="l" rtl="0" fontAlgn="base">
              <a:spcBef>
                <a:spcPct val="0"/>
              </a:spcBef>
              <a:spcAft>
                <a:spcPct val="0"/>
              </a:spcAft>
              <a:defRPr kern="1200">
                <a:solidFill>
                  <a:schemeClr val="tx2"/>
                </a:solidFill>
                <a:latin typeface="Arial" charset="0"/>
                <a:ea typeface="+mn-ea"/>
                <a:cs typeface="+mn-cs"/>
              </a:defRPr>
            </a:lvl5pPr>
            <a:lvl6pPr marL="2286000" algn="l" defTabSz="914400" rtl="0" eaLnBrk="1" latinLnBrk="0" hangingPunct="1">
              <a:defRPr kern="1200">
                <a:solidFill>
                  <a:schemeClr val="tx2"/>
                </a:solidFill>
                <a:latin typeface="Arial" charset="0"/>
                <a:ea typeface="+mn-ea"/>
                <a:cs typeface="+mn-cs"/>
              </a:defRPr>
            </a:lvl6pPr>
            <a:lvl7pPr marL="2743200" algn="l" defTabSz="914400" rtl="0" eaLnBrk="1" latinLnBrk="0" hangingPunct="1">
              <a:defRPr kern="1200">
                <a:solidFill>
                  <a:schemeClr val="tx2"/>
                </a:solidFill>
                <a:latin typeface="Arial" charset="0"/>
                <a:ea typeface="+mn-ea"/>
                <a:cs typeface="+mn-cs"/>
              </a:defRPr>
            </a:lvl7pPr>
            <a:lvl8pPr marL="3200400" algn="l" defTabSz="914400" rtl="0" eaLnBrk="1" latinLnBrk="0" hangingPunct="1">
              <a:defRPr kern="1200">
                <a:solidFill>
                  <a:schemeClr val="tx2"/>
                </a:solidFill>
                <a:latin typeface="Arial" charset="0"/>
                <a:ea typeface="+mn-ea"/>
                <a:cs typeface="+mn-cs"/>
              </a:defRPr>
            </a:lvl8pPr>
            <a:lvl9pPr marL="3657600" algn="l" defTabSz="914400" rtl="0" eaLnBrk="1" latinLnBrk="0" hangingPunct="1">
              <a:defRPr kern="1200">
                <a:solidFill>
                  <a:schemeClr val="tx2"/>
                </a:solidFill>
                <a:latin typeface="Arial" charset="0"/>
                <a:ea typeface="+mn-ea"/>
                <a:cs typeface="+mn-cs"/>
              </a:defRPr>
            </a:lvl9pPr>
          </a:lstStyle>
          <a:p>
            <a:pPr>
              <a:spcBef>
                <a:spcPct val="50000"/>
              </a:spcBef>
            </a:pPr>
            <a:r>
              <a:rPr lang="en-GB" sz="2400" dirty="0" smtClean="0">
                <a:solidFill>
                  <a:schemeClr val="tx1"/>
                </a:solidFill>
              </a:rPr>
              <a:t>2) Conduct </a:t>
            </a:r>
            <a:r>
              <a:rPr lang="en-GB" sz="2400" dirty="0">
                <a:solidFill>
                  <a:schemeClr val="tx1"/>
                </a:solidFill>
              </a:rPr>
              <a:t>Review</a:t>
            </a:r>
          </a:p>
        </p:txBody>
      </p:sp>
      <p:sp>
        <p:nvSpPr>
          <p:cNvPr id="77" name="Line 13"/>
          <p:cNvSpPr>
            <a:spLocks noChangeShapeType="1"/>
          </p:cNvSpPr>
          <p:nvPr/>
        </p:nvSpPr>
        <p:spPr bwMode="auto">
          <a:xfrm flipH="1">
            <a:off x="1726404" y="4572000"/>
            <a:ext cx="26195" cy="1127896"/>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GB"/>
            </a:defPPr>
            <a:lvl1pPr algn="l" rtl="0" fontAlgn="base">
              <a:spcBef>
                <a:spcPct val="0"/>
              </a:spcBef>
              <a:spcAft>
                <a:spcPct val="0"/>
              </a:spcAft>
              <a:defRPr kern="1200">
                <a:solidFill>
                  <a:schemeClr val="tx2"/>
                </a:solidFill>
                <a:latin typeface="Arial" charset="0"/>
                <a:ea typeface="+mn-ea"/>
                <a:cs typeface="+mn-cs"/>
              </a:defRPr>
            </a:lvl1pPr>
            <a:lvl2pPr marL="457200" algn="l" rtl="0" fontAlgn="base">
              <a:spcBef>
                <a:spcPct val="0"/>
              </a:spcBef>
              <a:spcAft>
                <a:spcPct val="0"/>
              </a:spcAft>
              <a:defRPr kern="1200">
                <a:solidFill>
                  <a:schemeClr val="tx2"/>
                </a:solidFill>
                <a:latin typeface="Arial" charset="0"/>
                <a:ea typeface="+mn-ea"/>
                <a:cs typeface="+mn-cs"/>
              </a:defRPr>
            </a:lvl2pPr>
            <a:lvl3pPr marL="914400" algn="l" rtl="0" fontAlgn="base">
              <a:spcBef>
                <a:spcPct val="0"/>
              </a:spcBef>
              <a:spcAft>
                <a:spcPct val="0"/>
              </a:spcAft>
              <a:defRPr kern="1200">
                <a:solidFill>
                  <a:schemeClr val="tx2"/>
                </a:solidFill>
                <a:latin typeface="Arial" charset="0"/>
                <a:ea typeface="+mn-ea"/>
                <a:cs typeface="+mn-cs"/>
              </a:defRPr>
            </a:lvl3pPr>
            <a:lvl4pPr marL="1371600" algn="l" rtl="0" fontAlgn="base">
              <a:spcBef>
                <a:spcPct val="0"/>
              </a:spcBef>
              <a:spcAft>
                <a:spcPct val="0"/>
              </a:spcAft>
              <a:defRPr kern="1200">
                <a:solidFill>
                  <a:schemeClr val="tx2"/>
                </a:solidFill>
                <a:latin typeface="Arial" charset="0"/>
                <a:ea typeface="+mn-ea"/>
                <a:cs typeface="+mn-cs"/>
              </a:defRPr>
            </a:lvl4pPr>
            <a:lvl5pPr marL="1828800" algn="l" rtl="0" fontAlgn="base">
              <a:spcBef>
                <a:spcPct val="0"/>
              </a:spcBef>
              <a:spcAft>
                <a:spcPct val="0"/>
              </a:spcAft>
              <a:defRPr kern="1200">
                <a:solidFill>
                  <a:schemeClr val="tx2"/>
                </a:solidFill>
                <a:latin typeface="Arial" charset="0"/>
                <a:ea typeface="+mn-ea"/>
                <a:cs typeface="+mn-cs"/>
              </a:defRPr>
            </a:lvl5pPr>
            <a:lvl6pPr marL="2286000" algn="l" defTabSz="914400" rtl="0" eaLnBrk="1" latinLnBrk="0" hangingPunct="1">
              <a:defRPr kern="1200">
                <a:solidFill>
                  <a:schemeClr val="tx2"/>
                </a:solidFill>
                <a:latin typeface="Arial" charset="0"/>
                <a:ea typeface="+mn-ea"/>
                <a:cs typeface="+mn-cs"/>
              </a:defRPr>
            </a:lvl6pPr>
            <a:lvl7pPr marL="2743200" algn="l" defTabSz="914400" rtl="0" eaLnBrk="1" latinLnBrk="0" hangingPunct="1">
              <a:defRPr kern="1200">
                <a:solidFill>
                  <a:schemeClr val="tx2"/>
                </a:solidFill>
                <a:latin typeface="Arial" charset="0"/>
                <a:ea typeface="+mn-ea"/>
                <a:cs typeface="+mn-cs"/>
              </a:defRPr>
            </a:lvl7pPr>
            <a:lvl8pPr marL="3200400" algn="l" defTabSz="914400" rtl="0" eaLnBrk="1" latinLnBrk="0" hangingPunct="1">
              <a:defRPr kern="1200">
                <a:solidFill>
                  <a:schemeClr val="tx2"/>
                </a:solidFill>
                <a:latin typeface="Arial" charset="0"/>
                <a:ea typeface="+mn-ea"/>
                <a:cs typeface="+mn-cs"/>
              </a:defRPr>
            </a:lvl8pPr>
            <a:lvl9pPr marL="3657600" algn="l" defTabSz="914400" rtl="0" eaLnBrk="1" latinLnBrk="0" hangingPunct="1">
              <a:defRPr kern="1200">
                <a:solidFill>
                  <a:schemeClr val="tx2"/>
                </a:solidFill>
                <a:latin typeface="Arial" charset="0"/>
                <a:ea typeface="+mn-ea"/>
                <a:cs typeface="+mn-cs"/>
              </a:defRPr>
            </a:lvl9pPr>
          </a:lstStyle>
          <a:p>
            <a:endParaRPr lang="en-US"/>
          </a:p>
        </p:txBody>
      </p:sp>
      <p:sp>
        <p:nvSpPr>
          <p:cNvPr id="78" name="Text Box 14"/>
          <p:cNvSpPr txBox="1">
            <a:spLocks noChangeArrowheads="1"/>
          </p:cNvSpPr>
          <p:nvPr/>
        </p:nvSpPr>
        <p:spPr bwMode="auto">
          <a:xfrm>
            <a:off x="507205" y="5699896"/>
            <a:ext cx="2819400" cy="830997"/>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GB"/>
            </a:defPPr>
            <a:lvl1pPr algn="l" rtl="0" fontAlgn="base">
              <a:spcBef>
                <a:spcPct val="0"/>
              </a:spcBef>
              <a:spcAft>
                <a:spcPct val="0"/>
              </a:spcAft>
              <a:defRPr kern="1200">
                <a:solidFill>
                  <a:schemeClr val="tx2"/>
                </a:solidFill>
                <a:latin typeface="Arial" charset="0"/>
                <a:ea typeface="+mn-ea"/>
                <a:cs typeface="+mn-cs"/>
              </a:defRPr>
            </a:lvl1pPr>
            <a:lvl2pPr marL="457200" algn="l" rtl="0" fontAlgn="base">
              <a:spcBef>
                <a:spcPct val="0"/>
              </a:spcBef>
              <a:spcAft>
                <a:spcPct val="0"/>
              </a:spcAft>
              <a:defRPr kern="1200">
                <a:solidFill>
                  <a:schemeClr val="tx2"/>
                </a:solidFill>
                <a:latin typeface="Arial" charset="0"/>
                <a:ea typeface="+mn-ea"/>
                <a:cs typeface="+mn-cs"/>
              </a:defRPr>
            </a:lvl2pPr>
            <a:lvl3pPr marL="914400" algn="l" rtl="0" fontAlgn="base">
              <a:spcBef>
                <a:spcPct val="0"/>
              </a:spcBef>
              <a:spcAft>
                <a:spcPct val="0"/>
              </a:spcAft>
              <a:defRPr kern="1200">
                <a:solidFill>
                  <a:schemeClr val="tx2"/>
                </a:solidFill>
                <a:latin typeface="Arial" charset="0"/>
                <a:ea typeface="+mn-ea"/>
                <a:cs typeface="+mn-cs"/>
              </a:defRPr>
            </a:lvl3pPr>
            <a:lvl4pPr marL="1371600" algn="l" rtl="0" fontAlgn="base">
              <a:spcBef>
                <a:spcPct val="0"/>
              </a:spcBef>
              <a:spcAft>
                <a:spcPct val="0"/>
              </a:spcAft>
              <a:defRPr kern="1200">
                <a:solidFill>
                  <a:schemeClr val="tx2"/>
                </a:solidFill>
                <a:latin typeface="Arial" charset="0"/>
                <a:ea typeface="+mn-ea"/>
                <a:cs typeface="+mn-cs"/>
              </a:defRPr>
            </a:lvl4pPr>
            <a:lvl5pPr marL="1828800" algn="l" rtl="0" fontAlgn="base">
              <a:spcBef>
                <a:spcPct val="0"/>
              </a:spcBef>
              <a:spcAft>
                <a:spcPct val="0"/>
              </a:spcAft>
              <a:defRPr kern="1200">
                <a:solidFill>
                  <a:schemeClr val="tx2"/>
                </a:solidFill>
                <a:latin typeface="Arial" charset="0"/>
                <a:ea typeface="+mn-ea"/>
                <a:cs typeface="+mn-cs"/>
              </a:defRPr>
            </a:lvl5pPr>
            <a:lvl6pPr marL="2286000" algn="l" defTabSz="914400" rtl="0" eaLnBrk="1" latinLnBrk="0" hangingPunct="1">
              <a:defRPr kern="1200">
                <a:solidFill>
                  <a:schemeClr val="tx2"/>
                </a:solidFill>
                <a:latin typeface="Arial" charset="0"/>
                <a:ea typeface="+mn-ea"/>
                <a:cs typeface="+mn-cs"/>
              </a:defRPr>
            </a:lvl6pPr>
            <a:lvl7pPr marL="2743200" algn="l" defTabSz="914400" rtl="0" eaLnBrk="1" latinLnBrk="0" hangingPunct="1">
              <a:defRPr kern="1200">
                <a:solidFill>
                  <a:schemeClr val="tx2"/>
                </a:solidFill>
                <a:latin typeface="Arial" charset="0"/>
                <a:ea typeface="+mn-ea"/>
                <a:cs typeface="+mn-cs"/>
              </a:defRPr>
            </a:lvl7pPr>
            <a:lvl8pPr marL="3200400" algn="l" defTabSz="914400" rtl="0" eaLnBrk="1" latinLnBrk="0" hangingPunct="1">
              <a:defRPr kern="1200">
                <a:solidFill>
                  <a:schemeClr val="tx2"/>
                </a:solidFill>
                <a:latin typeface="Arial" charset="0"/>
                <a:ea typeface="+mn-ea"/>
                <a:cs typeface="+mn-cs"/>
              </a:defRPr>
            </a:lvl8pPr>
            <a:lvl9pPr marL="3657600" algn="l" defTabSz="914400" rtl="0" eaLnBrk="1" latinLnBrk="0" hangingPunct="1">
              <a:defRPr kern="1200">
                <a:solidFill>
                  <a:schemeClr val="tx2"/>
                </a:solidFill>
                <a:latin typeface="Arial" charset="0"/>
                <a:ea typeface="+mn-ea"/>
                <a:cs typeface="+mn-cs"/>
              </a:defRPr>
            </a:lvl9pPr>
          </a:lstStyle>
          <a:p>
            <a:pPr>
              <a:spcBef>
                <a:spcPct val="50000"/>
              </a:spcBef>
            </a:pPr>
            <a:r>
              <a:rPr lang="en-GB" sz="2400" dirty="0" smtClean="0">
                <a:solidFill>
                  <a:schemeClr val="tx1"/>
                </a:solidFill>
              </a:rPr>
              <a:t>3) Document </a:t>
            </a:r>
            <a:r>
              <a:rPr lang="en-GB" sz="2400" dirty="0">
                <a:solidFill>
                  <a:schemeClr val="tx1"/>
                </a:solidFill>
              </a:rPr>
              <a:t>Review</a:t>
            </a:r>
          </a:p>
        </p:txBody>
      </p:sp>
      <p:sp>
        <p:nvSpPr>
          <p:cNvPr id="79" name="Rectangle 78"/>
          <p:cNvSpPr>
            <a:spLocks noChangeArrowheads="1"/>
          </p:cNvSpPr>
          <p:nvPr/>
        </p:nvSpPr>
        <p:spPr bwMode="auto">
          <a:xfrm>
            <a:off x="4164805" y="2575696"/>
            <a:ext cx="3962400" cy="2667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GB"/>
            </a:defPPr>
            <a:lvl1pPr algn="l" rtl="0" fontAlgn="base">
              <a:spcBef>
                <a:spcPct val="0"/>
              </a:spcBef>
              <a:spcAft>
                <a:spcPct val="0"/>
              </a:spcAft>
              <a:defRPr kern="1200">
                <a:solidFill>
                  <a:schemeClr val="tx2"/>
                </a:solidFill>
                <a:latin typeface="Arial" charset="0"/>
                <a:ea typeface="+mn-ea"/>
                <a:cs typeface="+mn-cs"/>
              </a:defRPr>
            </a:lvl1pPr>
            <a:lvl2pPr marL="457200" algn="l" rtl="0" fontAlgn="base">
              <a:spcBef>
                <a:spcPct val="0"/>
              </a:spcBef>
              <a:spcAft>
                <a:spcPct val="0"/>
              </a:spcAft>
              <a:defRPr kern="1200">
                <a:solidFill>
                  <a:schemeClr val="tx2"/>
                </a:solidFill>
                <a:latin typeface="Arial" charset="0"/>
                <a:ea typeface="+mn-ea"/>
                <a:cs typeface="+mn-cs"/>
              </a:defRPr>
            </a:lvl2pPr>
            <a:lvl3pPr marL="914400" algn="l" rtl="0" fontAlgn="base">
              <a:spcBef>
                <a:spcPct val="0"/>
              </a:spcBef>
              <a:spcAft>
                <a:spcPct val="0"/>
              </a:spcAft>
              <a:defRPr kern="1200">
                <a:solidFill>
                  <a:schemeClr val="tx2"/>
                </a:solidFill>
                <a:latin typeface="Arial" charset="0"/>
                <a:ea typeface="+mn-ea"/>
                <a:cs typeface="+mn-cs"/>
              </a:defRPr>
            </a:lvl3pPr>
            <a:lvl4pPr marL="1371600" algn="l" rtl="0" fontAlgn="base">
              <a:spcBef>
                <a:spcPct val="0"/>
              </a:spcBef>
              <a:spcAft>
                <a:spcPct val="0"/>
              </a:spcAft>
              <a:defRPr kern="1200">
                <a:solidFill>
                  <a:schemeClr val="tx2"/>
                </a:solidFill>
                <a:latin typeface="Arial" charset="0"/>
                <a:ea typeface="+mn-ea"/>
                <a:cs typeface="+mn-cs"/>
              </a:defRPr>
            </a:lvl4pPr>
            <a:lvl5pPr marL="1828800" algn="l" rtl="0" fontAlgn="base">
              <a:spcBef>
                <a:spcPct val="0"/>
              </a:spcBef>
              <a:spcAft>
                <a:spcPct val="0"/>
              </a:spcAft>
              <a:defRPr kern="1200">
                <a:solidFill>
                  <a:schemeClr val="tx2"/>
                </a:solidFill>
                <a:latin typeface="Arial" charset="0"/>
                <a:ea typeface="+mn-ea"/>
                <a:cs typeface="+mn-cs"/>
              </a:defRPr>
            </a:lvl5pPr>
            <a:lvl6pPr marL="2286000" algn="l" defTabSz="914400" rtl="0" eaLnBrk="1" latinLnBrk="0" hangingPunct="1">
              <a:defRPr kern="1200">
                <a:solidFill>
                  <a:schemeClr val="tx2"/>
                </a:solidFill>
                <a:latin typeface="Arial" charset="0"/>
                <a:ea typeface="+mn-ea"/>
                <a:cs typeface="+mn-cs"/>
              </a:defRPr>
            </a:lvl6pPr>
            <a:lvl7pPr marL="2743200" algn="l" defTabSz="914400" rtl="0" eaLnBrk="1" latinLnBrk="0" hangingPunct="1">
              <a:defRPr kern="1200">
                <a:solidFill>
                  <a:schemeClr val="tx2"/>
                </a:solidFill>
                <a:latin typeface="Arial" charset="0"/>
                <a:ea typeface="+mn-ea"/>
                <a:cs typeface="+mn-cs"/>
              </a:defRPr>
            </a:lvl7pPr>
            <a:lvl8pPr marL="3200400" algn="l" defTabSz="914400" rtl="0" eaLnBrk="1" latinLnBrk="0" hangingPunct="1">
              <a:defRPr kern="1200">
                <a:solidFill>
                  <a:schemeClr val="tx2"/>
                </a:solidFill>
                <a:latin typeface="Arial" charset="0"/>
                <a:ea typeface="+mn-ea"/>
                <a:cs typeface="+mn-cs"/>
              </a:defRPr>
            </a:lvl8pPr>
            <a:lvl9pPr marL="3657600" algn="l" defTabSz="914400" rtl="0" eaLnBrk="1" latinLnBrk="0" hangingPunct="1">
              <a:defRPr kern="1200">
                <a:solidFill>
                  <a:schemeClr val="tx2"/>
                </a:solidFill>
                <a:latin typeface="Arial" charset="0"/>
                <a:ea typeface="+mn-ea"/>
                <a:cs typeface="+mn-cs"/>
              </a:defRPr>
            </a:lvl9pPr>
          </a:lstStyle>
          <a:p>
            <a:endParaRPr lang="en-US"/>
          </a:p>
        </p:txBody>
      </p:sp>
      <p:sp>
        <p:nvSpPr>
          <p:cNvPr id="80" name="Line 16"/>
          <p:cNvSpPr>
            <a:spLocks noChangeShapeType="1"/>
          </p:cNvSpPr>
          <p:nvPr/>
        </p:nvSpPr>
        <p:spPr bwMode="auto">
          <a:xfrm>
            <a:off x="6146005" y="2956696"/>
            <a:ext cx="1588" cy="228600"/>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GB"/>
            </a:defPPr>
            <a:lvl1pPr algn="l" rtl="0" fontAlgn="base">
              <a:spcBef>
                <a:spcPct val="0"/>
              </a:spcBef>
              <a:spcAft>
                <a:spcPct val="0"/>
              </a:spcAft>
              <a:defRPr kern="1200">
                <a:solidFill>
                  <a:schemeClr val="tx2"/>
                </a:solidFill>
                <a:latin typeface="Arial" charset="0"/>
                <a:ea typeface="+mn-ea"/>
                <a:cs typeface="+mn-cs"/>
              </a:defRPr>
            </a:lvl1pPr>
            <a:lvl2pPr marL="457200" algn="l" rtl="0" fontAlgn="base">
              <a:spcBef>
                <a:spcPct val="0"/>
              </a:spcBef>
              <a:spcAft>
                <a:spcPct val="0"/>
              </a:spcAft>
              <a:defRPr kern="1200">
                <a:solidFill>
                  <a:schemeClr val="tx2"/>
                </a:solidFill>
                <a:latin typeface="Arial" charset="0"/>
                <a:ea typeface="+mn-ea"/>
                <a:cs typeface="+mn-cs"/>
              </a:defRPr>
            </a:lvl2pPr>
            <a:lvl3pPr marL="914400" algn="l" rtl="0" fontAlgn="base">
              <a:spcBef>
                <a:spcPct val="0"/>
              </a:spcBef>
              <a:spcAft>
                <a:spcPct val="0"/>
              </a:spcAft>
              <a:defRPr kern="1200">
                <a:solidFill>
                  <a:schemeClr val="tx2"/>
                </a:solidFill>
                <a:latin typeface="Arial" charset="0"/>
                <a:ea typeface="+mn-ea"/>
                <a:cs typeface="+mn-cs"/>
              </a:defRPr>
            </a:lvl3pPr>
            <a:lvl4pPr marL="1371600" algn="l" rtl="0" fontAlgn="base">
              <a:spcBef>
                <a:spcPct val="0"/>
              </a:spcBef>
              <a:spcAft>
                <a:spcPct val="0"/>
              </a:spcAft>
              <a:defRPr kern="1200">
                <a:solidFill>
                  <a:schemeClr val="tx2"/>
                </a:solidFill>
                <a:latin typeface="Arial" charset="0"/>
                <a:ea typeface="+mn-ea"/>
                <a:cs typeface="+mn-cs"/>
              </a:defRPr>
            </a:lvl4pPr>
            <a:lvl5pPr marL="1828800" algn="l" rtl="0" fontAlgn="base">
              <a:spcBef>
                <a:spcPct val="0"/>
              </a:spcBef>
              <a:spcAft>
                <a:spcPct val="0"/>
              </a:spcAft>
              <a:defRPr kern="1200">
                <a:solidFill>
                  <a:schemeClr val="tx2"/>
                </a:solidFill>
                <a:latin typeface="Arial" charset="0"/>
                <a:ea typeface="+mn-ea"/>
                <a:cs typeface="+mn-cs"/>
              </a:defRPr>
            </a:lvl5pPr>
            <a:lvl6pPr marL="2286000" algn="l" defTabSz="914400" rtl="0" eaLnBrk="1" latinLnBrk="0" hangingPunct="1">
              <a:defRPr kern="1200">
                <a:solidFill>
                  <a:schemeClr val="tx2"/>
                </a:solidFill>
                <a:latin typeface="Arial" charset="0"/>
                <a:ea typeface="+mn-ea"/>
                <a:cs typeface="+mn-cs"/>
              </a:defRPr>
            </a:lvl6pPr>
            <a:lvl7pPr marL="2743200" algn="l" defTabSz="914400" rtl="0" eaLnBrk="1" latinLnBrk="0" hangingPunct="1">
              <a:defRPr kern="1200">
                <a:solidFill>
                  <a:schemeClr val="tx2"/>
                </a:solidFill>
                <a:latin typeface="Arial" charset="0"/>
                <a:ea typeface="+mn-ea"/>
                <a:cs typeface="+mn-cs"/>
              </a:defRPr>
            </a:lvl7pPr>
            <a:lvl8pPr marL="3200400" algn="l" defTabSz="914400" rtl="0" eaLnBrk="1" latinLnBrk="0" hangingPunct="1">
              <a:defRPr kern="1200">
                <a:solidFill>
                  <a:schemeClr val="tx2"/>
                </a:solidFill>
                <a:latin typeface="Arial" charset="0"/>
                <a:ea typeface="+mn-ea"/>
                <a:cs typeface="+mn-cs"/>
              </a:defRPr>
            </a:lvl8pPr>
            <a:lvl9pPr marL="3657600" algn="l" defTabSz="914400" rtl="0" eaLnBrk="1" latinLnBrk="0" hangingPunct="1">
              <a:defRPr kern="1200">
                <a:solidFill>
                  <a:schemeClr val="tx2"/>
                </a:solidFill>
                <a:latin typeface="Arial" charset="0"/>
                <a:ea typeface="+mn-ea"/>
                <a:cs typeface="+mn-cs"/>
              </a:defRPr>
            </a:lvl9pPr>
          </a:lstStyle>
          <a:p>
            <a:endParaRPr lang="en-US"/>
          </a:p>
        </p:txBody>
      </p:sp>
      <p:sp>
        <p:nvSpPr>
          <p:cNvPr id="81" name="Text Box 17"/>
          <p:cNvSpPr txBox="1">
            <a:spLocks noChangeArrowheads="1"/>
          </p:cNvSpPr>
          <p:nvPr/>
        </p:nvSpPr>
        <p:spPr bwMode="auto">
          <a:xfrm>
            <a:off x="5307805" y="4785496"/>
            <a:ext cx="1905000" cy="346075"/>
          </a:xfrm>
          <a:prstGeom prst="rect">
            <a:avLst/>
          </a:prstGeom>
          <a:solidFill>
            <a:schemeClr val="bg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GB"/>
            </a:defPPr>
            <a:lvl1pPr algn="l" rtl="0" fontAlgn="base">
              <a:spcBef>
                <a:spcPct val="0"/>
              </a:spcBef>
              <a:spcAft>
                <a:spcPct val="0"/>
              </a:spcAft>
              <a:defRPr kern="1200">
                <a:solidFill>
                  <a:schemeClr val="tx2"/>
                </a:solidFill>
                <a:latin typeface="Arial" charset="0"/>
                <a:ea typeface="+mn-ea"/>
                <a:cs typeface="+mn-cs"/>
              </a:defRPr>
            </a:lvl1pPr>
            <a:lvl2pPr marL="457200" algn="l" rtl="0" fontAlgn="base">
              <a:spcBef>
                <a:spcPct val="0"/>
              </a:spcBef>
              <a:spcAft>
                <a:spcPct val="0"/>
              </a:spcAft>
              <a:defRPr kern="1200">
                <a:solidFill>
                  <a:schemeClr val="tx2"/>
                </a:solidFill>
                <a:latin typeface="Arial" charset="0"/>
                <a:ea typeface="+mn-ea"/>
                <a:cs typeface="+mn-cs"/>
              </a:defRPr>
            </a:lvl2pPr>
            <a:lvl3pPr marL="914400" algn="l" rtl="0" fontAlgn="base">
              <a:spcBef>
                <a:spcPct val="0"/>
              </a:spcBef>
              <a:spcAft>
                <a:spcPct val="0"/>
              </a:spcAft>
              <a:defRPr kern="1200">
                <a:solidFill>
                  <a:schemeClr val="tx2"/>
                </a:solidFill>
                <a:latin typeface="Arial" charset="0"/>
                <a:ea typeface="+mn-ea"/>
                <a:cs typeface="+mn-cs"/>
              </a:defRPr>
            </a:lvl3pPr>
            <a:lvl4pPr marL="1371600" algn="l" rtl="0" fontAlgn="base">
              <a:spcBef>
                <a:spcPct val="0"/>
              </a:spcBef>
              <a:spcAft>
                <a:spcPct val="0"/>
              </a:spcAft>
              <a:defRPr kern="1200">
                <a:solidFill>
                  <a:schemeClr val="tx2"/>
                </a:solidFill>
                <a:latin typeface="Arial" charset="0"/>
                <a:ea typeface="+mn-ea"/>
                <a:cs typeface="+mn-cs"/>
              </a:defRPr>
            </a:lvl4pPr>
            <a:lvl5pPr marL="1828800" algn="l" rtl="0" fontAlgn="base">
              <a:spcBef>
                <a:spcPct val="0"/>
              </a:spcBef>
              <a:spcAft>
                <a:spcPct val="0"/>
              </a:spcAft>
              <a:defRPr kern="1200">
                <a:solidFill>
                  <a:schemeClr val="tx2"/>
                </a:solidFill>
                <a:latin typeface="Arial" charset="0"/>
                <a:ea typeface="+mn-ea"/>
                <a:cs typeface="+mn-cs"/>
              </a:defRPr>
            </a:lvl5pPr>
            <a:lvl6pPr marL="2286000" algn="l" defTabSz="914400" rtl="0" eaLnBrk="1" latinLnBrk="0" hangingPunct="1">
              <a:defRPr kern="1200">
                <a:solidFill>
                  <a:schemeClr val="tx2"/>
                </a:solidFill>
                <a:latin typeface="Arial" charset="0"/>
                <a:ea typeface="+mn-ea"/>
                <a:cs typeface="+mn-cs"/>
              </a:defRPr>
            </a:lvl6pPr>
            <a:lvl7pPr marL="2743200" algn="l" defTabSz="914400" rtl="0" eaLnBrk="1" latinLnBrk="0" hangingPunct="1">
              <a:defRPr kern="1200">
                <a:solidFill>
                  <a:schemeClr val="tx2"/>
                </a:solidFill>
                <a:latin typeface="Arial" charset="0"/>
                <a:ea typeface="+mn-ea"/>
                <a:cs typeface="+mn-cs"/>
              </a:defRPr>
            </a:lvl7pPr>
            <a:lvl8pPr marL="3200400" algn="l" defTabSz="914400" rtl="0" eaLnBrk="1" latinLnBrk="0" hangingPunct="1">
              <a:defRPr kern="1200">
                <a:solidFill>
                  <a:schemeClr val="tx2"/>
                </a:solidFill>
                <a:latin typeface="Arial" charset="0"/>
                <a:ea typeface="+mn-ea"/>
                <a:cs typeface="+mn-cs"/>
              </a:defRPr>
            </a:lvl8pPr>
            <a:lvl9pPr marL="3657600" algn="l" defTabSz="914400" rtl="0" eaLnBrk="1" latinLnBrk="0" hangingPunct="1">
              <a:defRPr kern="1200">
                <a:solidFill>
                  <a:schemeClr val="tx2"/>
                </a:solidFill>
                <a:latin typeface="Arial" charset="0"/>
                <a:ea typeface="+mn-ea"/>
                <a:cs typeface="+mn-cs"/>
              </a:defRPr>
            </a:lvl9pPr>
          </a:lstStyle>
          <a:p>
            <a:pPr>
              <a:spcBef>
                <a:spcPct val="50000"/>
              </a:spcBef>
            </a:pPr>
            <a:r>
              <a:rPr lang="en-GB" sz="1600" b="1">
                <a:solidFill>
                  <a:schemeClr val="tx1"/>
                </a:solidFill>
              </a:rPr>
              <a:t>Synthesise Data</a:t>
            </a:r>
          </a:p>
        </p:txBody>
      </p:sp>
      <p:sp>
        <p:nvSpPr>
          <p:cNvPr id="82" name="Line 18"/>
          <p:cNvSpPr>
            <a:spLocks noChangeShapeType="1"/>
          </p:cNvSpPr>
          <p:nvPr/>
        </p:nvSpPr>
        <p:spPr bwMode="auto">
          <a:xfrm>
            <a:off x="6146005" y="3490096"/>
            <a:ext cx="1588" cy="228600"/>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GB"/>
            </a:defPPr>
            <a:lvl1pPr algn="l" rtl="0" fontAlgn="base">
              <a:spcBef>
                <a:spcPct val="0"/>
              </a:spcBef>
              <a:spcAft>
                <a:spcPct val="0"/>
              </a:spcAft>
              <a:defRPr kern="1200">
                <a:solidFill>
                  <a:schemeClr val="tx2"/>
                </a:solidFill>
                <a:latin typeface="Arial" charset="0"/>
                <a:ea typeface="+mn-ea"/>
                <a:cs typeface="+mn-cs"/>
              </a:defRPr>
            </a:lvl1pPr>
            <a:lvl2pPr marL="457200" algn="l" rtl="0" fontAlgn="base">
              <a:spcBef>
                <a:spcPct val="0"/>
              </a:spcBef>
              <a:spcAft>
                <a:spcPct val="0"/>
              </a:spcAft>
              <a:defRPr kern="1200">
                <a:solidFill>
                  <a:schemeClr val="tx2"/>
                </a:solidFill>
                <a:latin typeface="Arial" charset="0"/>
                <a:ea typeface="+mn-ea"/>
                <a:cs typeface="+mn-cs"/>
              </a:defRPr>
            </a:lvl2pPr>
            <a:lvl3pPr marL="914400" algn="l" rtl="0" fontAlgn="base">
              <a:spcBef>
                <a:spcPct val="0"/>
              </a:spcBef>
              <a:spcAft>
                <a:spcPct val="0"/>
              </a:spcAft>
              <a:defRPr kern="1200">
                <a:solidFill>
                  <a:schemeClr val="tx2"/>
                </a:solidFill>
                <a:latin typeface="Arial" charset="0"/>
                <a:ea typeface="+mn-ea"/>
                <a:cs typeface="+mn-cs"/>
              </a:defRPr>
            </a:lvl3pPr>
            <a:lvl4pPr marL="1371600" algn="l" rtl="0" fontAlgn="base">
              <a:spcBef>
                <a:spcPct val="0"/>
              </a:spcBef>
              <a:spcAft>
                <a:spcPct val="0"/>
              </a:spcAft>
              <a:defRPr kern="1200">
                <a:solidFill>
                  <a:schemeClr val="tx2"/>
                </a:solidFill>
                <a:latin typeface="Arial" charset="0"/>
                <a:ea typeface="+mn-ea"/>
                <a:cs typeface="+mn-cs"/>
              </a:defRPr>
            </a:lvl4pPr>
            <a:lvl5pPr marL="1828800" algn="l" rtl="0" fontAlgn="base">
              <a:spcBef>
                <a:spcPct val="0"/>
              </a:spcBef>
              <a:spcAft>
                <a:spcPct val="0"/>
              </a:spcAft>
              <a:defRPr kern="1200">
                <a:solidFill>
                  <a:schemeClr val="tx2"/>
                </a:solidFill>
                <a:latin typeface="Arial" charset="0"/>
                <a:ea typeface="+mn-ea"/>
                <a:cs typeface="+mn-cs"/>
              </a:defRPr>
            </a:lvl5pPr>
            <a:lvl6pPr marL="2286000" algn="l" defTabSz="914400" rtl="0" eaLnBrk="1" latinLnBrk="0" hangingPunct="1">
              <a:defRPr kern="1200">
                <a:solidFill>
                  <a:schemeClr val="tx2"/>
                </a:solidFill>
                <a:latin typeface="Arial" charset="0"/>
                <a:ea typeface="+mn-ea"/>
                <a:cs typeface="+mn-cs"/>
              </a:defRPr>
            </a:lvl6pPr>
            <a:lvl7pPr marL="2743200" algn="l" defTabSz="914400" rtl="0" eaLnBrk="1" latinLnBrk="0" hangingPunct="1">
              <a:defRPr kern="1200">
                <a:solidFill>
                  <a:schemeClr val="tx2"/>
                </a:solidFill>
                <a:latin typeface="Arial" charset="0"/>
                <a:ea typeface="+mn-ea"/>
                <a:cs typeface="+mn-cs"/>
              </a:defRPr>
            </a:lvl7pPr>
            <a:lvl8pPr marL="3200400" algn="l" defTabSz="914400" rtl="0" eaLnBrk="1" latinLnBrk="0" hangingPunct="1">
              <a:defRPr kern="1200">
                <a:solidFill>
                  <a:schemeClr val="tx2"/>
                </a:solidFill>
                <a:latin typeface="Arial" charset="0"/>
                <a:ea typeface="+mn-ea"/>
                <a:cs typeface="+mn-cs"/>
              </a:defRPr>
            </a:lvl8pPr>
            <a:lvl9pPr marL="3657600" algn="l" defTabSz="914400" rtl="0" eaLnBrk="1" latinLnBrk="0" hangingPunct="1">
              <a:defRPr kern="1200">
                <a:solidFill>
                  <a:schemeClr val="tx2"/>
                </a:solidFill>
                <a:latin typeface="Arial" charset="0"/>
                <a:ea typeface="+mn-ea"/>
                <a:cs typeface="+mn-cs"/>
              </a:defRPr>
            </a:lvl9pPr>
          </a:lstStyle>
          <a:p>
            <a:endParaRPr lang="en-US"/>
          </a:p>
        </p:txBody>
      </p:sp>
      <p:sp>
        <p:nvSpPr>
          <p:cNvPr id="83" name="Line 19"/>
          <p:cNvSpPr>
            <a:spLocks noChangeShapeType="1"/>
          </p:cNvSpPr>
          <p:nvPr/>
        </p:nvSpPr>
        <p:spPr bwMode="auto">
          <a:xfrm>
            <a:off x="6069805" y="4556896"/>
            <a:ext cx="1588" cy="228600"/>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GB"/>
            </a:defPPr>
            <a:lvl1pPr algn="l" rtl="0" fontAlgn="base">
              <a:spcBef>
                <a:spcPct val="0"/>
              </a:spcBef>
              <a:spcAft>
                <a:spcPct val="0"/>
              </a:spcAft>
              <a:defRPr kern="1200">
                <a:solidFill>
                  <a:schemeClr val="tx2"/>
                </a:solidFill>
                <a:latin typeface="Arial" charset="0"/>
                <a:ea typeface="+mn-ea"/>
                <a:cs typeface="+mn-cs"/>
              </a:defRPr>
            </a:lvl1pPr>
            <a:lvl2pPr marL="457200" algn="l" rtl="0" fontAlgn="base">
              <a:spcBef>
                <a:spcPct val="0"/>
              </a:spcBef>
              <a:spcAft>
                <a:spcPct val="0"/>
              </a:spcAft>
              <a:defRPr kern="1200">
                <a:solidFill>
                  <a:schemeClr val="tx2"/>
                </a:solidFill>
                <a:latin typeface="Arial" charset="0"/>
                <a:ea typeface="+mn-ea"/>
                <a:cs typeface="+mn-cs"/>
              </a:defRPr>
            </a:lvl2pPr>
            <a:lvl3pPr marL="914400" algn="l" rtl="0" fontAlgn="base">
              <a:spcBef>
                <a:spcPct val="0"/>
              </a:spcBef>
              <a:spcAft>
                <a:spcPct val="0"/>
              </a:spcAft>
              <a:defRPr kern="1200">
                <a:solidFill>
                  <a:schemeClr val="tx2"/>
                </a:solidFill>
                <a:latin typeface="Arial" charset="0"/>
                <a:ea typeface="+mn-ea"/>
                <a:cs typeface="+mn-cs"/>
              </a:defRPr>
            </a:lvl3pPr>
            <a:lvl4pPr marL="1371600" algn="l" rtl="0" fontAlgn="base">
              <a:spcBef>
                <a:spcPct val="0"/>
              </a:spcBef>
              <a:spcAft>
                <a:spcPct val="0"/>
              </a:spcAft>
              <a:defRPr kern="1200">
                <a:solidFill>
                  <a:schemeClr val="tx2"/>
                </a:solidFill>
                <a:latin typeface="Arial" charset="0"/>
                <a:ea typeface="+mn-ea"/>
                <a:cs typeface="+mn-cs"/>
              </a:defRPr>
            </a:lvl4pPr>
            <a:lvl5pPr marL="1828800" algn="l" rtl="0" fontAlgn="base">
              <a:spcBef>
                <a:spcPct val="0"/>
              </a:spcBef>
              <a:spcAft>
                <a:spcPct val="0"/>
              </a:spcAft>
              <a:defRPr kern="1200">
                <a:solidFill>
                  <a:schemeClr val="tx2"/>
                </a:solidFill>
                <a:latin typeface="Arial" charset="0"/>
                <a:ea typeface="+mn-ea"/>
                <a:cs typeface="+mn-cs"/>
              </a:defRPr>
            </a:lvl5pPr>
            <a:lvl6pPr marL="2286000" algn="l" defTabSz="914400" rtl="0" eaLnBrk="1" latinLnBrk="0" hangingPunct="1">
              <a:defRPr kern="1200">
                <a:solidFill>
                  <a:schemeClr val="tx2"/>
                </a:solidFill>
                <a:latin typeface="Arial" charset="0"/>
                <a:ea typeface="+mn-ea"/>
                <a:cs typeface="+mn-cs"/>
              </a:defRPr>
            </a:lvl6pPr>
            <a:lvl7pPr marL="2743200" algn="l" defTabSz="914400" rtl="0" eaLnBrk="1" latinLnBrk="0" hangingPunct="1">
              <a:defRPr kern="1200">
                <a:solidFill>
                  <a:schemeClr val="tx2"/>
                </a:solidFill>
                <a:latin typeface="Arial" charset="0"/>
                <a:ea typeface="+mn-ea"/>
                <a:cs typeface="+mn-cs"/>
              </a:defRPr>
            </a:lvl7pPr>
            <a:lvl8pPr marL="3200400" algn="l" defTabSz="914400" rtl="0" eaLnBrk="1" latinLnBrk="0" hangingPunct="1">
              <a:defRPr kern="1200">
                <a:solidFill>
                  <a:schemeClr val="tx2"/>
                </a:solidFill>
                <a:latin typeface="Arial" charset="0"/>
                <a:ea typeface="+mn-ea"/>
                <a:cs typeface="+mn-cs"/>
              </a:defRPr>
            </a:lvl8pPr>
            <a:lvl9pPr marL="3657600" algn="l" defTabSz="914400" rtl="0" eaLnBrk="1" latinLnBrk="0" hangingPunct="1">
              <a:defRPr kern="1200">
                <a:solidFill>
                  <a:schemeClr val="tx2"/>
                </a:solidFill>
                <a:latin typeface="Arial" charset="0"/>
                <a:ea typeface="+mn-ea"/>
                <a:cs typeface="+mn-cs"/>
              </a:defRPr>
            </a:lvl9pPr>
          </a:lstStyle>
          <a:p>
            <a:endParaRPr lang="en-US"/>
          </a:p>
        </p:txBody>
      </p:sp>
      <p:sp>
        <p:nvSpPr>
          <p:cNvPr id="84" name="Text Box 20"/>
          <p:cNvSpPr txBox="1">
            <a:spLocks noChangeArrowheads="1"/>
          </p:cNvSpPr>
          <p:nvPr/>
        </p:nvSpPr>
        <p:spPr bwMode="auto">
          <a:xfrm>
            <a:off x="4774405" y="6080896"/>
            <a:ext cx="2895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GB"/>
            </a:defPPr>
            <a:lvl1pPr algn="l" rtl="0" fontAlgn="base">
              <a:spcBef>
                <a:spcPct val="0"/>
              </a:spcBef>
              <a:spcAft>
                <a:spcPct val="0"/>
              </a:spcAft>
              <a:defRPr kern="1200">
                <a:solidFill>
                  <a:schemeClr val="tx2"/>
                </a:solidFill>
                <a:latin typeface="Arial" charset="0"/>
                <a:ea typeface="+mn-ea"/>
                <a:cs typeface="+mn-cs"/>
              </a:defRPr>
            </a:lvl1pPr>
            <a:lvl2pPr marL="457200" algn="l" rtl="0" fontAlgn="base">
              <a:spcBef>
                <a:spcPct val="0"/>
              </a:spcBef>
              <a:spcAft>
                <a:spcPct val="0"/>
              </a:spcAft>
              <a:defRPr kern="1200">
                <a:solidFill>
                  <a:schemeClr val="tx2"/>
                </a:solidFill>
                <a:latin typeface="Arial" charset="0"/>
                <a:ea typeface="+mn-ea"/>
                <a:cs typeface="+mn-cs"/>
              </a:defRPr>
            </a:lvl2pPr>
            <a:lvl3pPr marL="914400" algn="l" rtl="0" fontAlgn="base">
              <a:spcBef>
                <a:spcPct val="0"/>
              </a:spcBef>
              <a:spcAft>
                <a:spcPct val="0"/>
              </a:spcAft>
              <a:defRPr kern="1200">
                <a:solidFill>
                  <a:schemeClr val="tx2"/>
                </a:solidFill>
                <a:latin typeface="Arial" charset="0"/>
                <a:ea typeface="+mn-ea"/>
                <a:cs typeface="+mn-cs"/>
              </a:defRPr>
            </a:lvl3pPr>
            <a:lvl4pPr marL="1371600" algn="l" rtl="0" fontAlgn="base">
              <a:spcBef>
                <a:spcPct val="0"/>
              </a:spcBef>
              <a:spcAft>
                <a:spcPct val="0"/>
              </a:spcAft>
              <a:defRPr kern="1200">
                <a:solidFill>
                  <a:schemeClr val="tx2"/>
                </a:solidFill>
                <a:latin typeface="Arial" charset="0"/>
                <a:ea typeface="+mn-ea"/>
                <a:cs typeface="+mn-cs"/>
              </a:defRPr>
            </a:lvl4pPr>
            <a:lvl5pPr marL="1828800" algn="l" rtl="0" fontAlgn="base">
              <a:spcBef>
                <a:spcPct val="0"/>
              </a:spcBef>
              <a:spcAft>
                <a:spcPct val="0"/>
              </a:spcAft>
              <a:defRPr kern="1200">
                <a:solidFill>
                  <a:schemeClr val="tx2"/>
                </a:solidFill>
                <a:latin typeface="Arial" charset="0"/>
                <a:ea typeface="+mn-ea"/>
                <a:cs typeface="+mn-cs"/>
              </a:defRPr>
            </a:lvl5pPr>
            <a:lvl6pPr marL="2286000" algn="l" defTabSz="914400" rtl="0" eaLnBrk="1" latinLnBrk="0" hangingPunct="1">
              <a:defRPr kern="1200">
                <a:solidFill>
                  <a:schemeClr val="tx2"/>
                </a:solidFill>
                <a:latin typeface="Arial" charset="0"/>
                <a:ea typeface="+mn-ea"/>
                <a:cs typeface="+mn-cs"/>
              </a:defRPr>
            </a:lvl6pPr>
            <a:lvl7pPr marL="2743200" algn="l" defTabSz="914400" rtl="0" eaLnBrk="1" latinLnBrk="0" hangingPunct="1">
              <a:defRPr kern="1200">
                <a:solidFill>
                  <a:schemeClr val="tx2"/>
                </a:solidFill>
                <a:latin typeface="Arial" charset="0"/>
                <a:ea typeface="+mn-ea"/>
                <a:cs typeface="+mn-cs"/>
              </a:defRPr>
            </a:lvl7pPr>
            <a:lvl8pPr marL="3200400" algn="l" defTabSz="914400" rtl="0" eaLnBrk="1" latinLnBrk="0" hangingPunct="1">
              <a:defRPr kern="1200">
                <a:solidFill>
                  <a:schemeClr val="tx2"/>
                </a:solidFill>
                <a:latin typeface="Arial" charset="0"/>
                <a:ea typeface="+mn-ea"/>
                <a:cs typeface="+mn-cs"/>
              </a:defRPr>
            </a:lvl8pPr>
            <a:lvl9pPr marL="3657600" algn="l" defTabSz="914400" rtl="0" eaLnBrk="1" latinLnBrk="0" hangingPunct="1">
              <a:defRPr kern="1200">
                <a:solidFill>
                  <a:schemeClr val="tx2"/>
                </a:solidFill>
                <a:latin typeface="Arial" charset="0"/>
                <a:ea typeface="+mn-ea"/>
                <a:cs typeface="+mn-cs"/>
              </a:defRPr>
            </a:lvl9pPr>
          </a:lstStyle>
          <a:p>
            <a:pPr>
              <a:spcBef>
                <a:spcPct val="50000"/>
              </a:spcBef>
            </a:pPr>
            <a:endParaRPr lang="en-US">
              <a:solidFill>
                <a:schemeClr val="tx1"/>
              </a:solidFill>
            </a:endParaRPr>
          </a:p>
        </p:txBody>
      </p:sp>
      <p:sp>
        <p:nvSpPr>
          <p:cNvPr id="85" name="Line 21"/>
          <p:cNvSpPr>
            <a:spLocks noChangeShapeType="1"/>
          </p:cNvSpPr>
          <p:nvPr/>
        </p:nvSpPr>
        <p:spPr bwMode="auto">
          <a:xfrm>
            <a:off x="3326605" y="3947296"/>
            <a:ext cx="838200" cy="0"/>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GB"/>
            </a:defPPr>
            <a:lvl1pPr algn="l" rtl="0" fontAlgn="base">
              <a:spcBef>
                <a:spcPct val="0"/>
              </a:spcBef>
              <a:spcAft>
                <a:spcPct val="0"/>
              </a:spcAft>
              <a:defRPr kern="1200">
                <a:solidFill>
                  <a:schemeClr val="tx2"/>
                </a:solidFill>
                <a:latin typeface="Arial" charset="0"/>
                <a:ea typeface="+mn-ea"/>
                <a:cs typeface="+mn-cs"/>
              </a:defRPr>
            </a:lvl1pPr>
            <a:lvl2pPr marL="457200" algn="l" rtl="0" fontAlgn="base">
              <a:spcBef>
                <a:spcPct val="0"/>
              </a:spcBef>
              <a:spcAft>
                <a:spcPct val="0"/>
              </a:spcAft>
              <a:defRPr kern="1200">
                <a:solidFill>
                  <a:schemeClr val="tx2"/>
                </a:solidFill>
                <a:latin typeface="Arial" charset="0"/>
                <a:ea typeface="+mn-ea"/>
                <a:cs typeface="+mn-cs"/>
              </a:defRPr>
            </a:lvl2pPr>
            <a:lvl3pPr marL="914400" algn="l" rtl="0" fontAlgn="base">
              <a:spcBef>
                <a:spcPct val="0"/>
              </a:spcBef>
              <a:spcAft>
                <a:spcPct val="0"/>
              </a:spcAft>
              <a:defRPr kern="1200">
                <a:solidFill>
                  <a:schemeClr val="tx2"/>
                </a:solidFill>
                <a:latin typeface="Arial" charset="0"/>
                <a:ea typeface="+mn-ea"/>
                <a:cs typeface="+mn-cs"/>
              </a:defRPr>
            </a:lvl3pPr>
            <a:lvl4pPr marL="1371600" algn="l" rtl="0" fontAlgn="base">
              <a:spcBef>
                <a:spcPct val="0"/>
              </a:spcBef>
              <a:spcAft>
                <a:spcPct val="0"/>
              </a:spcAft>
              <a:defRPr kern="1200">
                <a:solidFill>
                  <a:schemeClr val="tx2"/>
                </a:solidFill>
                <a:latin typeface="Arial" charset="0"/>
                <a:ea typeface="+mn-ea"/>
                <a:cs typeface="+mn-cs"/>
              </a:defRPr>
            </a:lvl4pPr>
            <a:lvl5pPr marL="1828800" algn="l" rtl="0" fontAlgn="base">
              <a:spcBef>
                <a:spcPct val="0"/>
              </a:spcBef>
              <a:spcAft>
                <a:spcPct val="0"/>
              </a:spcAft>
              <a:defRPr kern="1200">
                <a:solidFill>
                  <a:schemeClr val="tx2"/>
                </a:solidFill>
                <a:latin typeface="Arial" charset="0"/>
                <a:ea typeface="+mn-ea"/>
                <a:cs typeface="+mn-cs"/>
              </a:defRPr>
            </a:lvl5pPr>
            <a:lvl6pPr marL="2286000" algn="l" defTabSz="914400" rtl="0" eaLnBrk="1" latinLnBrk="0" hangingPunct="1">
              <a:defRPr kern="1200">
                <a:solidFill>
                  <a:schemeClr val="tx2"/>
                </a:solidFill>
                <a:latin typeface="Arial" charset="0"/>
                <a:ea typeface="+mn-ea"/>
                <a:cs typeface="+mn-cs"/>
              </a:defRPr>
            </a:lvl6pPr>
            <a:lvl7pPr marL="2743200" algn="l" defTabSz="914400" rtl="0" eaLnBrk="1" latinLnBrk="0" hangingPunct="1">
              <a:defRPr kern="1200">
                <a:solidFill>
                  <a:schemeClr val="tx2"/>
                </a:solidFill>
                <a:latin typeface="Arial" charset="0"/>
                <a:ea typeface="+mn-ea"/>
                <a:cs typeface="+mn-cs"/>
              </a:defRPr>
            </a:lvl7pPr>
            <a:lvl8pPr marL="3200400" algn="l" defTabSz="914400" rtl="0" eaLnBrk="1" latinLnBrk="0" hangingPunct="1">
              <a:defRPr kern="1200">
                <a:solidFill>
                  <a:schemeClr val="tx2"/>
                </a:solidFill>
                <a:latin typeface="Arial" charset="0"/>
                <a:ea typeface="+mn-ea"/>
                <a:cs typeface="+mn-cs"/>
              </a:defRPr>
            </a:lvl8pPr>
            <a:lvl9pPr marL="3657600" algn="l" defTabSz="914400" rtl="0" eaLnBrk="1" latinLnBrk="0" hangingPunct="1">
              <a:defRPr kern="1200">
                <a:solidFill>
                  <a:schemeClr val="tx2"/>
                </a:solidFill>
                <a:latin typeface="Arial" charset="0"/>
                <a:ea typeface="+mn-ea"/>
                <a:cs typeface="+mn-cs"/>
              </a:defRPr>
            </a:lvl9pPr>
          </a:lstStyle>
          <a:p>
            <a:endParaRPr lang="en-US"/>
          </a:p>
        </p:txBody>
      </p:sp>
      <p:sp>
        <p:nvSpPr>
          <p:cNvPr id="86" name="Line 22"/>
          <p:cNvSpPr>
            <a:spLocks noChangeShapeType="1"/>
          </p:cNvSpPr>
          <p:nvPr/>
        </p:nvSpPr>
        <p:spPr bwMode="auto">
          <a:xfrm>
            <a:off x="3326605" y="5928496"/>
            <a:ext cx="990600" cy="0"/>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GB"/>
            </a:defPPr>
            <a:lvl1pPr algn="l" rtl="0" fontAlgn="base">
              <a:spcBef>
                <a:spcPct val="0"/>
              </a:spcBef>
              <a:spcAft>
                <a:spcPct val="0"/>
              </a:spcAft>
              <a:defRPr kern="1200">
                <a:solidFill>
                  <a:schemeClr val="tx2"/>
                </a:solidFill>
                <a:latin typeface="Arial" charset="0"/>
                <a:ea typeface="+mn-ea"/>
                <a:cs typeface="+mn-cs"/>
              </a:defRPr>
            </a:lvl1pPr>
            <a:lvl2pPr marL="457200" algn="l" rtl="0" fontAlgn="base">
              <a:spcBef>
                <a:spcPct val="0"/>
              </a:spcBef>
              <a:spcAft>
                <a:spcPct val="0"/>
              </a:spcAft>
              <a:defRPr kern="1200">
                <a:solidFill>
                  <a:schemeClr val="tx2"/>
                </a:solidFill>
                <a:latin typeface="Arial" charset="0"/>
                <a:ea typeface="+mn-ea"/>
                <a:cs typeface="+mn-cs"/>
              </a:defRPr>
            </a:lvl2pPr>
            <a:lvl3pPr marL="914400" algn="l" rtl="0" fontAlgn="base">
              <a:spcBef>
                <a:spcPct val="0"/>
              </a:spcBef>
              <a:spcAft>
                <a:spcPct val="0"/>
              </a:spcAft>
              <a:defRPr kern="1200">
                <a:solidFill>
                  <a:schemeClr val="tx2"/>
                </a:solidFill>
                <a:latin typeface="Arial" charset="0"/>
                <a:ea typeface="+mn-ea"/>
                <a:cs typeface="+mn-cs"/>
              </a:defRPr>
            </a:lvl3pPr>
            <a:lvl4pPr marL="1371600" algn="l" rtl="0" fontAlgn="base">
              <a:spcBef>
                <a:spcPct val="0"/>
              </a:spcBef>
              <a:spcAft>
                <a:spcPct val="0"/>
              </a:spcAft>
              <a:defRPr kern="1200">
                <a:solidFill>
                  <a:schemeClr val="tx2"/>
                </a:solidFill>
                <a:latin typeface="Arial" charset="0"/>
                <a:ea typeface="+mn-ea"/>
                <a:cs typeface="+mn-cs"/>
              </a:defRPr>
            </a:lvl4pPr>
            <a:lvl5pPr marL="1828800" algn="l" rtl="0" fontAlgn="base">
              <a:spcBef>
                <a:spcPct val="0"/>
              </a:spcBef>
              <a:spcAft>
                <a:spcPct val="0"/>
              </a:spcAft>
              <a:defRPr kern="1200">
                <a:solidFill>
                  <a:schemeClr val="tx2"/>
                </a:solidFill>
                <a:latin typeface="Arial" charset="0"/>
                <a:ea typeface="+mn-ea"/>
                <a:cs typeface="+mn-cs"/>
              </a:defRPr>
            </a:lvl5pPr>
            <a:lvl6pPr marL="2286000" algn="l" defTabSz="914400" rtl="0" eaLnBrk="1" latinLnBrk="0" hangingPunct="1">
              <a:defRPr kern="1200">
                <a:solidFill>
                  <a:schemeClr val="tx2"/>
                </a:solidFill>
                <a:latin typeface="Arial" charset="0"/>
                <a:ea typeface="+mn-ea"/>
                <a:cs typeface="+mn-cs"/>
              </a:defRPr>
            </a:lvl6pPr>
            <a:lvl7pPr marL="2743200" algn="l" defTabSz="914400" rtl="0" eaLnBrk="1" latinLnBrk="0" hangingPunct="1">
              <a:defRPr kern="1200">
                <a:solidFill>
                  <a:schemeClr val="tx2"/>
                </a:solidFill>
                <a:latin typeface="Arial" charset="0"/>
                <a:ea typeface="+mn-ea"/>
                <a:cs typeface="+mn-cs"/>
              </a:defRPr>
            </a:lvl7pPr>
            <a:lvl8pPr marL="3200400" algn="l" defTabSz="914400" rtl="0" eaLnBrk="1" latinLnBrk="0" hangingPunct="1">
              <a:defRPr kern="1200">
                <a:solidFill>
                  <a:schemeClr val="tx2"/>
                </a:solidFill>
                <a:latin typeface="Arial" charset="0"/>
                <a:ea typeface="+mn-ea"/>
                <a:cs typeface="+mn-cs"/>
              </a:defRPr>
            </a:lvl8pPr>
            <a:lvl9pPr marL="3657600" algn="l" defTabSz="914400" rtl="0" eaLnBrk="1" latinLnBrk="0" hangingPunct="1">
              <a:defRPr kern="1200">
                <a:solidFill>
                  <a:schemeClr val="tx2"/>
                </a:solidFill>
                <a:latin typeface="Arial" charset="0"/>
                <a:ea typeface="+mn-ea"/>
                <a:cs typeface="+mn-cs"/>
              </a:defRPr>
            </a:lvl9pPr>
          </a:lstStyle>
          <a:p>
            <a:endParaRPr lang="en-US"/>
          </a:p>
        </p:txBody>
      </p:sp>
      <p:grpSp>
        <p:nvGrpSpPr>
          <p:cNvPr id="3" name="Group 86"/>
          <p:cNvGrpSpPr>
            <a:grpSpLocks/>
          </p:cNvGrpSpPr>
          <p:nvPr/>
        </p:nvGrpSpPr>
        <p:grpSpPr bwMode="auto">
          <a:xfrm>
            <a:off x="4317205" y="5395096"/>
            <a:ext cx="3429000" cy="1066800"/>
            <a:chOff x="2784" y="3504"/>
            <a:chExt cx="2160" cy="672"/>
          </a:xfrm>
        </p:grpSpPr>
        <p:grpSp>
          <p:nvGrpSpPr>
            <p:cNvPr id="4" name="Group 93"/>
            <p:cNvGrpSpPr>
              <a:grpSpLocks/>
            </p:cNvGrpSpPr>
            <p:nvPr/>
          </p:nvGrpSpPr>
          <p:grpSpPr bwMode="auto">
            <a:xfrm>
              <a:off x="2784" y="3504"/>
              <a:ext cx="2160" cy="672"/>
              <a:chOff x="2784" y="3504"/>
              <a:chExt cx="2160" cy="672"/>
            </a:xfrm>
          </p:grpSpPr>
          <p:sp>
            <p:nvSpPr>
              <p:cNvPr id="96" name="Rectangle 95"/>
              <p:cNvSpPr>
                <a:spLocks noChangeArrowheads="1"/>
              </p:cNvSpPr>
              <p:nvPr/>
            </p:nvSpPr>
            <p:spPr bwMode="auto">
              <a:xfrm>
                <a:off x="2784" y="3504"/>
                <a:ext cx="2160" cy="67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GB"/>
                </a:defPPr>
                <a:lvl1pPr algn="l" rtl="0" fontAlgn="base">
                  <a:spcBef>
                    <a:spcPct val="0"/>
                  </a:spcBef>
                  <a:spcAft>
                    <a:spcPct val="0"/>
                  </a:spcAft>
                  <a:defRPr kern="1200">
                    <a:solidFill>
                      <a:schemeClr val="tx2"/>
                    </a:solidFill>
                    <a:latin typeface="Arial" charset="0"/>
                    <a:ea typeface="+mn-ea"/>
                    <a:cs typeface="+mn-cs"/>
                  </a:defRPr>
                </a:lvl1pPr>
                <a:lvl2pPr marL="457200" algn="l" rtl="0" fontAlgn="base">
                  <a:spcBef>
                    <a:spcPct val="0"/>
                  </a:spcBef>
                  <a:spcAft>
                    <a:spcPct val="0"/>
                  </a:spcAft>
                  <a:defRPr kern="1200">
                    <a:solidFill>
                      <a:schemeClr val="tx2"/>
                    </a:solidFill>
                    <a:latin typeface="Arial" charset="0"/>
                    <a:ea typeface="+mn-ea"/>
                    <a:cs typeface="+mn-cs"/>
                  </a:defRPr>
                </a:lvl2pPr>
                <a:lvl3pPr marL="914400" algn="l" rtl="0" fontAlgn="base">
                  <a:spcBef>
                    <a:spcPct val="0"/>
                  </a:spcBef>
                  <a:spcAft>
                    <a:spcPct val="0"/>
                  </a:spcAft>
                  <a:defRPr kern="1200">
                    <a:solidFill>
                      <a:schemeClr val="tx2"/>
                    </a:solidFill>
                    <a:latin typeface="Arial" charset="0"/>
                    <a:ea typeface="+mn-ea"/>
                    <a:cs typeface="+mn-cs"/>
                  </a:defRPr>
                </a:lvl3pPr>
                <a:lvl4pPr marL="1371600" algn="l" rtl="0" fontAlgn="base">
                  <a:spcBef>
                    <a:spcPct val="0"/>
                  </a:spcBef>
                  <a:spcAft>
                    <a:spcPct val="0"/>
                  </a:spcAft>
                  <a:defRPr kern="1200">
                    <a:solidFill>
                      <a:schemeClr val="tx2"/>
                    </a:solidFill>
                    <a:latin typeface="Arial" charset="0"/>
                    <a:ea typeface="+mn-ea"/>
                    <a:cs typeface="+mn-cs"/>
                  </a:defRPr>
                </a:lvl4pPr>
                <a:lvl5pPr marL="1828800" algn="l" rtl="0" fontAlgn="base">
                  <a:spcBef>
                    <a:spcPct val="0"/>
                  </a:spcBef>
                  <a:spcAft>
                    <a:spcPct val="0"/>
                  </a:spcAft>
                  <a:defRPr kern="1200">
                    <a:solidFill>
                      <a:schemeClr val="tx2"/>
                    </a:solidFill>
                    <a:latin typeface="Arial" charset="0"/>
                    <a:ea typeface="+mn-ea"/>
                    <a:cs typeface="+mn-cs"/>
                  </a:defRPr>
                </a:lvl5pPr>
                <a:lvl6pPr marL="2286000" algn="l" defTabSz="914400" rtl="0" eaLnBrk="1" latinLnBrk="0" hangingPunct="1">
                  <a:defRPr kern="1200">
                    <a:solidFill>
                      <a:schemeClr val="tx2"/>
                    </a:solidFill>
                    <a:latin typeface="Arial" charset="0"/>
                    <a:ea typeface="+mn-ea"/>
                    <a:cs typeface="+mn-cs"/>
                  </a:defRPr>
                </a:lvl6pPr>
                <a:lvl7pPr marL="2743200" algn="l" defTabSz="914400" rtl="0" eaLnBrk="1" latinLnBrk="0" hangingPunct="1">
                  <a:defRPr kern="1200">
                    <a:solidFill>
                      <a:schemeClr val="tx2"/>
                    </a:solidFill>
                    <a:latin typeface="Arial" charset="0"/>
                    <a:ea typeface="+mn-ea"/>
                    <a:cs typeface="+mn-cs"/>
                  </a:defRPr>
                </a:lvl7pPr>
                <a:lvl8pPr marL="3200400" algn="l" defTabSz="914400" rtl="0" eaLnBrk="1" latinLnBrk="0" hangingPunct="1">
                  <a:defRPr kern="1200">
                    <a:solidFill>
                      <a:schemeClr val="tx2"/>
                    </a:solidFill>
                    <a:latin typeface="Arial" charset="0"/>
                    <a:ea typeface="+mn-ea"/>
                    <a:cs typeface="+mn-cs"/>
                  </a:defRPr>
                </a:lvl8pPr>
                <a:lvl9pPr marL="3657600" algn="l" defTabSz="914400" rtl="0" eaLnBrk="1" latinLnBrk="0" hangingPunct="1">
                  <a:defRPr kern="1200">
                    <a:solidFill>
                      <a:schemeClr val="tx2"/>
                    </a:solidFill>
                    <a:latin typeface="Arial" charset="0"/>
                    <a:ea typeface="+mn-ea"/>
                    <a:cs typeface="+mn-cs"/>
                  </a:defRPr>
                </a:lvl9pPr>
              </a:lstStyle>
              <a:p>
                <a:endParaRPr lang="en-US"/>
              </a:p>
            </p:txBody>
          </p:sp>
          <p:sp>
            <p:nvSpPr>
              <p:cNvPr id="97" name="Text Box 26"/>
              <p:cNvSpPr txBox="1">
                <a:spLocks noChangeArrowheads="1"/>
              </p:cNvSpPr>
              <p:nvPr/>
            </p:nvSpPr>
            <p:spPr bwMode="auto">
              <a:xfrm>
                <a:off x="3072" y="3552"/>
                <a:ext cx="1728" cy="237"/>
              </a:xfrm>
              <a:prstGeom prst="rect">
                <a:avLst/>
              </a:prstGeom>
              <a:solidFill>
                <a:schemeClr val="bg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GB"/>
                </a:defPPr>
                <a:lvl1pPr algn="l" rtl="0" fontAlgn="base">
                  <a:spcBef>
                    <a:spcPct val="0"/>
                  </a:spcBef>
                  <a:spcAft>
                    <a:spcPct val="0"/>
                  </a:spcAft>
                  <a:defRPr kern="1200">
                    <a:solidFill>
                      <a:schemeClr val="tx2"/>
                    </a:solidFill>
                    <a:latin typeface="Arial" charset="0"/>
                    <a:ea typeface="+mn-ea"/>
                    <a:cs typeface="+mn-cs"/>
                  </a:defRPr>
                </a:lvl1pPr>
                <a:lvl2pPr marL="457200" algn="l" rtl="0" fontAlgn="base">
                  <a:spcBef>
                    <a:spcPct val="0"/>
                  </a:spcBef>
                  <a:spcAft>
                    <a:spcPct val="0"/>
                  </a:spcAft>
                  <a:defRPr kern="1200">
                    <a:solidFill>
                      <a:schemeClr val="tx2"/>
                    </a:solidFill>
                    <a:latin typeface="Arial" charset="0"/>
                    <a:ea typeface="+mn-ea"/>
                    <a:cs typeface="+mn-cs"/>
                  </a:defRPr>
                </a:lvl2pPr>
                <a:lvl3pPr marL="914400" algn="l" rtl="0" fontAlgn="base">
                  <a:spcBef>
                    <a:spcPct val="0"/>
                  </a:spcBef>
                  <a:spcAft>
                    <a:spcPct val="0"/>
                  </a:spcAft>
                  <a:defRPr kern="1200">
                    <a:solidFill>
                      <a:schemeClr val="tx2"/>
                    </a:solidFill>
                    <a:latin typeface="Arial" charset="0"/>
                    <a:ea typeface="+mn-ea"/>
                    <a:cs typeface="+mn-cs"/>
                  </a:defRPr>
                </a:lvl3pPr>
                <a:lvl4pPr marL="1371600" algn="l" rtl="0" fontAlgn="base">
                  <a:spcBef>
                    <a:spcPct val="0"/>
                  </a:spcBef>
                  <a:spcAft>
                    <a:spcPct val="0"/>
                  </a:spcAft>
                  <a:defRPr kern="1200">
                    <a:solidFill>
                      <a:schemeClr val="tx2"/>
                    </a:solidFill>
                    <a:latin typeface="Arial" charset="0"/>
                    <a:ea typeface="+mn-ea"/>
                    <a:cs typeface="+mn-cs"/>
                  </a:defRPr>
                </a:lvl4pPr>
                <a:lvl5pPr marL="1828800" algn="l" rtl="0" fontAlgn="base">
                  <a:spcBef>
                    <a:spcPct val="0"/>
                  </a:spcBef>
                  <a:spcAft>
                    <a:spcPct val="0"/>
                  </a:spcAft>
                  <a:defRPr kern="1200">
                    <a:solidFill>
                      <a:schemeClr val="tx2"/>
                    </a:solidFill>
                    <a:latin typeface="Arial" charset="0"/>
                    <a:ea typeface="+mn-ea"/>
                    <a:cs typeface="+mn-cs"/>
                  </a:defRPr>
                </a:lvl5pPr>
                <a:lvl6pPr marL="2286000" algn="l" defTabSz="914400" rtl="0" eaLnBrk="1" latinLnBrk="0" hangingPunct="1">
                  <a:defRPr kern="1200">
                    <a:solidFill>
                      <a:schemeClr val="tx2"/>
                    </a:solidFill>
                    <a:latin typeface="Arial" charset="0"/>
                    <a:ea typeface="+mn-ea"/>
                    <a:cs typeface="+mn-cs"/>
                  </a:defRPr>
                </a:lvl6pPr>
                <a:lvl7pPr marL="2743200" algn="l" defTabSz="914400" rtl="0" eaLnBrk="1" latinLnBrk="0" hangingPunct="1">
                  <a:defRPr kern="1200">
                    <a:solidFill>
                      <a:schemeClr val="tx2"/>
                    </a:solidFill>
                    <a:latin typeface="Arial" charset="0"/>
                    <a:ea typeface="+mn-ea"/>
                    <a:cs typeface="+mn-cs"/>
                  </a:defRPr>
                </a:lvl7pPr>
                <a:lvl8pPr marL="3200400" algn="l" defTabSz="914400" rtl="0" eaLnBrk="1" latinLnBrk="0" hangingPunct="1">
                  <a:defRPr kern="1200">
                    <a:solidFill>
                      <a:schemeClr val="tx2"/>
                    </a:solidFill>
                    <a:latin typeface="Arial" charset="0"/>
                    <a:ea typeface="+mn-ea"/>
                    <a:cs typeface="+mn-cs"/>
                  </a:defRPr>
                </a:lvl8pPr>
                <a:lvl9pPr marL="3657600" algn="l" defTabSz="914400" rtl="0" eaLnBrk="1" latinLnBrk="0" hangingPunct="1">
                  <a:defRPr kern="1200">
                    <a:solidFill>
                      <a:schemeClr val="tx2"/>
                    </a:solidFill>
                    <a:latin typeface="Arial" charset="0"/>
                    <a:ea typeface="+mn-ea"/>
                    <a:cs typeface="+mn-cs"/>
                  </a:defRPr>
                </a:lvl9pPr>
              </a:lstStyle>
              <a:p>
                <a:pPr>
                  <a:spcBef>
                    <a:spcPct val="50000"/>
                  </a:spcBef>
                </a:pPr>
                <a:r>
                  <a:rPr lang="en-GB">
                    <a:solidFill>
                      <a:schemeClr val="tx1"/>
                    </a:solidFill>
                  </a:rPr>
                  <a:t>Write Review Report</a:t>
                </a:r>
              </a:p>
            </p:txBody>
          </p:sp>
          <p:sp>
            <p:nvSpPr>
              <p:cNvPr id="98" name="Text Box 27"/>
              <p:cNvSpPr txBox="1">
                <a:spLocks noChangeArrowheads="1"/>
              </p:cNvSpPr>
              <p:nvPr/>
            </p:nvSpPr>
            <p:spPr bwMode="auto">
              <a:xfrm>
                <a:off x="3264" y="3888"/>
                <a:ext cx="1200" cy="237"/>
              </a:xfrm>
              <a:prstGeom prst="rect">
                <a:avLst/>
              </a:prstGeom>
              <a:solidFill>
                <a:schemeClr val="bg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GB"/>
                </a:defPPr>
                <a:lvl1pPr algn="l" rtl="0" fontAlgn="base">
                  <a:spcBef>
                    <a:spcPct val="0"/>
                  </a:spcBef>
                  <a:spcAft>
                    <a:spcPct val="0"/>
                  </a:spcAft>
                  <a:defRPr kern="1200">
                    <a:solidFill>
                      <a:schemeClr val="tx2"/>
                    </a:solidFill>
                    <a:latin typeface="Arial" charset="0"/>
                    <a:ea typeface="+mn-ea"/>
                    <a:cs typeface="+mn-cs"/>
                  </a:defRPr>
                </a:lvl1pPr>
                <a:lvl2pPr marL="457200" algn="l" rtl="0" fontAlgn="base">
                  <a:spcBef>
                    <a:spcPct val="0"/>
                  </a:spcBef>
                  <a:spcAft>
                    <a:spcPct val="0"/>
                  </a:spcAft>
                  <a:defRPr kern="1200">
                    <a:solidFill>
                      <a:schemeClr val="tx2"/>
                    </a:solidFill>
                    <a:latin typeface="Arial" charset="0"/>
                    <a:ea typeface="+mn-ea"/>
                    <a:cs typeface="+mn-cs"/>
                  </a:defRPr>
                </a:lvl2pPr>
                <a:lvl3pPr marL="914400" algn="l" rtl="0" fontAlgn="base">
                  <a:spcBef>
                    <a:spcPct val="0"/>
                  </a:spcBef>
                  <a:spcAft>
                    <a:spcPct val="0"/>
                  </a:spcAft>
                  <a:defRPr kern="1200">
                    <a:solidFill>
                      <a:schemeClr val="tx2"/>
                    </a:solidFill>
                    <a:latin typeface="Arial" charset="0"/>
                    <a:ea typeface="+mn-ea"/>
                    <a:cs typeface="+mn-cs"/>
                  </a:defRPr>
                </a:lvl3pPr>
                <a:lvl4pPr marL="1371600" algn="l" rtl="0" fontAlgn="base">
                  <a:spcBef>
                    <a:spcPct val="0"/>
                  </a:spcBef>
                  <a:spcAft>
                    <a:spcPct val="0"/>
                  </a:spcAft>
                  <a:defRPr kern="1200">
                    <a:solidFill>
                      <a:schemeClr val="tx2"/>
                    </a:solidFill>
                    <a:latin typeface="Arial" charset="0"/>
                    <a:ea typeface="+mn-ea"/>
                    <a:cs typeface="+mn-cs"/>
                  </a:defRPr>
                </a:lvl4pPr>
                <a:lvl5pPr marL="1828800" algn="l" rtl="0" fontAlgn="base">
                  <a:spcBef>
                    <a:spcPct val="0"/>
                  </a:spcBef>
                  <a:spcAft>
                    <a:spcPct val="0"/>
                  </a:spcAft>
                  <a:defRPr kern="1200">
                    <a:solidFill>
                      <a:schemeClr val="tx2"/>
                    </a:solidFill>
                    <a:latin typeface="Arial" charset="0"/>
                    <a:ea typeface="+mn-ea"/>
                    <a:cs typeface="+mn-cs"/>
                  </a:defRPr>
                </a:lvl5pPr>
                <a:lvl6pPr marL="2286000" algn="l" defTabSz="914400" rtl="0" eaLnBrk="1" latinLnBrk="0" hangingPunct="1">
                  <a:defRPr kern="1200">
                    <a:solidFill>
                      <a:schemeClr val="tx2"/>
                    </a:solidFill>
                    <a:latin typeface="Arial" charset="0"/>
                    <a:ea typeface="+mn-ea"/>
                    <a:cs typeface="+mn-cs"/>
                  </a:defRPr>
                </a:lvl6pPr>
                <a:lvl7pPr marL="2743200" algn="l" defTabSz="914400" rtl="0" eaLnBrk="1" latinLnBrk="0" hangingPunct="1">
                  <a:defRPr kern="1200">
                    <a:solidFill>
                      <a:schemeClr val="tx2"/>
                    </a:solidFill>
                    <a:latin typeface="Arial" charset="0"/>
                    <a:ea typeface="+mn-ea"/>
                    <a:cs typeface="+mn-cs"/>
                  </a:defRPr>
                </a:lvl7pPr>
                <a:lvl8pPr marL="3200400" algn="l" defTabSz="914400" rtl="0" eaLnBrk="1" latinLnBrk="0" hangingPunct="1">
                  <a:defRPr kern="1200">
                    <a:solidFill>
                      <a:schemeClr val="tx2"/>
                    </a:solidFill>
                    <a:latin typeface="Arial" charset="0"/>
                    <a:ea typeface="+mn-ea"/>
                    <a:cs typeface="+mn-cs"/>
                  </a:defRPr>
                </a:lvl8pPr>
                <a:lvl9pPr marL="3657600" algn="l" defTabSz="914400" rtl="0" eaLnBrk="1" latinLnBrk="0" hangingPunct="1">
                  <a:defRPr kern="1200">
                    <a:solidFill>
                      <a:schemeClr val="tx2"/>
                    </a:solidFill>
                    <a:latin typeface="Arial" charset="0"/>
                    <a:ea typeface="+mn-ea"/>
                    <a:cs typeface="+mn-cs"/>
                  </a:defRPr>
                </a:lvl9pPr>
              </a:lstStyle>
              <a:p>
                <a:pPr>
                  <a:spcBef>
                    <a:spcPct val="50000"/>
                  </a:spcBef>
                </a:pPr>
                <a:r>
                  <a:rPr lang="en-GB">
                    <a:solidFill>
                      <a:schemeClr val="tx1"/>
                    </a:solidFill>
                  </a:rPr>
                  <a:t>Validate Report</a:t>
                </a:r>
              </a:p>
            </p:txBody>
          </p:sp>
        </p:grpSp>
        <p:sp>
          <p:nvSpPr>
            <p:cNvPr id="95" name="Line 28"/>
            <p:cNvSpPr>
              <a:spLocks noChangeShapeType="1"/>
            </p:cNvSpPr>
            <p:nvPr/>
          </p:nvSpPr>
          <p:spPr bwMode="auto">
            <a:xfrm>
              <a:off x="3888" y="3792"/>
              <a:ext cx="0" cy="96"/>
            </a:xfrm>
            <a:prstGeom prst="line">
              <a:avLst/>
            </a:prstGeom>
            <a:noFill/>
            <a:ln w="9525">
              <a:solidFill>
                <a:srgbClr val="00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GB"/>
              </a:defPPr>
              <a:lvl1pPr algn="l" rtl="0" fontAlgn="base">
                <a:spcBef>
                  <a:spcPct val="0"/>
                </a:spcBef>
                <a:spcAft>
                  <a:spcPct val="0"/>
                </a:spcAft>
                <a:defRPr kern="1200">
                  <a:solidFill>
                    <a:schemeClr val="tx2"/>
                  </a:solidFill>
                  <a:latin typeface="Arial" charset="0"/>
                  <a:ea typeface="+mn-ea"/>
                  <a:cs typeface="+mn-cs"/>
                </a:defRPr>
              </a:lvl1pPr>
              <a:lvl2pPr marL="457200" algn="l" rtl="0" fontAlgn="base">
                <a:spcBef>
                  <a:spcPct val="0"/>
                </a:spcBef>
                <a:spcAft>
                  <a:spcPct val="0"/>
                </a:spcAft>
                <a:defRPr kern="1200">
                  <a:solidFill>
                    <a:schemeClr val="tx2"/>
                  </a:solidFill>
                  <a:latin typeface="Arial" charset="0"/>
                  <a:ea typeface="+mn-ea"/>
                  <a:cs typeface="+mn-cs"/>
                </a:defRPr>
              </a:lvl2pPr>
              <a:lvl3pPr marL="914400" algn="l" rtl="0" fontAlgn="base">
                <a:spcBef>
                  <a:spcPct val="0"/>
                </a:spcBef>
                <a:spcAft>
                  <a:spcPct val="0"/>
                </a:spcAft>
                <a:defRPr kern="1200">
                  <a:solidFill>
                    <a:schemeClr val="tx2"/>
                  </a:solidFill>
                  <a:latin typeface="Arial" charset="0"/>
                  <a:ea typeface="+mn-ea"/>
                  <a:cs typeface="+mn-cs"/>
                </a:defRPr>
              </a:lvl3pPr>
              <a:lvl4pPr marL="1371600" algn="l" rtl="0" fontAlgn="base">
                <a:spcBef>
                  <a:spcPct val="0"/>
                </a:spcBef>
                <a:spcAft>
                  <a:spcPct val="0"/>
                </a:spcAft>
                <a:defRPr kern="1200">
                  <a:solidFill>
                    <a:schemeClr val="tx2"/>
                  </a:solidFill>
                  <a:latin typeface="Arial" charset="0"/>
                  <a:ea typeface="+mn-ea"/>
                  <a:cs typeface="+mn-cs"/>
                </a:defRPr>
              </a:lvl4pPr>
              <a:lvl5pPr marL="1828800" algn="l" rtl="0" fontAlgn="base">
                <a:spcBef>
                  <a:spcPct val="0"/>
                </a:spcBef>
                <a:spcAft>
                  <a:spcPct val="0"/>
                </a:spcAft>
                <a:defRPr kern="1200">
                  <a:solidFill>
                    <a:schemeClr val="tx2"/>
                  </a:solidFill>
                  <a:latin typeface="Arial" charset="0"/>
                  <a:ea typeface="+mn-ea"/>
                  <a:cs typeface="+mn-cs"/>
                </a:defRPr>
              </a:lvl5pPr>
              <a:lvl6pPr marL="2286000" algn="l" defTabSz="914400" rtl="0" eaLnBrk="1" latinLnBrk="0" hangingPunct="1">
                <a:defRPr kern="1200">
                  <a:solidFill>
                    <a:schemeClr val="tx2"/>
                  </a:solidFill>
                  <a:latin typeface="Arial" charset="0"/>
                  <a:ea typeface="+mn-ea"/>
                  <a:cs typeface="+mn-cs"/>
                </a:defRPr>
              </a:lvl6pPr>
              <a:lvl7pPr marL="2743200" algn="l" defTabSz="914400" rtl="0" eaLnBrk="1" latinLnBrk="0" hangingPunct="1">
                <a:defRPr kern="1200">
                  <a:solidFill>
                    <a:schemeClr val="tx2"/>
                  </a:solidFill>
                  <a:latin typeface="Arial" charset="0"/>
                  <a:ea typeface="+mn-ea"/>
                  <a:cs typeface="+mn-cs"/>
                </a:defRPr>
              </a:lvl7pPr>
              <a:lvl8pPr marL="3200400" algn="l" defTabSz="914400" rtl="0" eaLnBrk="1" latinLnBrk="0" hangingPunct="1">
                <a:defRPr kern="1200">
                  <a:solidFill>
                    <a:schemeClr val="tx2"/>
                  </a:solidFill>
                  <a:latin typeface="Arial" charset="0"/>
                  <a:ea typeface="+mn-ea"/>
                  <a:cs typeface="+mn-cs"/>
                </a:defRPr>
              </a:lvl8pPr>
              <a:lvl9pPr marL="3657600" algn="l" defTabSz="914400" rtl="0" eaLnBrk="1" latinLnBrk="0" hangingPunct="1">
                <a:defRPr kern="1200">
                  <a:solidFill>
                    <a:schemeClr val="tx2"/>
                  </a:solidFill>
                  <a:latin typeface="Arial" charset="0"/>
                  <a:ea typeface="+mn-ea"/>
                  <a:cs typeface="+mn-cs"/>
                </a:defRPr>
              </a:lvl9pPr>
            </a:lstStyle>
            <a:p>
              <a:endParaRPr lang="en-US"/>
            </a:p>
          </p:txBody>
        </p:sp>
      </p:grpSp>
      <p:sp>
        <p:nvSpPr>
          <p:cNvPr id="88" name="Text Box 29"/>
          <p:cNvSpPr txBox="1">
            <a:spLocks noChangeArrowheads="1"/>
          </p:cNvSpPr>
          <p:nvPr/>
        </p:nvSpPr>
        <p:spPr bwMode="auto">
          <a:xfrm>
            <a:off x="4698205" y="2651896"/>
            <a:ext cx="2895600" cy="346075"/>
          </a:xfrm>
          <a:prstGeom prst="rect">
            <a:avLst/>
          </a:prstGeom>
          <a:solidFill>
            <a:schemeClr val="bg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GB"/>
            </a:defPPr>
            <a:lvl1pPr algn="l" rtl="0" fontAlgn="base">
              <a:spcBef>
                <a:spcPct val="0"/>
              </a:spcBef>
              <a:spcAft>
                <a:spcPct val="0"/>
              </a:spcAft>
              <a:defRPr kern="1200">
                <a:solidFill>
                  <a:schemeClr val="tx2"/>
                </a:solidFill>
                <a:latin typeface="Arial" charset="0"/>
                <a:ea typeface="+mn-ea"/>
                <a:cs typeface="+mn-cs"/>
              </a:defRPr>
            </a:lvl1pPr>
            <a:lvl2pPr marL="457200" algn="l" rtl="0" fontAlgn="base">
              <a:spcBef>
                <a:spcPct val="0"/>
              </a:spcBef>
              <a:spcAft>
                <a:spcPct val="0"/>
              </a:spcAft>
              <a:defRPr kern="1200">
                <a:solidFill>
                  <a:schemeClr val="tx2"/>
                </a:solidFill>
                <a:latin typeface="Arial" charset="0"/>
                <a:ea typeface="+mn-ea"/>
                <a:cs typeface="+mn-cs"/>
              </a:defRPr>
            </a:lvl2pPr>
            <a:lvl3pPr marL="914400" algn="l" rtl="0" fontAlgn="base">
              <a:spcBef>
                <a:spcPct val="0"/>
              </a:spcBef>
              <a:spcAft>
                <a:spcPct val="0"/>
              </a:spcAft>
              <a:defRPr kern="1200">
                <a:solidFill>
                  <a:schemeClr val="tx2"/>
                </a:solidFill>
                <a:latin typeface="Arial" charset="0"/>
                <a:ea typeface="+mn-ea"/>
                <a:cs typeface="+mn-cs"/>
              </a:defRPr>
            </a:lvl3pPr>
            <a:lvl4pPr marL="1371600" algn="l" rtl="0" fontAlgn="base">
              <a:spcBef>
                <a:spcPct val="0"/>
              </a:spcBef>
              <a:spcAft>
                <a:spcPct val="0"/>
              </a:spcAft>
              <a:defRPr kern="1200">
                <a:solidFill>
                  <a:schemeClr val="tx2"/>
                </a:solidFill>
                <a:latin typeface="Arial" charset="0"/>
                <a:ea typeface="+mn-ea"/>
                <a:cs typeface="+mn-cs"/>
              </a:defRPr>
            </a:lvl4pPr>
            <a:lvl5pPr marL="1828800" algn="l" rtl="0" fontAlgn="base">
              <a:spcBef>
                <a:spcPct val="0"/>
              </a:spcBef>
              <a:spcAft>
                <a:spcPct val="0"/>
              </a:spcAft>
              <a:defRPr kern="1200">
                <a:solidFill>
                  <a:schemeClr val="tx2"/>
                </a:solidFill>
                <a:latin typeface="Arial" charset="0"/>
                <a:ea typeface="+mn-ea"/>
                <a:cs typeface="+mn-cs"/>
              </a:defRPr>
            </a:lvl5pPr>
            <a:lvl6pPr marL="2286000" algn="l" defTabSz="914400" rtl="0" eaLnBrk="1" latinLnBrk="0" hangingPunct="1">
              <a:defRPr kern="1200">
                <a:solidFill>
                  <a:schemeClr val="tx2"/>
                </a:solidFill>
                <a:latin typeface="Arial" charset="0"/>
                <a:ea typeface="+mn-ea"/>
                <a:cs typeface="+mn-cs"/>
              </a:defRPr>
            </a:lvl6pPr>
            <a:lvl7pPr marL="2743200" algn="l" defTabSz="914400" rtl="0" eaLnBrk="1" latinLnBrk="0" hangingPunct="1">
              <a:defRPr kern="1200">
                <a:solidFill>
                  <a:schemeClr val="tx2"/>
                </a:solidFill>
                <a:latin typeface="Arial" charset="0"/>
                <a:ea typeface="+mn-ea"/>
                <a:cs typeface="+mn-cs"/>
              </a:defRPr>
            </a:lvl7pPr>
            <a:lvl8pPr marL="3200400" algn="l" defTabSz="914400" rtl="0" eaLnBrk="1" latinLnBrk="0" hangingPunct="1">
              <a:defRPr kern="1200">
                <a:solidFill>
                  <a:schemeClr val="tx2"/>
                </a:solidFill>
                <a:latin typeface="Arial" charset="0"/>
                <a:ea typeface="+mn-ea"/>
                <a:cs typeface="+mn-cs"/>
              </a:defRPr>
            </a:lvl8pPr>
            <a:lvl9pPr marL="3657600" algn="l" defTabSz="914400" rtl="0" eaLnBrk="1" latinLnBrk="0" hangingPunct="1">
              <a:defRPr kern="1200">
                <a:solidFill>
                  <a:schemeClr val="tx2"/>
                </a:solidFill>
                <a:latin typeface="Arial" charset="0"/>
                <a:ea typeface="+mn-ea"/>
                <a:cs typeface="+mn-cs"/>
              </a:defRPr>
            </a:lvl9pPr>
          </a:lstStyle>
          <a:p>
            <a:pPr>
              <a:spcBef>
                <a:spcPct val="50000"/>
              </a:spcBef>
            </a:pPr>
            <a:r>
              <a:rPr lang="en-GB" sz="1600" b="1">
                <a:solidFill>
                  <a:schemeClr val="tx1"/>
                </a:solidFill>
              </a:rPr>
              <a:t>Identify Relevant Research</a:t>
            </a:r>
          </a:p>
        </p:txBody>
      </p:sp>
      <p:sp>
        <p:nvSpPr>
          <p:cNvPr id="89" name="Text Box 30"/>
          <p:cNvSpPr txBox="1">
            <a:spLocks noChangeArrowheads="1"/>
          </p:cNvSpPr>
          <p:nvPr/>
        </p:nvSpPr>
        <p:spPr bwMode="auto">
          <a:xfrm>
            <a:off x="4850605" y="3185296"/>
            <a:ext cx="2438400" cy="346075"/>
          </a:xfrm>
          <a:prstGeom prst="rect">
            <a:avLst/>
          </a:prstGeom>
          <a:solidFill>
            <a:schemeClr val="bg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GB"/>
            </a:defPPr>
            <a:lvl1pPr algn="l" rtl="0" fontAlgn="base">
              <a:spcBef>
                <a:spcPct val="0"/>
              </a:spcBef>
              <a:spcAft>
                <a:spcPct val="0"/>
              </a:spcAft>
              <a:defRPr kern="1200">
                <a:solidFill>
                  <a:schemeClr val="tx2"/>
                </a:solidFill>
                <a:latin typeface="Arial" charset="0"/>
                <a:ea typeface="+mn-ea"/>
                <a:cs typeface="+mn-cs"/>
              </a:defRPr>
            </a:lvl1pPr>
            <a:lvl2pPr marL="457200" algn="l" rtl="0" fontAlgn="base">
              <a:spcBef>
                <a:spcPct val="0"/>
              </a:spcBef>
              <a:spcAft>
                <a:spcPct val="0"/>
              </a:spcAft>
              <a:defRPr kern="1200">
                <a:solidFill>
                  <a:schemeClr val="tx2"/>
                </a:solidFill>
                <a:latin typeface="Arial" charset="0"/>
                <a:ea typeface="+mn-ea"/>
                <a:cs typeface="+mn-cs"/>
              </a:defRPr>
            </a:lvl2pPr>
            <a:lvl3pPr marL="914400" algn="l" rtl="0" fontAlgn="base">
              <a:spcBef>
                <a:spcPct val="0"/>
              </a:spcBef>
              <a:spcAft>
                <a:spcPct val="0"/>
              </a:spcAft>
              <a:defRPr kern="1200">
                <a:solidFill>
                  <a:schemeClr val="tx2"/>
                </a:solidFill>
                <a:latin typeface="Arial" charset="0"/>
                <a:ea typeface="+mn-ea"/>
                <a:cs typeface="+mn-cs"/>
              </a:defRPr>
            </a:lvl3pPr>
            <a:lvl4pPr marL="1371600" algn="l" rtl="0" fontAlgn="base">
              <a:spcBef>
                <a:spcPct val="0"/>
              </a:spcBef>
              <a:spcAft>
                <a:spcPct val="0"/>
              </a:spcAft>
              <a:defRPr kern="1200">
                <a:solidFill>
                  <a:schemeClr val="tx2"/>
                </a:solidFill>
                <a:latin typeface="Arial" charset="0"/>
                <a:ea typeface="+mn-ea"/>
                <a:cs typeface="+mn-cs"/>
              </a:defRPr>
            </a:lvl4pPr>
            <a:lvl5pPr marL="1828800" algn="l" rtl="0" fontAlgn="base">
              <a:spcBef>
                <a:spcPct val="0"/>
              </a:spcBef>
              <a:spcAft>
                <a:spcPct val="0"/>
              </a:spcAft>
              <a:defRPr kern="1200">
                <a:solidFill>
                  <a:schemeClr val="tx2"/>
                </a:solidFill>
                <a:latin typeface="Arial" charset="0"/>
                <a:ea typeface="+mn-ea"/>
                <a:cs typeface="+mn-cs"/>
              </a:defRPr>
            </a:lvl5pPr>
            <a:lvl6pPr marL="2286000" algn="l" defTabSz="914400" rtl="0" eaLnBrk="1" latinLnBrk="0" hangingPunct="1">
              <a:defRPr kern="1200">
                <a:solidFill>
                  <a:schemeClr val="tx2"/>
                </a:solidFill>
                <a:latin typeface="Arial" charset="0"/>
                <a:ea typeface="+mn-ea"/>
                <a:cs typeface="+mn-cs"/>
              </a:defRPr>
            </a:lvl6pPr>
            <a:lvl7pPr marL="2743200" algn="l" defTabSz="914400" rtl="0" eaLnBrk="1" latinLnBrk="0" hangingPunct="1">
              <a:defRPr kern="1200">
                <a:solidFill>
                  <a:schemeClr val="tx2"/>
                </a:solidFill>
                <a:latin typeface="Arial" charset="0"/>
                <a:ea typeface="+mn-ea"/>
                <a:cs typeface="+mn-cs"/>
              </a:defRPr>
            </a:lvl7pPr>
            <a:lvl8pPr marL="3200400" algn="l" defTabSz="914400" rtl="0" eaLnBrk="1" latinLnBrk="0" hangingPunct="1">
              <a:defRPr kern="1200">
                <a:solidFill>
                  <a:schemeClr val="tx2"/>
                </a:solidFill>
                <a:latin typeface="Arial" charset="0"/>
                <a:ea typeface="+mn-ea"/>
                <a:cs typeface="+mn-cs"/>
              </a:defRPr>
            </a:lvl8pPr>
            <a:lvl9pPr marL="3657600" algn="l" defTabSz="914400" rtl="0" eaLnBrk="1" latinLnBrk="0" hangingPunct="1">
              <a:defRPr kern="1200">
                <a:solidFill>
                  <a:schemeClr val="tx2"/>
                </a:solidFill>
                <a:latin typeface="Arial" charset="0"/>
                <a:ea typeface="+mn-ea"/>
                <a:cs typeface="+mn-cs"/>
              </a:defRPr>
            </a:lvl9pPr>
          </a:lstStyle>
          <a:p>
            <a:pPr>
              <a:spcBef>
                <a:spcPct val="50000"/>
              </a:spcBef>
            </a:pPr>
            <a:r>
              <a:rPr lang="en-GB" sz="1600" b="1" dirty="0">
                <a:solidFill>
                  <a:schemeClr val="tx1"/>
                </a:solidFill>
              </a:rPr>
              <a:t>Select Primary Studies</a:t>
            </a:r>
          </a:p>
        </p:txBody>
      </p:sp>
      <p:sp>
        <p:nvSpPr>
          <p:cNvPr id="90" name="Text Box 31"/>
          <p:cNvSpPr txBox="1">
            <a:spLocks noChangeArrowheads="1"/>
          </p:cNvSpPr>
          <p:nvPr/>
        </p:nvSpPr>
        <p:spPr bwMode="auto">
          <a:xfrm>
            <a:off x="4850605" y="4252096"/>
            <a:ext cx="2590800" cy="346075"/>
          </a:xfrm>
          <a:prstGeom prst="rect">
            <a:avLst/>
          </a:prstGeom>
          <a:solidFill>
            <a:schemeClr val="bg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GB"/>
            </a:defPPr>
            <a:lvl1pPr algn="l" rtl="0" fontAlgn="base">
              <a:spcBef>
                <a:spcPct val="0"/>
              </a:spcBef>
              <a:spcAft>
                <a:spcPct val="0"/>
              </a:spcAft>
              <a:defRPr kern="1200">
                <a:solidFill>
                  <a:schemeClr val="tx2"/>
                </a:solidFill>
                <a:latin typeface="Arial" charset="0"/>
                <a:ea typeface="+mn-ea"/>
                <a:cs typeface="+mn-cs"/>
              </a:defRPr>
            </a:lvl1pPr>
            <a:lvl2pPr marL="457200" algn="l" rtl="0" fontAlgn="base">
              <a:spcBef>
                <a:spcPct val="0"/>
              </a:spcBef>
              <a:spcAft>
                <a:spcPct val="0"/>
              </a:spcAft>
              <a:defRPr kern="1200">
                <a:solidFill>
                  <a:schemeClr val="tx2"/>
                </a:solidFill>
                <a:latin typeface="Arial" charset="0"/>
                <a:ea typeface="+mn-ea"/>
                <a:cs typeface="+mn-cs"/>
              </a:defRPr>
            </a:lvl2pPr>
            <a:lvl3pPr marL="914400" algn="l" rtl="0" fontAlgn="base">
              <a:spcBef>
                <a:spcPct val="0"/>
              </a:spcBef>
              <a:spcAft>
                <a:spcPct val="0"/>
              </a:spcAft>
              <a:defRPr kern="1200">
                <a:solidFill>
                  <a:schemeClr val="tx2"/>
                </a:solidFill>
                <a:latin typeface="Arial" charset="0"/>
                <a:ea typeface="+mn-ea"/>
                <a:cs typeface="+mn-cs"/>
              </a:defRPr>
            </a:lvl3pPr>
            <a:lvl4pPr marL="1371600" algn="l" rtl="0" fontAlgn="base">
              <a:spcBef>
                <a:spcPct val="0"/>
              </a:spcBef>
              <a:spcAft>
                <a:spcPct val="0"/>
              </a:spcAft>
              <a:defRPr kern="1200">
                <a:solidFill>
                  <a:schemeClr val="tx2"/>
                </a:solidFill>
                <a:latin typeface="Arial" charset="0"/>
                <a:ea typeface="+mn-ea"/>
                <a:cs typeface="+mn-cs"/>
              </a:defRPr>
            </a:lvl4pPr>
            <a:lvl5pPr marL="1828800" algn="l" rtl="0" fontAlgn="base">
              <a:spcBef>
                <a:spcPct val="0"/>
              </a:spcBef>
              <a:spcAft>
                <a:spcPct val="0"/>
              </a:spcAft>
              <a:defRPr kern="1200">
                <a:solidFill>
                  <a:schemeClr val="tx2"/>
                </a:solidFill>
                <a:latin typeface="Arial" charset="0"/>
                <a:ea typeface="+mn-ea"/>
                <a:cs typeface="+mn-cs"/>
              </a:defRPr>
            </a:lvl5pPr>
            <a:lvl6pPr marL="2286000" algn="l" defTabSz="914400" rtl="0" eaLnBrk="1" latinLnBrk="0" hangingPunct="1">
              <a:defRPr kern="1200">
                <a:solidFill>
                  <a:schemeClr val="tx2"/>
                </a:solidFill>
                <a:latin typeface="Arial" charset="0"/>
                <a:ea typeface="+mn-ea"/>
                <a:cs typeface="+mn-cs"/>
              </a:defRPr>
            </a:lvl6pPr>
            <a:lvl7pPr marL="2743200" algn="l" defTabSz="914400" rtl="0" eaLnBrk="1" latinLnBrk="0" hangingPunct="1">
              <a:defRPr kern="1200">
                <a:solidFill>
                  <a:schemeClr val="tx2"/>
                </a:solidFill>
                <a:latin typeface="Arial" charset="0"/>
                <a:ea typeface="+mn-ea"/>
                <a:cs typeface="+mn-cs"/>
              </a:defRPr>
            </a:lvl7pPr>
            <a:lvl8pPr marL="3200400" algn="l" defTabSz="914400" rtl="0" eaLnBrk="1" latinLnBrk="0" hangingPunct="1">
              <a:defRPr kern="1200">
                <a:solidFill>
                  <a:schemeClr val="tx2"/>
                </a:solidFill>
                <a:latin typeface="Arial" charset="0"/>
                <a:ea typeface="+mn-ea"/>
                <a:cs typeface="+mn-cs"/>
              </a:defRPr>
            </a:lvl8pPr>
            <a:lvl9pPr marL="3657600" algn="l" defTabSz="914400" rtl="0" eaLnBrk="1" latinLnBrk="0" hangingPunct="1">
              <a:defRPr kern="1200">
                <a:solidFill>
                  <a:schemeClr val="tx2"/>
                </a:solidFill>
                <a:latin typeface="Arial" charset="0"/>
                <a:ea typeface="+mn-ea"/>
                <a:cs typeface="+mn-cs"/>
              </a:defRPr>
            </a:lvl9pPr>
          </a:lstStyle>
          <a:p>
            <a:pPr>
              <a:spcBef>
                <a:spcPct val="50000"/>
              </a:spcBef>
            </a:pPr>
            <a:r>
              <a:rPr lang="en-GB" sz="1600" b="1">
                <a:solidFill>
                  <a:schemeClr val="tx1"/>
                </a:solidFill>
              </a:rPr>
              <a:t>Extract Required Data</a:t>
            </a:r>
          </a:p>
        </p:txBody>
      </p:sp>
      <p:sp>
        <p:nvSpPr>
          <p:cNvPr id="91" name="Line 32"/>
          <p:cNvSpPr>
            <a:spLocks noChangeShapeType="1"/>
          </p:cNvSpPr>
          <p:nvPr/>
        </p:nvSpPr>
        <p:spPr bwMode="auto">
          <a:xfrm>
            <a:off x="6146005" y="4023496"/>
            <a:ext cx="0" cy="228600"/>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GB"/>
            </a:defPPr>
            <a:lvl1pPr algn="l" rtl="0" fontAlgn="base">
              <a:spcBef>
                <a:spcPct val="0"/>
              </a:spcBef>
              <a:spcAft>
                <a:spcPct val="0"/>
              </a:spcAft>
              <a:defRPr kern="1200">
                <a:solidFill>
                  <a:schemeClr val="tx2"/>
                </a:solidFill>
                <a:latin typeface="Arial" charset="0"/>
                <a:ea typeface="+mn-ea"/>
                <a:cs typeface="+mn-cs"/>
              </a:defRPr>
            </a:lvl1pPr>
            <a:lvl2pPr marL="457200" algn="l" rtl="0" fontAlgn="base">
              <a:spcBef>
                <a:spcPct val="0"/>
              </a:spcBef>
              <a:spcAft>
                <a:spcPct val="0"/>
              </a:spcAft>
              <a:defRPr kern="1200">
                <a:solidFill>
                  <a:schemeClr val="tx2"/>
                </a:solidFill>
                <a:latin typeface="Arial" charset="0"/>
                <a:ea typeface="+mn-ea"/>
                <a:cs typeface="+mn-cs"/>
              </a:defRPr>
            </a:lvl2pPr>
            <a:lvl3pPr marL="914400" algn="l" rtl="0" fontAlgn="base">
              <a:spcBef>
                <a:spcPct val="0"/>
              </a:spcBef>
              <a:spcAft>
                <a:spcPct val="0"/>
              </a:spcAft>
              <a:defRPr kern="1200">
                <a:solidFill>
                  <a:schemeClr val="tx2"/>
                </a:solidFill>
                <a:latin typeface="Arial" charset="0"/>
                <a:ea typeface="+mn-ea"/>
                <a:cs typeface="+mn-cs"/>
              </a:defRPr>
            </a:lvl3pPr>
            <a:lvl4pPr marL="1371600" algn="l" rtl="0" fontAlgn="base">
              <a:spcBef>
                <a:spcPct val="0"/>
              </a:spcBef>
              <a:spcAft>
                <a:spcPct val="0"/>
              </a:spcAft>
              <a:defRPr kern="1200">
                <a:solidFill>
                  <a:schemeClr val="tx2"/>
                </a:solidFill>
                <a:latin typeface="Arial" charset="0"/>
                <a:ea typeface="+mn-ea"/>
                <a:cs typeface="+mn-cs"/>
              </a:defRPr>
            </a:lvl4pPr>
            <a:lvl5pPr marL="1828800" algn="l" rtl="0" fontAlgn="base">
              <a:spcBef>
                <a:spcPct val="0"/>
              </a:spcBef>
              <a:spcAft>
                <a:spcPct val="0"/>
              </a:spcAft>
              <a:defRPr kern="1200">
                <a:solidFill>
                  <a:schemeClr val="tx2"/>
                </a:solidFill>
                <a:latin typeface="Arial" charset="0"/>
                <a:ea typeface="+mn-ea"/>
                <a:cs typeface="+mn-cs"/>
              </a:defRPr>
            </a:lvl5pPr>
            <a:lvl6pPr marL="2286000" algn="l" defTabSz="914400" rtl="0" eaLnBrk="1" latinLnBrk="0" hangingPunct="1">
              <a:defRPr kern="1200">
                <a:solidFill>
                  <a:schemeClr val="tx2"/>
                </a:solidFill>
                <a:latin typeface="Arial" charset="0"/>
                <a:ea typeface="+mn-ea"/>
                <a:cs typeface="+mn-cs"/>
              </a:defRPr>
            </a:lvl6pPr>
            <a:lvl7pPr marL="2743200" algn="l" defTabSz="914400" rtl="0" eaLnBrk="1" latinLnBrk="0" hangingPunct="1">
              <a:defRPr kern="1200">
                <a:solidFill>
                  <a:schemeClr val="tx2"/>
                </a:solidFill>
                <a:latin typeface="Arial" charset="0"/>
                <a:ea typeface="+mn-ea"/>
                <a:cs typeface="+mn-cs"/>
              </a:defRPr>
            </a:lvl7pPr>
            <a:lvl8pPr marL="3200400" algn="l" defTabSz="914400" rtl="0" eaLnBrk="1" latinLnBrk="0" hangingPunct="1">
              <a:defRPr kern="1200">
                <a:solidFill>
                  <a:schemeClr val="tx2"/>
                </a:solidFill>
                <a:latin typeface="Arial" charset="0"/>
                <a:ea typeface="+mn-ea"/>
                <a:cs typeface="+mn-cs"/>
              </a:defRPr>
            </a:lvl8pPr>
            <a:lvl9pPr marL="3657600" algn="l" defTabSz="914400" rtl="0" eaLnBrk="1" latinLnBrk="0" hangingPunct="1">
              <a:defRPr kern="1200">
                <a:solidFill>
                  <a:schemeClr val="tx2"/>
                </a:solidFill>
                <a:latin typeface="Arial" charset="0"/>
                <a:ea typeface="+mn-ea"/>
                <a:cs typeface="+mn-cs"/>
              </a:defRPr>
            </a:lvl9pPr>
          </a:lstStyle>
          <a:p>
            <a:endParaRPr lang="en-US"/>
          </a:p>
        </p:txBody>
      </p:sp>
      <p:sp>
        <p:nvSpPr>
          <p:cNvPr id="92" name="Text Box 33"/>
          <p:cNvSpPr txBox="1">
            <a:spLocks noChangeArrowheads="1"/>
          </p:cNvSpPr>
          <p:nvPr/>
        </p:nvSpPr>
        <p:spPr bwMode="auto">
          <a:xfrm>
            <a:off x="4926805" y="3718696"/>
            <a:ext cx="2514600" cy="346075"/>
          </a:xfrm>
          <a:prstGeom prst="rect">
            <a:avLst/>
          </a:prstGeom>
          <a:solidFill>
            <a:schemeClr val="bg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GB"/>
            </a:defPPr>
            <a:lvl1pPr algn="l" rtl="0" fontAlgn="base">
              <a:spcBef>
                <a:spcPct val="0"/>
              </a:spcBef>
              <a:spcAft>
                <a:spcPct val="0"/>
              </a:spcAft>
              <a:defRPr kern="1200">
                <a:solidFill>
                  <a:schemeClr val="tx2"/>
                </a:solidFill>
                <a:latin typeface="Arial" charset="0"/>
                <a:ea typeface="+mn-ea"/>
                <a:cs typeface="+mn-cs"/>
              </a:defRPr>
            </a:lvl1pPr>
            <a:lvl2pPr marL="457200" algn="l" rtl="0" fontAlgn="base">
              <a:spcBef>
                <a:spcPct val="0"/>
              </a:spcBef>
              <a:spcAft>
                <a:spcPct val="0"/>
              </a:spcAft>
              <a:defRPr kern="1200">
                <a:solidFill>
                  <a:schemeClr val="tx2"/>
                </a:solidFill>
                <a:latin typeface="Arial" charset="0"/>
                <a:ea typeface="+mn-ea"/>
                <a:cs typeface="+mn-cs"/>
              </a:defRPr>
            </a:lvl2pPr>
            <a:lvl3pPr marL="914400" algn="l" rtl="0" fontAlgn="base">
              <a:spcBef>
                <a:spcPct val="0"/>
              </a:spcBef>
              <a:spcAft>
                <a:spcPct val="0"/>
              </a:spcAft>
              <a:defRPr kern="1200">
                <a:solidFill>
                  <a:schemeClr val="tx2"/>
                </a:solidFill>
                <a:latin typeface="Arial" charset="0"/>
                <a:ea typeface="+mn-ea"/>
                <a:cs typeface="+mn-cs"/>
              </a:defRPr>
            </a:lvl3pPr>
            <a:lvl4pPr marL="1371600" algn="l" rtl="0" fontAlgn="base">
              <a:spcBef>
                <a:spcPct val="0"/>
              </a:spcBef>
              <a:spcAft>
                <a:spcPct val="0"/>
              </a:spcAft>
              <a:defRPr kern="1200">
                <a:solidFill>
                  <a:schemeClr val="tx2"/>
                </a:solidFill>
                <a:latin typeface="Arial" charset="0"/>
                <a:ea typeface="+mn-ea"/>
                <a:cs typeface="+mn-cs"/>
              </a:defRPr>
            </a:lvl4pPr>
            <a:lvl5pPr marL="1828800" algn="l" rtl="0" fontAlgn="base">
              <a:spcBef>
                <a:spcPct val="0"/>
              </a:spcBef>
              <a:spcAft>
                <a:spcPct val="0"/>
              </a:spcAft>
              <a:defRPr kern="1200">
                <a:solidFill>
                  <a:schemeClr val="tx2"/>
                </a:solidFill>
                <a:latin typeface="Arial" charset="0"/>
                <a:ea typeface="+mn-ea"/>
                <a:cs typeface="+mn-cs"/>
              </a:defRPr>
            </a:lvl5pPr>
            <a:lvl6pPr marL="2286000" algn="l" defTabSz="914400" rtl="0" eaLnBrk="1" latinLnBrk="0" hangingPunct="1">
              <a:defRPr kern="1200">
                <a:solidFill>
                  <a:schemeClr val="tx2"/>
                </a:solidFill>
                <a:latin typeface="Arial" charset="0"/>
                <a:ea typeface="+mn-ea"/>
                <a:cs typeface="+mn-cs"/>
              </a:defRPr>
            </a:lvl6pPr>
            <a:lvl7pPr marL="2743200" algn="l" defTabSz="914400" rtl="0" eaLnBrk="1" latinLnBrk="0" hangingPunct="1">
              <a:defRPr kern="1200">
                <a:solidFill>
                  <a:schemeClr val="tx2"/>
                </a:solidFill>
                <a:latin typeface="Arial" charset="0"/>
                <a:ea typeface="+mn-ea"/>
                <a:cs typeface="+mn-cs"/>
              </a:defRPr>
            </a:lvl7pPr>
            <a:lvl8pPr marL="3200400" algn="l" defTabSz="914400" rtl="0" eaLnBrk="1" latinLnBrk="0" hangingPunct="1">
              <a:defRPr kern="1200">
                <a:solidFill>
                  <a:schemeClr val="tx2"/>
                </a:solidFill>
                <a:latin typeface="Arial" charset="0"/>
                <a:ea typeface="+mn-ea"/>
                <a:cs typeface="+mn-cs"/>
              </a:defRPr>
            </a:lvl8pPr>
            <a:lvl9pPr marL="3657600" algn="l" defTabSz="914400" rtl="0" eaLnBrk="1" latinLnBrk="0" hangingPunct="1">
              <a:defRPr kern="1200">
                <a:solidFill>
                  <a:schemeClr val="tx2"/>
                </a:solidFill>
                <a:latin typeface="Arial" charset="0"/>
                <a:ea typeface="+mn-ea"/>
                <a:cs typeface="+mn-cs"/>
              </a:defRPr>
            </a:lvl9pPr>
          </a:lstStyle>
          <a:p>
            <a:pPr>
              <a:spcBef>
                <a:spcPct val="50000"/>
              </a:spcBef>
            </a:pPr>
            <a:r>
              <a:rPr lang="en-GB" sz="1600" b="1">
                <a:solidFill>
                  <a:schemeClr val="tx1"/>
                </a:solidFill>
              </a:rPr>
              <a:t>Assess Study Quality</a:t>
            </a:r>
          </a:p>
        </p:txBody>
      </p:sp>
      <p:sp>
        <p:nvSpPr>
          <p:cNvPr id="93" name="Line 34"/>
          <p:cNvSpPr>
            <a:spLocks noChangeShapeType="1"/>
          </p:cNvSpPr>
          <p:nvPr/>
        </p:nvSpPr>
        <p:spPr bwMode="auto">
          <a:xfrm>
            <a:off x="2869405" y="2042296"/>
            <a:ext cx="137160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GB"/>
            </a:defPPr>
            <a:lvl1pPr algn="l" rtl="0" fontAlgn="base">
              <a:spcBef>
                <a:spcPct val="0"/>
              </a:spcBef>
              <a:spcAft>
                <a:spcPct val="0"/>
              </a:spcAft>
              <a:defRPr kern="1200">
                <a:solidFill>
                  <a:schemeClr val="tx2"/>
                </a:solidFill>
                <a:latin typeface="Arial" charset="0"/>
                <a:ea typeface="+mn-ea"/>
                <a:cs typeface="+mn-cs"/>
              </a:defRPr>
            </a:lvl1pPr>
            <a:lvl2pPr marL="457200" algn="l" rtl="0" fontAlgn="base">
              <a:spcBef>
                <a:spcPct val="0"/>
              </a:spcBef>
              <a:spcAft>
                <a:spcPct val="0"/>
              </a:spcAft>
              <a:defRPr kern="1200">
                <a:solidFill>
                  <a:schemeClr val="tx2"/>
                </a:solidFill>
                <a:latin typeface="Arial" charset="0"/>
                <a:ea typeface="+mn-ea"/>
                <a:cs typeface="+mn-cs"/>
              </a:defRPr>
            </a:lvl2pPr>
            <a:lvl3pPr marL="914400" algn="l" rtl="0" fontAlgn="base">
              <a:spcBef>
                <a:spcPct val="0"/>
              </a:spcBef>
              <a:spcAft>
                <a:spcPct val="0"/>
              </a:spcAft>
              <a:defRPr kern="1200">
                <a:solidFill>
                  <a:schemeClr val="tx2"/>
                </a:solidFill>
                <a:latin typeface="Arial" charset="0"/>
                <a:ea typeface="+mn-ea"/>
                <a:cs typeface="+mn-cs"/>
              </a:defRPr>
            </a:lvl3pPr>
            <a:lvl4pPr marL="1371600" algn="l" rtl="0" fontAlgn="base">
              <a:spcBef>
                <a:spcPct val="0"/>
              </a:spcBef>
              <a:spcAft>
                <a:spcPct val="0"/>
              </a:spcAft>
              <a:defRPr kern="1200">
                <a:solidFill>
                  <a:schemeClr val="tx2"/>
                </a:solidFill>
                <a:latin typeface="Arial" charset="0"/>
                <a:ea typeface="+mn-ea"/>
                <a:cs typeface="+mn-cs"/>
              </a:defRPr>
            </a:lvl4pPr>
            <a:lvl5pPr marL="1828800" algn="l" rtl="0" fontAlgn="base">
              <a:spcBef>
                <a:spcPct val="0"/>
              </a:spcBef>
              <a:spcAft>
                <a:spcPct val="0"/>
              </a:spcAft>
              <a:defRPr kern="1200">
                <a:solidFill>
                  <a:schemeClr val="tx2"/>
                </a:solidFill>
                <a:latin typeface="Arial" charset="0"/>
                <a:ea typeface="+mn-ea"/>
                <a:cs typeface="+mn-cs"/>
              </a:defRPr>
            </a:lvl5pPr>
            <a:lvl6pPr marL="2286000" algn="l" defTabSz="914400" rtl="0" eaLnBrk="1" latinLnBrk="0" hangingPunct="1">
              <a:defRPr kern="1200">
                <a:solidFill>
                  <a:schemeClr val="tx2"/>
                </a:solidFill>
                <a:latin typeface="Arial" charset="0"/>
                <a:ea typeface="+mn-ea"/>
                <a:cs typeface="+mn-cs"/>
              </a:defRPr>
            </a:lvl6pPr>
            <a:lvl7pPr marL="2743200" algn="l" defTabSz="914400" rtl="0" eaLnBrk="1" latinLnBrk="0" hangingPunct="1">
              <a:defRPr kern="1200">
                <a:solidFill>
                  <a:schemeClr val="tx2"/>
                </a:solidFill>
                <a:latin typeface="Arial" charset="0"/>
                <a:ea typeface="+mn-ea"/>
                <a:cs typeface="+mn-cs"/>
              </a:defRPr>
            </a:lvl7pPr>
            <a:lvl8pPr marL="3200400" algn="l" defTabSz="914400" rtl="0" eaLnBrk="1" latinLnBrk="0" hangingPunct="1">
              <a:defRPr kern="1200">
                <a:solidFill>
                  <a:schemeClr val="tx2"/>
                </a:solidFill>
                <a:latin typeface="Arial" charset="0"/>
                <a:ea typeface="+mn-ea"/>
                <a:cs typeface="+mn-cs"/>
              </a:defRPr>
            </a:lvl8pPr>
            <a:lvl9pPr marL="3657600" algn="l" defTabSz="914400" rtl="0" eaLnBrk="1" latinLnBrk="0" hangingPunct="1">
              <a:defRPr kern="1200">
                <a:solidFill>
                  <a:schemeClr val="tx2"/>
                </a:solidFill>
                <a:latin typeface="Arial" charset="0"/>
                <a:ea typeface="+mn-ea"/>
                <a:cs typeface="+mn-cs"/>
              </a:defRPr>
            </a:lvl9pPr>
          </a:lstStyle>
          <a:p>
            <a:endParaRPr lang="en-US"/>
          </a:p>
        </p:txBody>
      </p:sp>
    </p:spTree>
    <p:extLst>
      <p:ext uri="{BB962C8B-B14F-4D97-AF65-F5344CB8AC3E}">
        <p14:creationId xmlns:p14="http://schemas.microsoft.com/office/powerpoint/2010/main" val="108774781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Develop review protocol</a:t>
            </a:r>
            <a:endParaRPr lang="en-US" dirty="0"/>
          </a:p>
        </p:txBody>
      </p:sp>
      <p:sp>
        <p:nvSpPr>
          <p:cNvPr id="3" name="Content Placeholder 2"/>
          <p:cNvSpPr>
            <a:spLocks noGrp="1"/>
          </p:cNvSpPr>
          <p:nvPr>
            <p:ph idx="1"/>
          </p:nvPr>
        </p:nvSpPr>
        <p:spPr/>
        <p:txBody>
          <a:bodyPr/>
          <a:lstStyle/>
          <a:p>
            <a:r>
              <a:rPr lang="en-GB" sz="2600" dirty="0"/>
              <a:t>Review protocol</a:t>
            </a:r>
          </a:p>
          <a:p>
            <a:pPr lvl="1"/>
            <a:r>
              <a:rPr lang="en-GB" sz="2400" dirty="0"/>
              <a:t>Specifies methods to be used for a systematic review</a:t>
            </a:r>
          </a:p>
          <a:p>
            <a:pPr lvl="1"/>
            <a:r>
              <a:rPr lang="en-GB" sz="2400" dirty="0"/>
              <a:t>Predefined protocol</a:t>
            </a:r>
          </a:p>
          <a:p>
            <a:pPr lvl="2"/>
            <a:r>
              <a:rPr lang="en-GB" sz="2000" dirty="0"/>
              <a:t>Reduces researcher bias by reducing opportunity for</a:t>
            </a:r>
          </a:p>
          <a:p>
            <a:pPr lvl="3"/>
            <a:r>
              <a:rPr lang="en-GB" sz="1800" dirty="0"/>
              <a:t>Selection of papers driven by researcher expectations</a:t>
            </a:r>
          </a:p>
          <a:p>
            <a:pPr lvl="3"/>
            <a:r>
              <a:rPr lang="en-GB" sz="1800" dirty="0"/>
              <a:t>Changing the research question to fit the results of the searches</a:t>
            </a:r>
          </a:p>
          <a:p>
            <a:pPr lvl="1"/>
            <a:r>
              <a:rPr lang="en-GB" sz="2400" dirty="0"/>
              <a:t>Good practice for any empirical study</a:t>
            </a:r>
          </a:p>
          <a:p>
            <a:endParaRPr lang="en-US" dirty="0"/>
          </a:p>
        </p:txBody>
      </p:sp>
    </p:spTree>
    <p:extLst>
      <p:ext uri="{BB962C8B-B14F-4D97-AF65-F5344CB8AC3E}">
        <p14:creationId xmlns:p14="http://schemas.microsoft.com/office/powerpoint/2010/main" val="187781695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 Contents</a:t>
            </a:r>
            <a:endParaRPr lang="en-US" dirty="0"/>
          </a:p>
        </p:txBody>
      </p:sp>
      <p:sp>
        <p:nvSpPr>
          <p:cNvPr id="3" name="Content Placeholder 2"/>
          <p:cNvSpPr>
            <a:spLocks noGrp="1"/>
          </p:cNvSpPr>
          <p:nvPr>
            <p:ph idx="1"/>
          </p:nvPr>
        </p:nvSpPr>
        <p:spPr/>
        <p:txBody>
          <a:bodyPr/>
          <a:lstStyle/>
          <a:p>
            <a:pPr>
              <a:lnSpc>
                <a:spcPct val="90000"/>
              </a:lnSpc>
            </a:pPr>
            <a:r>
              <a:rPr lang="en-GB" dirty="0"/>
              <a:t>Background</a:t>
            </a:r>
          </a:p>
          <a:p>
            <a:pPr lvl="1">
              <a:lnSpc>
                <a:spcPct val="90000"/>
              </a:lnSpc>
            </a:pPr>
            <a:r>
              <a:rPr lang="en-GB" dirty="0"/>
              <a:t>Rationale for survey</a:t>
            </a:r>
          </a:p>
          <a:p>
            <a:pPr>
              <a:lnSpc>
                <a:spcPct val="90000"/>
              </a:lnSpc>
            </a:pPr>
            <a:r>
              <a:rPr lang="en-GB" dirty="0"/>
              <a:t>Research question</a:t>
            </a:r>
          </a:p>
          <a:p>
            <a:pPr lvl="1">
              <a:lnSpc>
                <a:spcPct val="90000"/>
              </a:lnSpc>
            </a:pPr>
            <a:r>
              <a:rPr lang="en-GB" dirty="0"/>
              <a:t>Critical to define this before starting the research</a:t>
            </a:r>
          </a:p>
          <a:p>
            <a:pPr lvl="1">
              <a:lnSpc>
                <a:spcPct val="90000"/>
              </a:lnSpc>
            </a:pPr>
            <a:r>
              <a:rPr lang="en-GB" dirty="0"/>
              <a:t>Strategy used to search for </a:t>
            </a:r>
            <a:r>
              <a:rPr lang="en-GB" i="1" dirty="0"/>
              <a:t>primary sources</a:t>
            </a:r>
          </a:p>
          <a:p>
            <a:pPr lvl="2">
              <a:lnSpc>
                <a:spcPct val="90000"/>
              </a:lnSpc>
            </a:pPr>
            <a:r>
              <a:rPr lang="en-GB" dirty="0"/>
              <a:t>Individual studies of the phenomenon of interest</a:t>
            </a:r>
          </a:p>
          <a:p>
            <a:pPr lvl="2">
              <a:lnSpc>
                <a:spcPct val="90000"/>
              </a:lnSpc>
            </a:pPr>
            <a:endParaRPr lang="en-GB" dirty="0"/>
          </a:p>
          <a:p>
            <a:endParaRPr lang="en-US" dirty="0"/>
          </a:p>
        </p:txBody>
      </p:sp>
    </p:spTree>
    <p:extLst>
      <p:ext uri="{BB962C8B-B14F-4D97-AF65-F5344CB8AC3E}">
        <p14:creationId xmlns:p14="http://schemas.microsoft.com/office/powerpoint/2010/main" val="236783468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 Contents</a:t>
            </a:r>
            <a:endParaRPr lang="en-US" dirty="0"/>
          </a:p>
        </p:txBody>
      </p:sp>
      <p:sp>
        <p:nvSpPr>
          <p:cNvPr id="3" name="Content Placeholder 2"/>
          <p:cNvSpPr>
            <a:spLocks noGrp="1"/>
          </p:cNvSpPr>
          <p:nvPr>
            <p:ph idx="1"/>
          </p:nvPr>
        </p:nvSpPr>
        <p:spPr/>
        <p:txBody>
          <a:bodyPr/>
          <a:lstStyle/>
          <a:p>
            <a:pPr>
              <a:lnSpc>
                <a:spcPct val="90000"/>
              </a:lnSpc>
            </a:pPr>
            <a:r>
              <a:rPr lang="en-GB" sz="2800" dirty="0"/>
              <a:t>Strategy to find primary studies</a:t>
            </a:r>
          </a:p>
          <a:p>
            <a:pPr lvl="1">
              <a:lnSpc>
                <a:spcPct val="90000"/>
              </a:lnSpc>
            </a:pPr>
            <a:r>
              <a:rPr lang="en-GB" sz="2000" dirty="0"/>
              <a:t>Search terms, resources, databases, journals, conferences</a:t>
            </a:r>
          </a:p>
          <a:p>
            <a:pPr lvl="1">
              <a:lnSpc>
                <a:spcPct val="90000"/>
              </a:lnSpc>
            </a:pPr>
            <a:r>
              <a:rPr lang="en-GB" sz="2000" dirty="0"/>
              <a:t>Procedures for storing references</a:t>
            </a:r>
          </a:p>
          <a:p>
            <a:pPr lvl="1">
              <a:lnSpc>
                <a:spcPct val="90000"/>
              </a:lnSpc>
            </a:pPr>
            <a:r>
              <a:rPr lang="en-GB" sz="2000" dirty="0"/>
              <a:t>How publication bias will be handled</a:t>
            </a:r>
          </a:p>
          <a:p>
            <a:pPr lvl="1">
              <a:lnSpc>
                <a:spcPct val="90000"/>
              </a:lnSpc>
            </a:pPr>
            <a:r>
              <a:rPr lang="en-GB" sz="2000" dirty="0" smtClean="0"/>
              <a:t>How </a:t>
            </a:r>
            <a:r>
              <a:rPr lang="en-GB" sz="2000" dirty="0"/>
              <a:t>completeness will be determined</a:t>
            </a:r>
          </a:p>
          <a:p>
            <a:pPr>
              <a:lnSpc>
                <a:spcPct val="90000"/>
              </a:lnSpc>
            </a:pPr>
            <a:r>
              <a:rPr lang="en-GB" sz="2800" dirty="0" smtClean="0"/>
              <a:t>Selection</a:t>
            </a:r>
            <a:r>
              <a:rPr lang="en-GB" sz="2200" dirty="0" smtClean="0"/>
              <a:t> </a:t>
            </a:r>
            <a:r>
              <a:rPr lang="en-GB" sz="2800" dirty="0"/>
              <a:t>Strategy</a:t>
            </a:r>
          </a:p>
          <a:p>
            <a:pPr lvl="1">
              <a:lnSpc>
                <a:spcPct val="90000"/>
              </a:lnSpc>
            </a:pPr>
            <a:r>
              <a:rPr lang="en-GB" sz="2000" dirty="0" smtClean="0"/>
              <a:t>Inclusion/exclusion criteria</a:t>
            </a:r>
          </a:p>
          <a:p>
            <a:pPr>
              <a:lnSpc>
                <a:spcPct val="90000"/>
              </a:lnSpc>
              <a:buFont typeface="Wingdings" charset="2"/>
              <a:buNone/>
            </a:pPr>
            <a:endParaRPr lang="en-GB" sz="2800" dirty="0"/>
          </a:p>
          <a:p>
            <a:pPr lvl="1">
              <a:lnSpc>
                <a:spcPct val="90000"/>
              </a:lnSpc>
            </a:pPr>
            <a:endParaRPr lang="en-GB" dirty="0"/>
          </a:p>
          <a:p>
            <a:endParaRPr lang="en-US" dirty="0"/>
          </a:p>
        </p:txBody>
      </p:sp>
    </p:spTree>
    <p:extLst>
      <p:ext uri="{BB962C8B-B14F-4D97-AF65-F5344CB8AC3E}">
        <p14:creationId xmlns:p14="http://schemas.microsoft.com/office/powerpoint/2010/main" val="368950662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 Contents</a:t>
            </a:r>
            <a:endParaRPr lang="en-US" dirty="0"/>
          </a:p>
        </p:txBody>
      </p:sp>
      <p:sp>
        <p:nvSpPr>
          <p:cNvPr id="3" name="Content Placeholder 2"/>
          <p:cNvSpPr>
            <a:spLocks noGrp="1"/>
          </p:cNvSpPr>
          <p:nvPr>
            <p:ph idx="1"/>
          </p:nvPr>
        </p:nvSpPr>
        <p:spPr/>
        <p:txBody>
          <a:bodyPr>
            <a:normAutofit lnSpcReduction="10000"/>
          </a:bodyPr>
          <a:lstStyle/>
          <a:p>
            <a:pPr>
              <a:lnSpc>
                <a:spcPct val="90000"/>
              </a:lnSpc>
            </a:pPr>
            <a:r>
              <a:rPr lang="en-GB" sz="2800" dirty="0"/>
              <a:t>Quality assessment criteria</a:t>
            </a:r>
          </a:p>
          <a:p>
            <a:pPr lvl="1">
              <a:lnSpc>
                <a:spcPct val="90000"/>
              </a:lnSpc>
            </a:pPr>
            <a:r>
              <a:rPr lang="en-GB" sz="2000" dirty="0"/>
              <a:t>Criteria used to evaluate quality of primary sources</a:t>
            </a:r>
          </a:p>
          <a:p>
            <a:pPr>
              <a:lnSpc>
                <a:spcPct val="90000"/>
              </a:lnSpc>
            </a:pPr>
            <a:r>
              <a:rPr lang="en-GB" sz="2800" dirty="0"/>
              <a:t>Data extraction </a:t>
            </a:r>
          </a:p>
          <a:p>
            <a:pPr lvl="1">
              <a:lnSpc>
                <a:spcPct val="90000"/>
              </a:lnSpc>
            </a:pPr>
            <a:r>
              <a:rPr lang="en-GB" sz="2000" dirty="0"/>
              <a:t>What data will be extracted from each primary source</a:t>
            </a:r>
          </a:p>
          <a:p>
            <a:pPr lvl="1">
              <a:lnSpc>
                <a:spcPct val="90000"/>
              </a:lnSpc>
            </a:pPr>
            <a:r>
              <a:rPr lang="en-GB" sz="2000" dirty="0"/>
              <a:t>How to handle missing information</a:t>
            </a:r>
          </a:p>
          <a:p>
            <a:pPr lvl="1">
              <a:lnSpc>
                <a:spcPct val="90000"/>
              </a:lnSpc>
            </a:pPr>
            <a:r>
              <a:rPr lang="en-GB" sz="2000" dirty="0"/>
              <a:t>How data reliability will be addressed</a:t>
            </a:r>
          </a:p>
          <a:p>
            <a:pPr lvl="2">
              <a:lnSpc>
                <a:spcPct val="90000"/>
              </a:lnSpc>
            </a:pPr>
            <a:r>
              <a:rPr lang="en-GB" sz="1800" dirty="0"/>
              <a:t>Usually multiple reviewers</a:t>
            </a:r>
          </a:p>
          <a:p>
            <a:pPr lvl="1">
              <a:lnSpc>
                <a:spcPct val="90000"/>
              </a:lnSpc>
            </a:pPr>
            <a:r>
              <a:rPr lang="en-GB" sz="2000" dirty="0"/>
              <a:t>Where data will be stored</a:t>
            </a:r>
          </a:p>
          <a:p>
            <a:pPr>
              <a:lnSpc>
                <a:spcPct val="90000"/>
              </a:lnSpc>
            </a:pPr>
            <a:r>
              <a:rPr lang="en-GB" sz="2800" dirty="0"/>
              <a:t>Procedures for data synthesis</a:t>
            </a:r>
          </a:p>
          <a:p>
            <a:pPr lvl="1">
              <a:lnSpc>
                <a:spcPct val="90000"/>
              </a:lnSpc>
            </a:pPr>
            <a:r>
              <a:rPr lang="en-GB" sz="2000" dirty="0"/>
              <a:t>Formats for summarising data</a:t>
            </a:r>
          </a:p>
          <a:p>
            <a:pPr lvl="1">
              <a:lnSpc>
                <a:spcPct val="90000"/>
              </a:lnSpc>
            </a:pPr>
            <a:r>
              <a:rPr lang="en-GB" sz="2000" dirty="0"/>
              <a:t>Measures and analysis if meta-analysis is proposed</a:t>
            </a:r>
          </a:p>
          <a:p>
            <a:pPr>
              <a:lnSpc>
                <a:spcPct val="90000"/>
              </a:lnSpc>
            </a:pPr>
            <a:r>
              <a:rPr lang="en-GB" sz="2800" dirty="0" smtClean="0"/>
              <a:t>Should be </a:t>
            </a:r>
            <a:r>
              <a:rPr lang="en-GB" sz="2800" dirty="0"/>
              <a:t>tested during protocol construction</a:t>
            </a:r>
          </a:p>
          <a:p>
            <a:endParaRPr lang="en-US" dirty="0"/>
          </a:p>
        </p:txBody>
      </p:sp>
    </p:spTree>
    <p:extLst>
      <p:ext uri="{BB962C8B-B14F-4D97-AF65-F5344CB8AC3E}">
        <p14:creationId xmlns:p14="http://schemas.microsoft.com/office/powerpoint/2010/main" val="317498005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Question</a:t>
            </a:r>
            <a:endParaRPr lang="en-US" dirty="0"/>
          </a:p>
        </p:txBody>
      </p:sp>
      <p:sp>
        <p:nvSpPr>
          <p:cNvPr id="3" name="Content Placeholder 2"/>
          <p:cNvSpPr>
            <a:spLocks noGrp="1"/>
          </p:cNvSpPr>
          <p:nvPr>
            <p:ph idx="1"/>
          </p:nvPr>
        </p:nvSpPr>
        <p:spPr/>
        <p:txBody>
          <a:bodyPr>
            <a:normAutofit fontScale="92500" lnSpcReduction="20000"/>
          </a:bodyPr>
          <a:lstStyle/>
          <a:p>
            <a:pPr>
              <a:lnSpc>
                <a:spcPct val="90000"/>
              </a:lnSpc>
            </a:pPr>
            <a:r>
              <a:rPr lang="en-GB" sz="2600" dirty="0"/>
              <a:t>Question </a:t>
            </a:r>
            <a:r>
              <a:rPr lang="en-GB" sz="2600" dirty="0" smtClean="0"/>
              <a:t>structure (PICO)</a:t>
            </a:r>
            <a:endParaRPr lang="en-GB" sz="2600" dirty="0"/>
          </a:p>
          <a:p>
            <a:pPr lvl="1">
              <a:lnSpc>
                <a:spcPct val="90000"/>
              </a:lnSpc>
            </a:pPr>
            <a:r>
              <a:rPr lang="en-GB" sz="2400" dirty="0" smtClean="0"/>
              <a:t>Population, </a:t>
            </a:r>
            <a:r>
              <a:rPr lang="en-GB" dirty="0" smtClean="0"/>
              <a:t>Problem, Patient </a:t>
            </a:r>
            <a:r>
              <a:rPr lang="en-GB" sz="2400" dirty="0" smtClean="0"/>
              <a:t>(P)</a:t>
            </a:r>
            <a:endParaRPr lang="en-GB" sz="2400" dirty="0"/>
          </a:p>
          <a:p>
            <a:pPr lvl="2">
              <a:lnSpc>
                <a:spcPct val="90000"/>
              </a:lnSpc>
            </a:pPr>
            <a:r>
              <a:rPr lang="en-GB" sz="2000" dirty="0" smtClean="0"/>
              <a:t>People</a:t>
            </a:r>
            <a:r>
              <a:rPr lang="en-GB" sz="2000" dirty="0"/>
              <a:t>, projects types, applications types affected by the </a:t>
            </a:r>
            <a:r>
              <a:rPr lang="en-GB" sz="2000" dirty="0" smtClean="0"/>
              <a:t>intervention</a:t>
            </a:r>
          </a:p>
          <a:p>
            <a:pPr lvl="2">
              <a:lnSpc>
                <a:spcPct val="90000"/>
              </a:lnSpc>
            </a:pPr>
            <a:r>
              <a:rPr lang="en-GB" sz="2000" dirty="0" smtClean="0"/>
              <a:t>E.g. </a:t>
            </a:r>
            <a:r>
              <a:rPr lang="en-US" sz="2000" dirty="0"/>
              <a:t>What are the </a:t>
            </a:r>
            <a:r>
              <a:rPr lang="en-US" sz="2000" dirty="0" smtClean="0"/>
              <a:t>issues related to the OO design problem?</a:t>
            </a:r>
            <a:endParaRPr lang="en-GB" sz="2000" dirty="0"/>
          </a:p>
          <a:p>
            <a:pPr lvl="1">
              <a:lnSpc>
                <a:spcPct val="90000"/>
              </a:lnSpc>
            </a:pPr>
            <a:r>
              <a:rPr lang="en-GB" sz="2400" dirty="0" smtClean="0"/>
              <a:t>Intervention</a:t>
            </a:r>
            <a:r>
              <a:rPr lang="en-GB" dirty="0"/>
              <a:t>, Prognostic Factor, Exposure </a:t>
            </a:r>
            <a:r>
              <a:rPr lang="en-GB" sz="2400" dirty="0" smtClean="0"/>
              <a:t>(I)</a:t>
            </a:r>
            <a:endParaRPr lang="en-GB" sz="2400" dirty="0"/>
          </a:p>
          <a:p>
            <a:pPr lvl="2">
              <a:lnSpc>
                <a:spcPct val="90000"/>
              </a:lnSpc>
            </a:pPr>
            <a:r>
              <a:rPr lang="en-GB" sz="2000" dirty="0"/>
              <a:t>Software method, tool, </a:t>
            </a:r>
            <a:r>
              <a:rPr lang="en-GB" sz="2000" dirty="0" smtClean="0"/>
              <a:t>procedure</a:t>
            </a:r>
          </a:p>
          <a:p>
            <a:pPr lvl="2">
              <a:lnSpc>
                <a:spcPct val="90000"/>
              </a:lnSpc>
            </a:pPr>
            <a:r>
              <a:rPr lang="en-GB" sz="2000" dirty="0" smtClean="0"/>
              <a:t>E.g. </a:t>
            </a:r>
            <a:r>
              <a:rPr lang="en-US" sz="2000" dirty="0"/>
              <a:t>What </a:t>
            </a:r>
            <a:r>
              <a:rPr lang="en-US" sz="2000" dirty="0" smtClean="0"/>
              <a:t>are the </a:t>
            </a:r>
            <a:r>
              <a:rPr lang="en-US" sz="2000" dirty="0"/>
              <a:t>main </a:t>
            </a:r>
            <a:r>
              <a:rPr lang="en-US" sz="2000" dirty="0" smtClean="0"/>
              <a:t>OO design methods being </a:t>
            </a:r>
            <a:r>
              <a:rPr lang="en-US" sz="2000" dirty="0"/>
              <a:t>considered?</a:t>
            </a:r>
            <a:endParaRPr lang="en-GB" sz="2000" dirty="0" smtClean="0"/>
          </a:p>
          <a:p>
            <a:pPr lvl="1">
              <a:lnSpc>
                <a:spcPct val="90000"/>
              </a:lnSpc>
            </a:pPr>
            <a:r>
              <a:rPr lang="en-GB" sz="2300" dirty="0" smtClean="0"/>
              <a:t>Comparison (C)</a:t>
            </a:r>
          </a:p>
          <a:p>
            <a:pPr lvl="2">
              <a:lnSpc>
                <a:spcPct val="90000"/>
              </a:lnSpc>
            </a:pPr>
            <a:r>
              <a:rPr lang="en-GB" sz="2000" dirty="0" smtClean="0"/>
              <a:t>E.g. </a:t>
            </a:r>
            <a:r>
              <a:rPr lang="en-US" sz="2000" dirty="0"/>
              <a:t>What is the main alternative to compare with </a:t>
            </a:r>
            <a:r>
              <a:rPr lang="en-US" sz="2000" dirty="0" smtClean="0"/>
              <a:t>an OO design method?</a:t>
            </a:r>
            <a:endParaRPr lang="en-GB" sz="2000" dirty="0"/>
          </a:p>
          <a:p>
            <a:pPr lvl="1">
              <a:lnSpc>
                <a:spcPct val="90000"/>
              </a:lnSpc>
            </a:pPr>
            <a:r>
              <a:rPr lang="en-GB" sz="2400" dirty="0" smtClean="0"/>
              <a:t>Outcomes (O)</a:t>
            </a:r>
            <a:endParaRPr lang="en-GB" sz="2400" dirty="0"/>
          </a:p>
          <a:p>
            <a:pPr lvl="2">
              <a:lnSpc>
                <a:spcPct val="90000"/>
              </a:lnSpc>
            </a:pPr>
            <a:r>
              <a:rPr lang="en-GB" sz="2000" dirty="0"/>
              <a:t>Impact of technology in terms relevant to practitioners</a:t>
            </a:r>
          </a:p>
          <a:p>
            <a:pPr lvl="3">
              <a:lnSpc>
                <a:spcPct val="90000"/>
              </a:lnSpc>
            </a:pPr>
            <a:r>
              <a:rPr lang="en-GB" sz="1800" dirty="0"/>
              <a:t>Cost, quality, time to </a:t>
            </a:r>
            <a:r>
              <a:rPr lang="en-GB" sz="1800" dirty="0" smtClean="0"/>
              <a:t>market</a:t>
            </a:r>
          </a:p>
          <a:p>
            <a:pPr lvl="3">
              <a:lnSpc>
                <a:spcPct val="90000"/>
              </a:lnSpc>
            </a:pPr>
            <a:r>
              <a:rPr lang="en-GB" sz="1800" dirty="0" smtClean="0"/>
              <a:t>E.g. </a:t>
            </a:r>
            <a:r>
              <a:rPr lang="en-US" sz="1800" dirty="0"/>
              <a:t>What are </a:t>
            </a:r>
            <a:r>
              <a:rPr lang="en-US" sz="1800" dirty="0" smtClean="0"/>
              <a:t>the cost measures used?</a:t>
            </a:r>
            <a:endParaRPr lang="en-GB" sz="1800" dirty="0"/>
          </a:p>
        </p:txBody>
      </p:sp>
    </p:spTree>
    <p:extLst>
      <p:ext uri="{BB962C8B-B14F-4D97-AF65-F5344CB8AC3E}">
        <p14:creationId xmlns:p14="http://schemas.microsoft.com/office/powerpoint/2010/main" val="34461894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smtClean="0"/>
              <a:t>2</a:t>
            </a:r>
            <a:r>
              <a:rPr lang="en-GB" dirty="0"/>
              <a:t>) Conduct the </a:t>
            </a:r>
            <a:r>
              <a:rPr lang="en-GB" dirty="0" smtClean="0"/>
              <a:t>Review</a:t>
            </a:r>
            <a:r>
              <a:rPr lang="en-GB" dirty="0"/>
              <a:t/>
            </a:r>
            <a:br>
              <a:rPr lang="en-GB" dirty="0"/>
            </a:br>
            <a:endParaRPr lang="en-US" dirty="0"/>
          </a:p>
        </p:txBody>
      </p:sp>
      <p:sp>
        <p:nvSpPr>
          <p:cNvPr id="3" name="Content Placeholder 2"/>
          <p:cNvSpPr>
            <a:spLocks noGrp="1"/>
          </p:cNvSpPr>
          <p:nvPr>
            <p:ph idx="1"/>
          </p:nvPr>
        </p:nvSpPr>
        <p:spPr/>
        <p:txBody>
          <a:bodyPr/>
          <a:lstStyle/>
          <a:p>
            <a:pPr>
              <a:lnSpc>
                <a:spcPct val="90000"/>
              </a:lnSpc>
            </a:pPr>
            <a:r>
              <a:rPr lang="en-GB" dirty="0" smtClean="0"/>
              <a:t>Enact </a:t>
            </a:r>
            <a:r>
              <a:rPr lang="en-GB" dirty="0"/>
              <a:t>the protocol</a:t>
            </a:r>
          </a:p>
          <a:p>
            <a:pPr lvl="1">
              <a:lnSpc>
                <a:spcPct val="90000"/>
              </a:lnSpc>
            </a:pPr>
            <a:r>
              <a:rPr lang="en-GB" dirty="0"/>
              <a:t>Expect further iterations of </a:t>
            </a:r>
          </a:p>
          <a:p>
            <a:pPr lvl="2">
              <a:lnSpc>
                <a:spcPct val="90000"/>
              </a:lnSpc>
            </a:pPr>
            <a:r>
              <a:rPr lang="en-GB" dirty="0"/>
              <a:t>Search strategy</a:t>
            </a:r>
          </a:p>
          <a:p>
            <a:pPr lvl="2">
              <a:lnSpc>
                <a:spcPct val="90000"/>
              </a:lnSpc>
            </a:pPr>
            <a:r>
              <a:rPr lang="en-GB" dirty="0"/>
              <a:t>Selection criteria</a:t>
            </a:r>
          </a:p>
          <a:p>
            <a:pPr lvl="2">
              <a:lnSpc>
                <a:spcPct val="90000"/>
              </a:lnSpc>
            </a:pPr>
            <a:r>
              <a:rPr lang="en-GB" dirty="0"/>
              <a:t>Data extraction </a:t>
            </a:r>
          </a:p>
          <a:p>
            <a:pPr>
              <a:lnSpc>
                <a:spcPct val="90000"/>
              </a:lnSpc>
            </a:pPr>
            <a:r>
              <a:rPr lang="en-GB" dirty="0"/>
              <a:t>Record any deviations from </a:t>
            </a:r>
            <a:r>
              <a:rPr lang="en-GB" dirty="0" smtClean="0"/>
              <a:t>the protocol</a:t>
            </a:r>
            <a:endParaRPr lang="en-GB" dirty="0"/>
          </a:p>
          <a:p>
            <a:pPr marL="0" indent="0">
              <a:lnSpc>
                <a:spcPct val="90000"/>
              </a:lnSpc>
              <a:buNone/>
            </a:pPr>
            <a:endParaRPr lang="en-GB" dirty="0" smtClean="0"/>
          </a:p>
          <a:p>
            <a:pPr marL="0" indent="0">
              <a:lnSpc>
                <a:spcPct val="90000"/>
              </a:lnSpc>
              <a:buNone/>
            </a:pPr>
            <a:r>
              <a:rPr lang="en-GB" dirty="0" smtClean="0"/>
              <a:t>3) Document </a:t>
            </a:r>
            <a:r>
              <a:rPr lang="en-GB" dirty="0"/>
              <a:t>the Review</a:t>
            </a:r>
          </a:p>
          <a:p>
            <a:pPr lvl="1">
              <a:lnSpc>
                <a:spcPct val="90000"/>
              </a:lnSpc>
            </a:pPr>
            <a:r>
              <a:rPr lang="en-GB" dirty="0"/>
              <a:t>Using procedures defined in </a:t>
            </a:r>
            <a:r>
              <a:rPr lang="en-GB" dirty="0" smtClean="0"/>
              <a:t>the protocol</a:t>
            </a:r>
            <a:endParaRPr lang="en-GB" dirty="0"/>
          </a:p>
          <a:p>
            <a:pPr>
              <a:lnSpc>
                <a:spcPct val="90000"/>
              </a:lnSpc>
            </a:pPr>
            <a:endParaRPr lang="en-GB" dirty="0"/>
          </a:p>
          <a:p>
            <a:pPr>
              <a:lnSpc>
                <a:spcPct val="90000"/>
              </a:lnSpc>
            </a:pPr>
            <a:endParaRPr lang="en-GB" dirty="0"/>
          </a:p>
          <a:p>
            <a:endParaRPr lang="en-US" dirty="0"/>
          </a:p>
        </p:txBody>
      </p:sp>
    </p:spTree>
    <p:extLst>
      <p:ext uri="{BB962C8B-B14F-4D97-AF65-F5344CB8AC3E}">
        <p14:creationId xmlns:p14="http://schemas.microsoft.com/office/powerpoint/2010/main" val="8481371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a:t>
            </a:r>
            <a:r>
              <a:rPr lang="en-US" b="1" dirty="0" smtClean="0"/>
              <a:t>is </a:t>
            </a:r>
            <a:r>
              <a:rPr lang="en-US" b="1" dirty="0"/>
              <a:t>a Literature Review?</a:t>
            </a:r>
            <a:r>
              <a:rPr lang="en-US" dirty="0"/>
              <a:t> </a:t>
            </a:r>
          </a:p>
        </p:txBody>
      </p:sp>
      <p:sp>
        <p:nvSpPr>
          <p:cNvPr id="3" name="Content Placeholder 2"/>
          <p:cNvSpPr>
            <a:spLocks noGrp="1"/>
          </p:cNvSpPr>
          <p:nvPr>
            <p:ph idx="1"/>
          </p:nvPr>
        </p:nvSpPr>
        <p:spPr/>
        <p:txBody>
          <a:bodyPr>
            <a:normAutofit lnSpcReduction="10000"/>
          </a:bodyPr>
          <a:lstStyle/>
          <a:p>
            <a:r>
              <a:rPr lang="en-US" dirty="0" smtClean="0"/>
              <a:t>Usually </a:t>
            </a:r>
            <a:r>
              <a:rPr lang="en-US" dirty="0"/>
              <a:t>organized thematically, such as different theoretical approaches, methodologies, or specific issues or concepts involved in the topic— rather than a chronological listing of previous work</a:t>
            </a:r>
            <a:r>
              <a:rPr lang="en-US" dirty="0" smtClean="0"/>
              <a:t>.</a:t>
            </a:r>
          </a:p>
          <a:p>
            <a:pPr lvl="1"/>
            <a:r>
              <a:rPr lang="en-US" dirty="0" smtClean="0"/>
              <a:t>easier to examine contrasting perspectives, approaches, methodologies, findings, etc;</a:t>
            </a:r>
          </a:p>
          <a:p>
            <a:pPr lvl="1"/>
            <a:r>
              <a:rPr lang="en-US" dirty="0" smtClean="0"/>
              <a:t>easier to analyze the strengths and weaknesses of previous research;</a:t>
            </a:r>
          </a:p>
          <a:p>
            <a:pPr lvl="1"/>
            <a:r>
              <a:rPr lang="en-US" dirty="0" smtClean="0"/>
              <a:t>easier to point out any gaps in previous research.</a:t>
            </a:r>
          </a:p>
          <a:p>
            <a:r>
              <a:rPr lang="en-US" dirty="0" smtClean="0"/>
              <a:t>must provide a </a:t>
            </a:r>
            <a:r>
              <a:rPr lang="en-US" i="1" dirty="0" smtClean="0"/>
              <a:t>critical</a:t>
            </a:r>
            <a:r>
              <a:rPr lang="en-US" dirty="0" smtClean="0"/>
              <a:t> overview of the current state of research efforts.</a:t>
            </a:r>
          </a:p>
        </p:txBody>
      </p:sp>
    </p:spTree>
    <p:extLst>
      <p:ext uri="{BB962C8B-B14F-4D97-AF65-F5344CB8AC3E}">
        <p14:creationId xmlns:p14="http://schemas.microsoft.com/office/powerpoint/2010/main" val="1108542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ext Box 2"/>
          <p:cNvSpPr txBox="1">
            <a:spLocks noChangeArrowheads="1"/>
          </p:cNvSpPr>
          <p:nvPr/>
        </p:nvSpPr>
        <p:spPr bwMode="auto">
          <a:xfrm>
            <a:off x="1447800" y="2609850"/>
            <a:ext cx="5105400" cy="3625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marL="457200" indent="-457200">
              <a:defRPr sz="2400">
                <a:solidFill>
                  <a:schemeClr val="tx1"/>
                </a:solidFill>
                <a:latin typeface="Times New Roman" charset="0"/>
                <a:ea typeface="ＭＳ Ｐゴシック" charset="0"/>
              </a:defRPr>
            </a:lvl1pPr>
            <a:lvl2pPr marL="914400" indent="-457200">
              <a:defRPr sz="2400">
                <a:solidFill>
                  <a:schemeClr val="tx1"/>
                </a:solidFill>
                <a:latin typeface="Times New Roman" charset="0"/>
                <a:ea typeface="ＭＳ Ｐゴシック" charset="0"/>
              </a:defRPr>
            </a:lvl2pPr>
            <a:lvl3pPr marL="1371600" indent="-457200">
              <a:defRPr sz="2400">
                <a:solidFill>
                  <a:schemeClr val="tx1"/>
                </a:solidFill>
                <a:latin typeface="Times New Roman" charset="0"/>
                <a:ea typeface="ＭＳ Ｐゴシック" charset="0"/>
              </a:defRPr>
            </a:lvl3pPr>
            <a:lvl4pPr marL="1828800" indent="-457200">
              <a:defRPr sz="2400">
                <a:solidFill>
                  <a:schemeClr val="tx1"/>
                </a:solidFill>
                <a:latin typeface="Times New Roman" charset="0"/>
                <a:ea typeface="ＭＳ Ｐゴシック" charset="0"/>
              </a:defRPr>
            </a:lvl4pPr>
            <a:lvl5pPr marL="2286000" indent="-457200">
              <a:defRPr sz="2400">
                <a:solidFill>
                  <a:schemeClr val="tx1"/>
                </a:solidFill>
                <a:latin typeface="Times New Roman" charset="0"/>
                <a:ea typeface="ＭＳ Ｐゴシック" charset="0"/>
              </a:defRPr>
            </a:lvl5pPr>
            <a:lvl6pPr marL="2743200" indent="-457200" fontAlgn="base">
              <a:spcBef>
                <a:spcPct val="0"/>
              </a:spcBef>
              <a:spcAft>
                <a:spcPct val="0"/>
              </a:spcAft>
              <a:defRPr sz="2400">
                <a:solidFill>
                  <a:schemeClr val="tx1"/>
                </a:solidFill>
                <a:latin typeface="Times New Roman" charset="0"/>
                <a:ea typeface="ＭＳ Ｐゴシック" charset="0"/>
              </a:defRPr>
            </a:lvl6pPr>
            <a:lvl7pPr marL="3200400" indent="-457200" fontAlgn="base">
              <a:spcBef>
                <a:spcPct val="0"/>
              </a:spcBef>
              <a:spcAft>
                <a:spcPct val="0"/>
              </a:spcAft>
              <a:defRPr sz="2400">
                <a:solidFill>
                  <a:schemeClr val="tx1"/>
                </a:solidFill>
                <a:latin typeface="Times New Roman" charset="0"/>
                <a:ea typeface="ＭＳ Ｐゴシック" charset="0"/>
              </a:defRPr>
            </a:lvl7pPr>
            <a:lvl8pPr marL="3657600" indent="-457200" fontAlgn="base">
              <a:spcBef>
                <a:spcPct val="0"/>
              </a:spcBef>
              <a:spcAft>
                <a:spcPct val="0"/>
              </a:spcAft>
              <a:defRPr sz="2400">
                <a:solidFill>
                  <a:schemeClr val="tx1"/>
                </a:solidFill>
                <a:latin typeface="Times New Roman" charset="0"/>
                <a:ea typeface="ＭＳ Ｐゴシック" charset="0"/>
              </a:defRPr>
            </a:lvl8pPr>
            <a:lvl9pPr marL="4114800" indent="-457200" fontAlgn="base">
              <a:spcBef>
                <a:spcPct val="0"/>
              </a:spcBef>
              <a:spcAft>
                <a:spcPct val="0"/>
              </a:spcAft>
              <a:defRPr sz="2400">
                <a:solidFill>
                  <a:schemeClr val="tx1"/>
                </a:solidFill>
                <a:latin typeface="Times New Roman" charset="0"/>
                <a:ea typeface="ＭＳ Ｐゴシック" charset="0"/>
              </a:defRPr>
            </a:lvl9pPr>
          </a:lstStyle>
          <a:p>
            <a:pPr>
              <a:lnSpc>
                <a:spcPct val="120000"/>
              </a:lnSpc>
              <a:buAutoNum type="arabicPeriod"/>
              <a:defRPr/>
            </a:pPr>
            <a:r>
              <a:rPr lang="en-GB" dirty="0" smtClean="0">
                <a:solidFill>
                  <a:srgbClr val="008000"/>
                </a:solidFill>
                <a:effectLst>
                  <a:outerShdw blurRad="38100" dist="38100" dir="2700000" algn="tl">
                    <a:srgbClr val="DDDDDD"/>
                  </a:outerShdw>
                </a:effectLst>
                <a:latin typeface="Arial" charset="0"/>
              </a:rPr>
              <a:t>What is a </a:t>
            </a:r>
            <a:r>
              <a:rPr lang="en-GB" dirty="0">
                <a:solidFill>
                  <a:srgbClr val="008000"/>
                </a:solidFill>
                <a:effectLst>
                  <a:outerShdw blurRad="38100" dist="38100" dir="2700000" algn="tl">
                    <a:srgbClr val="DDDDDD"/>
                  </a:outerShdw>
                </a:effectLst>
                <a:latin typeface="Arial" charset="0"/>
              </a:rPr>
              <a:t>Literature Review</a:t>
            </a:r>
          </a:p>
          <a:p>
            <a:pPr>
              <a:lnSpc>
                <a:spcPct val="120000"/>
              </a:lnSpc>
              <a:buAutoNum type="arabicPeriod"/>
              <a:defRPr/>
            </a:pPr>
            <a:r>
              <a:rPr lang="en-GB" dirty="0" smtClean="0">
                <a:solidFill>
                  <a:srgbClr val="008000"/>
                </a:solidFill>
                <a:effectLst>
                  <a:outerShdw blurRad="38100" dist="38100" dir="2700000" algn="tl">
                    <a:srgbClr val="DDDDDD"/>
                  </a:outerShdw>
                </a:effectLst>
                <a:latin typeface="Arial" charset="0"/>
              </a:rPr>
              <a:t>Systematic Mapping Study</a:t>
            </a:r>
          </a:p>
          <a:p>
            <a:pPr>
              <a:lnSpc>
                <a:spcPct val="120000"/>
              </a:lnSpc>
              <a:buAutoNum type="arabicPeriod"/>
              <a:defRPr/>
            </a:pPr>
            <a:r>
              <a:rPr lang="en-GB" dirty="0" smtClean="0">
                <a:solidFill>
                  <a:srgbClr val="008000"/>
                </a:solidFill>
                <a:effectLst>
                  <a:outerShdw blurRad="38100" dist="38100" dir="2700000" algn="tl">
                    <a:srgbClr val="DDDDDD"/>
                  </a:outerShdw>
                </a:effectLst>
                <a:latin typeface="Arial" charset="0"/>
              </a:rPr>
              <a:t>Systematic Literature Review</a:t>
            </a:r>
            <a:endParaRPr lang="en-GB" dirty="0">
              <a:solidFill>
                <a:srgbClr val="008000"/>
              </a:solidFill>
              <a:effectLst>
                <a:outerShdw blurRad="38100" dist="38100" dir="2700000" algn="tl">
                  <a:srgbClr val="DDDDDD"/>
                </a:outerShdw>
              </a:effectLst>
              <a:latin typeface="Arial" charset="0"/>
            </a:endParaRPr>
          </a:p>
          <a:p>
            <a:pPr marL="0" indent="0">
              <a:lnSpc>
                <a:spcPct val="120000"/>
              </a:lnSpc>
              <a:defRPr/>
            </a:pPr>
            <a:r>
              <a:rPr lang="en-GB" dirty="0" smtClean="0">
                <a:solidFill>
                  <a:srgbClr val="FF9900"/>
                </a:solidFill>
                <a:effectLst>
                  <a:outerShdw blurRad="38100" dist="38100" dir="2700000" algn="tl">
                    <a:srgbClr val="DDDDDD"/>
                  </a:outerShdw>
                </a:effectLst>
                <a:latin typeface="Arial" charset="0"/>
              </a:rPr>
              <a:t>4. Difference between Systematic Mapping and Literature Review</a:t>
            </a:r>
            <a:endParaRPr lang="en-GB" dirty="0" smtClean="0">
              <a:solidFill>
                <a:srgbClr val="008000"/>
              </a:solidFill>
              <a:effectLst>
                <a:outerShdw blurRad="38100" dist="38100" dir="2700000" algn="tl">
                  <a:srgbClr val="DDDDDD"/>
                </a:outerShdw>
              </a:effectLst>
              <a:latin typeface="Arial" charset="0"/>
            </a:endParaRPr>
          </a:p>
          <a:p>
            <a:pPr>
              <a:lnSpc>
                <a:spcPct val="120000"/>
              </a:lnSpc>
              <a:defRPr/>
            </a:pPr>
            <a:endParaRPr lang="en-GB" dirty="0">
              <a:solidFill>
                <a:srgbClr val="008000"/>
              </a:solidFill>
              <a:effectLst>
                <a:outerShdw blurRad="38100" dist="38100" dir="2700000" algn="tl">
                  <a:srgbClr val="DDDDDD"/>
                </a:outerShdw>
              </a:effectLst>
              <a:latin typeface="Arial" charset="0"/>
            </a:endParaRPr>
          </a:p>
          <a:p>
            <a:pPr>
              <a:lnSpc>
                <a:spcPct val="120000"/>
              </a:lnSpc>
              <a:defRPr/>
            </a:pPr>
            <a:endParaRPr lang="en-GB" dirty="0" smtClean="0">
              <a:solidFill>
                <a:srgbClr val="008000"/>
              </a:solidFill>
              <a:effectLst>
                <a:outerShdw blurRad="38100" dist="38100" dir="2700000" algn="tl">
                  <a:srgbClr val="DDDDDD"/>
                </a:outerShdw>
              </a:effectLst>
              <a:latin typeface="Arial" charset="0"/>
            </a:endParaRPr>
          </a:p>
          <a:p>
            <a:pPr>
              <a:lnSpc>
                <a:spcPct val="120000"/>
              </a:lnSpc>
              <a:defRPr/>
            </a:pPr>
            <a:endParaRPr lang="en-GB" dirty="0" smtClean="0">
              <a:solidFill>
                <a:srgbClr val="008000"/>
              </a:solidFill>
              <a:effectLst>
                <a:outerShdw blurRad="38100" dist="38100" dir="2700000" algn="tl">
                  <a:srgbClr val="DDDDDD"/>
                </a:outerShdw>
              </a:effectLst>
              <a:latin typeface="Arial" charset="0"/>
            </a:endParaRPr>
          </a:p>
        </p:txBody>
      </p:sp>
      <p:sp>
        <p:nvSpPr>
          <p:cNvPr id="117763" name="Rectangle 3"/>
          <p:cNvSpPr>
            <a:spLocks noChangeArrowheads="1"/>
          </p:cNvSpPr>
          <p:nvPr/>
        </p:nvSpPr>
        <p:spPr bwMode="auto">
          <a:xfrm>
            <a:off x="2786063" y="617538"/>
            <a:ext cx="19256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1" hangingPunct="1">
              <a:lnSpc>
                <a:spcPct val="100000"/>
              </a:lnSpc>
            </a:pPr>
            <a:r>
              <a:rPr lang="en-GB" sz="4000" dirty="0">
                <a:solidFill>
                  <a:srgbClr val="006600"/>
                </a:solidFill>
                <a:effectLst>
                  <a:outerShdw blurRad="38100" dist="38100" dir="2700000" algn="tl">
                    <a:srgbClr val="C0C0C0"/>
                  </a:outerShdw>
                </a:effectLst>
                <a:latin typeface="Comic Sans MS" pitchFamily="66" charset="0"/>
              </a:rPr>
              <a:t>Outline</a:t>
            </a:r>
          </a:p>
        </p:txBody>
      </p:sp>
    </p:spTree>
    <p:extLst>
      <p:ext uri="{BB962C8B-B14F-4D97-AF65-F5344CB8AC3E}">
        <p14:creationId xmlns:p14="http://schemas.microsoft.com/office/powerpoint/2010/main" val="42371706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17762"/>
                                        </p:tgtEl>
                                        <p:attrNameLst>
                                          <p:attrName>style.visibility</p:attrName>
                                        </p:attrNameLst>
                                      </p:cBhvr>
                                      <p:to>
                                        <p:strVal val="visible"/>
                                      </p:to>
                                    </p:set>
                                    <p:anim calcmode="lin" valueType="num">
                                      <p:cBhvr additive="base">
                                        <p:cTn id="7" dur="500" fill="hold"/>
                                        <p:tgtEl>
                                          <p:spTgt spid="117762"/>
                                        </p:tgtEl>
                                        <p:attrNameLst>
                                          <p:attrName>ppt_x</p:attrName>
                                        </p:attrNameLst>
                                      </p:cBhvr>
                                      <p:tavLst>
                                        <p:tav tm="0">
                                          <p:val>
                                            <p:strVal val="#ppt_x"/>
                                          </p:val>
                                        </p:tav>
                                        <p:tav tm="100000">
                                          <p:val>
                                            <p:strVal val="#ppt_x"/>
                                          </p:val>
                                        </p:tav>
                                      </p:tavLst>
                                    </p:anim>
                                    <p:anim calcmode="lin" valueType="num">
                                      <p:cBhvr additive="base">
                                        <p:cTn id="8" dur="500" fill="hold"/>
                                        <p:tgtEl>
                                          <p:spTgt spid="1177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2"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686800" cy="1143000"/>
          </a:xfrm>
        </p:spPr>
        <p:txBody>
          <a:bodyPr>
            <a:normAutofit fontScale="90000"/>
          </a:bodyPr>
          <a:lstStyle/>
          <a:p>
            <a:r>
              <a:rPr lang="en-US" dirty="0" smtClean="0"/>
              <a:t>Differences between Systematic </a:t>
            </a:r>
            <a:r>
              <a:rPr lang="en-US" dirty="0"/>
              <a:t>R</a:t>
            </a:r>
            <a:r>
              <a:rPr lang="en-US" dirty="0" smtClean="0"/>
              <a:t>eview and Systematic </a:t>
            </a:r>
            <a:r>
              <a:rPr lang="en-US" dirty="0"/>
              <a:t>M</a:t>
            </a:r>
            <a:r>
              <a:rPr lang="en-US" dirty="0" smtClean="0"/>
              <a:t>apping</a:t>
            </a:r>
            <a:endParaRPr lang="en-US" dirty="0"/>
          </a:p>
        </p:txBody>
      </p:sp>
      <p:sp>
        <p:nvSpPr>
          <p:cNvPr id="3" name="Content Placeholder 2"/>
          <p:cNvSpPr>
            <a:spLocks noGrp="1"/>
          </p:cNvSpPr>
          <p:nvPr>
            <p:ph idx="1"/>
          </p:nvPr>
        </p:nvSpPr>
        <p:spPr/>
        <p:txBody>
          <a:bodyPr>
            <a:normAutofit/>
          </a:bodyPr>
          <a:lstStyle/>
          <a:p>
            <a:r>
              <a:rPr lang="en-US" dirty="0" smtClean="0"/>
              <a:t>Difference </a:t>
            </a:r>
            <a:r>
              <a:rPr lang="en-US" dirty="0"/>
              <a:t>in </a:t>
            </a:r>
            <a:r>
              <a:rPr lang="en-US" dirty="0" smtClean="0"/>
              <a:t>Goals</a:t>
            </a:r>
          </a:p>
          <a:p>
            <a:pPr lvl="1"/>
            <a:r>
              <a:rPr lang="en-US" dirty="0">
                <a:solidFill>
                  <a:schemeClr val="tx2">
                    <a:lumMod val="60000"/>
                    <a:lumOff val="40000"/>
                  </a:schemeClr>
                </a:solidFill>
              </a:rPr>
              <a:t>S</a:t>
            </a:r>
            <a:r>
              <a:rPr lang="en-US" dirty="0" smtClean="0">
                <a:solidFill>
                  <a:schemeClr val="tx2">
                    <a:lumMod val="60000"/>
                    <a:lumOff val="40000"/>
                  </a:schemeClr>
                </a:solidFill>
              </a:rPr>
              <a:t>ystematic review </a:t>
            </a:r>
            <a:r>
              <a:rPr lang="en-US" dirty="0" smtClean="0"/>
              <a:t>: focus </a:t>
            </a:r>
            <a:r>
              <a:rPr lang="en-US" dirty="0"/>
              <a:t>on identifying best </a:t>
            </a:r>
            <a:r>
              <a:rPr lang="en-US" dirty="0" smtClean="0"/>
              <a:t>	practices </a:t>
            </a:r>
            <a:r>
              <a:rPr lang="en-US" dirty="0"/>
              <a:t>based </a:t>
            </a:r>
            <a:r>
              <a:rPr lang="en-US" dirty="0" smtClean="0"/>
              <a:t>on empirical evidence.</a:t>
            </a:r>
          </a:p>
          <a:p>
            <a:pPr lvl="1"/>
            <a:r>
              <a:rPr lang="en-US" dirty="0">
                <a:solidFill>
                  <a:schemeClr val="tx2">
                    <a:lumMod val="60000"/>
                    <a:lumOff val="40000"/>
                  </a:schemeClr>
                </a:solidFill>
              </a:rPr>
              <a:t>S</a:t>
            </a:r>
            <a:r>
              <a:rPr lang="en-US" dirty="0" smtClean="0">
                <a:solidFill>
                  <a:schemeClr val="tx2">
                    <a:lumMod val="60000"/>
                    <a:lumOff val="40000"/>
                  </a:schemeClr>
                </a:solidFill>
              </a:rPr>
              <a:t>ystematic mapping </a:t>
            </a:r>
            <a:r>
              <a:rPr lang="en-US" dirty="0" smtClean="0"/>
              <a:t>: focus on </a:t>
            </a:r>
            <a:r>
              <a:rPr lang="en-US" dirty="0"/>
              <a:t>classiﬁcation</a:t>
            </a:r>
            <a:r>
              <a:rPr lang="en-US" dirty="0" smtClean="0"/>
              <a:t>, conducting </a:t>
            </a:r>
            <a:r>
              <a:rPr lang="en-US" dirty="0"/>
              <a:t>thematic analysis </a:t>
            </a:r>
            <a:r>
              <a:rPr lang="en-US" dirty="0" smtClean="0"/>
              <a:t>and identifying publication </a:t>
            </a:r>
            <a:r>
              <a:rPr lang="en-US" dirty="0" err="1"/>
              <a:t>fora</a:t>
            </a:r>
            <a:r>
              <a:rPr lang="en-US" dirty="0"/>
              <a:t>.</a:t>
            </a:r>
          </a:p>
        </p:txBody>
      </p:sp>
    </p:spTree>
    <p:extLst>
      <p:ext uri="{BB962C8B-B14F-4D97-AF65-F5344CB8AC3E}">
        <p14:creationId xmlns:p14="http://schemas.microsoft.com/office/powerpoint/2010/main" val="251188609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Differences between Systematic Review and Systematic Mapping</a:t>
            </a:r>
            <a:endParaRPr lang="en-US" dirty="0"/>
          </a:p>
        </p:txBody>
      </p:sp>
      <p:sp>
        <p:nvSpPr>
          <p:cNvPr id="3" name="Content Placeholder 2"/>
          <p:cNvSpPr>
            <a:spLocks noGrp="1"/>
          </p:cNvSpPr>
          <p:nvPr>
            <p:ph idx="1"/>
          </p:nvPr>
        </p:nvSpPr>
        <p:spPr/>
        <p:txBody>
          <a:bodyPr>
            <a:normAutofit/>
          </a:bodyPr>
          <a:lstStyle/>
          <a:p>
            <a:r>
              <a:rPr lang="en-US" dirty="0" smtClean="0"/>
              <a:t>Difference </a:t>
            </a:r>
            <a:r>
              <a:rPr lang="en-US" dirty="0"/>
              <a:t>in </a:t>
            </a:r>
            <a:r>
              <a:rPr lang="en-US" dirty="0" smtClean="0"/>
              <a:t>Process</a:t>
            </a:r>
            <a:endParaRPr lang="en-US" dirty="0"/>
          </a:p>
          <a:p>
            <a:pPr lvl="1"/>
            <a:r>
              <a:rPr lang="en-US" dirty="0">
                <a:solidFill>
                  <a:schemeClr val="tx2">
                    <a:lumMod val="60000"/>
                    <a:lumOff val="40000"/>
                  </a:schemeClr>
                </a:solidFill>
              </a:rPr>
              <a:t>S</a:t>
            </a:r>
            <a:r>
              <a:rPr lang="en-US" dirty="0" smtClean="0">
                <a:solidFill>
                  <a:schemeClr val="tx2">
                    <a:lumMod val="60000"/>
                    <a:lumOff val="40000"/>
                  </a:schemeClr>
                </a:solidFill>
              </a:rPr>
              <a:t>ystematic review </a:t>
            </a:r>
            <a:r>
              <a:rPr lang="en-US" dirty="0"/>
              <a:t>: </a:t>
            </a:r>
            <a:r>
              <a:rPr lang="en-US" dirty="0" smtClean="0"/>
              <a:t>uses thematic analysis to </a:t>
            </a:r>
            <a:r>
              <a:rPr lang="en-US" dirty="0"/>
              <a:t>see which categories are well covered in </a:t>
            </a:r>
            <a:r>
              <a:rPr lang="en-US" dirty="0" smtClean="0"/>
              <a:t>terms of </a:t>
            </a:r>
            <a:r>
              <a:rPr lang="en-US" dirty="0"/>
              <a:t>number of </a:t>
            </a:r>
            <a:r>
              <a:rPr lang="en-US" dirty="0" smtClean="0"/>
              <a:t>publications.</a:t>
            </a:r>
          </a:p>
          <a:p>
            <a:pPr lvl="1"/>
            <a:r>
              <a:rPr lang="en-US" dirty="0">
                <a:solidFill>
                  <a:schemeClr val="tx2">
                    <a:lumMod val="60000"/>
                    <a:lumOff val="40000"/>
                  </a:schemeClr>
                </a:solidFill>
              </a:rPr>
              <a:t>S</a:t>
            </a:r>
            <a:r>
              <a:rPr lang="en-US" dirty="0" smtClean="0">
                <a:solidFill>
                  <a:schemeClr val="tx2">
                    <a:lumMod val="60000"/>
                    <a:lumOff val="40000"/>
                  </a:schemeClr>
                </a:solidFill>
              </a:rPr>
              <a:t>ystematic </a:t>
            </a:r>
            <a:r>
              <a:rPr lang="en-US" dirty="0">
                <a:solidFill>
                  <a:schemeClr val="tx2">
                    <a:lumMod val="60000"/>
                    <a:lumOff val="40000"/>
                  </a:schemeClr>
                </a:solidFill>
              </a:rPr>
              <a:t>mapping </a:t>
            </a:r>
            <a:r>
              <a:rPr lang="en-US" dirty="0"/>
              <a:t>: the articles </a:t>
            </a:r>
            <a:r>
              <a:rPr lang="en-US" dirty="0" smtClean="0"/>
              <a:t>are not </a:t>
            </a:r>
            <a:r>
              <a:rPr lang="en-US" dirty="0"/>
              <a:t>evaluated regarding their quality as the main goal is not to establish the state of evidence</a:t>
            </a:r>
            <a:r>
              <a:rPr lang="en-US" dirty="0" smtClean="0"/>
              <a:t>.</a:t>
            </a:r>
            <a:endParaRPr lang="en-US" dirty="0"/>
          </a:p>
        </p:txBody>
      </p:sp>
    </p:spTree>
    <p:extLst>
      <p:ext uri="{BB962C8B-B14F-4D97-AF65-F5344CB8AC3E}">
        <p14:creationId xmlns:p14="http://schemas.microsoft.com/office/powerpoint/2010/main" val="71617812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Differences between Systematic Review and Systematic Mapping</a:t>
            </a:r>
            <a:endParaRPr lang="en-US"/>
          </a:p>
        </p:txBody>
      </p:sp>
      <p:sp>
        <p:nvSpPr>
          <p:cNvPr id="3" name="Content Placeholder 2"/>
          <p:cNvSpPr>
            <a:spLocks noGrp="1"/>
          </p:cNvSpPr>
          <p:nvPr>
            <p:ph idx="1"/>
          </p:nvPr>
        </p:nvSpPr>
        <p:spPr/>
        <p:txBody>
          <a:bodyPr>
            <a:normAutofit/>
          </a:bodyPr>
          <a:lstStyle/>
          <a:p>
            <a:r>
              <a:rPr lang="en-US" dirty="0" smtClean="0"/>
              <a:t>Difference </a:t>
            </a:r>
            <a:r>
              <a:rPr lang="en-US" dirty="0"/>
              <a:t>in Breadth and </a:t>
            </a:r>
            <a:r>
              <a:rPr lang="en-US" dirty="0" smtClean="0"/>
              <a:t>Depth</a:t>
            </a:r>
          </a:p>
          <a:p>
            <a:pPr lvl="1"/>
            <a:r>
              <a:rPr lang="en-US" dirty="0">
                <a:solidFill>
                  <a:schemeClr val="tx2">
                    <a:lumMod val="60000"/>
                    <a:lumOff val="40000"/>
                  </a:schemeClr>
                </a:solidFill>
              </a:rPr>
              <a:t>S</a:t>
            </a:r>
            <a:r>
              <a:rPr lang="en-US" dirty="0" smtClean="0">
                <a:solidFill>
                  <a:schemeClr val="tx2">
                    <a:lumMod val="60000"/>
                    <a:lumOff val="40000"/>
                  </a:schemeClr>
                </a:solidFill>
              </a:rPr>
              <a:t>ystematic review </a:t>
            </a:r>
            <a:r>
              <a:rPr lang="en-US" dirty="0"/>
              <a:t>: </a:t>
            </a:r>
            <a:r>
              <a:rPr lang="en-US" dirty="0" smtClean="0"/>
              <a:t>state the </a:t>
            </a:r>
            <a:r>
              <a:rPr lang="en-US" dirty="0"/>
              <a:t>outcome and quality assessment of the articles as a major focus, which increases the </a:t>
            </a:r>
            <a:r>
              <a:rPr lang="en-US" dirty="0" smtClean="0"/>
              <a:t>depth, and </a:t>
            </a:r>
            <a:r>
              <a:rPr lang="en-US" dirty="0"/>
              <a:t>thus the effort required. </a:t>
            </a:r>
            <a:endParaRPr lang="en-US" dirty="0" smtClean="0"/>
          </a:p>
          <a:p>
            <a:pPr lvl="2"/>
            <a:r>
              <a:rPr lang="en-US" dirty="0" smtClean="0"/>
              <a:t>This </a:t>
            </a:r>
            <a:r>
              <a:rPr lang="en-US" dirty="0"/>
              <a:t>could require a more speciﬁc focus of the </a:t>
            </a:r>
            <a:r>
              <a:rPr lang="en-US" dirty="0" smtClean="0"/>
              <a:t>study, </a:t>
            </a:r>
            <a:r>
              <a:rPr lang="en-US" dirty="0"/>
              <a:t>and thus </a:t>
            </a:r>
            <a:r>
              <a:rPr lang="en-US" dirty="0" smtClean="0"/>
              <a:t>fewer studies </a:t>
            </a:r>
            <a:r>
              <a:rPr lang="en-US" dirty="0"/>
              <a:t>being </a:t>
            </a:r>
            <a:r>
              <a:rPr lang="en-US" dirty="0" smtClean="0"/>
              <a:t>included.</a:t>
            </a:r>
          </a:p>
          <a:p>
            <a:pPr lvl="1"/>
            <a:r>
              <a:rPr lang="en-US" dirty="0">
                <a:solidFill>
                  <a:schemeClr val="tx2">
                    <a:lumMod val="60000"/>
                    <a:lumOff val="40000"/>
                  </a:schemeClr>
                </a:solidFill>
              </a:rPr>
              <a:t>S</a:t>
            </a:r>
            <a:r>
              <a:rPr lang="en-US" dirty="0" smtClean="0">
                <a:solidFill>
                  <a:schemeClr val="tx2">
                    <a:lumMod val="60000"/>
                    <a:lumOff val="40000"/>
                  </a:schemeClr>
                </a:solidFill>
              </a:rPr>
              <a:t>ystematic </a:t>
            </a:r>
            <a:r>
              <a:rPr lang="en-US" dirty="0">
                <a:solidFill>
                  <a:schemeClr val="tx2">
                    <a:lumMod val="60000"/>
                    <a:lumOff val="40000"/>
                  </a:schemeClr>
                </a:solidFill>
              </a:rPr>
              <a:t>mapping </a:t>
            </a:r>
            <a:r>
              <a:rPr lang="en-US" dirty="0"/>
              <a:t>: more articles can </a:t>
            </a:r>
            <a:r>
              <a:rPr lang="en-US" dirty="0" smtClean="0"/>
              <a:t>be considered </a:t>
            </a:r>
            <a:r>
              <a:rPr lang="en-US" dirty="0"/>
              <a:t>as they don’t have to be evaluated in such detail. Therefore, a larger ﬁeld can </a:t>
            </a:r>
            <a:r>
              <a:rPr lang="en-US" dirty="0" smtClean="0"/>
              <a:t>be structured </a:t>
            </a:r>
            <a:r>
              <a:rPr lang="en-US" dirty="0"/>
              <a:t>(e.g., the whole software product line area).</a:t>
            </a:r>
            <a:endParaRPr lang="en-US" dirty="0" smtClean="0"/>
          </a:p>
          <a:p>
            <a:pPr marL="0" indent="0">
              <a:buNone/>
            </a:pPr>
            <a:endParaRPr lang="en-US" dirty="0"/>
          </a:p>
        </p:txBody>
      </p:sp>
    </p:spTree>
    <p:extLst>
      <p:ext uri="{BB962C8B-B14F-4D97-AF65-F5344CB8AC3E}">
        <p14:creationId xmlns:p14="http://schemas.microsoft.com/office/powerpoint/2010/main" val="369234616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ms-MY" dirty="0"/>
          </a:p>
        </p:txBody>
      </p:sp>
      <p:sp>
        <p:nvSpPr>
          <p:cNvPr id="3" name="Content Placeholder 2"/>
          <p:cNvSpPr>
            <a:spLocks noGrp="1"/>
          </p:cNvSpPr>
          <p:nvPr>
            <p:ph idx="1"/>
          </p:nvPr>
        </p:nvSpPr>
        <p:spPr/>
        <p:txBody>
          <a:bodyPr/>
          <a:lstStyle/>
          <a:p>
            <a:r>
              <a:rPr lang="en-US" dirty="0" smtClean="0"/>
              <a:t>The two types of studies can be considered as different points on a continuum.</a:t>
            </a:r>
          </a:p>
          <a:p>
            <a:pPr lvl="1"/>
            <a:r>
              <a:rPr lang="en-US" dirty="0" smtClean="0"/>
              <a:t>A systematic map can be conducted first, to get an overview of the topic area.</a:t>
            </a:r>
          </a:p>
          <a:p>
            <a:pPr lvl="1"/>
            <a:r>
              <a:rPr lang="en-US" dirty="0" smtClean="0"/>
              <a:t>Then the state of evidence in specific topics can be investigated using a systematic review.</a:t>
            </a:r>
            <a:endParaRPr lang="ms-MY" dirty="0"/>
          </a:p>
        </p:txBody>
      </p:sp>
    </p:spTree>
    <p:extLst>
      <p:ext uri="{BB962C8B-B14F-4D97-AF65-F5344CB8AC3E}">
        <p14:creationId xmlns:p14="http://schemas.microsoft.com/office/powerpoint/2010/main" val="5042670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92500" lnSpcReduction="10000"/>
          </a:bodyPr>
          <a:lstStyle/>
          <a:p>
            <a:r>
              <a:rPr lang="en-US" sz="1800" dirty="0"/>
              <a:t>Missy </a:t>
            </a:r>
            <a:r>
              <a:rPr lang="en-US" sz="1800" dirty="0" smtClean="0"/>
              <a:t>Harvey, </a:t>
            </a:r>
            <a:r>
              <a:rPr lang="en-US" sz="1800" b="1" dirty="0" smtClean="0"/>
              <a:t>What </a:t>
            </a:r>
            <a:r>
              <a:rPr lang="en-US" sz="1800" b="1" dirty="0"/>
              <a:t>Is a Literature Review</a:t>
            </a:r>
            <a:r>
              <a:rPr lang="en-US" sz="1800" b="1" dirty="0" smtClean="0"/>
              <a:t>?</a:t>
            </a:r>
            <a:r>
              <a:rPr lang="en-US" sz="1800" dirty="0"/>
              <a:t> </a:t>
            </a:r>
            <a:r>
              <a:rPr lang="en-US" sz="1800" dirty="0" smtClean="0"/>
              <a:t>http://</a:t>
            </a:r>
            <a:r>
              <a:rPr lang="en-US" sz="1800" dirty="0" err="1" smtClean="0"/>
              <a:t>www.cs.cmu.edu</a:t>
            </a:r>
            <a:r>
              <a:rPr lang="en-US" sz="1800" dirty="0" smtClean="0"/>
              <a:t>/~missy/</a:t>
            </a:r>
            <a:r>
              <a:rPr lang="en-US" sz="1800" dirty="0" err="1" smtClean="0"/>
              <a:t>WritingaLiteratureReview.doc</a:t>
            </a:r>
            <a:endParaRPr lang="en-US" sz="1800" dirty="0" smtClean="0">
              <a:hlinkClick r:id="rId2"/>
            </a:endParaRPr>
          </a:p>
          <a:p>
            <a:r>
              <a:rPr lang="en-US" sz="1800" dirty="0"/>
              <a:t>What can a literature review do for me?  How to research, write, and survive a literature review (Stanford University).  Available at:  </a:t>
            </a:r>
            <a:r>
              <a:rPr lang="en-US" sz="1800" u="sng" dirty="0">
                <a:hlinkClick r:id="rId3"/>
              </a:rPr>
              <a:t>http://ual.stanford.edu/pdf/uar_literaturereviewhandout.pdf</a:t>
            </a:r>
            <a:r>
              <a:rPr lang="en-US" sz="1800" dirty="0" smtClean="0"/>
              <a:t>.</a:t>
            </a:r>
            <a:r>
              <a:rPr lang="en-US" sz="1800" dirty="0"/>
              <a:t> </a:t>
            </a:r>
          </a:p>
          <a:p>
            <a:r>
              <a:rPr lang="en-US" sz="1800" dirty="0"/>
              <a:t>Tools for preparing literature reviews (George Washington University).  Available at:  </a:t>
            </a:r>
            <a:r>
              <a:rPr lang="en-US" sz="1800" u="sng" dirty="0">
                <a:hlinkClick r:id="rId4"/>
              </a:rPr>
              <a:t>http://www.gwu.edu/~litrev/</a:t>
            </a:r>
            <a:r>
              <a:rPr lang="en-US" sz="1800" dirty="0" smtClean="0"/>
              <a:t>.</a:t>
            </a:r>
            <a:endParaRPr lang="en-US" sz="1800" dirty="0"/>
          </a:p>
          <a:p>
            <a:r>
              <a:rPr lang="en-US" sz="1800" dirty="0"/>
              <a:t>The Literature review:  A few tips on conducting it (University of Toronto).  Available at:  </a:t>
            </a:r>
            <a:r>
              <a:rPr lang="en-US" sz="1800" u="sng" dirty="0">
                <a:hlinkClick r:id="rId5"/>
              </a:rPr>
              <a:t>http://www.writing.utoronto.ca/advice/specific-types-of-writing/literature-review</a:t>
            </a:r>
            <a:r>
              <a:rPr lang="en-US" sz="1800" dirty="0" smtClean="0"/>
              <a:t>.</a:t>
            </a:r>
            <a:endParaRPr lang="en-US" sz="1800" dirty="0" smtClean="0">
              <a:hlinkClick r:id="rId6"/>
            </a:endParaRPr>
          </a:p>
          <a:p>
            <a:r>
              <a:rPr lang="en-US" sz="1800" dirty="0" smtClean="0">
                <a:hlinkClick r:id="rId6"/>
              </a:rPr>
              <a:t>http</a:t>
            </a:r>
            <a:r>
              <a:rPr lang="en-US" sz="1800" dirty="0">
                <a:hlinkClick r:id="rId6"/>
              </a:rPr>
              <a:t>://www.bcs.org/upload/pdf/ewic_ea08_paper8.pdf</a:t>
            </a:r>
            <a:endParaRPr lang="en-US" sz="1800" dirty="0" smtClean="0">
              <a:hlinkClick r:id="rId2"/>
            </a:endParaRPr>
          </a:p>
          <a:p>
            <a:r>
              <a:rPr lang="en-US" sz="1800" dirty="0" smtClean="0">
                <a:hlinkClick r:id="rId2"/>
              </a:rPr>
              <a:t>http</a:t>
            </a:r>
            <a:r>
              <a:rPr lang="en-US" sz="1800" dirty="0">
                <a:hlinkClick r:id="rId2"/>
              </a:rPr>
              <a:t>://</a:t>
            </a:r>
            <a:r>
              <a:rPr lang="en-US" sz="1800" dirty="0" smtClean="0">
                <a:hlinkClick r:id="rId2"/>
              </a:rPr>
              <a:t>www.scm.keele.ac.uk/ease/ease05_bk.ppt</a:t>
            </a:r>
            <a:endParaRPr lang="en-US" sz="1800" dirty="0" smtClean="0"/>
          </a:p>
          <a:p>
            <a:r>
              <a:rPr lang="en-US" sz="1800" dirty="0">
                <a:hlinkClick r:id="rId7"/>
              </a:rPr>
              <a:t>http://www.cin.ufpe.br/~in1037/leitura/Kitchenham%202010%20-%20tertiary%</a:t>
            </a:r>
            <a:r>
              <a:rPr lang="en-US" sz="1800" dirty="0" smtClean="0">
                <a:hlinkClick r:id="rId7"/>
              </a:rPr>
              <a:t>20study.pdf</a:t>
            </a:r>
            <a:endParaRPr lang="en-US" sz="1800" dirty="0" smtClean="0"/>
          </a:p>
          <a:p>
            <a:pPr marL="274320" lvl="1" indent="-274320">
              <a:buClr>
                <a:schemeClr val="accent3"/>
              </a:buClr>
              <a:buSzPct val="95000"/>
            </a:pPr>
            <a:r>
              <a:rPr lang="en-US" dirty="0" smtClean="0"/>
              <a:t>B</a:t>
            </a:r>
            <a:r>
              <a:rPr lang="en-US" dirty="0"/>
              <a:t>. A. </a:t>
            </a:r>
            <a:r>
              <a:rPr lang="en-US" dirty="0" err="1"/>
              <a:t>Kitchenham</a:t>
            </a:r>
            <a:r>
              <a:rPr lang="en-US" dirty="0"/>
              <a:t>, “Procedures for Performing Systematic Reviews”, </a:t>
            </a:r>
            <a:r>
              <a:rPr lang="en-US" dirty="0" err="1"/>
              <a:t>Keele</a:t>
            </a:r>
            <a:r>
              <a:rPr lang="en-US" dirty="0"/>
              <a:t> University Technical Report EBSE-2007-01, 2007</a:t>
            </a:r>
          </a:p>
          <a:p>
            <a:endParaRPr lang="en-US" sz="1800" dirty="0"/>
          </a:p>
        </p:txBody>
      </p:sp>
    </p:spTree>
    <p:extLst>
      <p:ext uri="{BB962C8B-B14F-4D97-AF65-F5344CB8AC3E}">
        <p14:creationId xmlns:p14="http://schemas.microsoft.com/office/powerpoint/2010/main" val="32828239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Literature Reviews</a:t>
            </a:r>
            <a:r>
              <a:rPr lang="en-US" dirty="0"/>
              <a:t> </a:t>
            </a:r>
          </a:p>
        </p:txBody>
      </p:sp>
      <p:sp>
        <p:nvSpPr>
          <p:cNvPr id="3" name="Content Placeholder 2"/>
          <p:cNvSpPr>
            <a:spLocks noGrp="1"/>
          </p:cNvSpPr>
          <p:nvPr>
            <p:ph idx="1"/>
          </p:nvPr>
        </p:nvSpPr>
        <p:spPr/>
        <p:txBody>
          <a:bodyPr>
            <a:normAutofit fontScale="92500" lnSpcReduction="20000"/>
          </a:bodyPr>
          <a:lstStyle/>
          <a:p>
            <a:r>
              <a:rPr lang="en-US" b="1" dirty="0"/>
              <a:t>Stand</a:t>
            </a:r>
            <a:r>
              <a:rPr lang="en-US" b="1" dirty="0" smtClean="0"/>
              <a:t>-alone </a:t>
            </a:r>
            <a:r>
              <a:rPr lang="en-US" b="1" dirty="0"/>
              <a:t>Literature Review </a:t>
            </a:r>
            <a:r>
              <a:rPr lang="en-US" b="1" dirty="0" smtClean="0"/>
              <a:t>Articles</a:t>
            </a:r>
            <a:endParaRPr lang="en-US" dirty="0" smtClean="0"/>
          </a:p>
          <a:p>
            <a:pPr lvl="1"/>
            <a:r>
              <a:rPr lang="en-US" dirty="0"/>
              <a:t>provide an overview and analysis of the current state of research on a topic.  </a:t>
            </a:r>
            <a:endParaRPr lang="en-US" dirty="0" smtClean="0"/>
          </a:p>
          <a:p>
            <a:pPr lvl="1"/>
            <a:r>
              <a:rPr lang="en-US" dirty="0" smtClean="0"/>
              <a:t>The </a:t>
            </a:r>
            <a:r>
              <a:rPr lang="en-US" dirty="0"/>
              <a:t>goal </a:t>
            </a:r>
            <a:r>
              <a:rPr lang="en-US" dirty="0" smtClean="0"/>
              <a:t>is</a:t>
            </a:r>
          </a:p>
          <a:p>
            <a:pPr lvl="2"/>
            <a:r>
              <a:rPr lang="en-US" dirty="0" smtClean="0"/>
              <a:t>to </a:t>
            </a:r>
            <a:r>
              <a:rPr lang="en-US" dirty="0"/>
              <a:t>evaluate and compare previous research on a topic to provide an analysis of what is currently </a:t>
            </a:r>
            <a:r>
              <a:rPr lang="en-US" dirty="0" smtClean="0"/>
              <a:t>known; </a:t>
            </a:r>
            <a:r>
              <a:rPr lang="en-US" dirty="0"/>
              <a:t>and </a:t>
            </a:r>
            <a:endParaRPr lang="en-US" dirty="0" smtClean="0"/>
          </a:p>
          <a:p>
            <a:pPr lvl="2"/>
            <a:r>
              <a:rPr lang="en-US" dirty="0" smtClean="0"/>
              <a:t>to </a:t>
            </a:r>
            <a:r>
              <a:rPr lang="en-US" dirty="0"/>
              <a:t>reveal controversies, weaknesses, and gaps in current </a:t>
            </a:r>
            <a:r>
              <a:rPr lang="en-US" i="1" dirty="0"/>
              <a:t>work—pointing to directions for future </a:t>
            </a:r>
            <a:r>
              <a:rPr lang="en-US" i="1" dirty="0" smtClean="0"/>
              <a:t>research</a:t>
            </a:r>
            <a:r>
              <a:rPr lang="en-US" dirty="0" smtClean="0"/>
              <a:t>.</a:t>
            </a:r>
          </a:p>
          <a:p>
            <a:pPr lvl="1"/>
            <a:r>
              <a:rPr lang="en-US" dirty="0" smtClean="0"/>
              <a:t>A well-known </a:t>
            </a:r>
            <a:r>
              <a:rPr lang="en-US" dirty="0"/>
              <a:t>journal series called </a:t>
            </a:r>
            <a:r>
              <a:rPr lang="en-US" i="1" dirty="0"/>
              <a:t>Annual Reviews</a:t>
            </a:r>
            <a:r>
              <a:rPr lang="en-US" dirty="0"/>
              <a:t>:  </a:t>
            </a:r>
            <a:r>
              <a:rPr lang="en-US" u="sng" dirty="0">
                <a:hlinkClick r:id="rId2"/>
              </a:rPr>
              <a:t>http://www.annualreviews.org/</a:t>
            </a:r>
            <a:r>
              <a:rPr lang="en-US" dirty="0"/>
              <a:t> specifically devoted to literature review articles</a:t>
            </a:r>
            <a:r>
              <a:rPr lang="en-US" dirty="0" smtClean="0"/>
              <a:t>.</a:t>
            </a:r>
          </a:p>
          <a:p>
            <a:pPr lvl="1"/>
            <a:r>
              <a:rPr lang="en-US" dirty="0"/>
              <a:t>The best known literature review journal for computer science is called </a:t>
            </a:r>
            <a:r>
              <a:rPr lang="en-US" i="1" dirty="0"/>
              <a:t>Computing </a:t>
            </a:r>
            <a:r>
              <a:rPr lang="en-US" dirty="0"/>
              <a:t>Reviews: </a:t>
            </a:r>
            <a:r>
              <a:rPr lang="en-US" dirty="0" smtClean="0">
                <a:hlinkClick r:id="rId3"/>
              </a:rPr>
              <a:t>http://librarians.acm.org/acm-computing-reviews</a:t>
            </a:r>
            <a:endParaRPr lang="en-US" dirty="0"/>
          </a:p>
        </p:txBody>
      </p:sp>
    </p:spTree>
    <p:extLst>
      <p:ext uri="{BB962C8B-B14F-4D97-AF65-F5344CB8AC3E}">
        <p14:creationId xmlns:p14="http://schemas.microsoft.com/office/powerpoint/2010/main" val="5382110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Literature Reviews</a:t>
            </a:r>
            <a:r>
              <a:rPr lang="en-US" dirty="0"/>
              <a:t> </a:t>
            </a:r>
          </a:p>
        </p:txBody>
      </p:sp>
      <p:sp>
        <p:nvSpPr>
          <p:cNvPr id="3" name="Content Placeholder 2"/>
          <p:cNvSpPr>
            <a:spLocks noGrp="1"/>
          </p:cNvSpPr>
          <p:nvPr>
            <p:ph idx="1"/>
          </p:nvPr>
        </p:nvSpPr>
        <p:spPr/>
        <p:txBody>
          <a:bodyPr/>
          <a:lstStyle/>
          <a:p>
            <a:r>
              <a:rPr lang="en-US" dirty="0" smtClean="0"/>
              <a:t>In </a:t>
            </a:r>
            <a:r>
              <a:rPr lang="en-US" b="1" dirty="0"/>
              <a:t>Research </a:t>
            </a:r>
            <a:r>
              <a:rPr lang="en-US" b="1" dirty="0" smtClean="0"/>
              <a:t>Proposal</a:t>
            </a:r>
            <a:r>
              <a:rPr lang="en-US" dirty="0" smtClean="0"/>
              <a:t>s</a:t>
            </a:r>
          </a:p>
          <a:p>
            <a:pPr lvl="1"/>
            <a:r>
              <a:rPr lang="en-US" dirty="0"/>
              <a:t>The literature </a:t>
            </a:r>
            <a:r>
              <a:rPr lang="en-US" dirty="0" smtClean="0"/>
              <a:t>review</a:t>
            </a:r>
            <a:r>
              <a:rPr lang="en-US" dirty="0"/>
              <a:t> </a:t>
            </a:r>
            <a:r>
              <a:rPr lang="en-US" dirty="0" smtClean="0"/>
              <a:t>pointing </a:t>
            </a:r>
            <a:r>
              <a:rPr lang="en-US" dirty="0"/>
              <a:t>out the current issues and questions about a topic</a:t>
            </a:r>
            <a:r>
              <a:rPr lang="en-US" dirty="0" smtClean="0"/>
              <a:t>,</a:t>
            </a:r>
          </a:p>
          <a:p>
            <a:pPr lvl="2"/>
            <a:r>
              <a:rPr lang="en-US" dirty="0" smtClean="0"/>
              <a:t>a </a:t>
            </a:r>
            <a:r>
              <a:rPr lang="en-US" dirty="0"/>
              <a:t>crucial part of demonstrating how your proposed research will contribute to the </a:t>
            </a:r>
            <a:r>
              <a:rPr lang="en-US" dirty="0" smtClean="0"/>
              <a:t>field;</a:t>
            </a:r>
          </a:p>
          <a:p>
            <a:pPr lvl="2"/>
            <a:r>
              <a:rPr lang="en-US" dirty="0" smtClean="0"/>
              <a:t>convince </a:t>
            </a:r>
            <a:r>
              <a:rPr lang="en-US" dirty="0"/>
              <a:t>your thesis committee to allow you to pursue the topic of your </a:t>
            </a:r>
            <a:r>
              <a:rPr lang="en-US" dirty="0" smtClean="0"/>
              <a:t>interest, </a:t>
            </a:r>
            <a:r>
              <a:rPr lang="en-US" dirty="0"/>
              <a:t>or a grant funding agency to pay for your research efforts</a:t>
            </a:r>
            <a:r>
              <a:rPr lang="en-US" dirty="0" smtClean="0"/>
              <a:t>.</a:t>
            </a:r>
          </a:p>
          <a:p>
            <a:pPr lvl="1"/>
            <a:endParaRPr lang="en-US" dirty="0"/>
          </a:p>
        </p:txBody>
      </p:sp>
    </p:spTree>
    <p:extLst>
      <p:ext uri="{BB962C8B-B14F-4D97-AF65-F5344CB8AC3E}">
        <p14:creationId xmlns:p14="http://schemas.microsoft.com/office/powerpoint/2010/main" val="12805001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Literature Reviews</a:t>
            </a:r>
            <a:r>
              <a:rPr lang="en-US" dirty="0"/>
              <a:t> </a:t>
            </a:r>
          </a:p>
        </p:txBody>
      </p:sp>
      <p:sp>
        <p:nvSpPr>
          <p:cNvPr id="3" name="Content Placeholder 2"/>
          <p:cNvSpPr>
            <a:spLocks noGrp="1"/>
          </p:cNvSpPr>
          <p:nvPr>
            <p:ph idx="1"/>
          </p:nvPr>
        </p:nvSpPr>
        <p:spPr/>
        <p:txBody>
          <a:bodyPr/>
          <a:lstStyle/>
          <a:p>
            <a:r>
              <a:rPr lang="en-US" dirty="0" smtClean="0"/>
              <a:t>In </a:t>
            </a:r>
            <a:r>
              <a:rPr lang="en-US" b="1" dirty="0"/>
              <a:t>Research Report in the </a:t>
            </a:r>
            <a:r>
              <a:rPr lang="en-US" b="1" dirty="0" smtClean="0"/>
              <a:t>Workplace</a:t>
            </a:r>
            <a:endParaRPr lang="en-US" dirty="0" smtClean="0"/>
          </a:p>
          <a:p>
            <a:pPr lvl="1"/>
            <a:r>
              <a:rPr lang="en-US" dirty="0"/>
              <a:t>it should include a literature review to provide the context in which your work is a contribution.  </a:t>
            </a:r>
            <a:endParaRPr lang="en-US" dirty="0" smtClean="0"/>
          </a:p>
          <a:p>
            <a:pPr lvl="2"/>
            <a:r>
              <a:rPr lang="en-US" dirty="0" smtClean="0"/>
              <a:t>Your </a:t>
            </a:r>
            <a:r>
              <a:rPr lang="en-US" dirty="0"/>
              <a:t>report should show how your work relates to others' work, in addition to detailing the methods, results, etc. of your research. </a:t>
            </a:r>
          </a:p>
        </p:txBody>
      </p:sp>
    </p:spTree>
    <p:extLst>
      <p:ext uri="{BB962C8B-B14F-4D97-AF65-F5344CB8AC3E}">
        <p14:creationId xmlns:p14="http://schemas.microsoft.com/office/powerpoint/2010/main" val="26535603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Common </a:t>
            </a:r>
            <a:r>
              <a:rPr lang="en-US" b="1" dirty="0" smtClean="0"/>
              <a:t>Structure</a:t>
            </a:r>
            <a:endParaRPr lang="en-US" dirty="0"/>
          </a:p>
        </p:txBody>
      </p:sp>
      <p:sp>
        <p:nvSpPr>
          <p:cNvPr id="3" name="Content Placeholder 2"/>
          <p:cNvSpPr>
            <a:spLocks noGrp="1"/>
          </p:cNvSpPr>
          <p:nvPr>
            <p:ph idx="1"/>
          </p:nvPr>
        </p:nvSpPr>
        <p:spPr/>
        <p:txBody>
          <a:bodyPr>
            <a:normAutofit fontScale="55000" lnSpcReduction="20000"/>
          </a:bodyPr>
          <a:lstStyle/>
          <a:p>
            <a:r>
              <a:rPr lang="en-US" b="1" dirty="0" smtClean="0"/>
              <a:t>Abstract</a:t>
            </a:r>
            <a:endParaRPr lang="en-US" dirty="0"/>
          </a:p>
          <a:p>
            <a:pPr lvl="1"/>
            <a:r>
              <a:rPr lang="en-US" dirty="0" smtClean="0"/>
              <a:t>A brief </a:t>
            </a:r>
            <a:r>
              <a:rPr lang="en-US" dirty="0"/>
              <a:t>summary of the contents of the </a:t>
            </a:r>
            <a:r>
              <a:rPr lang="en-US" dirty="0" smtClean="0"/>
              <a:t>article.</a:t>
            </a:r>
            <a:endParaRPr lang="en-US" dirty="0"/>
          </a:p>
          <a:p>
            <a:r>
              <a:rPr lang="en-US" b="1" dirty="0" smtClean="0"/>
              <a:t>Introduction</a:t>
            </a:r>
            <a:endParaRPr lang="en-US" dirty="0"/>
          </a:p>
          <a:p>
            <a:pPr lvl="1"/>
            <a:r>
              <a:rPr lang="en-US" dirty="0" smtClean="0"/>
              <a:t>An </a:t>
            </a:r>
            <a:r>
              <a:rPr lang="en-US" dirty="0"/>
              <a:t>explanation of the purpose of the </a:t>
            </a:r>
            <a:r>
              <a:rPr lang="en-US" dirty="0" smtClean="0"/>
              <a:t>study.</a:t>
            </a:r>
          </a:p>
          <a:p>
            <a:pPr lvl="1"/>
            <a:r>
              <a:rPr lang="en-US" dirty="0"/>
              <a:t>A</a:t>
            </a:r>
            <a:r>
              <a:rPr lang="en-US" dirty="0" smtClean="0"/>
              <a:t> </a:t>
            </a:r>
            <a:r>
              <a:rPr lang="en-US" dirty="0"/>
              <a:t>statement of the research question(s) you intend to </a:t>
            </a:r>
            <a:r>
              <a:rPr lang="en-US" dirty="0" smtClean="0"/>
              <a:t>address.</a:t>
            </a:r>
            <a:endParaRPr lang="en-US" dirty="0"/>
          </a:p>
          <a:p>
            <a:r>
              <a:rPr lang="en-US" b="1" dirty="0"/>
              <a:t>Literature </a:t>
            </a:r>
            <a:r>
              <a:rPr lang="en-US" b="1" dirty="0" smtClean="0"/>
              <a:t>review</a:t>
            </a:r>
            <a:endParaRPr lang="en-US" dirty="0"/>
          </a:p>
          <a:p>
            <a:pPr lvl="1"/>
            <a:r>
              <a:rPr lang="en-US" dirty="0" smtClean="0"/>
              <a:t>A </a:t>
            </a:r>
            <a:r>
              <a:rPr lang="en-US" dirty="0"/>
              <a:t>critical assessment of the work done so far on this topic—to show how the current study relates to what has already been </a:t>
            </a:r>
            <a:r>
              <a:rPr lang="en-US" dirty="0" smtClean="0"/>
              <a:t>done.</a:t>
            </a:r>
          </a:p>
          <a:p>
            <a:r>
              <a:rPr lang="en-US" b="1" dirty="0" smtClean="0"/>
              <a:t>Methods</a:t>
            </a:r>
            <a:endParaRPr lang="en-US" dirty="0"/>
          </a:p>
          <a:p>
            <a:pPr lvl="1"/>
            <a:r>
              <a:rPr lang="en-US" dirty="0" smtClean="0"/>
              <a:t>How </a:t>
            </a:r>
            <a:r>
              <a:rPr lang="en-US" dirty="0"/>
              <a:t>the study was carried out (e.g. instruments or equipment, procedures, methods to gather and analyze data</a:t>
            </a:r>
            <a:r>
              <a:rPr lang="en-US" dirty="0" smtClean="0"/>
              <a:t>).</a:t>
            </a:r>
            <a:endParaRPr lang="en-US" dirty="0"/>
          </a:p>
          <a:p>
            <a:r>
              <a:rPr lang="en-US" b="1" dirty="0" smtClean="0"/>
              <a:t>Results</a:t>
            </a:r>
            <a:endParaRPr lang="en-US" dirty="0"/>
          </a:p>
          <a:p>
            <a:pPr lvl="1"/>
            <a:r>
              <a:rPr lang="en-US" dirty="0" smtClean="0"/>
              <a:t>What </a:t>
            </a:r>
            <a:r>
              <a:rPr lang="en-US" dirty="0"/>
              <a:t>was found in the course of the </a:t>
            </a:r>
            <a:r>
              <a:rPr lang="en-US" dirty="0" smtClean="0"/>
              <a:t>study.</a:t>
            </a:r>
            <a:endParaRPr lang="en-US" dirty="0"/>
          </a:p>
          <a:p>
            <a:r>
              <a:rPr lang="en-US" b="1" dirty="0" smtClean="0"/>
              <a:t>Discussion</a:t>
            </a:r>
            <a:endParaRPr lang="en-US" dirty="0"/>
          </a:p>
          <a:p>
            <a:pPr lvl="1"/>
            <a:r>
              <a:rPr lang="en-US" dirty="0" smtClean="0"/>
              <a:t>What </a:t>
            </a:r>
            <a:r>
              <a:rPr lang="en-US" dirty="0"/>
              <a:t>do the results </a:t>
            </a:r>
            <a:r>
              <a:rPr lang="en-US" dirty="0" smtClean="0"/>
              <a:t>mean.</a:t>
            </a:r>
            <a:endParaRPr lang="en-US" dirty="0"/>
          </a:p>
          <a:p>
            <a:r>
              <a:rPr lang="en-US" b="1" dirty="0" smtClean="0"/>
              <a:t>Conclusion</a:t>
            </a:r>
            <a:endParaRPr lang="en-US" dirty="0"/>
          </a:p>
          <a:p>
            <a:pPr lvl="1"/>
            <a:r>
              <a:rPr lang="en-US" dirty="0" smtClean="0"/>
              <a:t>State </a:t>
            </a:r>
            <a:r>
              <a:rPr lang="en-US" dirty="0"/>
              <a:t>the conclusions and implications of the </a:t>
            </a:r>
            <a:r>
              <a:rPr lang="en-US" dirty="0" smtClean="0"/>
              <a:t>results.</a:t>
            </a:r>
          </a:p>
          <a:p>
            <a:pPr lvl="1"/>
            <a:r>
              <a:rPr lang="en-US" dirty="0"/>
              <a:t>D</a:t>
            </a:r>
            <a:r>
              <a:rPr lang="en-US" dirty="0" smtClean="0"/>
              <a:t>iscuss </a:t>
            </a:r>
            <a:r>
              <a:rPr lang="en-US" dirty="0"/>
              <a:t>how </a:t>
            </a:r>
            <a:r>
              <a:rPr lang="en-US" dirty="0" smtClean="0"/>
              <a:t>the current study relates </a:t>
            </a:r>
            <a:r>
              <a:rPr lang="en-US" dirty="0"/>
              <a:t>to the work reviewed in the literature </a:t>
            </a:r>
            <a:r>
              <a:rPr lang="en-US" dirty="0" smtClean="0"/>
              <a:t>review.</a:t>
            </a:r>
            <a:endParaRPr lang="en-US" dirty="0"/>
          </a:p>
          <a:p>
            <a:pPr lvl="1"/>
            <a:r>
              <a:rPr lang="en-US" dirty="0"/>
              <a:t>A</a:t>
            </a:r>
            <a:r>
              <a:rPr lang="en-US" dirty="0" smtClean="0"/>
              <a:t>lso </a:t>
            </a:r>
            <a:r>
              <a:rPr lang="en-US" dirty="0"/>
              <a:t>point to directions for further work in the </a:t>
            </a:r>
            <a:r>
              <a:rPr lang="en-US" dirty="0" smtClean="0"/>
              <a:t>area.</a:t>
            </a:r>
            <a:endParaRPr lang="en-US" dirty="0"/>
          </a:p>
        </p:txBody>
      </p:sp>
    </p:spTree>
    <p:extLst>
      <p:ext uri="{BB962C8B-B14F-4D97-AF65-F5344CB8AC3E}">
        <p14:creationId xmlns:p14="http://schemas.microsoft.com/office/powerpoint/2010/main" val="258574450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3353</TotalTime>
  <Words>3685</Words>
  <Application>Microsoft Office PowerPoint</Application>
  <PresentationFormat>On-screen Show (4:3)</PresentationFormat>
  <Paragraphs>385</Paragraphs>
  <Slides>55</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55</vt:i4>
      </vt:variant>
    </vt:vector>
  </HeadingPairs>
  <TitlesOfParts>
    <vt:vector size="65" baseType="lpstr">
      <vt:lpstr>ＭＳ Ｐゴシック</vt:lpstr>
      <vt:lpstr>Arial</vt:lpstr>
      <vt:lpstr>Calibri</vt:lpstr>
      <vt:lpstr>Comic Sans MS</vt:lpstr>
      <vt:lpstr>Constantia</vt:lpstr>
      <vt:lpstr>Gill Sans MT</vt:lpstr>
      <vt:lpstr>Times New Roman</vt:lpstr>
      <vt:lpstr>Wingdings</vt:lpstr>
      <vt:lpstr>Wingdings 2</vt:lpstr>
      <vt:lpstr>Flow</vt:lpstr>
      <vt:lpstr>Literature Search</vt:lpstr>
      <vt:lpstr>PowerPoint Presentation</vt:lpstr>
      <vt:lpstr>What is the “Literature”?</vt:lpstr>
      <vt:lpstr>What is a Literature Review? </vt:lpstr>
      <vt:lpstr>What is a Literature Review? </vt:lpstr>
      <vt:lpstr>Types of Literature Reviews </vt:lpstr>
      <vt:lpstr>Types of Literature Reviews </vt:lpstr>
      <vt:lpstr>Types of Literature Reviews </vt:lpstr>
      <vt:lpstr>Common Structure</vt:lpstr>
      <vt:lpstr>How scholarly literature is produced and used</vt:lpstr>
      <vt:lpstr>How scholarly literature is produced and used</vt:lpstr>
      <vt:lpstr>How scholarly literature is produced and used</vt:lpstr>
      <vt:lpstr>How scholarly literature is produced and used</vt:lpstr>
      <vt:lpstr>Working Backwards</vt:lpstr>
      <vt:lpstr>Published Literature </vt:lpstr>
      <vt:lpstr>Published Literature </vt:lpstr>
      <vt:lpstr>Published Literature </vt:lpstr>
      <vt:lpstr>General Steps for Writing the Literature Review</vt:lpstr>
      <vt:lpstr>Specific Points</vt:lpstr>
      <vt:lpstr>Specific Points</vt:lpstr>
      <vt:lpstr>PowerPoint Presentation</vt:lpstr>
      <vt:lpstr>What is Systematic Mapping</vt:lpstr>
      <vt:lpstr>Systematic Map – Software Engineering</vt:lpstr>
      <vt:lpstr>Systematic Mapping Process</vt:lpstr>
      <vt:lpstr>Definition of Research Questions (Research Scope)</vt:lpstr>
      <vt:lpstr>Definition of Research Questions (Research Scope)</vt:lpstr>
      <vt:lpstr>Conduct Search for Primary Studies (All Papers)</vt:lpstr>
      <vt:lpstr>Example</vt:lpstr>
      <vt:lpstr>Screening of Papers for Inclusion and Exclusion (Relevant Papers)</vt:lpstr>
      <vt:lpstr>Example</vt:lpstr>
      <vt:lpstr>Keywording of Abstracts (Classiﬁcation Scheme)</vt:lpstr>
      <vt:lpstr>Building the Classification Scheme</vt:lpstr>
      <vt:lpstr>Classification of Research Approaches by Wieringa et al. 2006</vt:lpstr>
      <vt:lpstr>Data Extraction and Mapping of Studies (Systematic Map)</vt:lpstr>
      <vt:lpstr>Data Extraction and Mapping of Studies (Systematic Map)</vt:lpstr>
      <vt:lpstr>PowerPoint Presentation</vt:lpstr>
      <vt:lpstr>PowerPoint Presentation</vt:lpstr>
      <vt:lpstr>Systematic Review</vt:lpstr>
      <vt:lpstr>Systematic Review</vt:lpstr>
      <vt:lpstr>Advantages</vt:lpstr>
      <vt:lpstr>Disadvantages</vt:lpstr>
      <vt:lpstr>Anticipated Benefits</vt:lpstr>
      <vt:lpstr>Systematic Review Process </vt:lpstr>
      <vt:lpstr>1) Develop review protocol</vt:lpstr>
      <vt:lpstr>Protocol Contents</vt:lpstr>
      <vt:lpstr>Protocol Contents</vt:lpstr>
      <vt:lpstr>Protocol Contents</vt:lpstr>
      <vt:lpstr>Research Question</vt:lpstr>
      <vt:lpstr>            2) Conduct the Review </vt:lpstr>
      <vt:lpstr>PowerPoint Presentation</vt:lpstr>
      <vt:lpstr>Differences between Systematic Review and Systematic Mapping</vt:lpstr>
      <vt:lpstr>Differences between Systematic Review and Systematic Mapping</vt:lpstr>
      <vt:lpstr>Differences between Systematic Review and Systematic Mapping</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Tips on Writing Good Dissertation</dc:title>
  <dc:creator>user</dc:creator>
  <cp:lastModifiedBy>.</cp:lastModifiedBy>
  <cp:revision>525</cp:revision>
  <dcterms:created xsi:type="dcterms:W3CDTF">2006-08-16T00:00:00Z</dcterms:created>
  <dcterms:modified xsi:type="dcterms:W3CDTF">2020-04-26T05:00:32Z</dcterms:modified>
</cp:coreProperties>
</file>