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5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8" r:id="rId4"/>
    <p:sldId id="259" r:id="rId5"/>
    <p:sldId id="262" r:id="rId6"/>
    <p:sldId id="265" r:id="rId7"/>
    <p:sldId id="263" r:id="rId8"/>
    <p:sldId id="282" r:id="rId9"/>
    <p:sldId id="266" r:id="rId10"/>
    <p:sldId id="279" r:id="rId11"/>
    <p:sldId id="280" r:id="rId12"/>
    <p:sldId id="267" r:id="rId13"/>
    <p:sldId id="260" r:id="rId14"/>
    <p:sldId id="273" r:id="rId15"/>
    <p:sldId id="270" r:id="rId16"/>
    <p:sldId id="286" r:id="rId17"/>
    <p:sldId id="275" r:id="rId18"/>
    <p:sldId id="277" r:id="rId19"/>
    <p:sldId id="287" r:id="rId20"/>
    <p:sldId id="272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33CCCC"/>
    <a:srgbClr val="04ACB4"/>
    <a:srgbClr val="D7E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8BD73CB-3D45-4BAB-AECC-664BB15A5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038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B07DECA-D964-4448-B820-F1CFA9F03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419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463"/>
            <a:ext cx="8229600" cy="131127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8229600" cy="533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1295400" y="6324600"/>
            <a:ext cx="647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Power Point Slides by Ronald J. Shope in collaboration with John W.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324600"/>
            <a:ext cx="9144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B2887A-1BB7-4FA7-93C9-B15F231FF8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7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5B64B-F6E4-4976-9460-2F83F9B1FE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02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23B1F-B510-4E8A-81FF-E3FD2B58E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81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7615F-25C3-4FD1-AA7E-96E849147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172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51B56-95CF-4383-812C-6A998EC375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33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B729E-8780-4F43-AAC2-E71978504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08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050FB-E3CC-4EF6-BC0A-40CFDCC72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34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B25A-27BB-461B-B61F-0CF995D26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1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8FCEE-FFC5-416C-B29F-A4BD00BA3F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774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809FA-F1D2-4354-9DFF-BD2594A6A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544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8956-3883-45D4-8F43-81C35A67B3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22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23149-6D6A-43A8-A833-2838DAAF50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057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83ACE-51BB-42D2-B751-CF3726B10E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18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8C431-E1F2-40F4-9EDD-C48472F8E0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343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FE3D4-C781-47D3-8E29-A3A4D0C43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79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4FD45-F9AA-414A-8778-1CC101A0D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FAE06-7C08-4833-85F4-B7017D1E09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65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242D6-00E3-4A09-9C66-776FB3F59E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90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0225D-4A81-427A-91D2-CDD94D957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33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39BAC-A7E4-4C31-9E8D-474481366F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8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C6C12-6ED1-4436-B124-0EB3A3FC1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2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DFD77-6848-4455-8A2E-D1C5B0A82E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9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324600"/>
            <a:ext cx="6172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22DD5BC-F0DA-45EA-A808-0059787D4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Educational Research 2e:  Creswell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6D50F9-3F70-4B0D-AD0C-D5E539C13B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Power Point Slides by Ronald J. Shope in collaboration with John W. Creswell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Collecting </a:t>
            </a:r>
            <a:r>
              <a:rPr lang="en-US" altLang="en-US" dirty="0"/>
              <a:t>Quantitative Data</a:t>
            </a:r>
            <a:br>
              <a:rPr lang="en-US" altLang="en-US" dirty="0"/>
            </a:br>
            <a:endParaRPr lang="en-US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Proportional Stratification Sampling Approach</a:t>
            </a:r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1143000" y="1828800"/>
            <a:ext cx="3124200" cy="27432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1981200" y="2971800"/>
            <a:ext cx="1447800" cy="609600"/>
          </a:xfrm>
          <a:prstGeom prst="ellipse">
            <a:avLst/>
          </a:prstGeom>
          <a:solidFill>
            <a:schemeClr val="bg1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Boys</a:t>
            </a:r>
          </a:p>
          <a:p>
            <a:pPr algn="ctr"/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N=6000</a:t>
            </a:r>
            <a:endParaRPr lang="en-US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1981200" y="3810000"/>
            <a:ext cx="1447800" cy="609600"/>
          </a:xfrm>
          <a:prstGeom prst="ellipse">
            <a:avLst/>
          </a:prstGeom>
          <a:solidFill>
            <a:srgbClr val="D7E0F5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7E0F5"/>
            </a:extrusionClr>
            <a:contourClr>
              <a:srgbClr val="D7E0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Girls</a:t>
            </a:r>
          </a:p>
          <a:p>
            <a:pPr algn="ctr"/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N=3000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2001838" y="1981200"/>
            <a:ext cx="160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</a:rPr>
              <a:t>Population</a:t>
            </a:r>
          </a:p>
          <a:p>
            <a:r>
              <a:rPr lang="en-US" altLang="en-US" sz="2400" b="1">
                <a:latin typeface="Times New Roman" panose="02020603050405020304" pitchFamily="18" charset="0"/>
              </a:rPr>
              <a:t>(N=9000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4648200" y="2971800"/>
            <a:ext cx="1447800" cy="609600"/>
          </a:xfrm>
          <a:prstGeom prst="ellipse">
            <a:avLst/>
          </a:prstGeom>
          <a:solidFill>
            <a:schemeClr val="bg1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.66 of pop.</a:t>
            </a:r>
            <a:endParaRPr lang="en-US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6705600" y="2971800"/>
            <a:ext cx="1447800" cy="609600"/>
          </a:xfrm>
          <a:prstGeom prst="ellipse">
            <a:avLst/>
          </a:prstGeom>
          <a:solidFill>
            <a:schemeClr val="bg1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200</a:t>
            </a:r>
            <a:endParaRPr lang="en-US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4648200" y="3810000"/>
            <a:ext cx="1447800" cy="609600"/>
          </a:xfrm>
          <a:prstGeom prst="ellipse">
            <a:avLst/>
          </a:prstGeom>
          <a:solidFill>
            <a:srgbClr val="D7E0F5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7E0F5"/>
            </a:extrusionClr>
            <a:contourClr>
              <a:srgbClr val="D7E0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.33 of pop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6705600" y="3810000"/>
            <a:ext cx="1447800" cy="609600"/>
          </a:xfrm>
          <a:prstGeom prst="ellipse">
            <a:avLst/>
          </a:prstGeom>
          <a:solidFill>
            <a:srgbClr val="D7E0F5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D7E0F5"/>
            </a:extrusionClr>
            <a:contourClr>
              <a:srgbClr val="D7E0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100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613525" y="4814888"/>
            <a:ext cx="1639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Sample = 300</a:t>
            </a:r>
            <a:endParaRPr lang="en-US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3" name="AutoShape 12"/>
          <p:cNvSpPr>
            <a:spLocks noChangeArrowheads="1"/>
          </p:cNvSpPr>
          <p:nvPr/>
        </p:nvSpPr>
        <p:spPr bwMode="auto">
          <a:xfrm>
            <a:off x="3581400" y="3124200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>
            <a:off x="3581400" y="3886200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>
            <a:off x="61722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6172200" y="4114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Non-Probability Samples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Convenience Sampling:  participants are selected because they are willing and available to be studied</a:t>
            </a:r>
          </a:p>
          <a:p>
            <a:pPr eaLnBrk="1" hangingPunct="1"/>
            <a:r>
              <a:rPr lang="en-US" altLang="en-US" smtClean="0"/>
              <a:t>Snowball Sampling:  the researcher asks participants to identify other participants to become members of the sample.</a:t>
            </a:r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47625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What Permissions Will You Need? Obtaining Permission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Institutional or organizational (e.g. school district)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Site-specific (e.g. secondary school)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Individual participants or parents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Campus approval (e.g. university or college) and Institutional Review Board (IRB)</a:t>
            </a:r>
            <a:endParaRPr lang="en-US" altLang="en-US" sz="28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What Information Will You Collect?  Types of data measures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16888" cy="4724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An instrument is a tool for measuring, observing, or documenting quantitative data</a:t>
            </a:r>
          </a:p>
          <a:p>
            <a:pPr eaLnBrk="1" hangingPunct="1"/>
            <a:r>
              <a:rPr lang="en-US" altLang="en-US" sz="2800" smtClean="0"/>
              <a:t>Types of Instruments</a:t>
            </a:r>
          </a:p>
          <a:p>
            <a:pPr lvl="1" eaLnBrk="1" hangingPunct="1"/>
            <a:r>
              <a:rPr lang="en-US" altLang="en-US" smtClean="0"/>
              <a:t>Performance Measures  (e.g. test performance)</a:t>
            </a:r>
          </a:p>
          <a:p>
            <a:pPr lvl="1" eaLnBrk="1" hangingPunct="1"/>
            <a:r>
              <a:rPr lang="en-US" altLang="en-US" smtClean="0"/>
              <a:t>Attitudinal Measures (measures feelings toward educational topics)</a:t>
            </a:r>
          </a:p>
          <a:p>
            <a:pPr lvl="1" eaLnBrk="1" hangingPunct="1"/>
            <a:r>
              <a:rPr lang="en-US" altLang="en-US" smtClean="0"/>
              <a:t>Behavioral Measures (observations of behavior)</a:t>
            </a:r>
          </a:p>
          <a:p>
            <a:pPr lvl="1" eaLnBrk="1" hangingPunct="1"/>
            <a:r>
              <a:rPr lang="en-US" altLang="en-US" smtClean="0"/>
              <a:t>Factual Measures (documents, records)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 data collection to variables and questions</a:t>
            </a:r>
          </a:p>
        </p:txBody>
      </p:sp>
      <p:sp>
        <p:nvSpPr>
          <p:cNvPr id="31749" name="AutoShape 1029"/>
          <p:cNvSpPr>
            <a:spLocks noChangeArrowheads="1"/>
          </p:cNvSpPr>
          <p:nvPr/>
        </p:nvSpPr>
        <p:spPr bwMode="auto">
          <a:xfrm>
            <a:off x="1676400" y="25146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50" name="AutoShape 1030"/>
          <p:cNvSpPr>
            <a:spLocks noChangeArrowheads="1"/>
          </p:cNvSpPr>
          <p:nvPr/>
        </p:nvSpPr>
        <p:spPr bwMode="auto">
          <a:xfrm>
            <a:off x="1676400" y="3429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51" name="AutoShape 1031"/>
          <p:cNvSpPr>
            <a:spLocks noChangeArrowheads="1"/>
          </p:cNvSpPr>
          <p:nvPr/>
        </p:nvSpPr>
        <p:spPr bwMode="auto">
          <a:xfrm>
            <a:off x="1676400" y="48768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52" name="AutoShape 1032"/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53" name="AutoShape 1033"/>
          <p:cNvSpPr>
            <a:spLocks noChangeArrowheads="1"/>
          </p:cNvSpPr>
          <p:nvPr/>
        </p:nvSpPr>
        <p:spPr bwMode="auto">
          <a:xfrm>
            <a:off x="6477000" y="35814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54" name="AutoShape 1034"/>
          <p:cNvSpPr>
            <a:spLocks noChangeArrowheads="1"/>
          </p:cNvSpPr>
          <p:nvPr/>
        </p:nvSpPr>
        <p:spPr bwMode="auto">
          <a:xfrm>
            <a:off x="6477000" y="48768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55" name="Text Box 1035"/>
          <p:cNvSpPr txBox="1">
            <a:spLocks noChangeArrowheads="1"/>
          </p:cNvSpPr>
          <p:nvPr/>
        </p:nvSpPr>
        <p:spPr bwMode="auto">
          <a:xfrm>
            <a:off x="1587500" y="1676400"/>
            <a:ext cx="245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u="sng">
                <a:solidFill>
                  <a:schemeClr val="tx2"/>
                </a:solidFill>
                <a:latin typeface="Times New Roman" panose="02020603050405020304" pitchFamily="18" charset="0"/>
              </a:rPr>
              <a:t>Flow of Activities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1756" name="Text Box 1036"/>
          <p:cNvSpPr txBox="1">
            <a:spLocks noChangeArrowheads="1"/>
          </p:cNvSpPr>
          <p:nvPr/>
        </p:nvSpPr>
        <p:spPr bwMode="auto">
          <a:xfrm>
            <a:off x="6026150" y="1600200"/>
            <a:ext cx="133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u="sng">
                <a:solidFill>
                  <a:schemeClr val="tx2"/>
                </a:solidFill>
                <a:latin typeface="Times New Roman" panose="02020603050405020304" pitchFamily="18" charset="0"/>
              </a:rPr>
              <a:t>Example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1759" name="Text Box 1039"/>
          <p:cNvSpPr txBox="1">
            <a:spLocks noChangeArrowheads="1"/>
          </p:cNvSpPr>
          <p:nvPr/>
        </p:nvSpPr>
        <p:spPr bwMode="auto">
          <a:xfrm>
            <a:off x="685800" y="2133600"/>
            <a:ext cx="2217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Identify the variable</a:t>
            </a:r>
          </a:p>
        </p:txBody>
      </p:sp>
      <p:sp>
        <p:nvSpPr>
          <p:cNvPr id="31760" name="Text Box 1040"/>
          <p:cNvSpPr txBox="1">
            <a:spLocks noChangeArrowheads="1"/>
          </p:cNvSpPr>
          <p:nvPr/>
        </p:nvSpPr>
        <p:spPr bwMode="auto">
          <a:xfrm>
            <a:off x="649288" y="2909888"/>
            <a:ext cx="3465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Operationally define the variable</a:t>
            </a:r>
          </a:p>
        </p:txBody>
      </p:sp>
      <p:sp>
        <p:nvSpPr>
          <p:cNvPr id="31762" name="Text Box 1042"/>
          <p:cNvSpPr txBox="1">
            <a:spLocks noChangeArrowheads="1"/>
          </p:cNvSpPr>
          <p:nvPr/>
        </p:nvSpPr>
        <p:spPr bwMode="auto">
          <a:xfrm>
            <a:off x="685800" y="3852863"/>
            <a:ext cx="289560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Locate data (measures, observations, documents with questions and scales)</a:t>
            </a:r>
          </a:p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1763" name="Text Box 1043"/>
          <p:cNvSpPr txBox="1">
            <a:spLocks noChangeArrowheads="1"/>
          </p:cNvSpPr>
          <p:nvPr/>
        </p:nvSpPr>
        <p:spPr bwMode="auto">
          <a:xfrm>
            <a:off x="685800" y="5410200"/>
            <a:ext cx="3200400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Collect data on instruments yielding numeric scores</a:t>
            </a:r>
          </a:p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1766" name="Text Box 1046"/>
          <p:cNvSpPr txBox="1">
            <a:spLocks noChangeArrowheads="1"/>
          </p:cNvSpPr>
          <p:nvPr/>
        </p:nvSpPr>
        <p:spPr bwMode="auto">
          <a:xfrm>
            <a:off x="4876800" y="2233613"/>
            <a:ext cx="38862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Self-efficacy for learning from others</a:t>
            </a:r>
          </a:p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1767" name="Text Box 1047"/>
          <p:cNvSpPr txBox="1">
            <a:spLocks noChangeArrowheads="1"/>
          </p:cNvSpPr>
          <p:nvPr/>
        </p:nvSpPr>
        <p:spPr bwMode="auto">
          <a:xfrm>
            <a:off x="4860925" y="2819400"/>
            <a:ext cx="4130675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Level of confidence that an individual can learn something by being taught by others</a:t>
            </a:r>
          </a:p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1768" name="Text Box 1048"/>
          <p:cNvSpPr txBox="1">
            <a:spLocks noChangeArrowheads="1"/>
          </p:cNvSpPr>
          <p:nvPr/>
        </p:nvSpPr>
        <p:spPr bwMode="auto">
          <a:xfrm>
            <a:off x="5029200" y="3962400"/>
            <a:ext cx="3902075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13 items on a self-efficacy attitudinal scale from Bergin (1989)</a:t>
            </a:r>
          </a:p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1769" name="Text Box 1049"/>
          <p:cNvSpPr txBox="1">
            <a:spLocks noChangeArrowheads="1"/>
          </p:cNvSpPr>
          <p:nvPr/>
        </p:nvSpPr>
        <p:spPr bwMode="auto">
          <a:xfrm>
            <a:off x="5013325" y="5286375"/>
            <a:ext cx="39782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Scores of each item ranged from 0-10 with 10 being “completely confident.”</a:t>
            </a:r>
          </a:p>
          <a:p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1" grpId="0" animBg="1"/>
      <p:bldP spid="31752" grpId="0" animBg="1"/>
      <p:bldP spid="31753" grpId="0" animBg="1"/>
      <p:bldP spid="31754" grpId="0" animBg="1"/>
      <p:bldP spid="31755" grpId="0"/>
      <p:bldP spid="31756" grpId="0"/>
      <p:bldP spid="31759" grpId="0"/>
      <p:bldP spid="31760" grpId="0"/>
      <p:bldP spid="31762" grpId="0"/>
      <p:bldP spid="31763" grpId="0"/>
      <p:bldP spid="31766" grpId="0"/>
      <p:bldP spid="31767" grpId="0"/>
      <p:bldP spid="31768" grpId="0"/>
      <p:bldP spid="317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What Instruments Will You Use To Collect Data? Locating or Developing an Instrument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Look in published journal articles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Run an ERIC search and use the term “instruments” and the topic of the study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Go to ERIC web site for Evaluation and Assessment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Examine guides to commercially available tests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Develop your own instrument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Criteria for choosing a good instrument:  Reliability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Reliability:  Scores from measuring variables that are stable and consistent</a:t>
            </a:r>
          </a:p>
          <a:p>
            <a:pPr eaLnBrk="1" hangingPunct="1"/>
            <a:r>
              <a:rPr lang="en-US" altLang="en-US" sz="2800" smtClean="0"/>
              <a:t>Example:  Bathroom scale</a:t>
            </a:r>
          </a:p>
          <a:p>
            <a:pPr eaLnBrk="1" hangingPunct="1"/>
            <a:r>
              <a:rPr lang="en-US" altLang="en-US" sz="2800" smtClean="0"/>
              <a:t>Types of reliability</a:t>
            </a:r>
          </a:p>
          <a:p>
            <a:pPr lvl="1" eaLnBrk="1" hangingPunct="1"/>
            <a:r>
              <a:rPr lang="en-US" altLang="en-US" sz="2400" smtClean="0"/>
              <a:t>Test-retest (scores are stable over time)</a:t>
            </a:r>
          </a:p>
          <a:p>
            <a:pPr lvl="1" eaLnBrk="1" hangingPunct="1"/>
            <a:r>
              <a:rPr lang="en-US" altLang="en-US" sz="2400" smtClean="0"/>
              <a:t>Alternate forms (equivalence of two instruments)</a:t>
            </a:r>
          </a:p>
          <a:p>
            <a:pPr lvl="1" eaLnBrk="1" hangingPunct="1"/>
            <a:r>
              <a:rPr lang="en-US" altLang="en-US" sz="2400" smtClean="0"/>
              <a:t>Alternate forms and test-retest</a:t>
            </a:r>
          </a:p>
          <a:p>
            <a:pPr lvl="1" eaLnBrk="1" hangingPunct="1"/>
            <a:r>
              <a:rPr lang="en-US" altLang="en-US" sz="2400" smtClean="0"/>
              <a:t>Inter-rater reliability (similarity in observation of a behavior by two or more individuals)</a:t>
            </a:r>
          </a:p>
          <a:p>
            <a:pPr lvl="1" eaLnBrk="1" hangingPunct="1"/>
            <a:r>
              <a:rPr lang="en-US" altLang="en-US" sz="2400" smtClean="0"/>
              <a:t>internal consistency (consistent scores across the instrument)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Criteria for choosing a good instrument: Validity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524000"/>
            <a:ext cx="8116887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Validity:  Scores from measuring variables that are meaningful</a:t>
            </a:r>
          </a:p>
          <a:p>
            <a:pPr eaLnBrk="1" hangingPunct="1"/>
            <a:r>
              <a:rPr lang="en-US" altLang="en-US" sz="2800" smtClean="0"/>
              <a:t>Types of validity</a:t>
            </a:r>
          </a:p>
          <a:p>
            <a:pPr lvl="1" eaLnBrk="1" hangingPunct="1"/>
            <a:r>
              <a:rPr lang="en-US" altLang="en-US" sz="2400" b="1" u="sng" smtClean="0">
                <a:solidFill>
                  <a:srgbClr val="0099CC"/>
                </a:solidFill>
              </a:rPr>
              <a:t>Content</a:t>
            </a:r>
            <a:r>
              <a:rPr lang="en-US" altLang="en-US" sz="2400" b="1" smtClean="0"/>
              <a:t> (representative of all possible questions that could be asked)</a:t>
            </a:r>
          </a:p>
          <a:p>
            <a:pPr lvl="1" eaLnBrk="1" hangingPunct="1"/>
            <a:r>
              <a:rPr lang="en-US" altLang="en-US" sz="2400" b="1" u="sng" smtClean="0">
                <a:solidFill>
                  <a:srgbClr val="0099CC"/>
                </a:solidFill>
              </a:rPr>
              <a:t>Criterion-referenced </a:t>
            </a:r>
            <a:r>
              <a:rPr lang="en-US" altLang="en-US" sz="2400" b="1" smtClean="0"/>
              <a:t>(scores are a predictor of an outcome or criterion they are expected to predict)</a:t>
            </a:r>
          </a:p>
          <a:p>
            <a:pPr lvl="1" eaLnBrk="1" hangingPunct="1"/>
            <a:r>
              <a:rPr lang="en-US" altLang="en-US" sz="2400" b="1" u="sng" smtClean="0">
                <a:solidFill>
                  <a:srgbClr val="0099CC"/>
                </a:solidFill>
              </a:rPr>
              <a:t>Construct</a:t>
            </a:r>
            <a:r>
              <a:rPr lang="en-US" altLang="en-US" sz="2400" b="1" u="sng" smtClean="0">
                <a:solidFill>
                  <a:schemeClr val="folHlink"/>
                </a:solidFill>
              </a:rPr>
              <a:t> </a:t>
            </a:r>
            <a:r>
              <a:rPr lang="en-US" altLang="en-US" sz="2400" b="1" smtClean="0"/>
              <a:t>(determination of the significance, meaning, purpose and use of the scores)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 Validity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0386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800" u="sng" smtClean="0">
                <a:solidFill>
                  <a:schemeClr val="folHlink"/>
                </a:solidFill>
              </a:rPr>
              <a:t>Example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folHlink"/>
                </a:solidFill>
              </a:rPr>
              <a:t>Self Esteem:  A useful 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folHlink"/>
                </a:solidFill>
              </a:rPr>
              <a:t>variable to have scores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folHlink"/>
                </a:solidFill>
              </a:rPr>
              <a:t>on for high school 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folHlink"/>
                </a:solidFill>
              </a:rPr>
              <a:t>students, parents, and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folHlink"/>
                </a:solidFill>
              </a:rPr>
              <a:t>counselors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524000"/>
            <a:ext cx="4343400" cy="4419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800" u="sng" smtClean="0">
                <a:solidFill>
                  <a:schemeClr val="hlink"/>
                </a:solidFill>
              </a:rPr>
              <a:t>Contrary Example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hlink"/>
                </a:solidFill>
              </a:rPr>
              <a:t>    Carrying knives by a 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hlink"/>
                </a:solidFill>
              </a:rPr>
              <a:t>    street gang.  Not  meaningful 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hlink"/>
                </a:solidFill>
              </a:rPr>
              <a:t>    information. Everyone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chemeClr val="hlink"/>
                </a:solidFill>
              </a:rPr>
              <a:t>    in the gang does it.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Criteria for choosing a good instrument:  Scales of Measurement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Nominal (Categorical):</a:t>
            </a:r>
            <a:r>
              <a:rPr lang="en-US" altLang="en-US" sz="2800" smtClean="0"/>
              <a:t> categories that describe traits or characteristics participants can check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Ordinal (Categorical):</a:t>
            </a:r>
            <a:r>
              <a:rPr lang="en-US" altLang="en-US" sz="2800" smtClean="0"/>
              <a:t> participants rank order a characteristic, trait or attribute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Interval (Continuous):</a:t>
            </a:r>
            <a:r>
              <a:rPr lang="en-US" altLang="en-US" sz="2800" smtClean="0"/>
              <a:t>  provides “continuous” response possibilities to questions with assumed equal distance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Ratio (Continuous):  </a:t>
            </a:r>
            <a:r>
              <a:rPr lang="en-US" altLang="en-US" sz="2800" smtClean="0"/>
              <a:t>a scale with a true zero and equal distances among units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Ideas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Who will you study (unit, sampling, sample size)?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What permissions will you need? (levels, IRB)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What information will you collect? (types of data, links to questions/variables)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What instrument(s) will you use? (selecting an instrument, scales of measurement, validity, reliability)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How will you administer the data collection? (standardization, ethical issues)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How Will You Administer the Data Collection? Procedures for Administering the Data Collection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Develop standard written procedures for administering an instrument</a:t>
            </a:r>
          </a:p>
          <a:p>
            <a:pPr eaLnBrk="1" hangingPunct="1"/>
            <a:r>
              <a:rPr lang="en-US" altLang="en-US" sz="2800" smtClean="0"/>
              <a:t>Train researchers to collect observational data</a:t>
            </a:r>
          </a:p>
          <a:p>
            <a:pPr eaLnBrk="1" hangingPunct="1"/>
            <a:r>
              <a:rPr lang="en-US" altLang="en-US" sz="2800" smtClean="0"/>
              <a:t>Obtain permission to collect and use public documents</a:t>
            </a:r>
          </a:p>
          <a:p>
            <a:pPr eaLnBrk="1" hangingPunct="1"/>
            <a:r>
              <a:rPr lang="en-US" altLang="en-US" sz="2800" smtClean="0"/>
              <a:t>Respect individuals and sites during data gathering (ethics)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Who Will You Study? Identifying The Unit of Analysis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Unit of analysis is the level (e.g. individual, family, school, school district) at which the data will be gathered.</a:t>
            </a:r>
          </a:p>
          <a:p>
            <a:pPr eaLnBrk="1" hangingPunct="1"/>
            <a:r>
              <a:rPr lang="en-US" altLang="en-US" smtClean="0"/>
              <a:t>There may be different units of analysis</a:t>
            </a:r>
          </a:p>
          <a:p>
            <a:pPr lvl="1" eaLnBrk="1" hangingPunct="1"/>
            <a:r>
              <a:rPr lang="en-US" altLang="en-US" sz="3200" smtClean="0"/>
              <a:t>one for the dependent variable</a:t>
            </a:r>
          </a:p>
          <a:p>
            <a:pPr lvl="1" eaLnBrk="1" hangingPunct="1"/>
            <a:r>
              <a:rPr lang="en-US" altLang="en-US" sz="3200" smtClean="0"/>
              <a:t>one for the independent variable</a:t>
            </a:r>
            <a:endParaRPr lang="en-US" altLang="en-US" sz="240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Population and Sample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b="1" smtClean="0">
                <a:solidFill>
                  <a:schemeClr val="hlink"/>
                </a:solidFill>
              </a:rPr>
              <a:t>population</a:t>
            </a:r>
            <a:r>
              <a:rPr lang="en-US" altLang="en-US" sz="2800" smtClean="0"/>
              <a:t> is a group of individuals that comprise the same characteristics</a:t>
            </a:r>
          </a:p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b="1" smtClean="0">
                <a:solidFill>
                  <a:schemeClr val="folHlink"/>
                </a:solidFill>
              </a:rPr>
              <a:t>sample</a:t>
            </a:r>
            <a:r>
              <a:rPr lang="en-US" altLang="en-US" sz="2800" smtClean="0"/>
              <a:t> is a sub-group of the target population that the researcher plans to study for the purpose of making generalizations about the target population.</a:t>
            </a:r>
          </a:p>
          <a:p>
            <a:pPr lvl="1" eaLnBrk="1" hangingPunct="1"/>
            <a:r>
              <a:rPr lang="en-US" altLang="en-US" smtClean="0"/>
              <a:t>Samples are only estimates</a:t>
            </a:r>
          </a:p>
          <a:p>
            <a:pPr lvl="1" eaLnBrk="1" hangingPunct="1"/>
            <a:r>
              <a:rPr lang="en-US" altLang="en-US" smtClean="0"/>
              <a:t>The difference between the sample estimate and the true population is the “sampling error.”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Populations and Samples</a:t>
            </a:r>
          </a:p>
        </p:txBody>
      </p:sp>
      <p:grpSp>
        <p:nvGrpSpPr>
          <p:cNvPr id="10244" name="Group 12"/>
          <p:cNvGrpSpPr>
            <a:grpSpLocks/>
          </p:cNvGrpSpPr>
          <p:nvPr/>
        </p:nvGrpSpPr>
        <p:grpSpPr bwMode="auto">
          <a:xfrm>
            <a:off x="914400" y="1752600"/>
            <a:ext cx="8001000" cy="4268788"/>
            <a:chOff x="576" y="1295"/>
            <a:chExt cx="5040" cy="2689"/>
          </a:xfrm>
        </p:grpSpPr>
        <p:sp>
          <p:nvSpPr>
            <p:cNvPr id="10245" name="Oval 3"/>
            <p:cNvSpPr>
              <a:spLocks noChangeArrowheads="1"/>
            </p:cNvSpPr>
            <p:nvPr/>
          </p:nvSpPr>
          <p:spPr bwMode="auto">
            <a:xfrm>
              <a:off x="864" y="1295"/>
              <a:ext cx="2016" cy="1536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6" name="Oval 4"/>
            <p:cNvSpPr>
              <a:spLocks noChangeArrowheads="1"/>
            </p:cNvSpPr>
            <p:nvPr/>
          </p:nvSpPr>
          <p:spPr bwMode="auto">
            <a:xfrm>
              <a:off x="1296" y="2303"/>
              <a:ext cx="1104" cy="432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Sample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7" name="Text Box 5"/>
            <p:cNvSpPr txBox="1">
              <a:spLocks noChangeArrowheads="1"/>
            </p:cNvSpPr>
            <p:nvPr/>
          </p:nvSpPr>
          <p:spPr bwMode="auto">
            <a:xfrm>
              <a:off x="1430" y="1625"/>
              <a:ext cx="116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</a:rPr>
                <a:t>Target</a:t>
              </a:r>
            </a:p>
            <a:p>
              <a:r>
                <a:rPr lang="en-US" altLang="en-US" sz="2800" b="1">
                  <a:latin typeface="Times New Roman" panose="02020603050405020304" pitchFamily="18" charset="0"/>
                </a:rPr>
                <a:t>Population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3936" y="2304"/>
              <a:ext cx="1104" cy="432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Sample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9" name="AutoShape 7"/>
            <p:cNvSpPr>
              <a:spLocks noChangeArrowheads="1"/>
            </p:cNvSpPr>
            <p:nvPr/>
          </p:nvSpPr>
          <p:spPr bwMode="auto">
            <a:xfrm>
              <a:off x="2496" y="2399"/>
              <a:ext cx="1392" cy="240"/>
            </a:xfrm>
            <a:prstGeom prst="rightArrow">
              <a:avLst>
                <a:gd name="adj1" fmla="val 50000"/>
                <a:gd name="adj2" fmla="val 14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0" name="Text Box 8"/>
            <p:cNvSpPr txBox="1">
              <a:spLocks noChangeArrowheads="1"/>
            </p:cNvSpPr>
            <p:nvPr/>
          </p:nvSpPr>
          <p:spPr bwMode="auto">
            <a:xfrm>
              <a:off x="576" y="2831"/>
              <a:ext cx="2784" cy="1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 u="sng">
                  <a:latin typeface="Times New Roman" panose="02020603050405020304" pitchFamily="18" charset="0"/>
                </a:rPr>
                <a:t>Population</a:t>
              </a:r>
            </a:p>
            <a:p>
              <a:r>
                <a:rPr lang="en-US" altLang="en-US" b="1">
                  <a:latin typeface="Times New Roman" panose="02020603050405020304" pitchFamily="18" charset="0"/>
                </a:rPr>
                <a:t>-All teachers in high schools in one city</a:t>
              </a:r>
            </a:p>
            <a:p>
              <a:r>
                <a:rPr lang="en-US" altLang="en-US" b="1">
                  <a:latin typeface="Times New Roman" panose="02020603050405020304" pitchFamily="18" charset="0"/>
                </a:rPr>
                <a:t>-College students in all community </a:t>
              </a:r>
            </a:p>
            <a:p>
              <a:r>
                <a:rPr lang="en-US" altLang="en-US" b="1">
                  <a:latin typeface="Times New Roman" panose="02020603050405020304" pitchFamily="18" charset="0"/>
                </a:rPr>
                <a:t> colleges</a:t>
              </a:r>
            </a:p>
            <a:p>
              <a:r>
                <a:rPr lang="en-US" altLang="en-US" b="1">
                  <a:latin typeface="Times New Roman" panose="02020603050405020304" pitchFamily="18" charset="0"/>
                </a:rPr>
                <a:t>-Adult educators in all  schools </a:t>
              </a:r>
            </a:p>
            <a:p>
              <a:r>
                <a:rPr lang="en-US" altLang="en-US" b="1">
                  <a:latin typeface="Times New Roman" panose="02020603050405020304" pitchFamily="18" charset="0"/>
                </a:rPr>
                <a:t> of education</a:t>
              </a:r>
              <a:endParaRPr lang="en-US" altLang="en-US" sz="2400" b="1" u="sng">
                <a:latin typeface="Times New Roman" panose="02020603050405020304" pitchFamily="18" charset="0"/>
              </a:endParaRPr>
            </a:p>
          </p:txBody>
        </p:sp>
        <p:sp>
          <p:nvSpPr>
            <p:cNvPr id="10251" name="Text Box 10"/>
            <p:cNvSpPr txBox="1">
              <a:spLocks noChangeArrowheads="1"/>
            </p:cNvSpPr>
            <p:nvPr/>
          </p:nvSpPr>
          <p:spPr bwMode="auto">
            <a:xfrm>
              <a:off x="3216" y="3023"/>
              <a:ext cx="2400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latin typeface="Times New Roman" panose="02020603050405020304" pitchFamily="18" charset="0"/>
                </a:rPr>
                <a:t>-</a:t>
              </a:r>
              <a:r>
                <a:rPr lang="en-US" altLang="en-US" b="1">
                  <a:latin typeface="Times New Roman" panose="02020603050405020304" pitchFamily="18" charset="0"/>
                </a:rPr>
                <a:t>All high school biology teachers</a:t>
              </a:r>
            </a:p>
            <a:p>
              <a:r>
                <a:rPr lang="en-US" altLang="en-US" b="1">
                  <a:latin typeface="Times New Roman" panose="02020603050405020304" pitchFamily="18" charset="0"/>
                </a:rPr>
                <a:t>-Students in one  community </a:t>
              </a:r>
            </a:p>
            <a:p>
              <a:r>
                <a:rPr lang="en-US" altLang="en-US" b="1">
                  <a:latin typeface="Times New Roman" panose="02020603050405020304" pitchFamily="18" charset="0"/>
                </a:rPr>
                <a:t> college</a:t>
              </a:r>
            </a:p>
            <a:p>
              <a:r>
                <a:rPr lang="en-US" altLang="en-US" b="1">
                  <a:latin typeface="Times New Roman" panose="02020603050405020304" pitchFamily="18" charset="0"/>
                </a:rPr>
                <a:t>-Adult educators in 5 schools of  </a:t>
              </a:r>
            </a:p>
            <a:p>
              <a:r>
                <a:rPr lang="en-US" altLang="en-US" b="1">
                  <a:latin typeface="Times New Roman" panose="02020603050405020304" pitchFamily="18" charset="0"/>
                </a:rPr>
                <a:t>  education in the Midwest</a:t>
              </a: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Probability and Non-Probability Sampling</a:t>
            </a:r>
            <a:endParaRPr lang="en-US" altLang="en-US" sz="400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folHlink"/>
                </a:solidFill>
              </a:rPr>
              <a:t>Probability sampling</a:t>
            </a:r>
            <a:r>
              <a:rPr lang="en-US" altLang="en-US" smtClean="0"/>
              <a:t> is the selection of individuals from the population so that they are representative of the population</a:t>
            </a:r>
          </a:p>
          <a:p>
            <a:pPr eaLnBrk="1" hangingPunct="1"/>
            <a:r>
              <a:rPr lang="en-US" altLang="en-US" b="1" smtClean="0">
                <a:solidFill>
                  <a:schemeClr val="hlink"/>
                </a:solidFill>
              </a:rPr>
              <a:t>Non-probability</a:t>
            </a:r>
            <a:r>
              <a:rPr lang="en-US" altLang="en-US" smtClean="0"/>
              <a:t> sampling is the selection of participants because they are available, convenient, or represent some characteristic the investigator wants to study.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Quantitative Sampling</a:t>
            </a:r>
          </a:p>
        </p:txBody>
      </p:sp>
      <p:grpSp>
        <p:nvGrpSpPr>
          <p:cNvPr id="12292" name="Group 16"/>
          <p:cNvGrpSpPr>
            <a:grpSpLocks/>
          </p:cNvGrpSpPr>
          <p:nvPr/>
        </p:nvGrpSpPr>
        <p:grpSpPr bwMode="auto">
          <a:xfrm>
            <a:off x="501650" y="1905000"/>
            <a:ext cx="8261350" cy="3459163"/>
            <a:chOff x="480" y="1056"/>
            <a:chExt cx="5204" cy="2179"/>
          </a:xfrm>
        </p:grpSpPr>
        <p:sp>
          <p:nvSpPr>
            <p:cNvPr id="12293" name="Text Box 3"/>
            <p:cNvSpPr txBox="1">
              <a:spLocks noChangeArrowheads="1"/>
            </p:cNvSpPr>
            <p:nvPr/>
          </p:nvSpPr>
          <p:spPr bwMode="auto">
            <a:xfrm>
              <a:off x="1344" y="1056"/>
              <a:ext cx="3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Quantitative Sampling Strategies</a:t>
              </a:r>
            </a:p>
          </p:txBody>
        </p:sp>
        <p:sp>
          <p:nvSpPr>
            <p:cNvPr id="12294" name="Line 4"/>
            <p:cNvSpPr>
              <a:spLocks noChangeShapeType="1"/>
            </p:cNvSpPr>
            <p:nvPr/>
          </p:nvSpPr>
          <p:spPr bwMode="auto">
            <a:xfrm>
              <a:off x="2880" y="14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5"/>
            <p:cNvSpPr>
              <a:spLocks noChangeShapeType="1"/>
            </p:cNvSpPr>
            <p:nvPr/>
          </p:nvSpPr>
          <p:spPr bwMode="auto">
            <a:xfrm>
              <a:off x="1152" y="1776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>
              <a:off x="1152" y="177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4512" y="177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758" y="1994"/>
              <a:ext cx="18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Probability Sampling</a:t>
              </a:r>
            </a:p>
          </p:txBody>
        </p:sp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3408" y="2016"/>
              <a:ext cx="2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Non-Probability Sampling</a:t>
              </a:r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1632" y="230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816" y="2592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4608" y="230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13"/>
            <p:cNvSpPr>
              <a:spLocks noChangeShapeType="1"/>
            </p:cNvSpPr>
            <p:nvPr/>
          </p:nvSpPr>
          <p:spPr bwMode="auto">
            <a:xfrm>
              <a:off x="3744" y="2592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480" y="2601"/>
              <a:ext cx="268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Simple        Stratified        Multi-Stage</a:t>
              </a:r>
            </a:p>
            <a:p>
              <a:r>
                <a:rPr lang="en-US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Random      Sampling        Cluster</a:t>
              </a:r>
            </a:p>
            <a:p>
              <a:r>
                <a:rPr lang="en-US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Sampling                            Sampling</a:t>
              </a: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2305" name="Text Box 15"/>
            <p:cNvSpPr txBox="1">
              <a:spLocks noChangeArrowheads="1"/>
            </p:cNvSpPr>
            <p:nvPr/>
          </p:nvSpPr>
          <p:spPr bwMode="auto">
            <a:xfrm>
              <a:off x="3600" y="2592"/>
              <a:ext cx="19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Convenience        Snowball</a:t>
              </a:r>
            </a:p>
            <a:p>
              <a:r>
                <a:rPr lang="en-US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Sampling             Sampling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Probability Samples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Random:  selecting a sample from the population so all in the population have an equal chance of being selected</a:t>
            </a:r>
          </a:p>
          <a:p>
            <a:pPr eaLnBrk="1" hangingPunct="1"/>
            <a:r>
              <a:rPr lang="en-US" altLang="en-US" smtClean="0"/>
              <a:t>Systematic:  choosing every “nth” individual or site in the population until the desired sample size is achieved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Educational Research 2e:  Creswell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Probability Samples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964488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Multi-Stage Cluster Sampling:  a sample chosen in one or two stages because the population is not easily identified or is large</a:t>
            </a:r>
          </a:p>
          <a:p>
            <a:pPr eaLnBrk="1" hangingPunct="1"/>
            <a:r>
              <a:rPr lang="en-US" altLang="en-US" smtClean="0"/>
              <a:t>Stratified sampling:  stratifying the population on a characteristic (e.g. gender) then sampling from each stratum.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swell 2E Spring 2004">
  <a:themeElements>
    <a:clrScheme name="Creswell 2E Spring 2004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Creswell 2E Spring 20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reswell 2E Spring 2004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Creswell 2e Design Template</Template>
  <TotalTime>483</TotalTime>
  <Words>1114</Words>
  <Application>Microsoft Office PowerPoint</Application>
  <PresentationFormat>On-screen Show (4:3)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Tahoma</vt:lpstr>
      <vt:lpstr>Times New Roman</vt:lpstr>
      <vt:lpstr>Wingdings</vt:lpstr>
      <vt:lpstr>Creswell 2E Spring 2004</vt:lpstr>
      <vt:lpstr>Custom Design</vt:lpstr>
      <vt:lpstr> Collecting Quantitative Data </vt:lpstr>
      <vt:lpstr>Key Ideas</vt:lpstr>
      <vt:lpstr>Who Will You Study? Identifying The Unit of Analysis</vt:lpstr>
      <vt:lpstr>Population and Sample</vt:lpstr>
      <vt:lpstr>Populations and Samples</vt:lpstr>
      <vt:lpstr>Probability and Non-Probability Sampling</vt:lpstr>
      <vt:lpstr>Types of Quantitative Sampling</vt:lpstr>
      <vt:lpstr>Types of Probability Samples</vt:lpstr>
      <vt:lpstr>Types of Probability Samples</vt:lpstr>
      <vt:lpstr>Proportional Stratification Sampling Approach</vt:lpstr>
      <vt:lpstr>Types of Non-Probability Samples</vt:lpstr>
      <vt:lpstr>What Permissions Will You Need? Obtaining Permission</vt:lpstr>
      <vt:lpstr>What Information Will You Collect?  Types of data measures</vt:lpstr>
      <vt:lpstr>Linking data collection to variables and questions</vt:lpstr>
      <vt:lpstr>What Instruments Will You Use To Collect Data? Locating or Developing an Instrument</vt:lpstr>
      <vt:lpstr>Criteria for choosing a good instrument:  Reliability</vt:lpstr>
      <vt:lpstr>Criteria for choosing a good instrument: Validity</vt:lpstr>
      <vt:lpstr>Construct Validity</vt:lpstr>
      <vt:lpstr>Criteria for choosing a good instrument:  Scales of Measurement</vt:lpstr>
      <vt:lpstr>How Will You Administer the Data Collection? Procedures for Administering the Data Collection</vt:lpstr>
    </vt:vector>
  </TitlesOfParts>
  <Company>Grace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</dc:title>
  <dc:creator>Ron Shope</dc:creator>
  <cp:lastModifiedBy>.</cp:lastModifiedBy>
  <cp:revision>51</cp:revision>
  <cp:lastPrinted>2001-05-06T05:22:48Z</cp:lastPrinted>
  <dcterms:created xsi:type="dcterms:W3CDTF">2001-04-30T03:00:04Z</dcterms:created>
  <dcterms:modified xsi:type="dcterms:W3CDTF">2020-04-27T01:44:23Z</dcterms:modified>
</cp:coreProperties>
</file>