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81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E7948-1ECF-43E8-BB89-1D7F852CF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3E0C6-9A8E-439E-9DF3-218902946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8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8D84A-CB04-4668-95D2-1C73D42BD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5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69631-8C7B-4520-B3BC-B74548A5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8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39350-2BB3-4E41-B691-1318285A2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5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BC398-5EC1-4557-81AB-994F76364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5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2FB0A-0E6B-4C16-A810-10DD62798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74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634DA-701A-45BA-A6EB-9BF3A74553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8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93D21-9A55-42ED-BF3A-125667554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BFDE3-30F7-4D4D-B618-F556C7449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4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0CB1E-F4BF-48D7-9408-F18BCACE8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2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DC08-0FD3-4DF1-8ED3-3610A36A81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4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4EC15E-5060-484E-B2B8-5BE426B17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49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F5029-99E3-40B5-9363-777DF4666D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3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D14B39-AE37-474A-BD8E-7D9832D502B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6"/>
          <p:cNvGrpSpPr>
            <a:grpSpLocks/>
          </p:cNvGrpSpPr>
          <p:nvPr userDrawn="1"/>
        </p:nvGrpSpPr>
        <p:grpSpPr bwMode="auto">
          <a:xfrm>
            <a:off x="152400" y="5089525"/>
            <a:ext cx="8991600" cy="1758950"/>
            <a:chOff x="152128" y="5089529"/>
            <a:chExt cx="8991872" cy="1759293"/>
          </a:xfrm>
        </p:grpSpPr>
        <p:pic>
          <p:nvPicPr>
            <p:cNvPr id="1032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632" y="5089529"/>
              <a:ext cx="3312368" cy="175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908" y="5427366"/>
              <a:ext cx="1400724" cy="125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34" name="Straight Connector 9"/>
            <p:cNvCxnSpPr>
              <a:cxnSpLocks noChangeShapeType="1"/>
            </p:cNvCxnSpPr>
            <p:nvPr/>
          </p:nvCxnSpPr>
          <p:spPr bwMode="auto">
            <a:xfrm>
              <a:off x="152128" y="5358903"/>
              <a:ext cx="8812360" cy="0"/>
            </a:xfrm>
            <a:prstGeom prst="line">
              <a:avLst/>
            </a:prstGeom>
            <a:noFill/>
            <a:ln w="28575" algn="ctr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 smtClean="0"/>
              <a:t>Qualitative Research Methodology</a:t>
            </a:r>
            <a:endParaRPr lang="en-US" altLang="en-US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Sampling strategies (examples)</a:t>
            </a:r>
            <a:endParaRPr lang="en-US" altLang="en-US" smtClean="0"/>
          </a:p>
        </p:txBody>
      </p:sp>
      <p:graphicFrame>
        <p:nvGraphicFramePr>
          <p:cNvPr id="16414" name="Group 30"/>
          <p:cNvGraphicFramePr>
            <a:graphicFrameLocks noGrp="1"/>
          </p:cNvGraphicFramePr>
          <p:nvPr>
            <p:ph type="tbl" idx="1"/>
          </p:nvPr>
        </p:nvGraphicFramePr>
        <p:xfrm>
          <a:off x="250825" y="1268413"/>
          <a:ext cx="8642350" cy="4025899"/>
        </p:xfrm>
        <a:graphic>
          <a:graphicData uri="http://schemas.openxmlformats.org/drawingml/2006/table">
            <a:tbl>
              <a:tblPr/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strategy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Intensity sampling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Information-rich cases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Typical case sampling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on what is ‘normal’ or ‘average’ to highlight the whole population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Snowball sampling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 group of participants nominates other individuals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Theory based sampling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Cases are selected on the basis that they represent a theoretical construct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Role of the researcher</a:t>
            </a:r>
            <a:endParaRPr lang="en-US" altLang="en-US" smtClean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06963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Maintain physical (emotional?) proximity to research participants</a:t>
            </a:r>
          </a:p>
          <a:p>
            <a:pPr eaLnBrk="1" hangingPunct="1"/>
            <a:r>
              <a:rPr lang="en-GB" altLang="en-US" smtClean="0"/>
              <a:t>Demonstrate ‘theoretical sensitivity’</a:t>
            </a:r>
          </a:p>
          <a:p>
            <a:pPr eaLnBrk="1" hangingPunct="1"/>
            <a:r>
              <a:rPr lang="en-GB" altLang="en-US" smtClean="0"/>
              <a:t>Be insightful</a:t>
            </a:r>
          </a:p>
          <a:p>
            <a:pPr eaLnBrk="1" hangingPunct="1"/>
            <a:r>
              <a:rPr lang="en-GB" altLang="en-US" smtClean="0"/>
              <a:t>Perceive situations holistically</a:t>
            </a:r>
          </a:p>
          <a:p>
            <a:pPr eaLnBrk="1" hangingPunct="1"/>
            <a:r>
              <a:rPr lang="en-GB" altLang="en-US" smtClean="0"/>
              <a:t>Be sensitive to personal bias (reflexivity)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2292" name="Picture 7" descr="WMN00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844675"/>
            <a:ext cx="3019425" cy="2676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role of the literature</a:t>
            </a:r>
            <a:endParaRPr lang="en-US" altLang="en-US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674938" y="2708275"/>
            <a:ext cx="2016125" cy="1614488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The literature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theoretical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empirical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methodological</a:t>
            </a:r>
            <a:endParaRPr lang="en-US" altLang="en-US" sz="180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39750" y="3068638"/>
            <a:ext cx="1800225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Data </a:t>
            </a:r>
            <a:br>
              <a:rPr lang="en-GB" altLang="en-US" sz="1800"/>
            </a:br>
            <a:r>
              <a:rPr lang="en-GB" altLang="en-US" sz="1800"/>
              <a:t>gathering</a:t>
            </a:r>
            <a:endParaRPr lang="en-US" altLang="en-US" sz="18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027613" y="3068638"/>
            <a:ext cx="1800225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Data </a:t>
            </a:r>
            <a:br>
              <a:rPr lang="en-GB" altLang="en-US" sz="1800"/>
            </a:br>
            <a:r>
              <a:rPr lang="en-GB" altLang="en-US" sz="1800"/>
              <a:t>gathering</a:t>
            </a:r>
            <a:endParaRPr lang="en-US" altLang="en-US" sz="1800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164388" y="3213100"/>
            <a:ext cx="1800225" cy="3762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Analysis</a:t>
            </a:r>
            <a:endParaRPr lang="en-US" altLang="en-US" sz="1800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339975" y="3429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4716463" y="34290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6804025" y="3429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779838" y="4329113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H="1">
            <a:off x="1331913" y="49371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V="1">
            <a:off x="1331913" y="37163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V="1">
            <a:off x="5940425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H="1">
            <a:off x="3779838" y="206057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3779838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8101013" y="357346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4067175" y="4941888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V="1">
            <a:off x="4067175" y="42926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 flipV="1">
            <a:off x="5940425" y="37163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684213" y="24923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Start?</a:t>
            </a:r>
            <a:endParaRPr lang="en-US" altLang="en-US" sz="1800"/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1547813" y="1196975"/>
            <a:ext cx="6049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Role of the literature from a highly inductive approach – but you could also start with the literature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Collecting qualitative data: interviewing</a:t>
            </a:r>
            <a:endParaRPr lang="en-US" altLang="en-US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Structured, semi-structured or conversational</a:t>
            </a:r>
          </a:p>
          <a:p>
            <a:pPr eaLnBrk="1" hangingPunct="1"/>
            <a:r>
              <a:rPr lang="en-GB" altLang="en-US" smtClean="0"/>
              <a:t>Useful for follow-up, probing questions</a:t>
            </a:r>
          </a:p>
          <a:p>
            <a:pPr eaLnBrk="1" hangingPunct="1"/>
            <a:r>
              <a:rPr lang="en-GB" altLang="en-US" smtClean="0"/>
              <a:t>If unstructured, can generate large amounts of data</a:t>
            </a:r>
            <a:endParaRPr lang="en-US" altLang="en-US" smtClean="0"/>
          </a:p>
        </p:txBody>
      </p:sp>
      <p:pic>
        <p:nvPicPr>
          <p:cNvPr id="14340" name="Picture 8" descr="PEOPO00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8213" y="2547938"/>
            <a:ext cx="3838575" cy="2628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Collecting qualitative data: observation</a:t>
            </a:r>
            <a:endParaRPr lang="en-US" altLang="en-US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Data collected in ‘natural’ field settings</a:t>
            </a:r>
          </a:p>
          <a:p>
            <a:pPr eaLnBrk="1" hangingPunct="1"/>
            <a:r>
              <a:rPr lang="en-GB" altLang="en-US" smtClean="0"/>
              <a:t>Can be overt or covert</a:t>
            </a:r>
          </a:p>
          <a:p>
            <a:pPr eaLnBrk="1" hangingPunct="1"/>
            <a:r>
              <a:rPr lang="en-GB" altLang="en-US" smtClean="0"/>
              <a:t>Can involve participation by the researcher in the setting/event or non-participation</a:t>
            </a:r>
            <a:endParaRPr lang="en-US" altLang="en-US" smtClean="0"/>
          </a:p>
        </p:txBody>
      </p:sp>
      <p:pic>
        <p:nvPicPr>
          <p:cNvPr id="15364" name="Picture 6" descr="PEOPL006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700213"/>
            <a:ext cx="2911475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Collecting qualitative data: using visual sources</a:t>
            </a:r>
            <a:endParaRPr lang="en-US" alt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46600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Can include photographs, film, video etc.</a:t>
            </a:r>
          </a:p>
          <a:p>
            <a:pPr eaLnBrk="1" hangingPunct="1"/>
            <a:r>
              <a:rPr lang="en-GB" altLang="en-US" smtClean="0"/>
              <a:t>Good for documenting peoples’ lifestyles, living and working conditions</a:t>
            </a:r>
          </a:p>
          <a:p>
            <a:pPr eaLnBrk="1" hangingPunct="1"/>
            <a:r>
              <a:rPr lang="en-GB" altLang="en-US" smtClean="0"/>
              <a:t>But the focus of the camera can be selective</a:t>
            </a:r>
          </a:p>
          <a:p>
            <a:pPr eaLnBrk="1" hangingPunct="1"/>
            <a:r>
              <a:rPr lang="en-GB" altLang="en-US" smtClean="0"/>
              <a:t>Subjects’ behaviour may change in front of the camera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6389" name="Picture 9" descr="887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2603500"/>
            <a:ext cx="37560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Collecting qualitative data: unobtrusive measures</a:t>
            </a:r>
            <a:endParaRPr lang="en-US" altLang="en-US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Includes documents (reports, business plans, contracts etc), websites, and other ‘non-reactive’ data</a:t>
            </a:r>
          </a:p>
          <a:p>
            <a:pPr eaLnBrk="1" hangingPunct="1"/>
            <a:r>
              <a:rPr lang="en-GB" altLang="en-US" smtClean="0"/>
              <a:t>Selective attrition of documents means there may be bias in the ones that survive </a:t>
            </a:r>
            <a:endParaRPr lang="en-US" altLang="en-US" smtClean="0"/>
          </a:p>
        </p:txBody>
      </p:sp>
      <p:pic>
        <p:nvPicPr>
          <p:cNvPr id="17412" name="Picture 8" descr="BUSDC00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1844675"/>
            <a:ext cx="2813050" cy="327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Collecting qualitative data: research diaries</a:t>
            </a:r>
            <a:endParaRPr lang="en-US" altLang="en-US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The kinds of issues noted in a research diary could include: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processes involved in approaching the field and making contact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Experiences (positive and negative) in getting access to respondents and in using data gathering instruments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Details of literature sources read (and ordered)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Reflections on the interpretation and presentation of results, including important changes in direction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pic>
        <p:nvPicPr>
          <p:cNvPr id="18436" name="Picture 7" descr="MENO016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1916113"/>
            <a:ext cx="3298825" cy="246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Ethical checklist in qualitative research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Have I honoured my commitments about confidentiality and privacy?  </a:t>
            </a:r>
          </a:p>
          <a:p>
            <a:pPr eaLnBrk="1" hangingPunct="1"/>
            <a:r>
              <a:rPr lang="en-US" altLang="en-US" smtClean="0"/>
              <a:t>Have I acted in the spirit of informed consent?</a:t>
            </a:r>
          </a:p>
          <a:p>
            <a:pPr eaLnBrk="1" hangingPunct="1"/>
            <a:r>
              <a:rPr lang="en-US" altLang="en-US" smtClean="0"/>
              <a:t>Have I used my research effectively and morally?</a:t>
            </a:r>
          </a:p>
          <a:p>
            <a:pPr eaLnBrk="1" hangingPunct="1"/>
            <a:r>
              <a:rPr lang="en-US" altLang="en-US" smtClean="0"/>
              <a:t>Have I generalized appropriately?</a:t>
            </a:r>
          </a:p>
          <a:p>
            <a:pPr eaLnBrk="1" hangingPunct="1"/>
            <a:r>
              <a:rPr lang="en-US" altLang="en-US" smtClean="0"/>
              <a:t>Do I have a responsibility to anticipate how others might use my research and explanations?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Generating validity</a:t>
            </a:r>
            <a:endParaRPr lang="en-US" altLang="en-US" smtClean="0"/>
          </a:p>
        </p:txBody>
      </p:sp>
      <p:graphicFrame>
        <p:nvGraphicFramePr>
          <p:cNvPr id="35878" name="Group 38"/>
          <p:cNvGraphicFramePr>
            <a:graphicFrameLocks noGrp="1"/>
          </p:cNvGraphicFramePr>
          <p:nvPr>
            <p:ph type="tbl" idx="1"/>
          </p:nvPr>
        </p:nvGraphicFramePr>
        <p:xfrm>
          <a:off x="457200" y="1341438"/>
          <a:ext cx="8229600" cy="3559178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technique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Technique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considerations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Developing a self-conscious research design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decisions (i.e. sampling adequacy)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Employing triangulation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Giving voice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generating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prolonged engagement in the field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persistent observation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verbatim transcriptions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sampling and data saturation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Objectives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By the end of this session you will be 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Identify the characteristics of qualitative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Formulate qualitative research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Develop a robust qualitative design, including an appropriate sampling strategy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Select and apply the criteria that make for a rigorous qualitative research study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External validity - generalising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46250"/>
            <a:ext cx="4502150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11863" y="2859088"/>
            <a:ext cx="1081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/>
              <a:t>Data saturation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55650" y="4757738"/>
            <a:ext cx="792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Replication through use of multiple cases (adapted from Flick, 2006)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But in generalising, qualitative researchers need to be….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Cautious, moderating the range of generalizing conclusions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Careful in recognizing the limitations of time periods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mtClean="0"/>
              <a:t>Meticulous in demonstrating clear linkages between generalizing conclusions and the specific data that provide its foundation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Honest and transparent about findings that contradict the conclusions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Diligent in reporting alternative explanations or the constraints on generalizations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Designing for reliability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Data triangulation</a:t>
            </a:r>
            <a:r>
              <a:rPr lang="en-US" altLang="en-US" smtClean="0"/>
              <a:t>, where data are gathered using multiple sampling strategies.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Investigator triangulation</a:t>
            </a:r>
            <a:r>
              <a:rPr lang="en-US" altLang="en-US" smtClean="0"/>
              <a:t>, using more than one observer in field situations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Multiple triangulation</a:t>
            </a:r>
            <a:r>
              <a:rPr lang="en-US" altLang="en-US" smtClean="0"/>
              <a:t>, in which a combination of multiple methods, data types, observers and theories are combined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Methodological triangulation</a:t>
            </a:r>
            <a:r>
              <a:rPr lang="en-US" altLang="en-US" smtClean="0"/>
              <a:t>, of which there are two kinds: within-method, where the researcher employs varieties of data gathering techniques within the same method, and between method, where a variety of different methods are used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But we could abandon conventional terms and seek instead…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Transferability</a:t>
            </a:r>
            <a:r>
              <a:rPr lang="en-US" altLang="en-US" smtClean="0"/>
              <a:t> with purposive sampling to illustrate pertinent issues and factors when comparing two contexts for similarity; and thick descriptions to provide evidence for making judgements about similarities between cases.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Dependability</a:t>
            </a:r>
            <a:r>
              <a:rPr lang="en-US" altLang="en-US" smtClean="0"/>
              <a:t> through the use of audit trails through the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Confirmability</a:t>
            </a:r>
            <a:r>
              <a:rPr lang="en-US" altLang="en-US" smtClean="0"/>
              <a:t>, with the audit showing the connections between data and the researcher’s interpretations.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Credibility</a:t>
            </a:r>
            <a:r>
              <a:rPr lang="en-US" altLang="en-US" smtClean="0"/>
              <a:t>, the use of persistent observations; triangulation (of data, methods, theories and investigations); member checks (where data and interpretations are tested with research participants).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Summary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In qualitative research researchers are closer to the fields or settings they are trying to research – it is highly contextual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Qualitative research is not built upon a unified theory or methodological approach – hence its variety and flexibility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In qualitative research data analysis does not necessarily follow data gathering – there can be a number of iterations between the two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Even though there are various schools of qualitative research include grounded theory, ethnomethodology, narrative analysis and ethnography, they all have one element in common – generally, an inductive approach (although deduction or prior questions cannot be ruled out)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Methods of collecting qualitative data include interview transcripts, field notes from observations, photographs, video and unobtrusive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Decisions on whether to attempt generalization need to be built into the research design paying particular attention to sampling strategies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Qualitative approaches to achieving rigour include building trustworthiness, authenticity, creditability, transferability, dependability and confirmability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COMPLIMENTARY TO DAVID E GRAY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361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Why qualitative? Some criticisms of quantitative methods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mtClean="0"/>
              <a:t>It can involve little or no contact with people or field settings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mtClean="0"/>
              <a:t>Statistical correlations may be based upon ‘variables’ that are arbitrarily defined by the researchers themselves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mtClean="0"/>
              <a:t>After-the-fact analysis about the meaning of correlations may involve some very common-sense reasoning or even speculation that science claims to avoid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mtClean="0"/>
              <a:t>The pursuit of ‘measurable’ phenomena mean that difficult concepts such as ‘criminality’ or ‘intelligence’ are treated unproblematically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Characteristics of qualitative research</a:t>
            </a:r>
            <a:endParaRPr lang="en-US" alt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22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It is conducted through intense contact within a ‘field’ or real life setting.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researcher’s role is to gain a ‘holistic’ or integrated overview of the study, including the perceptions of participants.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Themes that emerge from the data are often reviewed with informants for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main focus of research is to understand the ways in which people act and account for their actions.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pic>
        <p:nvPicPr>
          <p:cNvPr id="5124" name="Picture 9" descr="MPj04392870000[1]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844675"/>
            <a:ext cx="3027363" cy="3027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Qualitative paradigms and perspectives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Naturalistic</a:t>
            </a:r>
          </a:p>
          <a:p>
            <a:pPr lvl="1" eaLnBrk="1" hangingPunct="1"/>
            <a:r>
              <a:rPr lang="en-GB" altLang="en-US" smtClean="0"/>
              <a:t>Postpositivism</a:t>
            </a:r>
          </a:p>
          <a:p>
            <a:pPr lvl="1" eaLnBrk="1" hangingPunct="1"/>
            <a:r>
              <a:rPr lang="en-GB" altLang="en-US" smtClean="0"/>
              <a:t>Realism</a:t>
            </a:r>
          </a:p>
          <a:p>
            <a:pPr eaLnBrk="1" hangingPunct="1"/>
            <a:r>
              <a:rPr lang="en-GB" altLang="en-US" smtClean="0"/>
              <a:t>Progressive</a:t>
            </a:r>
          </a:p>
          <a:p>
            <a:pPr lvl="1" eaLnBrk="1" hangingPunct="1"/>
            <a:r>
              <a:rPr lang="en-US" altLang="en-US" smtClean="0"/>
              <a:t>Critical theory</a:t>
            </a:r>
            <a:br>
              <a:rPr lang="en-US" altLang="en-US" smtClean="0"/>
            </a:br>
            <a:r>
              <a:rPr lang="en-US" altLang="en-US" smtClean="0"/>
              <a:t>Constructivism</a:t>
            </a:r>
            <a:br>
              <a:rPr lang="en-US" altLang="en-US" smtClean="0"/>
            </a:br>
            <a:r>
              <a:rPr lang="en-US" altLang="en-US" smtClean="0"/>
              <a:t>Postmodernism</a:t>
            </a:r>
            <a:br>
              <a:rPr lang="en-US" altLang="en-US" smtClean="0"/>
            </a:br>
            <a:r>
              <a:rPr lang="en-US" altLang="en-US" smtClean="0"/>
              <a:t>Feminism </a:t>
            </a:r>
          </a:p>
        </p:txBody>
      </p:sp>
      <p:pic>
        <p:nvPicPr>
          <p:cNvPr id="6148" name="Picture 5" descr="MPj04393050000[1]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989138"/>
            <a:ext cx="4038600" cy="269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Qualitative strategies of inquiry (1)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Case study</a:t>
            </a:r>
            <a:r>
              <a:rPr lang="en-US" altLang="en-US" sz="2000" smtClean="0"/>
              <a:t>: studies a specific ‘bounded system’, e.g. a person or institution </a:t>
            </a:r>
            <a:endParaRPr lang="en-US" altLang="en-US" sz="20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Ethnography</a:t>
            </a:r>
            <a:r>
              <a:rPr lang="en-US" altLang="en-US" sz="2000" smtClean="0"/>
              <a:t>: explores the nature of a specific social phenomenon, often using a small number of cases </a:t>
            </a:r>
            <a:endParaRPr lang="en-US" altLang="en-US" sz="20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Ethnomethodology</a:t>
            </a:r>
            <a:r>
              <a:rPr lang="en-US" altLang="en-US" sz="2000" smtClean="0"/>
              <a:t>: investigates people’s everyday procedures for creating, and managing a sense of objective reality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Phenomenology</a:t>
            </a:r>
            <a:r>
              <a:rPr lang="en-US" altLang="en-US" sz="2000" smtClean="0"/>
              <a:t>: explores how people’s taken for granted world is experienced and how structures of consciousness apprehend the world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Grounded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theory</a:t>
            </a:r>
            <a:r>
              <a:rPr lang="en-US" altLang="en-US" sz="2000" smtClean="0"/>
              <a:t>: uses the interplay between analysis and data collection to produce theory </a:t>
            </a:r>
            <a:endParaRPr lang="en-US" altLang="en-US" sz="2000" b="1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Qualitative strategies of inquiry (2)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Participatory action research</a:t>
            </a:r>
            <a:r>
              <a:rPr lang="en-US" altLang="en-US" sz="2000" smtClean="0"/>
              <a:t>: implies an effort on the part of people to understand the role of knowledge as a significant instrument of power and control </a:t>
            </a:r>
            <a:endParaRPr lang="en-US" altLang="en-US" sz="20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Narrative analysis</a:t>
            </a:r>
            <a:r>
              <a:rPr lang="en-US" altLang="en-US" sz="2000" smtClean="0"/>
              <a:t>: the analysis of a chronologically told story, exploring how various elements are sequenced.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Cultural studies: </a:t>
            </a:r>
            <a:r>
              <a:rPr lang="en-US" altLang="en-US" sz="2000" smtClean="0"/>
              <a:t>the study of a complex web of social customs, values and expectations that affect our ways of working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Gender studies</a:t>
            </a:r>
            <a:r>
              <a:rPr lang="en-US" altLang="en-US" sz="2000" smtClean="0"/>
              <a:t>: explores the process of constructing and differentiating gender and particularly gender inequalities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 smtClean="0"/>
              <a:t>Approaches to qualitative inquiry</a:t>
            </a:r>
            <a:endParaRPr lang="en-US" altLang="en-US" sz="3800" smtClean="0"/>
          </a:p>
        </p:txBody>
      </p:sp>
      <p:grpSp>
        <p:nvGrpSpPr>
          <p:cNvPr id="9219" name="Group 1"/>
          <p:cNvGrpSpPr>
            <a:grpSpLocks/>
          </p:cNvGrpSpPr>
          <p:nvPr/>
        </p:nvGrpSpPr>
        <p:grpSpPr bwMode="auto">
          <a:xfrm>
            <a:off x="1181100" y="1308100"/>
            <a:ext cx="5614988" cy="3827463"/>
            <a:chOff x="1180429" y="1308607"/>
            <a:chExt cx="5616401" cy="3826522"/>
          </a:xfrm>
        </p:grpSpPr>
        <p:sp>
          <p:nvSpPr>
            <p:cNvPr id="9233" name="Text Box 5"/>
            <p:cNvSpPr txBox="1">
              <a:spLocks noChangeArrowheads="1"/>
            </p:cNvSpPr>
            <p:nvPr/>
          </p:nvSpPr>
          <p:spPr bwMode="auto">
            <a:xfrm>
              <a:off x="1648654" y="4758891"/>
              <a:ext cx="4679950" cy="376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Determine the focus of the inquiry</a:t>
              </a:r>
              <a:endParaRPr lang="en-US" altLang="en-US" sz="1800"/>
            </a:p>
          </p:txBody>
        </p:sp>
        <p:sp>
          <p:nvSpPr>
            <p:cNvPr id="9234" name="Text Box 6"/>
            <p:cNvSpPr txBox="1">
              <a:spLocks noChangeArrowheads="1"/>
            </p:cNvSpPr>
            <p:nvPr/>
          </p:nvSpPr>
          <p:spPr bwMode="auto">
            <a:xfrm>
              <a:off x="1648654" y="4122853"/>
              <a:ext cx="4679950" cy="376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Formulate research questions</a:t>
              </a:r>
              <a:endParaRPr lang="en-US" altLang="en-US" sz="1800"/>
            </a:p>
          </p:txBody>
        </p:sp>
        <p:sp>
          <p:nvSpPr>
            <p:cNvPr id="9235" name="Text Box 7"/>
            <p:cNvSpPr txBox="1">
              <a:spLocks noChangeArrowheads="1"/>
            </p:cNvSpPr>
            <p:nvPr/>
          </p:nvSpPr>
          <p:spPr bwMode="auto">
            <a:xfrm>
              <a:off x="1648654" y="3486815"/>
              <a:ext cx="4679950" cy="376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Determine the unit of analysis</a:t>
              </a:r>
              <a:endParaRPr lang="en-US" altLang="en-US" sz="1800"/>
            </a:p>
          </p:txBody>
        </p:sp>
        <p:sp>
          <p:nvSpPr>
            <p:cNvPr id="9236" name="Text Box 8"/>
            <p:cNvSpPr txBox="1">
              <a:spLocks noChangeArrowheads="1"/>
            </p:cNvSpPr>
            <p:nvPr/>
          </p:nvSpPr>
          <p:spPr bwMode="auto">
            <a:xfrm>
              <a:off x="1180429" y="2580683"/>
              <a:ext cx="5616401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Determine the types of data to be collected (words (interviews, diaries, field notes), photos, videos, etc)</a:t>
              </a:r>
              <a:endParaRPr lang="en-US" altLang="en-US" sz="1800"/>
            </a:p>
          </p:txBody>
        </p:sp>
        <p:sp>
          <p:nvSpPr>
            <p:cNvPr id="9237" name="Text Box 9"/>
            <p:cNvSpPr txBox="1">
              <a:spLocks noChangeArrowheads="1"/>
            </p:cNvSpPr>
            <p:nvPr/>
          </p:nvSpPr>
          <p:spPr bwMode="auto">
            <a:xfrm>
              <a:off x="1648654" y="1944645"/>
              <a:ext cx="4679950" cy="376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Deciding on a sampling strategy</a:t>
              </a:r>
              <a:endParaRPr lang="en-US" altLang="en-US" sz="1800"/>
            </a:p>
          </p:txBody>
        </p:sp>
        <p:sp>
          <p:nvSpPr>
            <p:cNvPr id="9238" name="Text Box 10"/>
            <p:cNvSpPr txBox="1">
              <a:spLocks noChangeArrowheads="1"/>
            </p:cNvSpPr>
            <p:nvPr/>
          </p:nvSpPr>
          <p:spPr bwMode="auto">
            <a:xfrm>
              <a:off x="1648654" y="1308607"/>
              <a:ext cx="4679950" cy="376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Plan data analysis process</a:t>
              </a:r>
              <a:endParaRPr lang="en-US" altLang="en-US" sz="1800"/>
            </a:p>
          </p:txBody>
        </p:sp>
      </p:grpSp>
      <p:sp>
        <p:nvSpPr>
          <p:cNvPr id="9220" name="Line 11"/>
          <p:cNvSpPr>
            <a:spLocks noChangeShapeType="1"/>
          </p:cNvSpPr>
          <p:nvPr/>
        </p:nvSpPr>
        <p:spPr bwMode="auto">
          <a:xfrm flipV="1">
            <a:off x="4500563" y="5734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1" name="Line 18"/>
          <p:cNvSpPr>
            <a:spLocks noChangeShapeType="1"/>
          </p:cNvSpPr>
          <p:nvPr/>
        </p:nvSpPr>
        <p:spPr bwMode="auto">
          <a:xfrm>
            <a:off x="7596188" y="1497013"/>
            <a:ext cx="0" cy="3449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2" name="Line 22"/>
          <p:cNvSpPr>
            <a:spLocks noChangeShapeType="1"/>
          </p:cNvSpPr>
          <p:nvPr/>
        </p:nvSpPr>
        <p:spPr bwMode="auto">
          <a:xfrm flipH="1">
            <a:off x="6329363" y="37163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3" name="Line 23"/>
          <p:cNvSpPr>
            <a:spLocks noChangeShapeType="1"/>
          </p:cNvSpPr>
          <p:nvPr/>
        </p:nvSpPr>
        <p:spPr bwMode="auto">
          <a:xfrm flipH="1">
            <a:off x="6796088" y="29035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4" name="Line 22"/>
          <p:cNvSpPr>
            <a:spLocks noChangeShapeType="1"/>
          </p:cNvSpPr>
          <p:nvPr/>
        </p:nvSpPr>
        <p:spPr bwMode="auto">
          <a:xfrm flipH="1">
            <a:off x="6329363" y="21018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5" name="Line 22"/>
          <p:cNvSpPr>
            <a:spLocks noChangeShapeType="1"/>
          </p:cNvSpPr>
          <p:nvPr/>
        </p:nvSpPr>
        <p:spPr bwMode="auto">
          <a:xfrm flipH="1" flipV="1">
            <a:off x="6329363" y="1497013"/>
            <a:ext cx="125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6" name="Line 22"/>
          <p:cNvSpPr>
            <a:spLocks noChangeShapeType="1"/>
          </p:cNvSpPr>
          <p:nvPr/>
        </p:nvSpPr>
        <p:spPr bwMode="auto">
          <a:xfrm flipH="1">
            <a:off x="6329363" y="4311650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7" name="Line 22"/>
          <p:cNvSpPr>
            <a:spLocks noChangeShapeType="1"/>
          </p:cNvSpPr>
          <p:nvPr/>
        </p:nvSpPr>
        <p:spPr bwMode="auto">
          <a:xfrm flipH="1">
            <a:off x="6329363" y="4946650"/>
            <a:ext cx="125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6" name="Straight Arrow Connector 5"/>
          <p:cNvCxnSpPr>
            <a:stCxn id="9233" idx="0"/>
            <a:endCxn id="9234" idx="2"/>
          </p:cNvCxnSpPr>
          <p:nvPr/>
        </p:nvCxnSpPr>
        <p:spPr>
          <a:xfrm flipV="1">
            <a:off x="3989388" y="4498975"/>
            <a:ext cx="0" cy="2603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234" idx="0"/>
            <a:endCxn id="9235" idx="2"/>
          </p:cNvCxnSpPr>
          <p:nvPr/>
        </p:nvCxnSpPr>
        <p:spPr>
          <a:xfrm flipV="1">
            <a:off x="3989388" y="3862388"/>
            <a:ext cx="0" cy="26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235" idx="0"/>
            <a:endCxn id="9236" idx="2"/>
          </p:cNvCxnSpPr>
          <p:nvPr/>
        </p:nvCxnSpPr>
        <p:spPr>
          <a:xfrm flipV="1">
            <a:off x="3989388" y="3227388"/>
            <a:ext cx="0" cy="258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236" idx="0"/>
            <a:endCxn id="9237" idx="2"/>
          </p:cNvCxnSpPr>
          <p:nvPr/>
        </p:nvCxnSpPr>
        <p:spPr>
          <a:xfrm flipH="1" flipV="1">
            <a:off x="3989388" y="2320925"/>
            <a:ext cx="0" cy="26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237" idx="0"/>
            <a:endCxn id="9238" idx="2"/>
          </p:cNvCxnSpPr>
          <p:nvPr/>
        </p:nvCxnSpPr>
        <p:spPr>
          <a:xfrm flipV="1">
            <a:off x="3989388" y="1684338"/>
            <a:ext cx="0" cy="26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Volumes of data for inductive and deductive approaches</a:t>
            </a:r>
            <a:endParaRPr lang="en-US" altLang="en-US" smtClean="0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41438"/>
            <a:ext cx="52197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1291</Words>
  <Application>Microsoft Office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Default Design</vt:lpstr>
      <vt:lpstr>Qualitative Research Methodology</vt:lpstr>
      <vt:lpstr>Objectives</vt:lpstr>
      <vt:lpstr>Why qualitative? Some criticisms of quantitative methods</vt:lpstr>
      <vt:lpstr>Characteristics of qualitative research</vt:lpstr>
      <vt:lpstr>Qualitative paradigms and perspectives</vt:lpstr>
      <vt:lpstr>Qualitative strategies of inquiry (1)</vt:lpstr>
      <vt:lpstr>Qualitative strategies of inquiry (2)</vt:lpstr>
      <vt:lpstr>Approaches to qualitative inquiry</vt:lpstr>
      <vt:lpstr>Volumes of data for inductive and deductive approaches</vt:lpstr>
      <vt:lpstr>Sampling strategies (examples)</vt:lpstr>
      <vt:lpstr>Role of the researcher</vt:lpstr>
      <vt:lpstr>The role of the literature</vt:lpstr>
      <vt:lpstr>Collecting qualitative data: interviewing</vt:lpstr>
      <vt:lpstr>Collecting qualitative data: observation</vt:lpstr>
      <vt:lpstr>Collecting qualitative data: using visual sources</vt:lpstr>
      <vt:lpstr>Collecting qualitative data: unobtrusive measures</vt:lpstr>
      <vt:lpstr>Collecting qualitative data: research diaries</vt:lpstr>
      <vt:lpstr>Ethical checklist in qualitative research</vt:lpstr>
      <vt:lpstr>Generating validity</vt:lpstr>
      <vt:lpstr>External validity - generalising</vt:lpstr>
      <vt:lpstr>But in generalising, qualitative researchers need to be….</vt:lpstr>
      <vt:lpstr>Designing for reliability</vt:lpstr>
      <vt:lpstr>But we could abandon conventional terms and seek instead…</vt:lpstr>
      <vt:lpstr>Summary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design: qualitative methods</dc:title>
  <dc:creator>Gray</dc:creator>
  <cp:lastModifiedBy>.</cp:lastModifiedBy>
  <cp:revision>59</cp:revision>
  <dcterms:created xsi:type="dcterms:W3CDTF">2008-06-12T19:38:20Z</dcterms:created>
  <dcterms:modified xsi:type="dcterms:W3CDTF">2020-05-13T10:06:00Z</dcterms:modified>
</cp:coreProperties>
</file>