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3" r:id="rId4"/>
    <p:sldId id="279" r:id="rId5"/>
    <p:sldId id="261" r:id="rId6"/>
    <p:sldId id="276" r:id="rId7"/>
    <p:sldId id="257" r:id="rId8"/>
    <p:sldId id="277" r:id="rId9"/>
    <p:sldId id="259" r:id="rId10"/>
    <p:sldId id="263" r:id="rId11"/>
    <p:sldId id="266" r:id="rId12"/>
    <p:sldId id="268" r:id="rId13"/>
    <p:sldId id="264" r:id="rId14"/>
    <p:sldId id="274" r:id="rId15"/>
    <p:sldId id="265" r:id="rId16"/>
    <p:sldId id="267" r:id="rId17"/>
    <p:sldId id="278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6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6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914E0C5-C343-4E43-A8F8-B8654C2C5A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5F4A793-E57D-4F14-A93D-CD628FA548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463"/>
            <a:ext cx="8229600" cy="131127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1295400" y="6324600"/>
            <a:ext cx="6477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01000" y="63246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fld id="{5A49F59C-D8B4-4C0E-B8BA-16417490BB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3F141-B758-4375-BEA0-956FF280FF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70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731B57-B33D-4388-9B53-598942B87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3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E986C-158C-42D6-BC6F-3E13291C9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484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FF225-1C39-4C3E-887E-4D8B6F86B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818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21AF4-869A-4DBD-8E05-EAC18702F8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18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3DC5A-ED8F-4A73-A510-F601EB2B0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46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C466E-B845-4176-ABE1-5217E64A4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32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C7869-F6B6-4145-A419-5AC5C83C24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724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5C495-7AE2-48F1-971B-CD48B2E72D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667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D63EB-BFAA-4E80-947C-A7545BBEA4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74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43BFB-811F-4AAB-866B-AE5450E78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210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647F9-2D32-4072-B43D-85A1005B70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26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6A406-FA81-4021-B0DC-F709CD2EA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21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8ED03-816A-41F7-982B-5B1174E8BD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88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F1BDFD-B612-4F65-9B0A-A05CE482A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0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FEA148-E2AB-4D77-9001-349179B2B0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80E8E-9D0C-476E-980A-141715B808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69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875725-3E00-4005-99AE-CA12960ACB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38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7F19CC-A338-4C07-B623-053B4DB9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8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B086E3-DE09-466B-A2B3-7F019621C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73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84DBDB-88FC-498E-8824-0FA38F0711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60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172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fld id="{1580C7F7-6CC3-4E70-A231-2931A22C43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6F88F97C-C2BB-4D5A-8290-23CD1E9996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8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/>
              <a:t>Collecting Qualitative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Observation is the process if gathering first-hand information by observing people and places at a research site.</a:t>
            </a:r>
          </a:p>
          <a:p>
            <a:r>
              <a:rPr lang="en-US" altLang="en-US"/>
              <a:t>Observational roles</a:t>
            </a:r>
          </a:p>
          <a:p>
            <a:pPr lvl="1"/>
            <a:r>
              <a:rPr lang="en-US" altLang="en-US"/>
              <a:t>Participant observer</a:t>
            </a:r>
          </a:p>
          <a:p>
            <a:pPr lvl="1"/>
            <a:r>
              <a:rPr lang="en-US" altLang="en-US"/>
              <a:t>Non-Participant observer</a:t>
            </a:r>
          </a:p>
          <a:p>
            <a:r>
              <a:rPr lang="en-US" altLang="en-US"/>
              <a:t>Observational roles can be changed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Conduct multiple observations</a:t>
            </a:r>
          </a:p>
          <a:p>
            <a:r>
              <a:rPr lang="en-US" altLang="en-US"/>
              <a:t>Record both descriptive and reflective field notes during the observation</a:t>
            </a:r>
          </a:p>
          <a:p>
            <a:pPr lvl="1"/>
            <a:r>
              <a:rPr lang="en-US" altLang="en-US"/>
              <a:t>Descriptive field notes describe the events, activities and people</a:t>
            </a:r>
          </a:p>
          <a:p>
            <a:pPr lvl="1"/>
            <a:r>
              <a:rPr lang="en-US" altLang="en-US"/>
              <a:t>Reflective field notes record personal reflections that relate to their insights, hunches or broad themes that emerge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Interviews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45488" cy="4114800"/>
          </a:xfrm>
        </p:spPr>
        <p:txBody>
          <a:bodyPr/>
          <a:lstStyle/>
          <a:p>
            <a:r>
              <a:rPr lang="en-US" altLang="en-US" sz="2800"/>
              <a:t>Types:  Personal, Phone, e-mail, Focus Group</a:t>
            </a:r>
          </a:p>
          <a:p>
            <a:r>
              <a:rPr lang="en-US" altLang="en-US" sz="2800"/>
              <a:t>General open-ended questions are asked</a:t>
            </a:r>
          </a:p>
          <a:p>
            <a:pPr lvl="1"/>
            <a:r>
              <a:rPr lang="en-US" altLang="en-US"/>
              <a:t>allows the participant to create options for responding</a:t>
            </a:r>
          </a:p>
          <a:p>
            <a:pPr lvl="1"/>
            <a:r>
              <a:rPr lang="en-US" altLang="en-US"/>
              <a:t>participants can voice their experiences  and perspectives</a:t>
            </a:r>
          </a:p>
          <a:p>
            <a:r>
              <a:rPr lang="en-US" altLang="en-US" sz="2800"/>
              <a:t>Information is recorded then transcribed for analysis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Structured, unstructured, and semi-structured interviews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066800" y="1981200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Approach to</a:t>
            </a:r>
          </a:p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 Collection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048000" y="1981200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Type of</a:t>
            </a:r>
          </a:p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Response </a:t>
            </a:r>
          </a:p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Options to</a:t>
            </a:r>
          </a:p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Questions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029200" y="1981200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Types of </a:t>
            </a:r>
          </a:p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Interviews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7010400" y="1981200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Leading to</a:t>
            </a:r>
          </a:p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62471" name="AutoShape 7"/>
          <p:cNvSpPr>
            <a:spLocks noChangeArrowheads="1"/>
          </p:cNvSpPr>
          <p:nvPr/>
        </p:nvSpPr>
        <p:spPr bwMode="auto">
          <a:xfrm>
            <a:off x="1752600" y="3657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3733800" y="3657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5791200" y="3657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7696200" y="36576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762000" y="4281488"/>
            <a:ext cx="154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Quantitative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2476" name="AutoShape 12"/>
          <p:cNvSpPr>
            <a:spLocks noChangeArrowheads="1"/>
          </p:cNvSpPr>
          <p:nvPr/>
        </p:nvSpPr>
        <p:spPr bwMode="auto">
          <a:xfrm>
            <a:off x="2286000" y="4343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048000" y="4251325"/>
            <a:ext cx="1001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Closed-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Ended</a:t>
            </a:r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8" name="AutoShape 14"/>
          <p:cNvSpPr>
            <a:spLocks noChangeArrowheads="1"/>
          </p:cNvSpPr>
          <p:nvPr/>
        </p:nvSpPr>
        <p:spPr bwMode="auto">
          <a:xfrm>
            <a:off x="3886200" y="4343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4648200" y="4251325"/>
            <a:ext cx="19018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Structured/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semi-structured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Interviews</a:t>
            </a:r>
          </a:p>
        </p:txBody>
      </p:sp>
      <p:sp>
        <p:nvSpPr>
          <p:cNvPr id="62480" name="AutoShape 16"/>
          <p:cNvSpPr>
            <a:spLocks noChangeArrowheads="1"/>
          </p:cNvSpPr>
          <p:nvPr/>
        </p:nvSpPr>
        <p:spPr bwMode="auto">
          <a:xfrm>
            <a:off x="6248400" y="4343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7218363" y="4251325"/>
            <a:ext cx="11636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Scores to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answers</a:t>
            </a:r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762000" y="5535613"/>
            <a:ext cx="139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Qualitative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2286000" y="56388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3071813" y="5546725"/>
            <a:ext cx="890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Open-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Ended</a:t>
            </a:r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3886200" y="56388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648200" y="5546725"/>
            <a:ext cx="165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Unstructured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Interviews</a:t>
            </a:r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7146925" y="5546725"/>
            <a:ext cx="1692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Transcription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of words</a:t>
            </a:r>
          </a:p>
        </p:txBody>
      </p:sp>
      <p:sp>
        <p:nvSpPr>
          <p:cNvPr id="62488" name="AutoShape 24"/>
          <p:cNvSpPr>
            <a:spLocks noChangeArrowheads="1"/>
          </p:cNvSpPr>
          <p:nvPr/>
        </p:nvSpPr>
        <p:spPr bwMode="auto">
          <a:xfrm>
            <a:off x="6324600" y="56388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Public and private records</a:t>
            </a:r>
          </a:p>
          <a:p>
            <a:r>
              <a:rPr lang="en-US" altLang="en-US"/>
              <a:t>Good source for text data</a:t>
            </a:r>
          </a:p>
          <a:p>
            <a:r>
              <a:rPr lang="en-US" altLang="en-US"/>
              <a:t>You must obtain permission before using documents</a:t>
            </a:r>
          </a:p>
          <a:p>
            <a:r>
              <a:rPr lang="en-US" altLang="en-US"/>
              <a:t>Optically scan documents when possible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Audio-Visual materials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724400"/>
          </a:xfrm>
        </p:spPr>
        <p:txBody>
          <a:bodyPr/>
          <a:lstStyle/>
          <a:p>
            <a:r>
              <a:rPr lang="en-US" altLang="en-US"/>
              <a:t>Determine the material that can provide evidence to address your research questions</a:t>
            </a:r>
          </a:p>
          <a:p>
            <a:r>
              <a:rPr lang="en-US" altLang="en-US"/>
              <a:t>Determine if the material is available and obtain permission to use it</a:t>
            </a:r>
          </a:p>
          <a:p>
            <a:r>
              <a:rPr lang="en-US" altLang="en-US"/>
              <a:t>Check the accuracy and authenticity of the material if you do not record it yourself</a:t>
            </a:r>
          </a:p>
          <a:p>
            <a:r>
              <a:rPr lang="en-US" altLang="en-US"/>
              <a:t>Collect the data and organize it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will you record data?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protocols</a:t>
            </a:r>
          </a:p>
          <a:p>
            <a:pPr lvl="1"/>
            <a:r>
              <a:rPr lang="en-US" altLang="en-US"/>
              <a:t>Observation protocols</a:t>
            </a:r>
          </a:p>
          <a:p>
            <a:pPr lvl="1"/>
            <a:r>
              <a:rPr lang="en-US" altLang="en-US"/>
              <a:t>Interviewing protocols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Interview protocols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r>
              <a:rPr lang="en-US" altLang="en-US"/>
              <a:t>The header:  essential information about the interview</a:t>
            </a:r>
          </a:p>
          <a:p>
            <a:r>
              <a:rPr lang="en-US" altLang="en-US"/>
              <a:t>Open-ended questions include</a:t>
            </a:r>
          </a:p>
          <a:p>
            <a:pPr lvl="1"/>
            <a:r>
              <a:rPr lang="en-US" altLang="en-US"/>
              <a:t>“ice-breaker”</a:t>
            </a:r>
          </a:p>
          <a:p>
            <a:pPr lvl="1"/>
            <a:r>
              <a:rPr lang="en-US" altLang="en-US"/>
              <a:t>ones that address major research questions</a:t>
            </a:r>
          </a:p>
          <a:p>
            <a:pPr lvl="1"/>
            <a:r>
              <a:rPr lang="en-US" altLang="en-US"/>
              <a:t>probes that clarify and elaborate</a:t>
            </a:r>
          </a:p>
          <a:p>
            <a:r>
              <a:rPr lang="en-US" altLang="en-US"/>
              <a:t>Closing comments thanking the participant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Observational protocols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header:  essential information about the interview</a:t>
            </a:r>
          </a:p>
          <a:p>
            <a:r>
              <a:rPr lang="en-US" altLang="en-US"/>
              <a:t>Left column to record descriptive notes</a:t>
            </a:r>
          </a:p>
          <a:p>
            <a:r>
              <a:rPr lang="en-US" altLang="en-US"/>
              <a:t>Right column to record reflective notes</a:t>
            </a:r>
          </a:p>
          <a:p>
            <a:r>
              <a:rPr lang="en-US" altLang="en-US"/>
              <a:t>A picture of the site may be sketched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you administer data collection?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Time needed for data collection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Limit initial collection to one or two observations or interviews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Time is needed to establish a substantial data base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Obtaining permission to use materials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Ethical issues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Anonymity of participants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Convey true purpose of study without deception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Ideas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participants and sites will be studied?</a:t>
            </a:r>
          </a:p>
          <a:p>
            <a:r>
              <a:rPr lang="en-US" altLang="en-US"/>
              <a:t>What information will you collect?</a:t>
            </a:r>
          </a:p>
          <a:p>
            <a:r>
              <a:rPr lang="en-US" altLang="en-US"/>
              <a:t>How will you record data?</a:t>
            </a:r>
          </a:p>
          <a:p>
            <a:r>
              <a:rPr lang="en-US" altLang="en-US"/>
              <a:t>How will you administer data collection?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will be studied? Purposeful Sampling</a:t>
            </a: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2514600" y="2971800"/>
            <a:ext cx="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2209800" y="5791200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2209800" y="6019800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77849" name="Group 25"/>
          <p:cNvGrpSpPr>
            <a:grpSpLocks/>
          </p:cNvGrpSpPr>
          <p:nvPr/>
        </p:nvGrpSpPr>
        <p:grpSpPr bwMode="auto">
          <a:xfrm>
            <a:off x="1143000" y="1447800"/>
            <a:ext cx="7696200" cy="5181600"/>
            <a:chOff x="720" y="912"/>
            <a:chExt cx="4848" cy="3264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912" y="912"/>
              <a:ext cx="3744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en-US" sz="2800" b="1">
                  <a:latin typeface="Times New Roman" panose="02020603050405020304" pitchFamily="18" charset="0"/>
                </a:rPr>
                <a:t>Random “Quantitative” Sampling</a:t>
              </a:r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912" y="1200"/>
              <a:ext cx="4416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Select Representative individuals</a:t>
              </a:r>
              <a:endParaRPr lang="en-US" altLang="en-US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To generalize from sample to population</a:t>
              </a:r>
              <a:endPara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		</a:t>
              </a:r>
              <a:r>
                <a:rPr lang="en-US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To make claims about the population</a:t>
              </a:r>
            </a:p>
            <a:p>
              <a:r>
                <a:rPr lang="en-US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		To build/test “theories” that explain the population</a:t>
              </a: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7829" name="Line 5"/>
            <p:cNvSpPr>
              <a:spLocks noChangeShapeType="1"/>
            </p:cNvSpPr>
            <p:nvPr/>
          </p:nvSpPr>
          <p:spPr bwMode="auto">
            <a:xfrm>
              <a:off x="1008" y="1632"/>
              <a:ext cx="48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1" name="Line 7"/>
            <p:cNvSpPr>
              <a:spLocks noChangeShapeType="1"/>
            </p:cNvSpPr>
            <p:nvPr/>
          </p:nvSpPr>
          <p:spPr bwMode="auto">
            <a:xfrm>
              <a:off x="1584" y="1872"/>
              <a:ext cx="48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1584" y="1872"/>
              <a:ext cx="0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960" y="2160"/>
              <a:ext cx="3648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en-US" sz="2800" b="1">
                  <a:latin typeface="Times New Roman" panose="02020603050405020304" pitchFamily="18" charset="0"/>
                </a:rPr>
                <a:t>Purposeful “Qualitative” Sampling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720" y="2544"/>
              <a:ext cx="4848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Select people/sites who can best help us understand our   </a:t>
              </a:r>
            </a:p>
            <a:p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      phenomenon</a:t>
              </a:r>
              <a:endPara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To develop detailed understanding</a:t>
              </a:r>
              <a:endPara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		</a:t>
              </a:r>
              <a:r>
                <a:rPr lang="en-US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That might be “useful”: information</a:t>
              </a:r>
            </a:p>
            <a:p>
              <a:r>
                <a:rPr lang="en-US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		That might help people “learn” about the phenomenon</a:t>
              </a:r>
            </a:p>
            <a:p>
              <a:r>
                <a:rPr lang="en-US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		That might give voice to “silenced” people</a:t>
              </a:r>
              <a:endPara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1008" y="1440"/>
              <a:ext cx="0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1584" y="2064"/>
              <a:ext cx="48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1008" y="2784"/>
              <a:ext cx="0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1008" y="3216"/>
              <a:ext cx="3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1392" y="3312"/>
              <a:ext cx="0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1392" y="3456"/>
              <a:ext cx="52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1392" y="3648"/>
              <a:ext cx="52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>
              <a:off x="1392" y="3792"/>
              <a:ext cx="52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>
              <a:off x="1392" y="3504"/>
              <a:ext cx="0" cy="14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48" name="Line 24"/>
            <p:cNvSpPr>
              <a:spLocks noChangeShapeType="1"/>
            </p:cNvSpPr>
            <p:nvPr/>
          </p:nvSpPr>
          <p:spPr bwMode="auto">
            <a:xfrm>
              <a:off x="1392" y="3648"/>
              <a:ext cx="0" cy="28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purposeful sampling</a:t>
            </a:r>
          </a:p>
        </p:txBody>
      </p:sp>
      <p:sp>
        <p:nvSpPr>
          <p:cNvPr id="43011" name="Text Box 1027"/>
          <p:cNvSpPr txBox="1">
            <a:spLocks noChangeArrowheads="1"/>
          </p:cNvSpPr>
          <p:nvPr/>
        </p:nvSpPr>
        <p:spPr bwMode="auto">
          <a:xfrm>
            <a:off x="2655888" y="1690688"/>
            <a:ext cx="4659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When Does Sampling Occur?</a:t>
            </a:r>
            <a:endParaRPr lang="en-US" altLang="en-US" sz="28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Text Box 1028"/>
          <p:cNvSpPr txBox="1">
            <a:spLocks noChangeArrowheads="1"/>
          </p:cNvSpPr>
          <p:nvPr/>
        </p:nvSpPr>
        <p:spPr bwMode="auto">
          <a:xfrm>
            <a:off x="1198563" y="20986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Before Data Collection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43013" name="Text Box 1029"/>
          <p:cNvSpPr txBox="1">
            <a:spLocks noChangeArrowheads="1"/>
          </p:cNvSpPr>
          <p:nvPr/>
        </p:nvSpPr>
        <p:spPr bwMode="auto">
          <a:xfrm>
            <a:off x="5557838" y="2108200"/>
            <a:ext cx="3052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After Data Collection 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has started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3014" name="Text Box 1030"/>
          <p:cNvSpPr txBox="1">
            <a:spLocks noChangeArrowheads="1"/>
          </p:cNvSpPr>
          <p:nvPr/>
        </p:nvSpPr>
        <p:spPr bwMode="auto">
          <a:xfrm>
            <a:off x="1220788" y="2438400"/>
            <a:ext cx="2741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What is the  intent?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43015" name="Line 1031"/>
          <p:cNvSpPr>
            <a:spLocks noChangeShapeType="1"/>
          </p:cNvSpPr>
          <p:nvPr/>
        </p:nvSpPr>
        <p:spPr bwMode="auto">
          <a:xfrm>
            <a:off x="1143000" y="2895600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16" name="Text Box 1032"/>
          <p:cNvSpPr txBox="1">
            <a:spLocks noChangeArrowheads="1"/>
          </p:cNvSpPr>
          <p:nvPr/>
        </p:nvSpPr>
        <p:spPr bwMode="auto">
          <a:xfrm>
            <a:off x="762000" y="2895600"/>
            <a:ext cx="11144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To develop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many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perspectives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7" name="Rectangle 1033"/>
          <p:cNvSpPr>
            <a:spLocks noChangeArrowheads="1"/>
          </p:cNvSpPr>
          <p:nvPr/>
        </p:nvSpPr>
        <p:spPr bwMode="auto">
          <a:xfrm>
            <a:off x="1447800" y="5867400"/>
            <a:ext cx="7620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Extreme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Case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Sampling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8" name="Text Box 1034"/>
          <p:cNvSpPr txBox="1">
            <a:spLocks noChangeArrowheads="1"/>
          </p:cNvSpPr>
          <p:nvPr/>
        </p:nvSpPr>
        <p:spPr bwMode="auto">
          <a:xfrm>
            <a:off x="1295400" y="4559300"/>
            <a:ext cx="13335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To describe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particularly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troublesome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or enlightening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cases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9" name="Rectangle 1035"/>
          <p:cNvSpPr>
            <a:spLocks noChangeArrowheads="1"/>
          </p:cNvSpPr>
          <p:nvPr/>
        </p:nvSpPr>
        <p:spPr bwMode="auto">
          <a:xfrm>
            <a:off x="2438400" y="4419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Typical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Sampling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20" name="Text Box 1036"/>
          <p:cNvSpPr txBox="1">
            <a:spLocks noChangeArrowheads="1"/>
          </p:cNvSpPr>
          <p:nvPr/>
        </p:nvSpPr>
        <p:spPr bwMode="auto">
          <a:xfrm>
            <a:off x="1905000" y="3200400"/>
            <a:ext cx="1489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To describe what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is “typical” to 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those unfamiliar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with the case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21" name="Line 1037"/>
          <p:cNvSpPr>
            <a:spLocks noChangeShapeType="1"/>
          </p:cNvSpPr>
          <p:nvPr/>
        </p:nvSpPr>
        <p:spPr bwMode="auto">
          <a:xfrm>
            <a:off x="1143000" y="2895600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22" name="Line 1038"/>
          <p:cNvSpPr>
            <a:spLocks noChangeShapeType="1"/>
          </p:cNvSpPr>
          <p:nvPr/>
        </p:nvSpPr>
        <p:spPr bwMode="auto">
          <a:xfrm>
            <a:off x="2895600" y="27432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23" name="Line 1039"/>
          <p:cNvSpPr>
            <a:spLocks noChangeShapeType="1"/>
          </p:cNvSpPr>
          <p:nvPr/>
        </p:nvSpPr>
        <p:spPr bwMode="auto">
          <a:xfrm>
            <a:off x="2895600" y="2438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24" name="Line 1040"/>
          <p:cNvSpPr>
            <a:spLocks noChangeShapeType="1"/>
          </p:cNvSpPr>
          <p:nvPr/>
        </p:nvSpPr>
        <p:spPr bwMode="auto">
          <a:xfrm>
            <a:off x="7086600" y="2819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25" name="Text Box 1041"/>
          <p:cNvSpPr txBox="1">
            <a:spLocks noChangeArrowheads="1"/>
          </p:cNvSpPr>
          <p:nvPr/>
        </p:nvSpPr>
        <p:spPr bwMode="auto">
          <a:xfrm>
            <a:off x="5699125" y="2860675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What is the intent?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26" name="Line 1042"/>
          <p:cNvSpPr>
            <a:spLocks noChangeShapeType="1"/>
          </p:cNvSpPr>
          <p:nvPr/>
        </p:nvSpPr>
        <p:spPr bwMode="auto">
          <a:xfrm>
            <a:off x="7086600" y="32766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27" name="Line 1043"/>
          <p:cNvSpPr>
            <a:spLocks noChangeShapeType="1"/>
          </p:cNvSpPr>
          <p:nvPr/>
        </p:nvSpPr>
        <p:spPr bwMode="auto">
          <a:xfrm>
            <a:off x="6096000" y="34290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28" name="Line 1044"/>
          <p:cNvSpPr>
            <a:spLocks noChangeShapeType="1"/>
          </p:cNvSpPr>
          <p:nvPr/>
        </p:nvSpPr>
        <p:spPr bwMode="auto">
          <a:xfrm>
            <a:off x="6096000" y="3429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29" name="Line 1045"/>
          <p:cNvSpPr>
            <a:spLocks noChangeShapeType="1"/>
          </p:cNvSpPr>
          <p:nvPr/>
        </p:nvSpPr>
        <p:spPr bwMode="auto">
          <a:xfrm>
            <a:off x="8077200" y="3429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30" name="Text Box 1046"/>
          <p:cNvSpPr txBox="1">
            <a:spLocks noChangeArrowheads="1"/>
          </p:cNvSpPr>
          <p:nvPr/>
        </p:nvSpPr>
        <p:spPr bwMode="auto">
          <a:xfrm>
            <a:off x="5851525" y="3516313"/>
            <a:ext cx="15859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To take advantage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of whatever case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unfolds</a:t>
            </a:r>
          </a:p>
        </p:txBody>
      </p:sp>
      <p:sp>
        <p:nvSpPr>
          <p:cNvPr id="43031" name="Line 1047"/>
          <p:cNvSpPr>
            <a:spLocks noChangeShapeType="1"/>
          </p:cNvSpPr>
          <p:nvPr/>
        </p:nvSpPr>
        <p:spPr bwMode="auto">
          <a:xfrm>
            <a:off x="6096000" y="4191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32" name="Rectangle 1048"/>
          <p:cNvSpPr>
            <a:spLocks noChangeArrowheads="1"/>
          </p:cNvSpPr>
          <p:nvPr/>
        </p:nvSpPr>
        <p:spPr bwMode="auto">
          <a:xfrm>
            <a:off x="6019800" y="44958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en-US" altLang="en-US" sz="1400">
              <a:latin typeface="Times New Roman" panose="02020603050405020304" pitchFamily="18" charset="0"/>
            </a:endParaRPr>
          </a:p>
          <a:p>
            <a:pPr algn="ctr"/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33" name="Text Box 1049"/>
          <p:cNvSpPr txBox="1">
            <a:spLocks noChangeArrowheads="1"/>
          </p:cNvSpPr>
          <p:nvPr/>
        </p:nvSpPr>
        <p:spPr bwMode="auto">
          <a:xfrm>
            <a:off x="6000750" y="4506913"/>
            <a:ext cx="1249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Opportunistic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Sampling</a:t>
            </a:r>
          </a:p>
        </p:txBody>
      </p:sp>
      <p:sp>
        <p:nvSpPr>
          <p:cNvPr id="43034" name="Text Box 1050"/>
          <p:cNvSpPr txBox="1">
            <a:spLocks noChangeArrowheads="1"/>
          </p:cNvSpPr>
          <p:nvPr/>
        </p:nvSpPr>
        <p:spPr bwMode="auto">
          <a:xfrm>
            <a:off x="6858000" y="5181600"/>
            <a:ext cx="11620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To locate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people or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sites to study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35" name="Line 1051"/>
          <p:cNvSpPr>
            <a:spLocks noChangeShapeType="1"/>
          </p:cNvSpPr>
          <p:nvPr/>
        </p:nvSpPr>
        <p:spPr bwMode="auto">
          <a:xfrm>
            <a:off x="7467600" y="5791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36" name="Rectangle 1052"/>
          <p:cNvSpPr>
            <a:spLocks noChangeArrowheads="1"/>
          </p:cNvSpPr>
          <p:nvPr/>
        </p:nvSpPr>
        <p:spPr bwMode="auto">
          <a:xfrm>
            <a:off x="7010400" y="60198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Snowball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Sampling</a:t>
            </a:r>
          </a:p>
        </p:txBody>
      </p:sp>
      <p:sp>
        <p:nvSpPr>
          <p:cNvPr id="43037" name="Line 1053"/>
          <p:cNvSpPr>
            <a:spLocks noChangeShapeType="1"/>
          </p:cNvSpPr>
          <p:nvPr/>
        </p:nvSpPr>
        <p:spPr bwMode="auto">
          <a:xfrm>
            <a:off x="7467600" y="3429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38" name="Text Box 1054"/>
          <p:cNvSpPr txBox="1">
            <a:spLocks noChangeArrowheads="1"/>
          </p:cNvSpPr>
          <p:nvPr/>
        </p:nvSpPr>
        <p:spPr bwMode="auto">
          <a:xfrm>
            <a:off x="7543800" y="3552825"/>
            <a:ext cx="12398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To explore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confirming or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disconfirming</a:t>
            </a:r>
            <a:endParaRPr lang="en-US" altLang="en-US" sz="1400">
              <a:latin typeface="Times New Roman" panose="02020603050405020304" pitchFamily="18" charset="0"/>
            </a:endParaRPr>
          </a:p>
          <a:p>
            <a:r>
              <a:rPr lang="en-US" altLang="en-US" sz="1400" b="1">
                <a:latin typeface="Times New Roman" panose="02020603050405020304" pitchFamily="18" charset="0"/>
              </a:rPr>
              <a:t>cases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39" name="Line 1055"/>
          <p:cNvSpPr>
            <a:spLocks noChangeShapeType="1"/>
          </p:cNvSpPr>
          <p:nvPr/>
        </p:nvSpPr>
        <p:spPr bwMode="auto">
          <a:xfrm>
            <a:off x="8077200" y="4343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40" name="Rectangle 1056"/>
          <p:cNvSpPr>
            <a:spLocks noChangeArrowheads="1"/>
          </p:cNvSpPr>
          <p:nvPr/>
        </p:nvSpPr>
        <p:spPr bwMode="auto">
          <a:xfrm>
            <a:off x="7620000" y="45720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Confirming/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Disconfirming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Sampling</a:t>
            </a:r>
          </a:p>
        </p:txBody>
      </p:sp>
      <p:sp>
        <p:nvSpPr>
          <p:cNvPr id="43041" name="Line 1057"/>
          <p:cNvSpPr>
            <a:spLocks noChangeShapeType="1"/>
          </p:cNvSpPr>
          <p:nvPr/>
        </p:nvSpPr>
        <p:spPr bwMode="auto">
          <a:xfrm>
            <a:off x="7467600" y="495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42" name="Line 1058"/>
          <p:cNvSpPr>
            <a:spLocks noChangeShapeType="1"/>
          </p:cNvSpPr>
          <p:nvPr/>
        </p:nvSpPr>
        <p:spPr bwMode="auto">
          <a:xfrm>
            <a:off x="4648200" y="2895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43" name="Line 1059"/>
          <p:cNvSpPr>
            <a:spLocks noChangeShapeType="1"/>
          </p:cNvSpPr>
          <p:nvPr/>
        </p:nvSpPr>
        <p:spPr bwMode="auto">
          <a:xfrm>
            <a:off x="2743200" y="2895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44" name="Line 1060"/>
          <p:cNvSpPr>
            <a:spLocks noChangeShapeType="1"/>
          </p:cNvSpPr>
          <p:nvPr/>
        </p:nvSpPr>
        <p:spPr bwMode="auto">
          <a:xfrm>
            <a:off x="2743200" y="4114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45" name="Line 1061"/>
          <p:cNvSpPr>
            <a:spLocks noChangeShapeType="1"/>
          </p:cNvSpPr>
          <p:nvPr/>
        </p:nvSpPr>
        <p:spPr bwMode="auto">
          <a:xfrm>
            <a:off x="1828800" y="28956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46" name="Line 1062"/>
          <p:cNvSpPr>
            <a:spLocks noChangeShapeType="1"/>
          </p:cNvSpPr>
          <p:nvPr/>
        </p:nvSpPr>
        <p:spPr bwMode="auto">
          <a:xfrm>
            <a:off x="1828800" y="5562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47" name="Rectangle 1063"/>
          <p:cNvSpPr>
            <a:spLocks noChangeArrowheads="1"/>
          </p:cNvSpPr>
          <p:nvPr/>
        </p:nvSpPr>
        <p:spPr bwMode="auto">
          <a:xfrm>
            <a:off x="914400" y="3810000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Maximal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Variation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Sampling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48" name="Line 1064"/>
          <p:cNvSpPr>
            <a:spLocks noChangeShapeType="1"/>
          </p:cNvSpPr>
          <p:nvPr/>
        </p:nvSpPr>
        <p:spPr bwMode="auto">
          <a:xfrm>
            <a:off x="1143000" y="3581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49" name="Line 1065"/>
          <p:cNvSpPr>
            <a:spLocks noChangeShapeType="1"/>
          </p:cNvSpPr>
          <p:nvPr/>
        </p:nvSpPr>
        <p:spPr bwMode="auto">
          <a:xfrm>
            <a:off x="3581400" y="28956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50" name="Text Box 1066"/>
          <p:cNvSpPr txBox="1">
            <a:spLocks noChangeArrowheads="1"/>
          </p:cNvSpPr>
          <p:nvPr/>
        </p:nvSpPr>
        <p:spPr bwMode="auto">
          <a:xfrm>
            <a:off x="2743200" y="5045075"/>
            <a:ext cx="1760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To generate a theory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 or concept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51" name="Line 1067"/>
          <p:cNvSpPr>
            <a:spLocks noChangeShapeType="1"/>
          </p:cNvSpPr>
          <p:nvPr/>
        </p:nvSpPr>
        <p:spPr bwMode="auto">
          <a:xfrm>
            <a:off x="3581400" y="5486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52" name="Rectangle 1068"/>
          <p:cNvSpPr>
            <a:spLocks noChangeArrowheads="1"/>
          </p:cNvSpPr>
          <p:nvPr/>
        </p:nvSpPr>
        <p:spPr bwMode="auto">
          <a:xfrm>
            <a:off x="2667000" y="57150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Theory or Concept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Sampling</a:t>
            </a:r>
          </a:p>
        </p:txBody>
      </p:sp>
      <p:sp>
        <p:nvSpPr>
          <p:cNvPr id="43053" name="Line 1069"/>
          <p:cNvSpPr>
            <a:spLocks noChangeShapeType="1"/>
          </p:cNvSpPr>
          <p:nvPr/>
        </p:nvSpPr>
        <p:spPr bwMode="auto">
          <a:xfrm>
            <a:off x="4267200" y="2895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54" name="Text Box 1070"/>
          <p:cNvSpPr txBox="1">
            <a:spLocks noChangeArrowheads="1"/>
          </p:cNvSpPr>
          <p:nvPr/>
        </p:nvSpPr>
        <p:spPr bwMode="auto">
          <a:xfrm>
            <a:off x="3565525" y="3211513"/>
            <a:ext cx="1633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To describe some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sub-group in depth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55" name="Line 1071"/>
          <p:cNvSpPr>
            <a:spLocks noChangeShapeType="1"/>
          </p:cNvSpPr>
          <p:nvPr/>
        </p:nvSpPr>
        <p:spPr bwMode="auto">
          <a:xfrm>
            <a:off x="4267200" y="3733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56" name="Rectangle 1072"/>
          <p:cNvSpPr>
            <a:spLocks noChangeArrowheads="1"/>
          </p:cNvSpPr>
          <p:nvPr/>
        </p:nvSpPr>
        <p:spPr bwMode="auto">
          <a:xfrm>
            <a:off x="3733800" y="3962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Homogenous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Sampling</a:t>
            </a:r>
          </a:p>
        </p:txBody>
      </p:sp>
      <p:sp>
        <p:nvSpPr>
          <p:cNvPr id="43057" name="Line 1073"/>
          <p:cNvSpPr>
            <a:spLocks noChangeShapeType="1"/>
          </p:cNvSpPr>
          <p:nvPr/>
        </p:nvSpPr>
        <p:spPr bwMode="auto">
          <a:xfrm>
            <a:off x="5181600" y="28956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58" name="Text Box 1074"/>
          <p:cNvSpPr txBox="1">
            <a:spLocks noChangeArrowheads="1"/>
          </p:cNvSpPr>
          <p:nvPr/>
        </p:nvSpPr>
        <p:spPr bwMode="auto">
          <a:xfrm>
            <a:off x="4419600" y="4430713"/>
            <a:ext cx="16002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</a:rPr>
              <a:t>To describe a</a:t>
            </a:r>
          </a:p>
          <a:p>
            <a:r>
              <a:rPr lang="en-US" altLang="en-US" sz="1400" b="1">
                <a:latin typeface="Times New Roman" panose="02020603050405020304" pitchFamily="18" charset="0"/>
              </a:rPr>
              <a:t>case that illustrates “dramatically” the situation</a:t>
            </a:r>
          </a:p>
        </p:txBody>
      </p:sp>
      <p:sp>
        <p:nvSpPr>
          <p:cNvPr id="43059" name="Line 1075"/>
          <p:cNvSpPr>
            <a:spLocks noChangeShapeType="1"/>
          </p:cNvSpPr>
          <p:nvPr/>
        </p:nvSpPr>
        <p:spPr bwMode="auto">
          <a:xfrm>
            <a:off x="5181600" y="5486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60" name="Rectangle 1076"/>
          <p:cNvSpPr>
            <a:spLocks noChangeArrowheads="1"/>
          </p:cNvSpPr>
          <p:nvPr/>
        </p:nvSpPr>
        <p:spPr bwMode="auto">
          <a:xfrm>
            <a:off x="4495800" y="5715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Theory or Concept</a:t>
            </a:r>
          </a:p>
          <a:p>
            <a:pPr algn="ctr"/>
            <a:r>
              <a:rPr lang="en-US" altLang="en-US" sz="1400" b="1">
                <a:latin typeface="Times New Roman" panose="02020603050405020304" pitchFamily="18" charset="0"/>
              </a:rPr>
              <a:t>Sampling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61" name="Line 1077"/>
          <p:cNvSpPr>
            <a:spLocks noChangeShapeType="1"/>
          </p:cNvSpPr>
          <p:nvPr/>
        </p:nvSpPr>
        <p:spPr bwMode="auto">
          <a:xfrm>
            <a:off x="2895600" y="21336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62" name="Line 1078"/>
          <p:cNvSpPr>
            <a:spLocks noChangeShapeType="1"/>
          </p:cNvSpPr>
          <p:nvPr/>
        </p:nvSpPr>
        <p:spPr bwMode="auto">
          <a:xfrm>
            <a:off x="7086600" y="21336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63" name="Line 1079"/>
          <p:cNvSpPr>
            <a:spLocks noChangeShapeType="1"/>
          </p:cNvSpPr>
          <p:nvPr/>
        </p:nvSpPr>
        <p:spPr bwMode="auto">
          <a:xfrm>
            <a:off x="2895600" y="2133600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size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Small for in-depth perspective</a:t>
            </a:r>
          </a:p>
          <a:p>
            <a:pPr lvl="1"/>
            <a:r>
              <a:rPr lang="en-US" altLang="en-US"/>
              <a:t>1 individual</a:t>
            </a:r>
          </a:p>
          <a:p>
            <a:pPr lvl="1"/>
            <a:r>
              <a:rPr lang="en-US" altLang="en-US"/>
              <a:t>4 cases</a:t>
            </a:r>
          </a:p>
          <a:p>
            <a:pPr lvl="1"/>
            <a:r>
              <a:rPr lang="en-US" altLang="en-US"/>
              <a:t>20-30 interviews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permissions are needed?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r>
              <a:rPr lang="en-US" altLang="en-US"/>
              <a:t>Gain permission from Institutional Review Board (IRB)</a:t>
            </a:r>
          </a:p>
          <a:p>
            <a:r>
              <a:rPr lang="en-US" altLang="en-US"/>
              <a:t>Gain permission from “gatekeepers” at the research site</a:t>
            </a:r>
          </a:p>
          <a:p>
            <a:pPr lvl="1"/>
            <a:r>
              <a:rPr lang="en-US" altLang="en-US"/>
              <a:t>Gatekeepers:  individuals at  the site who provide site access, help researcher locate people and identify places to study</a:t>
            </a:r>
          </a:p>
          <a:p>
            <a:pPr lvl="1"/>
            <a:r>
              <a:rPr lang="en-US" altLang="en-US"/>
              <a:t>The gatekeeper may require written permission about the project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Differences between qualitative and quantitative permissions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Study conduced at site</a:t>
            </a:r>
          </a:p>
          <a:p>
            <a:r>
              <a:rPr lang="en-US" altLang="en-US"/>
              <a:t>In-depth interviewing and prolonged observing</a:t>
            </a:r>
          </a:p>
          <a:p>
            <a:r>
              <a:rPr lang="en-US" altLang="en-US"/>
              <a:t>Personal nature of some qualitative studies (not amenable to variables and measures)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for the gatekeeper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772400" cy="4419600"/>
          </a:xfrm>
        </p:spPr>
        <p:txBody>
          <a:bodyPr/>
          <a:lstStyle/>
          <a:p>
            <a:r>
              <a:rPr lang="en-US" altLang="en-US"/>
              <a:t>Why their site was chosen</a:t>
            </a:r>
          </a:p>
          <a:p>
            <a:r>
              <a:rPr lang="en-US" altLang="en-US"/>
              <a:t>What time and resources are required</a:t>
            </a:r>
          </a:p>
          <a:p>
            <a:r>
              <a:rPr lang="en-US" altLang="en-US"/>
              <a:t>What will be accomplished at the site</a:t>
            </a:r>
          </a:p>
          <a:p>
            <a:r>
              <a:rPr lang="en-US" altLang="en-US"/>
              <a:t>What potential there is for your presence to be disruptive</a:t>
            </a:r>
          </a:p>
          <a:p>
            <a:r>
              <a:rPr lang="en-US" altLang="en-US"/>
              <a:t>What individuals at the site will gain from the study</a:t>
            </a:r>
          </a:p>
          <a:p>
            <a:r>
              <a:rPr lang="en-US" altLang="en-US"/>
              <a:t>How you will use and report the results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information will you collect?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Observations</a:t>
            </a:r>
          </a:p>
          <a:p>
            <a:r>
              <a:rPr lang="en-US" altLang="en-US"/>
              <a:t>Interviews</a:t>
            </a:r>
          </a:p>
          <a:p>
            <a:r>
              <a:rPr lang="en-US" altLang="en-US"/>
              <a:t>Documents</a:t>
            </a:r>
          </a:p>
          <a:p>
            <a:r>
              <a:rPr lang="en-US" altLang="en-US"/>
              <a:t>Audio-Visual Materials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swell 2E Spring 2004">
  <a:themeElements>
    <a:clrScheme name="Creswell 2E Spring 2004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Creswell 2E Spring 20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reswell 2E Spring 2004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Creswell 2e Design Template</Template>
  <TotalTime>364</TotalTime>
  <Words>791</Words>
  <Application>Microsoft Office PowerPoint</Application>
  <PresentationFormat>On-screen Show (4:3)</PresentationFormat>
  <Paragraphs>199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Arial Black</vt:lpstr>
      <vt:lpstr>Arial</vt:lpstr>
      <vt:lpstr>Creswell 2E Spring 2004</vt:lpstr>
      <vt:lpstr>Custom Design</vt:lpstr>
      <vt:lpstr>Chapter 8 </vt:lpstr>
      <vt:lpstr>Key Ideas</vt:lpstr>
      <vt:lpstr>Who will be studied? Purposeful Sampling</vt:lpstr>
      <vt:lpstr>Types of purposeful sampling</vt:lpstr>
      <vt:lpstr>Sample size</vt:lpstr>
      <vt:lpstr>What permissions are needed?</vt:lpstr>
      <vt:lpstr>Differences between qualitative and quantitative permissions</vt:lpstr>
      <vt:lpstr>Information for the gatekeeper</vt:lpstr>
      <vt:lpstr>What information will you collect?</vt:lpstr>
      <vt:lpstr>Observations</vt:lpstr>
      <vt:lpstr>Observations</vt:lpstr>
      <vt:lpstr>Interviews</vt:lpstr>
      <vt:lpstr>Structured, unstructured, and semi-structured interviews</vt:lpstr>
      <vt:lpstr>Documents</vt:lpstr>
      <vt:lpstr>Audio-Visual materials</vt:lpstr>
      <vt:lpstr>How will you record data?</vt:lpstr>
      <vt:lpstr>Interview protocols</vt:lpstr>
      <vt:lpstr>Observational protocols</vt:lpstr>
      <vt:lpstr>How do you administer data collection?</vt:lpstr>
    </vt:vector>
  </TitlesOfParts>
  <Company>Grace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</dc:title>
  <dc:creator>Ron Shope</dc:creator>
  <cp:lastModifiedBy>.</cp:lastModifiedBy>
  <cp:revision>38</cp:revision>
  <cp:lastPrinted>2001-05-06T05:22:48Z</cp:lastPrinted>
  <dcterms:created xsi:type="dcterms:W3CDTF">2001-04-30T03:00:04Z</dcterms:created>
  <dcterms:modified xsi:type="dcterms:W3CDTF">2020-04-27T05:09:25Z</dcterms:modified>
</cp:coreProperties>
</file>