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9"/>
  </p:notesMasterIdLst>
  <p:sldIdLst>
    <p:sldId id="256" r:id="rId2"/>
    <p:sldId id="270" r:id="rId3"/>
    <p:sldId id="257" r:id="rId4"/>
    <p:sldId id="271" r:id="rId5"/>
    <p:sldId id="258" r:id="rId6"/>
    <p:sldId id="259" r:id="rId7"/>
    <p:sldId id="260" r:id="rId8"/>
    <p:sldId id="261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72" r:id="rId17"/>
    <p:sldId id="26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32C"/>
    <a:srgbClr val="FF0000"/>
    <a:srgbClr val="1D6D5C"/>
    <a:srgbClr val="31B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BC57087-AA59-452A-A0F5-05A189FEF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886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463"/>
            <a:ext cx="8229600" cy="131127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295400" y="6324600"/>
            <a:ext cx="647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F80FF-160F-4C5F-B41C-949D6906F0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2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F3419-7898-403E-BB44-4EDE27155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2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94E55-7FF2-474F-B336-48064946E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5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7425-09CA-47DF-855E-0D2EB3BAC6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2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8BDCD-A4E3-4F20-9C15-8B7503AA1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4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00E2F-C7A3-4CB8-BAA4-759EC334B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1C9A0-838E-4587-AF3A-EEC5D90BC6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1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081B8-6F87-45D7-AB20-DF3B756133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AEB73-136F-4DE9-8736-266039F2F6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1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0E4C6-F66F-4335-8B2F-51AB0576AB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1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691A4-99AD-4236-A1B7-89E86520D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5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172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BB5D81CC-79BE-40B6-89C8-FAC2A0793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3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Identifying a Research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Five Elements of a “Problem Statement”</a:t>
            </a:r>
          </a:p>
        </p:txBody>
      </p:sp>
      <p:grpSp>
        <p:nvGrpSpPr>
          <p:cNvPr id="13316" name="Group 19"/>
          <p:cNvGrpSpPr>
            <a:grpSpLocks/>
          </p:cNvGrpSpPr>
          <p:nvPr/>
        </p:nvGrpSpPr>
        <p:grpSpPr bwMode="auto">
          <a:xfrm>
            <a:off x="838200" y="1295400"/>
            <a:ext cx="8020050" cy="4964113"/>
            <a:chOff x="528" y="960"/>
            <a:chExt cx="5052" cy="3127"/>
          </a:xfrm>
        </p:grpSpPr>
        <p:sp>
          <p:nvSpPr>
            <p:cNvPr id="13317" name="Rectangle 3"/>
            <p:cNvSpPr>
              <a:spLocks noChangeArrowheads="1"/>
            </p:cNvSpPr>
            <p:nvPr/>
          </p:nvSpPr>
          <p:spPr bwMode="auto">
            <a:xfrm>
              <a:off x="576" y="1680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Topic</a:t>
              </a:r>
            </a:p>
          </p:txBody>
        </p:sp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2160" y="1536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Evidence for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 the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Issue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3264" y="1488"/>
              <a:ext cx="960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Deficiencies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 in the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 Evidence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4368" y="1248"/>
              <a:ext cx="1152" cy="115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What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Remedying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the Deficiencies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will do for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Select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Audiences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21" name="AutoShape 7"/>
            <p:cNvSpPr>
              <a:spLocks noChangeArrowheads="1"/>
            </p:cNvSpPr>
            <p:nvPr/>
          </p:nvSpPr>
          <p:spPr bwMode="auto">
            <a:xfrm>
              <a:off x="864" y="960"/>
              <a:ext cx="3936" cy="384"/>
            </a:xfrm>
            <a:prstGeom prst="rightArrow">
              <a:avLst>
                <a:gd name="adj1" fmla="val 50000"/>
                <a:gd name="adj2" fmla="val 256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1D6D5C"/>
                  </a:solidFill>
                  <a:latin typeface="Times New Roman" panose="02020603050405020304" pitchFamily="18" charset="0"/>
                </a:rPr>
                <a:t>FLOW OF IDEAS</a:t>
              </a:r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528" y="2160"/>
              <a:ext cx="5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Subject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Area</a:t>
              </a:r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1152" y="1536"/>
              <a:ext cx="864" cy="62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Educational</a:t>
              </a:r>
              <a:endParaRPr lang="en-US" altLang="en-US" sz="200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Issue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1152" y="2184"/>
              <a:ext cx="85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A Concern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A Problem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Something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that needs 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solution</a:t>
              </a:r>
            </a:p>
          </p:txBody>
        </p:sp>
        <p:sp>
          <p:nvSpPr>
            <p:cNvPr id="13325" name="Text Box 11"/>
            <p:cNvSpPr txBox="1">
              <a:spLocks noChangeArrowheads="1"/>
            </p:cNvSpPr>
            <p:nvPr/>
          </p:nvSpPr>
          <p:spPr bwMode="auto">
            <a:xfrm>
              <a:off x="2064" y="2232"/>
              <a:ext cx="1066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Evidence from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the literature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Evidence from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practical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experiences</a:t>
              </a:r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3120" y="2232"/>
              <a:ext cx="1152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In this body of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evidence, what is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missing? 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What do we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 need to know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more about</a:t>
              </a:r>
              <a:r>
                <a:rPr lang="en-US" altLang="en-US" sz="1800">
                  <a:latin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13327" name="Text Box 13"/>
            <p:cNvSpPr txBox="1">
              <a:spLocks noChangeArrowheads="1"/>
            </p:cNvSpPr>
            <p:nvPr/>
          </p:nvSpPr>
          <p:spPr bwMode="auto">
            <a:xfrm>
              <a:off x="4272" y="2472"/>
              <a:ext cx="1308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How will addressing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what we need to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know help:</a:t>
              </a:r>
            </a:p>
            <a:p>
              <a:pPr>
                <a:spcBef>
                  <a:spcPct val="0"/>
                </a:spcBef>
                <a:buFontTx/>
                <a:buChar char="–"/>
              </a:pPr>
              <a:r>
                <a:rPr lang="en-US" altLang="en-US" sz="1800" b="1">
                  <a:latin typeface="Times New Roman" panose="02020603050405020304" pitchFamily="18" charset="0"/>
                </a:rPr>
                <a:t> researchers</a:t>
              </a:r>
            </a:p>
            <a:p>
              <a:pPr>
                <a:spcBef>
                  <a:spcPct val="0"/>
                </a:spcBef>
                <a:buFontTx/>
                <a:buChar char="–"/>
              </a:pPr>
              <a:r>
                <a:rPr lang="en-US" altLang="en-US" sz="1800" b="1">
                  <a:latin typeface="Times New Roman" panose="02020603050405020304" pitchFamily="18" charset="0"/>
                </a:rPr>
                <a:t> educators</a:t>
              </a:r>
            </a:p>
            <a:p>
              <a:pPr>
                <a:spcBef>
                  <a:spcPct val="0"/>
                </a:spcBef>
                <a:buFontTx/>
                <a:buChar char="–"/>
              </a:pPr>
              <a:r>
                <a:rPr lang="en-US" altLang="en-US" sz="1800" b="1">
                  <a:latin typeface="Times New Roman" panose="02020603050405020304" pitchFamily="18" charset="0"/>
                </a:rPr>
                <a:t> policy makers</a:t>
              </a:r>
            </a:p>
            <a:p>
              <a:pPr>
                <a:spcBef>
                  <a:spcPct val="0"/>
                </a:spcBef>
                <a:buFontTx/>
                <a:buChar char="–"/>
              </a:pPr>
              <a:r>
                <a:rPr lang="en-US" altLang="en-US" sz="1800" b="1">
                  <a:latin typeface="Times New Roman" panose="02020603050405020304" pitchFamily="18" charset="0"/>
                </a:rPr>
                <a:t> individuals like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   those in the study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28" name="AutoShape 14"/>
            <p:cNvSpPr>
              <a:spLocks noChangeArrowheads="1"/>
            </p:cNvSpPr>
            <p:nvPr/>
          </p:nvSpPr>
          <p:spPr bwMode="auto">
            <a:xfrm>
              <a:off x="1008" y="182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3329" name="AutoShape 15"/>
            <p:cNvSpPr>
              <a:spLocks noChangeArrowheads="1"/>
            </p:cNvSpPr>
            <p:nvPr/>
          </p:nvSpPr>
          <p:spPr bwMode="auto">
            <a:xfrm>
              <a:off x="2016" y="182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3330" name="AutoShape 16"/>
            <p:cNvSpPr>
              <a:spLocks noChangeArrowheads="1"/>
            </p:cNvSpPr>
            <p:nvPr/>
          </p:nvSpPr>
          <p:spPr bwMode="auto">
            <a:xfrm>
              <a:off x="3120" y="182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3331" name="AutoShape 17"/>
            <p:cNvSpPr>
              <a:spLocks noChangeArrowheads="1"/>
            </p:cNvSpPr>
            <p:nvPr/>
          </p:nvSpPr>
          <p:spPr bwMode="auto">
            <a:xfrm>
              <a:off x="4224" y="182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Advancing the Topic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Introduced in the first couple of paragraphs</a:t>
            </a:r>
          </a:p>
          <a:p>
            <a:pPr eaLnBrk="1" hangingPunct="1"/>
            <a:r>
              <a:rPr lang="en-US" altLang="en-US" smtClean="0"/>
              <a:t>The general subject matter</a:t>
            </a:r>
          </a:p>
          <a:p>
            <a:pPr eaLnBrk="1" hangingPunct="1"/>
            <a:r>
              <a:rPr lang="en-US" altLang="en-US" smtClean="0"/>
              <a:t>Needs to be introduced so that reader can relate to the topic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First Sentence of the Topic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narrative hook </a:t>
            </a:r>
          </a:p>
          <a:p>
            <a:pPr eaLnBrk="1" hangingPunct="1"/>
            <a:r>
              <a:rPr lang="en-US" altLang="en-US" smtClean="0"/>
              <a:t>The narrative hook performs the following functions:</a:t>
            </a:r>
          </a:p>
          <a:p>
            <a:pPr lvl="1" eaLnBrk="1" hangingPunct="1"/>
            <a:r>
              <a:rPr lang="en-US" altLang="en-US" smtClean="0"/>
              <a:t>Causes the reader to pay attention</a:t>
            </a:r>
          </a:p>
          <a:p>
            <a:pPr lvl="1" eaLnBrk="1" hangingPunct="1"/>
            <a:r>
              <a:rPr lang="en-US" altLang="en-US" smtClean="0"/>
              <a:t>Elicits an emotional or attitudinal response from the reader</a:t>
            </a:r>
          </a:p>
          <a:p>
            <a:pPr lvl="1" eaLnBrk="1" hangingPunct="1"/>
            <a:r>
              <a:rPr lang="en-US" altLang="en-US" smtClean="0"/>
              <a:t>Causes the reader to continue reading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Stating the Research Problem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in opening paragraph</a:t>
            </a:r>
          </a:p>
          <a:p>
            <a:pPr eaLnBrk="1" hangingPunct="1"/>
            <a:r>
              <a:rPr lang="en-US" altLang="en-US" smtClean="0"/>
              <a:t>Identify an issue </a:t>
            </a:r>
          </a:p>
          <a:p>
            <a:pPr lvl="1" eaLnBrk="1" hangingPunct="1"/>
            <a:r>
              <a:rPr lang="en-US" altLang="en-US" smtClean="0"/>
              <a:t>Research-based research problems</a:t>
            </a:r>
          </a:p>
          <a:p>
            <a:pPr lvl="1" eaLnBrk="1" hangingPunct="1"/>
            <a:r>
              <a:rPr lang="en-US" altLang="en-US" smtClean="0"/>
              <a:t>Practical problems</a:t>
            </a:r>
          </a:p>
          <a:p>
            <a:pPr eaLnBrk="1" hangingPunct="1"/>
            <a:r>
              <a:rPr lang="en-US" altLang="en-US" smtClean="0"/>
              <a:t>Reference the problem using the literature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Justifying the Importance of the Research Problem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Justification based on what other researchers have found</a:t>
            </a:r>
          </a:p>
          <a:p>
            <a:pPr eaLnBrk="1" hangingPunct="1"/>
            <a:r>
              <a:rPr lang="en-US" altLang="en-US" smtClean="0"/>
              <a:t>Justification based on personal or workplace experiences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Identifying Deficiencies in the Evidence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 we still need to know?</a:t>
            </a:r>
          </a:p>
          <a:p>
            <a:pPr eaLnBrk="1" hangingPunct="1"/>
            <a:r>
              <a:rPr lang="en-US" altLang="en-US" smtClean="0"/>
              <a:t>What else do we need to know to improve practice?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 the Audience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Who will profit from reading our study?</a:t>
            </a:r>
          </a:p>
          <a:p>
            <a:pPr lvl="1" eaLnBrk="1" hangingPunct="1"/>
            <a:r>
              <a:rPr lang="en-US" altLang="en-US" smtClean="0"/>
              <a:t>Other researchers</a:t>
            </a:r>
          </a:p>
          <a:p>
            <a:pPr lvl="1" eaLnBrk="1" hangingPunct="1"/>
            <a:r>
              <a:rPr lang="en-US" altLang="en-US" smtClean="0"/>
              <a:t>Practitioners</a:t>
            </a:r>
          </a:p>
          <a:p>
            <a:pPr lvl="1" eaLnBrk="1" hangingPunct="1"/>
            <a:r>
              <a:rPr lang="en-US" altLang="en-US" smtClean="0"/>
              <a:t>Policy makers</a:t>
            </a:r>
          </a:p>
          <a:p>
            <a:pPr lvl="1" eaLnBrk="1" hangingPunct="1"/>
            <a:r>
              <a:rPr lang="en-US" altLang="en-US" smtClean="0"/>
              <a:t>Special populations (e.g. parents)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How Do We Write the “Statement of the Problem” Section?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 smtClean="0"/>
              <a:t>One paragraph for each of the five elements</a:t>
            </a:r>
          </a:p>
          <a:p>
            <a:pPr eaLnBrk="1" hangingPunct="1"/>
            <a:r>
              <a:rPr lang="en-US" altLang="en-US" smtClean="0"/>
              <a:t>Heavily reference this section to the literature</a:t>
            </a:r>
          </a:p>
          <a:p>
            <a:pPr eaLnBrk="1" hangingPunct="1"/>
            <a:r>
              <a:rPr lang="en-US" altLang="en-US" smtClean="0"/>
              <a:t>Provide statistics to support trends</a:t>
            </a:r>
          </a:p>
          <a:p>
            <a:pPr eaLnBrk="1" hangingPunct="1"/>
            <a:r>
              <a:rPr lang="en-US" altLang="en-US" smtClean="0"/>
              <a:t>Use quotes from participants (in moderation)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What is a research problem and why is it important?</a:t>
            </a:r>
          </a:p>
          <a:p>
            <a:pPr eaLnBrk="1" hangingPunct="1"/>
            <a:r>
              <a:rPr lang="en-US" altLang="en-US" sz="2400" b="1" smtClean="0"/>
              <a:t>Where do you find this “problem?”</a:t>
            </a:r>
          </a:p>
          <a:p>
            <a:pPr eaLnBrk="1" hangingPunct="1"/>
            <a:r>
              <a:rPr lang="en-US" altLang="en-US" sz="2400" b="1" smtClean="0"/>
              <a:t>How can you distinguish it from other “parts?”</a:t>
            </a:r>
          </a:p>
          <a:p>
            <a:pPr eaLnBrk="1" hangingPunct="1"/>
            <a:r>
              <a:rPr lang="en-US" altLang="en-US" sz="2400" b="1" smtClean="0"/>
              <a:t>Can and should the “problem” be researched?</a:t>
            </a:r>
          </a:p>
          <a:p>
            <a:pPr eaLnBrk="1" hangingPunct="1"/>
            <a:r>
              <a:rPr lang="en-US" altLang="en-US" sz="2400" b="1" smtClean="0"/>
              <a:t>How does the “problem” differ for quantitative and qualitative research?</a:t>
            </a:r>
          </a:p>
          <a:p>
            <a:pPr eaLnBrk="1" hangingPunct="1"/>
            <a:r>
              <a:rPr lang="en-US" altLang="en-US" sz="2400" b="1" smtClean="0"/>
              <a:t>What are the five elements that comprise the “statement of the problem” section?</a:t>
            </a:r>
          </a:p>
          <a:p>
            <a:pPr eaLnBrk="1" hangingPunct="1"/>
            <a:r>
              <a:rPr lang="en-US" altLang="en-US" sz="2400" b="1" smtClean="0"/>
              <a:t>How do you write this section into your research?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What is a </a:t>
            </a:r>
            <a:r>
              <a:rPr lang="en-US" altLang="en-US" smtClean="0"/>
              <a:t>Research</a:t>
            </a:r>
            <a:r>
              <a:rPr lang="en-US" altLang="en-US" sz="2800" smtClean="0"/>
              <a:t> Problem?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772400" cy="2782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smtClean="0"/>
              <a:t>    A research problem is an educational issue or concern that an investigator presents and justifies in a research study.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is the Research Problem Important?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Establishes importance of topic</a:t>
            </a:r>
          </a:p>
          <a:p>
            <a:pPr eaLnBrk="1" hangingPunct="1"/>
            <a:r>
              <a:rPr lang="en-US" altLang="en-US" smtClean="0"/>
              <a:t>Creates reader interest</a:t>
            </a:r>
          </a:p>
          <a:p>
            <a:pPr eaLnBrk="1" hangingPunct="1"/>
            <a:r>
              <a:rPr lang="en-US" altLang="en-US" smtClean="0"/>
              <a:t>Focuses reader’s attention on how study will add to literature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819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Where is the Research Problem Located?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 in the opening paragraphs, and ask yourself:</a:t>
            </a:r>
          </a:p>
          <a:p>
            <a:pPr lvl="1" eaLnBrk="1" hangingPunct="1"/>
            <a:r>
              <a:rPr lang="en-US" altLang="en-US" sz="2400" smtClean="0"/>
              <a:t>What was the issue or problem that the researcher wanted to address?</a:t>
            </a:r>
          </a:p>
          <a:p>
            <a:pPr lvl="1" eaLnBrk="1" hangingPunct="1"/>
            <a:r>
              <a:rPr lang="en-US" altLang="en-US" sz="2400" smtClean="0"/>
              <a:t>What is the concern being addressed “behind” this study?</a:t>
            </a:r>
          </a:p>
          <a:p>
            <a:pPr lvl="1" eaLnBrk="1" hangingPunct="1"/>
            <a:r>
              <a:rPr lang="en-US" altLang="en-US" sz="2400" smtClean="0"/>
              <a:t>Why was the study undertaken in the first place?</a:t>
            </a:r>
          </a:p>
          <a:p>
            <a:pPr lvl="1" eaLnBrk="1" hangingPunct="1"/>
            <a:r>
              <a:rPr lang="en-US" altLang="en-US" sz="2400" smtClean="0"/>
              <a:t>Why is this study important?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It Differ from Other Parts of Research?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rgbClr val="FF0000"/>
                </a:solidFill>
              </a:rPr>
              <a:t>research problem</a:t>
            </a:r>
            <a:r>
              <a:rPr lang="en-US" altLang="en-US" sz="2800" smtClean="0"/>
              <a:t> is an </a:t>
            </a:r>
            <a:r>
              <a:rPr lang="en-US" altLang="en-US" sz="2800" i="1" u="sng" smtClean="0"/>
              <a:t>educational issue</a:t>
            </a:r>
            <a:r>
              <a:rPr lang="en-US" altLang="en-US" sz="2800" smtClean="0"/>
              <a:t> or </a:t>
            </a:r>
            <a:r>
              <a:rPr lang="en-US" altLang="en-US" sz="2800" i="1" u="sng" smtClean="0"/>
              <a:t>problem</a:t>
            </a:r>
            <a:r>
              <a:rPr lang="en-US" altLang="en-US" sz="2800" smtClean="0"/>
              <a:t> in the study</a:t>
            </a:r>
          </a:p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rgbClr val="FF0000"/>
                </a:solidFill>
              </a:rPr>
              <a:t>research topic</a:t>
            </a:r>
            <a:r>
              <a:rPr lang="en-US" altLang="en-US" sz="2800" smtClean="0"/>
              <a:t> is the broad subject matter being addressed in a study.</a:t>
            </a:r>
          </a:p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rgbClr val="FF0000"/>
                </a:solidFill>
              </a:rPr>
              <a:t>purpose</a:t>
            </a:r>
            <a:r>
              <a:rPr lang="en-US" altLang="en-US" sz="2800" smtClean="0">
                <a:solidFill>
                  <a:schemeClr val="accent2"/>
                </a:solidFill>
              </a:rPr>
              <a:t> </a:t>
            </a:r>
            <a:r>
              <a:rPr lang="en-US" altLang="en-US" sz="2800" smtClean="0"/>
              <a:t>is the major intent or objective of the study.</a:t>
            </a:r>
          </a:p>
          <a:p>
            <a:pPr eaLnBrk="1" hangingPunct="1"/>
            <a:r>
              <a:rPr lang="en-US" altLang="en-US" sz="2800" smtClean="0">
                <a:solidFill>
                  <a:srgbClr val="FF0000"/>
                </a:solidFill>
              </a:rPr>
              <a:t>Research questions</a:t>
            </a:r>
            <a:r>
              <a:rPr lang="en-US" altLang="en-US" sz="2800" smtClean="0"/>
              <a:t> are questions the researcher would like answered or addressed in the study.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Differences Among Topic, Problem, Purpose and Questions</a:t>
            </a:r>
          </a:p>
        </p:txBody>
      </p:sp>
      <p:sp>
        <p:nvSpPr>
          <p:cNvPr id="10244" name="Oval 3"/>
          <p:cNvSpPr>
            <a:spLocks noChangeArrowheads="1"/>
          </p:cNvSpPr>
          <p:nvPr/>
        </p:nvSpPr>
        <p:spPr bwMode="auto">
          <a:xfrm>
            <a:off x="1600200" y="18288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General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1524000" y="51054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660525" y="52578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Specific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1981200" y="2895600"/>
            <a:ext cx="685800" cy="2133600"/>
          </a:xfrm>
          <a:prstGeom prst="downArrow">
            <a:avLst>
              <a:gd name="adj1" fmla="val 50000"/>
              <a:gd name="adj2" fmla="val 77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429000" y="18288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Topic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29000" y="28194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Research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Problem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429000" y="38100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Purpose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Statement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48006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Research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Question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181600" y="2057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Distance Learning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181600" y="28194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Lack of students in distance classes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181600" y="3733800"/>
            <a:ext cx="3657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To study why students do not attend distance education classes at a community college.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105400" y="4724400"/>
            <a:ext cx="3657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Does the use of web site technology in the classroom deter students from enrolling in a distance education class?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 autoUpdateAnimBg="0"/>
      <p:bldP spid="9224" grpId="0" animBg="1" autoUpdateAnimBg="0"/>
      <p:bldP spid="9225" grpId="0" animBg="1" autoUpdateAnimBg="0"/>
      <p:bldP spid="9226" grpId="0" animBg="1" autoUpdateAnimBg="0"/>
      <p:bldP spid="9227" grpId="0" autoUpdateAnimBg="0"/>
      <p:bldP spid="9228" grpId="0" autoUpdateAnimBg="0"/>
      <p:bldP spid="9229" grpId="0" autoUpdateAnimBg="0"/>
      <p:bldP spid="92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and Should the Problem Be Researched?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 study the problem?</a:t>
            </a:r>
          </a:p>
          <a:p>
            <a:pPr lvl="1" eaLnBrk="1" hangingPunct="1"/>
            <a:r>
              <a:rPr lang="en-US" altLang="en-US" smtClean="0"/>
              <a:t>Do you have access to the research site?</a:t>
            </a:r>
          </a:p>
          <a:p>
            <a:pPr lvl="1" eaLnBrk="1" hangingPunct="1"/>
            <a:r>
              <a:rPr lang="en-US" altLang="en-US" smtClean="0"/>
              <a:t>Do you have the time, resources and skills to carry out the research?</a:t>
            </a:r>
          </a:p>
          <a:p>
            <a:pPr eaLnBrk="1" hangingPunct="1"/>
            <a:r>
              <a:rPr lang="en-US" altLang="en-US" smtClean="0"/>
              <a:t>Should you study the problem?</a:t>
            </a:r>
          </a:p>
          <a:p>
            <a:pPr lvl="1" eaLnBrk="1" hangingPunct="1"/>
            <a:r>
              <a:rPr lang="en-US" altLang="en-US" smtClean="0"/>
              <a:t>Does it advance knowledge?</a:t>
            </a:r>
          </a:p>
          <a:p>
            <a:pPr lvl="1" eaLnBrk="1" hangingPunct="1"/>
            <a:r>
              <a:rPr lang="en-US" altLang="en-US" smtClean="0"/>
              <a:t>Does it contribute to practice?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How Does the Research Problem Differ for Quantitative and Qualitative Research?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96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Use </a:t>
            </a:r>
            <a:r>
              <a:rPr lang="en-US" altLang="en-US" sz="2400" b="1" smtClean="0">
                <a:solidFill>
                  <a:srgbClr val="F0932C"/>
                </a:solidFill>
              </a:rPr>
              <a:t>quantitative</a:t>
            </a:r>
            <a:r>
              <a:rPr lang="en-US" altLang="en-US" sz="2400" b="1" smtClean="0">
                <a:solidFill>
                  <a:schemeClr val="bg2"/>
                </a:solidFill>
              </a:rPr>
              <a:t> </a:t>
            </a:r>
            <a:r>
              <a:rPr lang="en-US" altLang="en-US" sz="2400" b="1" smtClean="0"/>
              <a:t>if your research problem requires you 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F0932C"/>
                </a:solidFill>
              </a:rPr>
              <a:t>Measure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F0932C"/>
                </a:solidFill>
              </a:rPr>
              <a:t>Assess the impact of these variables on an outcome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F0932C"/>
                </a:solidFill>
              </a:rPr>
              <a:t>Test theories or broad explanations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F0932C"/>
                </a:solidFill>
              </a:rPr>
              <a:t>Apply results to a large number of people</a:t>
            </a:r>
            <a:endParaRPr lang="en-US" altLang="en-US" sz="2400" b="1" u="sng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447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Use </a:t>
            </a:r>
            <a:r>
              <a:rPr lang="en-US" altLang="en-US" sz="2400" b="1" smtClean="0">
                <a:solidFill>
                  <a:srgbClr val="FF0000"/>
                </a:solidFill>
              </a:rPr>
              <a:t>qualitative</a:t>
            </a:r>
            <a:r>
              <a:rPr lang="en-US" altLang="en-US" sz="2400" b="1" smtClean="0">
                <a:solidFill>
                  <a:schemeClr val="accent2"/>
                </a:solidFill>
              </a:rPr>
              <a:t> </a:t>
            </a:r>
            <a:r>
              <a:rPr lang="en-US" altLang="en-US" sz="2400" b="1" smtClean="0"/>
              <a:t>if your research problem requires you to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2400" b="1" smtClean="0">
                <a:solidFill>
                  <a:srgbClr val="FF0000"/>
                </a:solidFill>
              </a:rPr>
              <a:t>Learn about the views of the people you plan to study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2400" b="1" smtClean="0">
                <a:solidFill>
                  <a:srgbClr val="FF0000"/>
                </a:solidFill>
              </a:rPr>
              <a:t>Assess a process over time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2400" b="1" smtClean="0">
                <a:solidFill>
                  <a:srgbClr val="FF0000"/>
                </a:solidFill>
              </a:rPr>
              <a:t>Generate theories based on participant perspectives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2400" b="1" smtClean="0">
                <a:solidFill>
                  <a:srgbClr val="FF0000"/>
                </a:solidFill>
              </a:rPr>
              <a:t>Obtain detailed information about  a few people or research sites</a:t>
            </a:r>
            <a:r>
              <a:rPr lang="en-US" altLang="en-US" sz="2400" smtClean="0">
                <a:solidFill>
                  <a:srgbClr val="FF0000"/>
                </a:solidFill>
              </a:rPr>
              <a:t>.</a:t>
            </a:r>
            <a:r>
              <a:rPr lang="en-US" altLang="en-US" sz="2400" b="1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292" grpId="0" build="p"/>
    </p:bldLst>
  </p:timing>
</p:sld>
</file>

<file path=ppt/theme/theme1.xml><?xml version="1.0" encoding="utf-8"?>
<a:theme xmlns:a="http://schemas.openxmlformats.org/drawingml/2006/main" name="Creswell 2E Spring 2004">
  <a:themeElements>
    <a:clrScheme name="Creswell 2E Spring 2004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Creswell 2E Spring 20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Creswell 2E Spring 2004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Creswell 2E Spring 2004</Template>
  <TotalTime>310</TotalTime>
  <Words>850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Tahoma</vt:lpstr>
      <vt:lpstr>Arial</vt:lpstr>
      <vt:lpstr>Arial Black</vt:lpstr>
      <vt:lpstr>Times New Roman</vt:lpstr>
      <vt:lpstr>Creswell 2E Spring 2004</vt:lpstr>
      <vt:lpstr>Chapter 3</vt:lpstr>
      <vt:lpstr>Key Concepts</vt:lpstr>
      <vt:lpstr>What is a Research Problem?</vt:lpstr>
      <vt:lpstr>Why is the Research Problem Important?</vt:lpstr>
      <vt:lpstr>Where is the Research Problem Located?</vt:lpstr>
      <vt:lpstr>How Does It Differ from Other Parts of Research?</vt:lpstr>
      <vt:lpstr>Differences Among Topic, Problem, Purpose and Questions</vt:lpstr>
      <vt:lpstr>Can and Should the Problem Be Researched?</vt:lpstr>
      <vt:lpstr>How Does the Research Problem Differ for Quantitative and Qualitative Research?</vt:lpstr>
      <vt:lpstr>Five Elements of a “Problem Statement”</vt:lpstr>
      <vt:lpstr>Advancing the Topic</vt:lpstr>
      <vt:lpstr>The First Sentence of the Topic</vt:lpstr>
      <vt:lpstr>Stating the Research Problem</vt:lpstr>
      <vt:lpstr>Justifying the Importance of the Research Problem</vt:lpstr>
      <vt:lpstr>Identifying Deficiencies in the Evidence</vt:lpstr>
      <vt:lpstr>Identify the Audience</vt:lpstr>
      <vt:lpstr>How Do We Write the “Statement of the Problem” Section?</vt:lpstr>
    </vt:vector>
  </TitlesOfParts>
  <Company>Grace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</dc:title>
  <dc:creator>Ron Shope</dc:creator>
  <cp:lastModifiedBy>.</cp:lastModifiedBy>
  <cp:revision>32</cp:revision>
  <dcterms:created xsi:type="dcterms:W3CDTF">2001-04-30T03:00:04Z</dcterms:created>
  <dcterms:modified xsi:type="dcterms:W3CDTF">2018-09-06T07:14:50Z</dcterms:modified>
</cp:coreProperties>
</file>