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6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258" r:id="rId13"/>
    <p:sldId id="368" r:id="rId14"/>
    <p:sldId id="369" r:id="rId15"/>
    <p:sldId id="370" r:id="rId16"/>
    <p:sldId id="371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372" r:id="rId27"/>
    <p:sldId id="373" r:id="rId28"/>
    <p:sldId id="269" r:id="rId29"/>
    <p:sldId id="374" r:id="rId30"/>
    <p:sldId id="365" r:id="rId31"/>
    <p:sldId id="367" r:id="rId32"/>
    <p:sldId id="366" r:id="rId33"/>
    <p:sldId id="362" r:id="rId34"/>
    <p:sldId id="375" r:id="rId35"/>
    <p:sldId id="376" r:id="rId36"/>
    <p:sldId id="377" r:id="rId37"/>
    <p:sldId id="363" r:id="rId38"/>
    <p:sldId id="378" r:id="rId39"/>
    <p:sldId id="379" r:id="rId40"/>
    <p:sldId id="380" r:id="rId41"/>
    <p:sldId id="364" r:id="rId42"/>
    <p:sldId id="381" r:id="rId43"/>
    <p:sldId id="382" r:id="rId44"/>
    <p:sldId id="38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NC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13" autoAdjust="0"/>
  </p:normalViewPr>
  <p:slideViewPr>
    <p:cSldViewPr snapToGrid="0" snapToObjects="1">
      <p:cViewPr varScale="1">
        <p:scale>
          <a:sx n="39" d="100"/>
          <a:sy n="39" d="100"/>
        </p:scale>
        <p:origin x="-2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51C5-E24B-AC4B-8D6C-C3C86CD8C3FB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E6CB6-1F37-EE4E-BF54-79C79E3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CRISP-DM-</a:t>
            </a:r>
            <a:r>
              <a:rPr lang="en-MY" baseline="0" dirty="0" smtClean="0"/>
              <a:t> Cross Industry Standard Process for Data Mining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DF10-2B38-495C-93F2-2D1386DD6A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determine</a:t>
            </a:r>
            <a:r>
              <a:rPr lang="en-US" baseline="0" dirty="0" smtClean="0"/>
              <a:t> goals:-</a:t>
            </a:r>
            <a:endParaRPr lang="en-US" dirty="0" smtClean="0"/>
          </a:p>
          <a:p>
            <a:r>
              <a:rPr lang="en-US" dirty="0" smtClean="0"/>
              <a:t>Identify</a:t>
            </a:r>
            <a:r>
              <a:rPr lang="en-US" baseline="0" dirty="0" smtClean="0"/>
              <a:t> Business goal for our dataset- customer data</a:t>
            </a:r>
          </a:p>
          <a:p>
            <a:r>
              <a:rPr lang="en-US" baseline="0" dirty="0" smtClean="0"/>
              <a:t>Identify data mining goal for Customer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Produce Project Plan</a:t>
            </a:r>
          </a:p>
          <a:p>
            <a:r>
              <a:rPr lang="en-US" baseline="0" dirty="0" smtClean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DF10-2B38-495C-93F2-2D1386DD6A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DF10-2B38-495C-93F2-2D1386DD6A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MY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understanding</a:t>
            </a:r>
            <a:r>
              <a:rPr lang="en-MY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 of CRISP-DM involves taking a closer look at the </a:t>
            </a:r>
            <a:r>
              <a:rPr lang="en-MY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MY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available for mining. ... </a:t>
            </a:r>
            <a:r>
              <a:rPr lang="en-MY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understanding</a:t>
            </a:r>
            <a:r>
              <a:rPr lang="en-MY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involves accessing the </a:t>
            </a:r>
            <a:r>
              <a:rPr lang="en-MY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MY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exploring it using tables and graphics</a:t>
            </a:r>
          </a:p>
          <a:p>
            <a:endParaRPr lang="en-MY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	Starts with an initial data collection and proceeds with activities in order </a:t>
            </a:r>
            <a:r>
              <a:rPr lang="en-US" altLang="ko-KR" sz="1200" dirty="0" smtClean="0"/>
              <a:t>to get familiar with the data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smtClean="0"/>
              <a:t>to identify data quality problems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smtClean="0"/>
              <a:t>to discover first insights into the data</a:t>
            </a:r>
            <a:r>
              <a:rPr lang="en-US" altLang="ko-KR" sz="1200" dirty="0" smtClean="0">
                <a:solidFill>
                  <a:schemeClr val="tx1"/>
                </a:solidFill>
              </a:rPr>
              <a:t> or </a:t>
            </a:r>
            <a:r>
              <a:rPr lang="en-US" altLang="ko-KR" sz="1200" dirty="0" smtClean="0"/>
              <a:t>to detect interesting subsets</a:t>
            </a:r>
            <a:r>
              <a:rPr lang="en-US" altLang="ko-KR" sz="1200" dirty="0" smtClean="0">
                <a:solidFill>
                  <a:schemeClr val="tx1"/>
                </a:solidFill>
              </a:rPr>
              <a:t> to form hypotheses for hidden information.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DF10-2B38-495C-93F2-2D1386DD6A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688" indent="-166688"/>
            <a:r>
              <a:rPr lang="en-US" altLang="ko-KR" sz="2600" b="1" dirty="0" smtClean="0"/>
              <a:t>Takes usually </a:t>
            </a:r>
            <a:r>
              <a:rPr lang="en-US" altLang="ko-KR" sz="2600" b="1" dirty="0" smtClean="0">
                <a:solidFill>
                  <a:srgbClr val="CC0000"/>
                </a:solidFill>
              </a:rPr>
              <a:t>over 90% of the time</a:t>
            </a:r>
          </a:p>
          <a:p>
            <a:pPr marL="166688" indent="-166688">
              <a:buFontTx/>
              <a:buNone/>
            </a:pPr>
            <a:r>
              <a:rPr lang="en-US" altLang="ko-KR" sz="2600" b="1" dirty="0" smtClean="0">
                <a:solidFill>
                  <a:srgbClr val="CC0000"/>
                </a:solidFill>
              </a:rPr>
              <a:t>		- </a:t>
            </a:r>
            <a:r>
              <a:rPr lang="en-US" altLang="ko-KR" sz="2000" b="1" dirty="0" smtClean="0">
                <a:solidFill>
                  <a:srgbClr val="CC0000"/>
                </a:solidFill>
              </a:rPr>
              <a:t>Collection</a:t>
            </a:r>
          </a:p>
          <a:p>
            <a:pPr marL="166688" indent="-166688">
              <a:buFontTx/>
              <a:buNone/>
            </a:pPr>
            <a:r>
              <a:rPr lang="en-US" altLang="ko-KR" sz="2000" b="1" dirty="0" smtClean="0">
                <a:solidFill>
                  <a:srgbClr val="CC0000"/>
                </a:solidFill>
              </a:rPr>
              <a:t>		- Assessment</a:t>
            </a:r>
          </a:p>
          <a:p>
            <a:pPr marL="166688" indent="-166688">
              <a:buFontTx/>
              <a:buNone/>
            </a:pPr>
            <a:r>
              <a:rPr lang="en-US" altLang="ko-KR" sz="2000" b="1" dirty="0" smtClean="0">
                <a:solidFill>
                  <a:srgbClr val="CC0000"/>
                </a:solidFill>
              </a:rPr>
              <a:t>		- Consolidation </a:t>
            </a:r>
            <a:r>
              <a:rPr lang="en-US" altLang="ko-KR" sz="2000" b="1" dirty="0" smtClean="0"/>
              <a:t>and</a:t>
            </a:r>
            <a:r>
              <a:rPr lang="en-US" altLang="ko-KR" sz="2000" b="1" dirty="0" smtClean="0">
                <a:solidFill>
                  <a:srgbClr val="CC0000"/>
                </a:solidFill>
              </a:rPr>
              <a:t> Cleaning</a:t>
            </a:r>
          </a:p>
          <a:p>
            <a:pPr marL="166688" indent="-166688">
              <a:buFontTx/>
              <a:buNone/>
            </a:pPr>
            <a:r>
              <a:rPr lang="en-US" altLang="ko-KR" sz="2000" b="1" dirty="0" smtClean="0">
                <a:solidFill>
                  <a:srgbClr val="CC0000"/>
                </a:solidFill>
              </a:rPr>
              <a:t>		- Data selection</a:t>
            </a:r>
          </a:p>
          <a:p>
            <a:pPr marL="166688" indent="-166688">
              <a:buFontTx/>
              <a:buNone/>
            </a:pPr>
            <a:r>
              <a:rPr lang="en-US" altLang="ko-KR" sz="2000" b="1" dirty="0" smtClean="0">
                <a:solidFill>
                  <a:srgbClr val="CC0000"/>
                </a:solidFill>
              </a:rPr>
              <a:t>		- Transformations</a:t>
            </a:r>
          </a:p>
          <a:p>
            <a:pPr marL="166688" indent="-166688">
              <a:buFontTx/>
              <a:buNone/>
            </a:pPr>
            <a:endParaRPr lang="en-US" altLang="ko-KR" sz="2000" b="1" dirty="0" smtClean="0">
              <a:solidFill>
                <a:srgbClr val="CC0000"/>
              </a:solidFill>
            </a:endParaRPr>
          </a:p>
          <a:p>
            <a:pPr marL="346075" lvl="1" indent="0">
              <a:buClr>
                <a:schemeClr val="tx1"/>
              </a:buClr>
              <a:buFontTx/>
              <a:buNone/>
            </a:pPr>
            <a:r>
              <a:rPr lang="en-US" altLang="ko-KR" sz="1800" b="1" dirty="0" smtClean="0"/>
              <a:t>Covers </a:t>
            </a:r>
            <a:r>
              <a:rPr lang="en-US" altLang="ko-KR" sz="1800" b="1" dirty="0" smtClean="0">
                <a:solidFill>
                  <a:srgbClr val="CC0000"/>
                </a:solidFill>
              </a:rPr>
              <a:t>all activities to construct the final dataset</a:t>
            </a:r>
            <a:r>
              <a:rPr lang="en-US" altLang="ko-KR" sz="1800" b="1" dirty="0" smtClean="0"/>
              <a:t> from the initial raw data. Data preparation tasks are </a:t>
            </a:r>
            <a:r>
              <a:rPr lang="en-US" altLang="ko-KR" sz="1800" b="1" dirty="0" smtClean="0">
                <a:solidFill>
                  <a:srgbClr val="CC0000"/>
                </a:solidFill>
              </a:rPr>
              <a:t>likely to be performed multiple times</a:t>
            </a:r>
            <a:r>
              <a:rPr lang="en-US" altLang="ko-KR" sz="1800" b="1" dirty="0" smtClean="0"/>
              <a:t> and </a:t>
            </a:r>
            <a:r>
              <a:rPr lang="en-US" altLang="ko-KR" sz="1800" b="1" dirty="0" smtClean="0">
                <a:solidFill>
                  <a:srgbClr val="CC0000"/>
                </a:solidFill>
              </a:rPr>
              <a:t>not in any prescribed order</a:t>
            </a:r>
            <a:r>
              <a:rPr lang="en-US" altLang="ko-KR" sz="1800" b="1" dirty="0" smtClean="0"/>
              <a:t>. Tasks include </a:t>
            </a:r>
            <a:r>
              <a:rPr lang="en-US" altLang="ko-KR" sz="1800" b="1" dirty="0" smtClean="0">
                <a:solidFill>
                  <a:srgbClr val="CC0000"/>
                </a:solidFill>
              </a:rPr>
              <a:t>table, record and attribute selection</a:t>
            </a:r>
            <a:r>
              <a:rPr lang="en-US" altLang="ko-KR" sz="1800" b="1" dirty="0" smtClean="0"/>
              <a:t> as well as </a:t>
            </a:r>
            <a:r>
              <a:rPr lang="en-US" altLang="ko-KR" sz="1800" b="1" dirty="0" smtClean="0">
                <a:solidFill>
                  <a:srgbClr val="CC0000"/>
                </a:solidFill>
              </a:rPr>
              <a:t>transformation and cleaning of data for modeling tools</a:t>
            </a:r>
            <a:r>
              <a:rPr lang="en-US" altLang="ko-KR" sz="1800" b="1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DF10-2B38-495C-93F2-2D1386DD6A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1325" indent="-258763">
              <a:buClr>
                <a:schemeClr val="tx1"/>
              </a:buClr>
            </a:pPr>
            <a:r>
              <a:rPr lang="en-US" altLang="ko-KR" sz="1600" b="1" dirty="0" smtClean="0">
                <a:solidFill>
                  <a:srgbClr val="CC0000"/>
                </a:solidFill>
              </a:rPr>
              <a:t>Select the modeling technique</a:t>
            </a:r>
          </a:p>
          <a:p>
            <a:pPr marL="441325" indent="-258763">
              <a:buClr>
                <a:schemeClr val="tx1"/>
              </a:buCl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400" b="1" dirty="0" smtClean="0"/>
              <a:t>(based upon the data mining objective)</a:t>
            </a:r>
          </a:p>
          <a:p>
            <a:pPr marL="441325" indent="-258763">
              <a:buClr>
                <a:schemeClr val="tx1"/>
              </a:buClr>
            </a:pPr>
            <a:r>
              <a:rPr lang="en-US" altLang="ko-KR" sz="1600" b="1" dirty="0" smtClean="0">
                <a:solidFill>
                  <a:srgbClr val="CC0000"/>
                </a:solidFill>
              </a:rPr>
              <a:t>Build model</a:t>
            </a:r>
          </a:p>
          <a:p>
            <a:pPr marL="441325" indent="-258763">
              <a:buClr>
                <a:schemeClr val="tx1"/>
              </a:buClr>
              <a:buFontTx/>
              <a:buNone/>
            </a:pPr>
            <a:r>
              <a:rPr lang="en-US" altLang="ko-KR" sz="1600" b="1" dirty="0" smtClean="0"/>
              <a:t>		(</a:t>
            </a:r>
            <a:r>
              <a:rPr lang="en-US" altLang="ko-KR" sz="1400" b="1" dirty="0" smtClean="0"/>
              <a:t>Parameter settings)</a:t>
            </a:r>
          </a:p>
          <a:p>
            <a:pPr marL="441325" indent="-258763">
              <a:buClr>
                <a:schemeClr val="tx1"/>
              </a:buClr>
            </a:pPr>
            <a:r>
              <a:rPr lang="en-US" altLang="ko-KR" sz="1600" b="1" dirty="0" smtClean="0">
                <a:solidFill>
                  <a:srgbClr val="CC0000"/>
                </a:solidFill>
              </a:rPr>
              <a:t>Assess model</a:t>
            </a:r>
            <a:r>
              <a:rPr lang="en-US" altLang="ko-KR" sz="1600" b="1" dirty="0" smtClean="0"/>
              <a:t> (rank the models)</a:t>
            </a:r>
          </a:p>
          <a:p>
            <a:pPr marL="441325" indent="-258763">
              <a:buFontTx/>
              <a:buNone/>
            </a:pPr>
            <a:r>
              <a:rPr lang="en-US" altLang="ko-KR" dirty="0" smtClean="0"/>
              <a:t>	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Various modeling techniques are selected and applied</a:t>
            </a:r>
            <a:r>
              <a:rPr lang="en-US" altLang="ko-KR" sz="1200" b="1" dirty="0" smtClean="0"/>
              <a:t> and their parameters are calibrated to optimal values. Some techniques have specific </a:t>
            </a:r>
            <a:r>
              <a:rPr lang="en-US" altLang="ko-KR" sz="1100" b="1" dirty="0" smtClean="0"/>
              <a:t>requirements</a:t>
            </a:r>
            <a:r>
              <a:rPr lang="en-US" altLang="ko-KR" sz="1200" b="1" dirty="0" smtClean="0"/>
              <a:t> on the form of data. Therefore,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stepping back to the data preparation phase is often necessary</a:t>
            </a:r>
            <a:r>
              <a:rPr lang="en-US" altLang="ko-KR" sz="1200" b="1" dirty="0" smtClean="0"/>
              <a:t>.</a:t>
            </a:r>
          </a:p>
          <a:p>
            <a:pPr marL="441325" indent="-258763">
              <a:buFontTx/>
              <a:buNone/>
            </a:pPr>
            <a:endParaRPr lang="en-US" altLang="ko-KR" sz="1200" b="1" dirty="0" smtClean="0"/>
          </a:p>
          <a:p>
            <a:pPr marL="265113" indent="-265113"/>
            <a:r>
              <a:rPr lang="en-US" altLang="ko-KR" sz="1600" b="1" dirty="0" smtClean="0">
                <a:solidFill>
                  <a:srgbClr val="006600"/>
                </a:solidFill>
              </a:rPr>
              <a:t>Select modeling technique</a:t>
            </a:r>
          </a:p>
          <a:p>
            <a:pPr marL="265113" indent="-265113">
              <a:buFontTx/>
              <a:buNone/>
            </a:pP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select the actual modeling technique that is to be used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 ex) decision tree, neural network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if multiple techniques are applied, perform this task for each techniques separately</a:t>
            </a:r>
          </a:p>
          <a:p>
            <a:pPr marL="265113" indent="-265113">
              <a:buFontTx/>
              <a:buNone/>
            </a:pPr>
            <a:endParaRPr lang="en-US" altLang="ko-KR" sz="800" b="1" dirty="0" smtClean="0"/>
          </a:p>
          <a:p>
            <a:pPr marL="265113" indent="-265113"/>
            <a:r>
              <a:rPr lang="en-US" altLang="ko-KR" sz="1600" b="1" dirty="0" smtClean="0">
                <a:solidFill>
                  <a:srgbClr val="006600"/>
                </a:solidFill>
              </a:rPr>
              <a:t>Generate test design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before actually building a model, generate a procedure or mechanism to test the model</a:t>
            </a:r>
            <a:r>
              <a:rPr lang="ko-KR" altLang="en-US" sz="1200" b="1" dirty="0" smtClean="0">
                <a:solidFill>
                  <a:srgbClr val="CC0000"/>
                </a:solidFill>
              </a:rPr>
              <a:t>’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s quality and validity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 ex) In classification, it is common to use error rates as quality measures for data mining models. Therefore, typically separate the dataset  into train and test set,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build the model on the train set and estimate its quality on the separate test set</a:t>
            </a:r>
            <a:r>
              <a:rPr lang="en-US" altLang="ko-KR" sz="1200" b="1" dirty="0" smtClean="0"/>
              <a:t> </a:t>
            </a:r>
          </a:p>
          <a:p>
            <a:pPr marL="265113" indent="-265113">
              <a:buFontTx/>
              <a:buNone/>
            </a:pPr>
            <a:endParaRPr lang="en-US" altLang="ko-KR" sz="1200" b="1" dirty="0" smtClean="0"/>
          </a:p>
          <a:p>
            <a:pPr marL="265113" indent="-265113"/>
            <a:r>
              <a:rPr lang="en-US" altLang="ko-KR" sz="1600" b="1" dirty="0" smtClean="0">
                <a:solidFill>
                  <a:srgbClr val="006600"/>
                </a:solidFill>
              </a:rPr>
              <a:t>Build model</a:t>
            </a:r>
          </a:p>
          <a:p>
            <a:pPr marL="265113" indent="-265113">
              <a:buFontTx/>
              <a:buNone/>
            </a:pP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run the modeling tool on the prepared dataset to create one or more models</a:t>
            </a:r>
          </a:p>
          <a:p>
            <a:pPr marL="265113" indent="-265113">
              <a:buFontTx/>
              <a:buNone/>
            </a:pPr>
            <a:endParaRPr lang="en-US" altLang="ko-KR" sz="800" b="1" dirty="0" smtClean="0">
              <a:solidFill>
                <a:srgbClr val="CC0000"/>
              </a:solidFill>
            </a:endParaRPr>
          </a:p>
          <a:p>
            <a:pPr marL="265113" indent="-265113"/>
            <a:r>
              <a:rPr lang="en-US" altLang="ko-KR" sz="1600" b="1" dirty="0" smtClean="0">
                <a:solidFill>
                  <a:srgbClr val="006600"/>
                </a:solidFill>
              </a:rPr>
              <a:t>Assess model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interprets the models</a:t>
            </a:r>
            <a:r>
              <a:rPr lang="en-US" altLang="ko-KR" sz="1200" b="1" dirty="0" smtClean="0"/>
              <a:t> according to his domain knowledge, the data mining success criteria and the desired test design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judges the success of the application of modeling and discovery techniques</a:t>
            </a:r>
            <a:r>
              <a:rPr lang="en-US" altLang="ko-KR" sz="1200" b="1" dirty="0" smtClean="0"/>
              <a:t> more technically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contacts business analysts and domain experts later in order to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discuss the data mining results in the business context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only consider models</a:t>
            </a:r>
            <a:r>
              <a:rPr lang="en-US" altLang="ko-KR" sz="1200" b="1" dirty="0" smtClean="0"/>
              <a:t> whereas the evaluation phase also takes into account all other results that were produced in the course of the project </a:t>
            </a:r>
          </a:p>
          <a:p>
            <a:pPr marL="265113" indent="-265113">
              <a:buFontTx/>
              <a:buNone/>
            </a:pPr>
            <a:endParaRPr lang="en-US" altLang="ko-KR" sz="1200" b="1" dirty="0" smtClean="0"/>
          </a:p>
          <a:p>
            <a:pPr marL="441325" indent="-258763">
              <a:buFontTx/>
              <a:buNone/>
            </a:pPr>
            <a:endParaRPr lang="en-US" altLang="ko-KR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DF10-2B38-495C-93F2-2D1386DD6A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1325" indent="-258763">
              <a:buClr>
                <a:schemeClr val="tx1"/>
              </a:buClr>
            </a:pPr>
            <a:r>
              <a:rPr lang="en-US" altLang="ko-KR" sz="1600" b="1" dirty="0" smtClean="0">
                <a:solidFill>
                  <a:srgbClr val="CC0000"/>
                </a:solidFill>
              </a:rPr>
              <a:t>Evaluation of model</a:t>
            </a:r>
          </a:p>
          <a:p>
            <a:pPr marL="441325" indent="-258763">
              <a:buClr>
                <a:schemeClr val="tx1"/>
              </a:buClr>
              <a:buFontTx/>
              <a:buNone/>
            </a:pPr>
            <a:r>
              <a:rPr lang="en-US" altLang="ko-KR" b="1" dirty="0" smtClean="0"/>
              <a:t>	- </a:t>
            </a:r>
            <a:r>
              <a:rPr lang="en-US" altLang="ko-KR" sz="1400" b="1" dirty="0" smtClean="0"/>
              <a:t>how well it performed on test data</a:t>
            </a:r>
          </a:p>
          <a:p>
            <a:pPr marL="441325" indent="-258763">
              <a:buClr>
                <a:schemeClr val="tx1"/>
              </a:buClr>
            </a:pPr>
            <a:r>
              <a:rPr lang="en-US" altLang="ko-KR" sz="1600" b="1" dirty="0" smtClean="0">
                <a:solidFill>
                  <a:srgbClr val="CC0000"/>
                </a:solidFill>
              </a:rPr>
              <a:t>Methods and criteria</a:t>
            </a:r>
          </a:p>
          <a:p>
            <a:pPr marL="441325" indent="-258763">
              <a:buClr>
                <a:schemeClr val="tx1"/>
              </a:buClr>
              <a:buFontTx/>
              <a:buNone/>
            </a:pPr>
            <a:r>
              <a:rPr lang="en-US" altLang="ko-KR" sz="1600" b="1" dirty="0" smtClean="0"/>
              <a:t>	- </a:t>
            </a:r>
            <a:r>
              <a:rPr lang="en-US" altLang="ko-KR" sz="1400" b="1" dirty="0" smtClean="0"/>
              <a:t>depend on model type</a:t>
            </a:r>
          </a:p>
          <a:p>
            <a:pPr marL="441325" indent="-258763">
              <a:buClr>
                <a:schemeClr val="tx1"/>
              </a:buClr>
            </a:pPr>
            <a:r>
              <a:rPr lang="en-US" altLang="ko-KR" sz="1600" b="1" dirty="0" smtClean="0">
                <a:solidFill>
                  <a:srgbClr val="CC0000"/>
                </a:solidFill>
              </a:rPr>
              <a:t>Interpretation of model</a:t>
            </a:r>
          </a:p>
          <a:p>
            <a:pPr marL="441325" indent="-258763">
              <a:buFontTx/>
              <a:buNone/>
            </a:pPr>
            <a:r>
              <a:rPr lang="en-US" altLang="ko-KR" b="1" dirty="0" smtClean="0"/>
              <a:t>  - </a:t>
            </a:r>
            <a:r>
              <a:rPr lang="en-US" altLang="ko-KR" sz="1400" b="1" dirty="0" smtClean="0"/>
              <a:t>important or not, easy or hard depends on algorithm</a:t>
            </a:r>
          </a:p>
          <a:p>
            <a:pPr marL="441325" indent="-258763">
              <a:buFontTx/>
              <a:buNone/>
            </a:pP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Thoroughly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evaluate the model</a:t>
            </a:r>
            <a:r>
              <a:rPr lang="en-US" altLang="ko-KR" sz="1200" b="1" dirty="0" smtClean="0"/>
              <a:t> and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review the steps executed to construct the model </a:t>
            </a:r>
            <a:r>
              <a:rPr lang="en-US" altLang="ko-KR" sz="1200" b="1" dirty="0" smtClean="0"/>
              <a:t>to be certain it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 properly achieves the business objectives</a:t>
            </a:r>
            <a:r>
              <a:rPr lang="en-US" altLang="ko-KR" sz="1200" b="1" dirty="0" smtClean="0"/>
              <a:t>. A key objective is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to determine if there is some important business issue that has not been sufficiently considered</a:t>
            </a:r>
            <a:r>
              <a:rPr lang="en-US" altLang="ko-KR" sz="1200" b="1" dirty="0" smtClean="0"/>
              <a:t>. At the end of this phase,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a decision on the use of the data mining results should be reached</a:t>
            </a:r>
          </a:p>
          <a:p>
            <a:pPr marL="441325" indent="-258763">
              <a:buFontTx/>
              <a:buNone/>
            </a:pPr>
            <a:endParaRPr lang="en-US" altLang="ko-KR" sz="1200" b="1" dirty="0" smtClean="0">
              <a:solidFill>
                <a:srgbClr val="CC0000"/>
              </a:solidFill>
            </a:endParaRPr>
          </a:p>
          <a:p>
            <a:pPr marL="265113" indent="-265113"/>
            <a:r>
              <a:rPr lang="en-US" altLang="ko-KR" sz="1400" b="1" dirty="0" smtClean="0">
                <a:solidFill>
                  <a:srgbClr val="006600"/>
                </a:solidFill>
              </a:rPr>
              <a:t>Evaluate results</a:t>
            </a:r>
          </a:p>
          <a:p>
            <a:pPr marL="265113" indent="-265113">
              <a:buFontTx/>
              <a:buNone/>
            </a:pPr>
            <a:endParaRPr lang="en-US" altLang="ko-KR" sz="800" b="1" dirty="0" smtClean="0">
              <a:solidFill>
                <a:srgbClr val="006600"/>
              </a:solidFill>
            </a:endParaRP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assesses the degree to which the model meets the business objectives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seeks to determine if there is some business reason why this model is deficient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test the model(s) on test applications in the real application if time and budget constraints permit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also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assesses other data mining results generated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unveil additional challenges, information or hints for future directions</a:t>
            </a:r>
          </a:p>
          <a:p>
            <a:pPr marL="265113" indent="-265113">
              <a:buFontTx/>
              <a:buNone/>
            </a:pPr>
            <a:endParaRPr lang="en-US" altLang="ko-KR" sz="1200" b="1" dirty="0" smtClean="0">
              <a:solidFill>
                <a:srgbClr val="CC0000"/>
              </a:solidFill>
            </a:endParaRPr>
          </a:p>
          <a:p>
            <a:pPr marL="265113" indent="-265113"/>
            <a:r>
              <a:rPr lang="en-US" altLang="ko-KR" sz="1600" b="1" dirty="0" smtClean="0">
                <a:solidFill>
                  <a:srgbClr val="006600"/>
                </a:solidFill>
              </a:rPr>
              <a:t>Review process</a:t>
            </a:r>
          </a:p>
          <a:p>
            <a:pPr marL="265113" indent="-265113">
              <a:buFontTx/>
              <a:buNone/>
            </a:pP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do a more thorough review of the data mining engagement</a:t>
            </a:r>
            <a:r>
              <a:rPr lang="en-US" altLang="ko-KR" sz="1200" b="1" dirty="0" smtClean="0"/>
              <a:t> in order to determine if there is any important factor or task that has somehow been overlooked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review the quality assurance issues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 ex) </a:t>
            </a:r>
            <a:r>
              <a:rPr lang="ko-KR" altLang="en-US" sz="1200" b="1" dirty="0" smtClean="0">
                <a:latin typeface="Arial"/>
              </a:rPr>
              <a:t>“</a:t>
            </a:r>
            <a:r>
              <a:rPr lang="en-US" altLang="ko-KR" sz="1200" b="1" dirty="0" smtClean="0"/>
              <a:t>Did we correctly build the model?</a:t>
            </a:r>
            <a:r>
              <a:rPr lang="ko-KR" altLang="en-US" sz="1200" b="1" dirty="0" smtClean="0">
                <a:latin typeface="Arial"/>
              </a:rPr>
              <a:t>”</a:t>
            </a:r>
            <a:endParaRPr lang="en-US" altLang="ko-KR" sz="1200" b="1" dirty="0" smtClean="0"/>
          </a:p>
          <a:p>
            <a:pPr marL="265113" indent="-265113">
              <a:buFontTx/>
              <a:buNone/>
            </a:pPr>
            <a:endParaRPr lang="en-US" altLang="ko-KR" sz="800" b="1" dirty="0" smtClean="0"/>
          </a:p>
          <a:p>
            <a:pPr marL="265113" indent="-265113"/>
            <a:r>
              <a:rPr lang="en-US" altLang="ko-KR" sz="1600" b="1" dirty="0" smtClean="0">
                <a:solidFill>
                  <a:srgbClr val="006600"/>
                </a:solidFill>
              </a:rPr>
              <a:t>Determine next steps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decides how to proceed at this stage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decides whether to finish the project and move on to deployment</a:t>
            </a:r>
            <a:r>
              <a:rPr lang="en-US" altLang="ko-KR" sz="1200" b="1" dirty="0" smtClean="0"/>
              <a:t> if appropriate or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whether to initiate further iterations or set up new data mining projects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include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analyses of remaining resources and budget that influences the decisions</a:t>
            </a:r>
          </a:p>
          <a:p>
            <a:pPr marL="265113" indent="-265113">
              <a:buFontTx/>
              <a:buNone/>
            </a:pPr>
            <a:endParaRPr lang="en-US" altLang="ko-KR" sz="1200" b="1" dirty="0" smtClean="0">
              <a:solidFill>
                <a:srgbClr val="CC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DF10-2B38-495C-93F2-2D1386DD6A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638" indent="-92075"/>
            <a:r>
              <a:rPr lang="en-US" altLang="ko-KR" sz="1600" b="1" dirty="0" smtClean="0"/>
              <a:t>Determine </a:t>
            </a:r>
            <a:r>
              <a:rPr lang="en-US" altLang="ko-KR" sz="1600" b="1" dirty="0" smtClean="0">
                <a:solidFill>
                  <a:srgbClr val="CC0000"/>
                </a:solidFill>
              </a:rPr>
              <a:t>how</a:t>
            </a:r>
            <a:r>
              <a:rPr lang="en-US" altLang="ko-KR" sz="1600" b="1" dirty="0" smtClean="0"/>
              <a:t> the results need to be utilized</a:t>
            </a:r>
          </a:p>
          <a:p>
            <a:pPr marL="274638" indent="-92075">
              <a:buClr>
                <a:schemeClr val="tx1"/>
              </a:buClr>
            </a:pPr>
            <a:r>
              <a:rPr lang="en-US" altLang="ko-KR" sz="1600" b="1" dirty="0" smtClean="0">
                <a:solidFill>
                  <a:srgbClr val="CC0000"/>
                </a:solidFill>
              </a:rPr>
              <a:t> Who</a:t>
            </a:r>
            <a:r>
              <a:rPr lang="en-US" altLang="ko-KR" sz="1600" b="1" dirty="0" smtClean="0"/>
              <a:t> needs to use them?</a:t>
            </a:r>
          </a:p>
          <a:p>
            <a:pPr marL="274638" indent="-92075">
              <a:buClr>
                <a:schemeClr val="tx1"/>
              </a:buClr>
            </a:pPr>
            <a:r>
              <a:rPr lang="en-US" altLang="ko-KR" sz="1600" b="1" dirty="0" smtClean="0">
                <a:solidFill>
                  <a:srgbClr val="CC0000"/>
                </a:solidFill>
              </a:rPr>
              <a:t> How often</a:t>
            </a:r>
            <a:r>
              <a:rPr lang="en-US" altLang="ko-KR" sz="1600" b="1" dirty="0" smtClean="0"/>
              <a:t> do they need to be used</a:t>
            </a:r>
          </a:p>
          <a:p>
            <a:pPr marL="274638" indent="-92075"/>
            <a:endParaRPr lang="en-US" altLang="ko-KR" sz="300" b="1" dirty="0" smtClean="0"/>
          </a:p>
          <a:p>
            <a:pPr marL="274638" indent="-92075"/>
            <a:r>
              <a:rPr lang="en-US" altLang="ko-KR" sz="1600" b="1" dirty="0" smtClean="0"/>
              <a:t> Deploy Data Mining results by</a:t>
            </a:r>
          </a:p>
          <a:p>
            <a:pPr marL="274638" indent="-92075">
              <a:buFontTx/>
              <a:buNone/>
            </a:pPr>
            <a:r>
              <a:rPr lang="en-US" altLang="ko-KR" dirty="0" smtClean="0"/>
              <a:t>	</a:t>
            </a:r>
            <a:r>
              <a:rPr lang="en-US" altLang="ko-KR" sz="1200" b="1" dirty="0" smtClean="0"/>
              <a:t>Scoring a database, utilizing results as business rules, </a:t>
            </a:r>
          </a:p>
          <a:p>
            <a:pPr marL="274638" indent="-92075">
              <a:buFontTx/>
              <a:buNone/>
            </a:pPr>
            <a:r>
              <a:rPr lang="en-US" altLang="ko-KR" sz="1200" b="1" dirty="0" smtClean="0"/>
              <a:t>	interactive scoring on-line</a:t>
            </a:r>
          </a:p>
          <a:p>
            <a:pPr marL="274638" indent="-92075">
              <a:buFontTx/>
              <a:buNone/>
            </a:pPr>
            <a:endParaRPr lang="en-US" altLang="ko-KR" sz="300" b="1" dirty="0" smtClean="0"/>
          </a:p>
          <a:p>
            <a:pPr marL="274638" indent="-92075">
              <a:buFontTx/>
              <a:buNone/>
            </a:pP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The knowledge gained will need to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be organized and presented in a way that the customer can use it</a:t>
            </a:r>
            <a:r>
              <a:rPr lang="en-US" altLang="ko-KR" sz="1200" b="1" dirty="0" smtClean="0"/>
              <a:t>. However,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depending on the requirements</a:t>
            </a:r>
            <a:r>
              <a:rPr lang="en-US" altLang="ko-KR" sz="1200" b="1" dirty="0" smtClean="0"/>
              <a:t>, the deployment phase can be as simple as generating a report or as complex as implementing a repeatable data mining process across the enterprise.</a:t>
            </a:r>
          </a:p>
          <a:p>
            <a:pPr marL="274638" indent="-92075">
              <a:buFontTx/>
              <a:buNone/>
            </a:pPr>
            <a:endParaRPr lang="en-US" altLang="ko-KR" sz="1200" b="1" dirty="0" smtClean="0"/>
          </a:p>
          <a:p>
            <a:pPr marL="265113" indent="-265113"/>
            <a:r>
              <a:rPr lang="en-US" altLang="ko-KR" sz="1600" b="1" dirty="0" smtClean="0">
                <a:solidFill>
                  <a:srgbClr val="006600"/>
                </a:solidFill>
              </a:rPr>
              <a:t>Plan deployment</a:t>
            </a:r>
          </a:p>
          <a:p>
            <a:pPr marL="265113" indent="-265113">
              <a:buFontTx/>
              <a:buNone/>
            </a:pP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- in order to deploy the data mining result(s) into the business,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takes the evaluation results and concludes a strategy for deployment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document the procedure</a:t>
            </a:r>
            <a:r>
              <a:rPr lang="en-US" altLang="ko-KR" sz="1200" b="1" dirty="0" smtClean="0"/>
              <a:t> for later deployment</a:t>
            </a:r>
          </a:p>
          <a:p>
            <a:pPr marL="265113" indent="-265113">
              <a:buFontTx/>
              <a:buNone/>
            </a:pPr>
            <a:endParaRPr lang="en-US" altLang="ko-KR" sz="800" b="1" dirty="0" smtClean="0"/>
          </a:p>
          <a:p>
            <a:pPr marL="265113" indent="-265113"/>
            <a:r>
              <a:rPr lang="en-US" altLang="ko-KR" sz="1600" b="1" dirty="0" smtClean="0">
                <a:solidFill>
                  <a:srgbClr val="006600"/>
                </a:solidFill>
              </a:rPr>
              <a:t>Plan monitoring and maintenance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important if the data mining results become part of the day-to-day business and it environment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helps to avoid unnecessarily long periods of incorrect usage of data mining results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needs a detailed on monitoring process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takes into account the specific type of deployment</a:t>
            </a:r>
          </a:p>
          <a:p>
            <a:pPr marL="265113" indent="-265113">
              <a:buFontTx/>
              <a:buNone/>
            </a:pPr>
            <a:endParaRPr lang="en-US" altLang="ko-KR" sz="1200" b="1" dirty="0" smtClean="0"/>
          </a:p>
          <a:p>
            <a:pPr marL="265113" indent="-265113"/>
            <a:r>
              <a:rPr lang="en-US" altLang="ko-KR" sz="1600" b="1" dirty="0" smtClean="0">
                <a:solidFill>
                  <a:srgbClr val="006600"/>
                </a:solidFill>
              </a:rPr>
              <a:t>Produce final report</a:t>
            </a:r>
          </a:p>
          <a:p>
            <a:pPr marL="265113" indent="-265113">
              <a:buFontTx/>
              <a:buNone/>
            </a:pP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- the project leader and his team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write up a final report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may be only a summary of the project and its experiences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may be a final and comprehensive presentation of the data mining result(s)</a:t>
            </a:r>
          </a:p>
          <a:p>
            <a:pPr marL="265113" indent="-265113">
              <a:buFontTx/>
              <a:buNone/>
            </a:pPr>
            <a:endParaRPr lang="en-US" altLang="ko-KR" sz="1200" b="1" dirty="0" smtClean="0"/>
          </a:p>
          <a:p>
            <a:pPr marL="265113" indent="-265113"/>
            <a:r>
              <a:rPr lang="en-US" altLang="ko-KR" sz="1600" b="1" dirty="0" smtClean="0">
                <a:solidFill>
                  <a:srgbClr val="006600"/>
                </a:solidFill>
              </a:rPr>
              <a:t>Review project</a:t>
            </a:r>
          </a:p>
          <a:p>
            <a:pPr marL="265113" indent="-265113">
              <a:buFontTx/>
              <a:buNone/>
            </a:pPr>
            <a:r>
              <a:rPr lang="en-US" altLang="ko-KR" sz="1200" b="1" dirty="0" smtClean="0"/>
              <a:t> - </a:t>
            </a:r>
            <a:r>
              <a:rPr lang="en-US" altLang="ko-KR" sz="1200" b="1" dirty="0" smtClean="0">
                <a:solidFill>
                  <a:srgbClr val="CC0000"/>
                </a:solidFill>
              </a:rPr>
              <a:t>assess what went right and what went wrong, what was done well and what needs to be improved</a:t>
            </a:r>
          </a:p>
          <a:p>
            <a:pPr marL="265113" indent="-265113">
              <a:buFontTx/>
              <a:buNone/>
            </a:pPr>
            <a:endParaRPr lang="en-US" altLang="ko-KR" sz="1200" b="1" dirty="0" smtClean="0"/>
          </a:p>
          <a:p>
            <a:pPr marL="274638" indent="-92075">
              <a:buFontTx/>
              <a:buNone/>
            </a:pPr>
            <a:endParaRPr lang="en-US" altLang="ko-KR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DF10-2B38-495C-93F2-2D1386DD6A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2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578401-2E9C-AE43-B99A-5C93D556C08A}" type="datetimeFigureOut">
              <a:rPr lang="en-US" smtClean="0"/>
              <a:t>26/02/19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B2D806-E59F-4D40-A4DF-96ADA34D8C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smtClean="0"/>
              <a:t>Data </a:t>
            </a:r>
            <a:r>
              <a:rPr lang="en-US" smtClean="0"/>
              <a:t>Warehouse </a:t>
            </a:r>
            <a:r>
              <a:rPr lang="en-US" dirty="0" smtClean="0"/>
              <a:t>and Crisp-DM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8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Denormalization</a:t>
            </a:r>
            <a:endParaRPr lang="en-US" dirty="0"/>
          </a:p>
        </p:txBody>
      </p:sp>
      <p:pic>
        <p:nvPicPr>
          <p:cNvPr id="4" name="Content Placeholder 3" descr="Screen Shot 2017-09-24 at 1.32.4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0" t="39573" r="36730" b="38173"/>
          <a:stretch/>
        </p:blipFill>
        <p:spPr>
          <a:xfrm>
            <a:off x="1785032" y="2213780"/>
            <a:ext cx="5646310" cy="2436876"/>
          </a:xfrm>
        </p:spPr>
      </p:pic>
    </p:spTree>
    <p:extLst>
      <p:ext uri="{BB962C8B-B14F-4D97-AF65-F5344CB8AC3E}">
        <p14:creationId xmlns:p14="http://schemas.microsoft.com/office/powerpoint/2010/main" val="218136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set is a subset of a database or a data warehouse. It is usually </a:t>
            </a:r>
            <a:r>
              <a:rPr lang="en-US" dirty="0" err="1"/>
              <a:t>denormalized</a:t>
            </a:r>
            <a:r>
              <a:rPr lang="en-US" dirty="0"/>
              <a:t> so that only one table is used. The creation of a data set may contain several steps, including appending or combining tables from source database tables, or simplifying some data expressions. </a:t>
            </a:r>
          </a:p>
          <a:p>
            <a:r>
              <a:rPr lang="en-US" dirty="0"/>
              <a:t>Data sets may be made up of a representative sample of a larger set of data, or they may contain all observations relevant to a specific group.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0648"/>
            <a:ext cx="9144000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6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42B-5A60-B040-83BA-9B2E989F8A1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u="sng">
                <a:solidFill>
                  <a:srgbClr val="000066"/>
                </a:solidFill>
                <a:latin typeface="Times New Roman" charset="0"/>
              </a:rPr>
              <a:t>CRISP-DM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00200"/>
            <a:ext cx="8075612" cy="4525963"/>
          </a:xfrm>
        </p:spPr>
        <p:txBody>
          <a:bodyPr/>
          <a:lstStyle/>
          <a:p>
            <a:pPr marL="609600" indent="-609600" algn="ctr">
              <a:buFontTx/>
              <a:buNone/>
            </a:pPr>
            <a:endParaRPr lang="en-US" altLang="ko-KR"/>
          </a:p>
          <a:p>
            <a:pPr marL="609600" indent="-609600" algn="ctr">
              <a:buFontTx/>
              <a:buNone/>
            </a:pPr>
            <a:r>
              <a:rPr lang="en-US" altLang="ko-KR" sz="4000" b="1">
                <a:solidFill>
                  <a:srgbClr val="CC0000"/>
                </a:solidFill>
              </a:rPr>
              <a:t>CR</a:t>
            </a:r>
            <a:r>
              <a:rPr lang="en-US" altLang="ko-KR" b="1"/>
              <a:t>oss-</a:t>
            </a:r>
            <a:r>
              <a:rPr lang="en-US" altLang="ko-KR" sz="4000" b="1">
                <a:solidFill>
                  <a:srgbClr val="CC0000"/>
                </a:solidFill>
              </a:rPr>
              <a:t>I</a:t>
            </a:r>
            <a:r>
              <a:rPr lang="en-US" altLang="ko-KR" b="1"/>
              <a:t>ndustry </a:t>
            </a:r>
            <a:r>
              <a:rPr lang="en-US" altLang="ko-KR" sz="4000" b="1">
                <a:solidFill>
                  <a:srgbClr val="CC0000"/>
                </a:solidFill>
              </a:rPr>
              <a:t>S</a:t>
            </a:r>
            <a:r>
              <a:rPr lang="en-US" altLang="ko-KR" b="1"/>
              <a:t>tandard </a:t>
            </a:r>
            <a:r>
              <a:rPr lang="en-US" altLang="ko-KR" sz="4000" b="1">
                <a:solidFill>
                  <a:srgbClr val="CC0000"/>
                </a:solidFill>
              </a:rPr>
              <a:t>P</a:t>
            </a:r>
            <a:r>
              <a:rPr lang="en-US" altLang="ko-KR" b="1"/>
              <a:t>rocess </a:t>
            </a:r>
          </a:p>
          <a:p>
            <a:pPr marL="609600" indent="-609600" algn="ctr">
              <a:buFontTx/>
              <a:buNone/>
            </a:pPr>
            <a:r>
              <a:rPr lang="en-US" altLang="ko-KR" b="1"/>
              <a:t>for </a:t>
            </a:r>
            <a:r>
              <a:rPr lang="en-US" altLang="ko-KR" sz="4000" b="1">
                <a:solidFill>
                  <a:srgbClr val="CC0000"/>
                </a:solidFill>
              </a:rPr>
              <a:t>D</a:t>
            </a:r>
            <a:r>
              <a:rPr lang="en-US" altLang="ko-KR" b="1"/>
              <a:t>ata </a:t>
            </a:r>
            <a:r>
              <a:rPr lang="en-US" altLang="ko-KR" sz="4000" b="1">
                <a:solidFill>
                  <a:srgbClr val="CC0000"/>
                </a:solidFill>
              </a:rPr>
              <a:t>M</a:t>
            </a:r>
            <a:r>
              <a:rPr lang="en-US" altLang="ko-KR" b="1"/>
              <a:t>ining</a:t>
            </a:r>
          </a:p>
        </p:txBody>
      </p:sp>
    </p:spTree>
    <p:extLst>
      <p:ext uri="{BB962C8B-B14F-4D97-AF65-F5344CB8AC3E}">
        <p14:creationId xmlns:p14="http://schemas.microsoft.com/office/powerpoint/2010/main" val="211673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altLang="ko-KR" sz="3600" b="1" u="sng">
                <a:solidFill>
                  <a:srgbClr val="000066"/>
                </a:solidFill>
                <a:latin typeface="Times New Roman" charset="0"/>
              </a:rPr>
              <a:t>Why Should There be a Standard Process?</a:t>
            </a:r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8313" y="1998663"/>
            <a:ext cx="8229600" cy="4525962"/>
          </a:xfrm>
        </p:spPr>
        <p:txBody>
          <a:bodyPr/>
          <a:lstStyle/>
          <a:p>
            <a:pPr eaLnBrk="0" latinLnBrk="0" hangingPunct="0">
              <a:spcBef>
                <a:spcPct val="0"/>
              </a:spcBef>
              <a:buFontTx/>
              <a:buNone/>
            </a:pPr>
            <a:r>
              <a:rPr kumimoji="0" lang="de-DE" altLang="ko-KR" sz="2400" b="1" dirty="0">
                <a:solidFill>
                  <a:schemeClr val="hlink"/>
                </a:solidFill>
              </a:rPr>
              <a:t>	</a:t>
            </a:r>
            <a:r>
              <a:rPr kumimoji="0" lang="de-DE" sz="2800" b="1" dirty="0"/>
              <a:t>The </a:t>
            </a:r>
            <a:r>
              <a:rPr kumimoji="0" lang="de-DE" sz="2800" b="1" dirty="0" err="1"/>
              <a:t>data</a:t>
            </a:r>
            <a:r>
              <a:rPr kumimoji="0" lang="de-DE" sz="2800" b="1" dirty="0"/>
              <a:t> </a:t>
            </a:r>
            <a:r>
              <a:rPr kumimoji="0" lang="de-DE" sz="2800" b="1" dirty="0" err="1"/>
              <a:t>mining</a:t>
            </a:r>
            <a:r>
              <a:rPr kumimoji="0" lang="de-DE" sz="2800" b="1" dirty="0"/>
              <a:t> </a:t>
            </a:r>
            <a:r>
              <a:rPr kumimoji="0" lang="de-DE" sz="2800" b="1" dirty="0" err="1"/>
              <a:t>process</a:t>
            </a:r>
            <a:r>
              <a:rPr kumimoji="0" lang="de-DE" sz="2800" b="1" dirty="0"/>
              <a:t> must </a:t>
            </a:r>
            <a:r>
              <a:rPr kumimoji="0" lang="de-DE" sz="2800" b="1" dirty="0" err="1"/>
              <a:t>be</a:t>
            </a:r>
            <a:r>
              <a:rPr kumimoji="0" lang="de-DE" sz="2800" b="1" dirty="0"/>
              <a:t> </a:t>
            </a:r>
            <a:r>
              <a:rPr kumimoji="0" lang="de-DE" sz="2800" b="1" dirty="0" err="1">
                <a:solidFill>
                  <a:srgbClr val="CC0000"/>
                </a:solidFill>
              </a:rPr>
              <a:t>reliable</a:t>
            </a:r>
            <a:r>
              <a:rPr kumimoji="0" lang="de-DE" sz="2800" b="1" dirty="0">
                <a:solidFill>
                  <a:srgbClr val="CC0000"/>
                </a:solidFill>
              </a:rPr>
              <a:t> </a:t>
            </a:r>
            <a:r>
              <a:rPr kumimoji="0" lang="de-DE" sz="2800" b="1" dirty="0" err="1">
                <a:solidFill>
                  <a:srgbClr val="CC0000"/>
                </a:solidFill>
              </a:rPr>
              <a:t>and</a:t>
            </a:r>
            <a:r>
              <a:rPr kumimoji="0" lang="de-DE" sz="2800" b="1" dirty="0">
                <a:solidFill>
                  <a:srgbClr val="CC0000"/>
                </a:solidFill>
              </a:rPr>
              <a:t> </a:t>
            </a:r>
            <a:r>
              <a:rPr kumimoji="0" lang="de-DE" sz="2800" b="1" dirty="0" err="1">
                <a:solidFill>
                  <a:srgbClr val="CC0000"/>
                </a:solidFill>
              </a:rPr>
              <a:t>repeatable</a:t>
            </a:r>
            <a:r>
              <a:rPr kumimoji="0" lang="de-DE" sz="2800" b="1" dirty="0">
                <a:solidFill>
                  <a:srgbClr val="CC0000"/>
                </a:solidFill>
              </a:rPr>
              <a:t> </a:t>
            </a:r>
            <a:r>
              <a:rPr kumimoji="0" lang="de-DE" sz="2800" b="1" dirty="0" err="1">
                <a:solidFill>
                  <a:srgbClr val="CC0000"/>
                </a:solidFill>
              </a:rPr>
              <a:t>by</a:t>
            </a:r>
            <a:r>
              <a:rPr kumimoji="0" lang="de-DE" sz="2800" b="1" dirty="0">
                <a:solidFill>
                  <a:srgbClr val="CC0000"/>
                </a:solidFill>
              </a:rPr>
              <a:t> </a:t>
            </a:r>
            <a:r>
              <a:rPr kumimoji="0" lang="de-DE" sz="2800" b="1" dirty="0" err="1">
                <a:solidFill>
                  <a:srgbClr val="CC0000"/>
                </a:solidFill>
              </a:rPr>
              <a:t>people</a:t>
            </a:r>
            <a:r>
              <a:rPr kumimoji="0" lang="de-DE" sz="2800" b="1" dirty="0">
                <a:solidFill>
                  <a:srgbClr val="CC0000"/>
                </a:solidFill>
              </a:rPr>
              <a:t> </a:t>
            </a:r>
            <a:r>
              <a:rPr kumimoji="0" lang="de-DE" sz="2800" b="1" dirty="0" err="1">
                <a:solidFill>
                  <a:srgbClr val="CC0000"/>
                </a:solidFill>
              </a:rPr>
              <a:t>with</a:t>
            </a:r>
            <a:r>
              <a:rPr kumimoji="0" lang="de-DE" sz="2800" b="1" dirty="0">
                <a:solidFill>
                  <a:srgbClr val="CC0000"/>
                </a:solidFill>
              </a:rPr>
              <a:t> </a:t>
            </a:r>
            <a:r>
              <a:rPr kumimoji="0" lang="de-DE" sz="2800" b="1" dirty="0" err="1">
                <a:solidFill>
                  <a:srgbClr val="CC0000"/>
                </a:solidFill>
              </a:rPr>
              <a:t>little</a:t>
            </a:r>
            <a:r>
              <a:rPr kumimoji="0" lang="de-DE" sz="2800" b="1" dirty="0">
                <a:solidFill>
                  <a:srgbClr val="CC0000"/>
                </a:solidFill>
              </a:rPr>
              <a:t> </a:t>
            </a:r>
            <a:r>
              <a:rPr kumimoji="0" lang="de-DE" sz="2800" b="1" dirty="0" err="1">
                <a:solidFill>
                  <a:srgbClr val="CC0000"/>
                </a:solidFill>
              </a:rPr>
              <a:t>data</a:t>
            </a:r>
            <a:r>
              <a:rPr kumimoji="0" lang="de-DE" sz="2800" b="1" dirty="0">
                <a:solidFill>
                  <a:srgbClr val="CC0000"/>
                </a:solidFill>
              </a:rPr>
              <a:t> </a:t>
            </a:r>
            <a:r>
              <a:rPr kumimoji="0" lang="de-DE" sz="2800" b="1" dirty="0" err="1">
                <a:solidFill>
                  <a:srgbClr val="CC0000"/>
                </a:solidFill>
              </a:rPr>
              <a:t>mining</a:t>
            </a:r>
            <a:r>
              <a:rPr kumimoji="0" lang="de-DE" sz="2800" b="1" dirty="0">
                <a:solidFill>
                  <a:srgbClr val="CC0000"/>
                </a:solidFill>
              </a:rPr>
              <a:t> </a:t>
            </a:r>
            <a:r>
              <a:rPr kumimoji="0" lang="de-DE" sz="2800" b="1" dirty="0" err="1">
                <a:solidFill>
                  <a:srgbClr val="CC0000"/>
                </a:solidFill>
              </a:rPr>
              <a:t>background</a:t>
            </a:r>
            <a:r>
              <a:rPr kumimoji="0" lang="de-DE" sz="2800" b="1" dirty="0">
                <a:solidFill>
                  <a:srgbClr val="CC0000"/>
                </a:solidFill>
              </a:rPr>
              <a:t>.</a:t>
            </a:r>
            <a:endParaRPr lang="en-US" altLang="ko-KR" sz="2800" b="1" dirty="0">
              <a:solidFill>
                <a:srgbClr val="CC0000"/>
              </a:solidFill>
            </a:endParaRPr>
          </a:p>
        </p:txBody>
      </p:sp>
      <p:pic>
        <p:nvPicPr>
          <p:cNvPr id="36872" name="Picture 8" descr="data p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343" y="3359559"/>
            <a:ext cx="3205314" cy="21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3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u="sng">
                <a:solidFill>
                  <a:srgbClr val="000066"/>
                </a:solidFill>
                <a:latin typeface="Times New Roman" charset="0"/>
              </a:rPr>
              <a:t>Process Standardization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2263653"/>
            <a:ext cx="8353425" cy="3529013"/>
          </a:xfrm>
        </p:spPr>
        <p:txBody>
          <a:bodyPr>
            <a:normAutofit fontScale="32500" lnSpcReduction="20000"/>
          </a:bodyPr>
          <a:lstStyle/>
          <a:p>
            <a:pPr marL="274638" indent="-274638">
              <a:lnSpc>
                <a:spcPct val="80000"/>
              </a:lnSpc>
            </a:pPr>
            <a:r>
              <a:rPr lang="en-US" altLang="ko-KR" sz="4800" b="1" dirty="0">
                <a:solidFill>
                  <a:srgbClr val="003300"/>
                </a:solidFill>
                <a:latin typeface="Tahoma"/>
                <a:cs typeface="Tahoma"/>
              </a:rPr>
              <a:t>Initiative launched in late 1996 by three </a:t>
            </a:r>
            <a:r>
              <a:rPr lang="ko-KR" altLang="en-US" sz="4800" b="1" dirty="0">
                <a:solidFill>
                  <a:srgbClr val="003300"/>
                </a:solidFill>
                <a:latin typeface="Tahoma"/>
                <a:cs typeface="Tahoma"/>
              </a:rPr>
              <a:t>“</a:t>
            </a:r>
            <a:r>
              <a:rPr lang="en-US" altLang="ko-KR" sz="4800" b="1" dirty="0">
                <a:solidFill>
                  <a:srgbClr val="003300"/>
                </a:solidFill>
                <a:latin typeface="Tahoma"/>
                <a:cs typeface="Tahoma"/>
              </a:rPr>
              <a:t>veterans</a:t>
            </a:r>
            <a:r>
              <a:rPr lang="ko-KR" altLang="en-US" sz="4800" b="1" dirty="0">
                <a:solidFill>
                  <a:srgbClr val="003300"/>
                </a:solidFill>
                <a:latin typeface="Tahoma"/>
                <a:cs typeface="Tahoma"/>
              </a:rPr>
              <a:t>”</a:t>
            </a:r>
            <a:r>
              <a:rPr lang="en-US" altLang="ko-KR" sz="4800" b="1" dirty="0">
                <a:solidFill>
                  <a:srgbClr val="003300"/>
                </a:solidFill>
                <a:latin typeface="Tahoma"/>
                <a:cs typeface="Tahoma"/>
              </a:rPr>
              <a:t> of data mining market.</a:t>
            </a:r>
          </a:p>
          <a:p>
            <a:pPr marL="274638" indent="-274638">
              <a:lnSpc>
                <a:spcPct val="80000"/>
              </a:lnSpc>
              <a:buFontTx/>
              <a:buNone/>
            </a:pPr>
            <a:r>
              <a:rPr lang="en-US" altLang="ko-KR" sz="4800" dirty="0">
                <a:latin typeface="Tahoma"/>
                <a:cs typeface="Tahoma"/>
              </a:rPr>
              <a:t>		Daimler Chrysler (then Daimler-Benz), SPSS (then ISL) , </a:t>
            </a:r>
            <a:r>
              <a:rPr lang="en-US" altLang="ko-KR" sz="4800" dirty="0" smtClean="0">
                <a:latin typeface="Tahoma"/>
                <a:cs typeface="Tahoma"/>
              </a:rPr>
              <a:t>NCR</a:t>
            </a:r>
            <a:endParaRPr lang="en-US" altLang="ko-KR" sz="4800" dirty="0">
              <a:latin typeface="Tahoma"/>
              <a:cs typeface="Tahoma"/>
            </a:endParaRPr>
          </a:p>
          <a:p>
            <a:pPr marL="274638" indent="-274638">
              <a:lnSpc>
                <a:spcPct val="80000"/>
              </a:lnSpc>
            </a:pPr>
            <a:r>
              <a:rPr lang="en-US" altLang="ko-KR" sz="4800" b="1" dirty="0">
                <a:solidFill>
                  <a:srgbClr val="003300"/>
                </a:solidFill>
                <a:latin typeface="Tahoma"/>
                <a:cs typeface="Tahoma"/>
              </a:rPr>
              <a:t>Developed and refined through series of workshops </a:t>
            </a:r>
            <a:r>
              <a:rPr lang="en-US" altLang="ko-KR" sz="4800" dirty="0">
                <a:solidFill>
                  <a:srgbClr val="003300"/>
                </a:solidFill>
                <a:latin typeface="Tahoma"/>
                <a:cs typeface="Tahoma"/>
              </a:rPr>
              <a:t>(from 1997-1999</a:t>
            </a:r>
            <a:r>
              <a:rPr lang="en-US" altLang="ko-KR" sz="4800" dirty="0" smtClean="0">
                <a:solidFill>
                  <a:srgbClr val="003300"/>
                </a:solidFill>
                <a:latin typeface="Tahoma"/>
                <a:cs typeface="Tahoma"/>
              </a:rPr>
              <a:t>)</a:t>
            </a:r>
            <a:endParaRPr lang="en-US" altLang="ko-KR" sz="4800" dirty="0">
              <a:latin typeface="Tahoma"/>
              <a:cs typeface="Tahoma"/>
            </a:endParaRPr>
          </a:p>
          <a:p>
            <a:pPr marL="274638" indent="-274638">
              <a:lnSpc>
                <a:spcPct val="80000"/>
              </a:lnSpc>
            </a:pPr>
            <a:r>
              <a:rPr lang="en-US" altLang="ko-KR" sz="4800" b="1" dirty="0">
                <a:solidFill>
                  <a:srgbClr val="003300"/>
                </a:solidFill>
                <a:latin typeface="Tahoma"/>
                <a:cs typeface="Tahoma"/>
              </a:rPr>
              <a:t>Over 300 organization contributed to the process </a:t>
            </a:r>
            <a:r>
              <a:rPr lang="en-US" altLang="ko-KR" sz="4800" b="1" dirty="0" smtClean="0">
                <a:solidFill>
                  <a:srgbClr val="003300"/>
                </a:solidFill>
                <a:latin typeface="Tahoma"/>
                <a:cs typeface="Tahoma"/>
              </a:rPr>
              <a:t>model</a:t>
            </a:r>
            <a:endParaRPr lang="en-US" altLang="ko-KR" sz="4800" b="1" dirty="0">
              <a:solidFill>
                <a:srgbClr val="003300"/>
              </a:solidFill>
              <a:latin typeface="Tahoma"/>
              <a:cs typeface="Tahoma"/>
            </a:endParaRPr>
          </a:p>
          <a:p>
            <a:pPr marL="274638" indent="-274638">
              <a:lnSpc>
                <a:spcPct val="80000"/>
              </a:lnSpc>
            </a:pPr>
            <a:r>
              <a:rPr lang="en-US" altLang="ko-KR" sz="4800" b="1" dirty="0">
                <a:solidFill>
                  <a:srgbClr val="003300"/>
                </a:solidFill>
                <a:latin typeface="Tahoma"/>
                <a:cs typeface="Tahoma"/>
              </a:rPr>
              <a:t>Published CRISP-DM 1.0</a:t>
            </a:r>
            <a:r>
              <a:rPr lang="en-US" altLang="ko-KR" sz="4800" b="1" dirty="0">
                <a:latin typeface="Tahoma"/>
                <a:cs typeface="Tahoma"/>
              </a:rPr>
              <a:t> </a:t>
            </a:r>
            <a:r>
              <a:rPr lang="en-US" altLang="ko-KR" sz="4800" dirty="0">
                <a:latin typeface="Tahoma"/>
                <a:cs typeface="Tahoma"/>
              </a:rPr>
              <a:t>(1999</a:t>
            </a:r>
            <a:r>
              <a:rPr lang="en-US" altLang="ko-KR" sz="4800" dirty="0" smtClean="0">
                <a:latin typeface="Tahoma"/>
                <a:cs typeface="Tahoma"/>
              </a:rPr>
              <a:t>)</a:t>
            </a:r>
            <a:endParaRPr lang="en-US" altLang="ko-KR" sz="4800" dirty="0">
              <a:latin typeface="Tahoma"/>
              <a:cs typeface="Tahoma"/>
            </a:endParaRPr>
          </a:p>
          <a:p>
            <a:pPr marL="274638" indent="-274638">
              <a:lnSpc>
                <a:spcPct val="80000"/>
              </a:lnSpc>
            </a:pPr>
            <a:r>
              <a:rPr lang="en-US" altLang="ko-KR" sz="4800" b="1" dirty="0">
                <a:solidFill>
                  <a:srgbClr val="003300"/>
                </a:solidFill>
                <a:latin typeface="Tahoma"/>
                <a:cs typeface="Tahoma"/>
              </a:rPr>
              <a:t>Over 200 members of the CRISP-DM SIG worldwide</a:t>
            </a:r>
          </a:p>
          <a:p>
            <a:pPr marL="274638" indent="-274638">
              <a:lnSpc>
                <a:spcPct val="80000"/>
              </a:lnSpc>
              <a:buFontTx/>
              <a:buNone/>
            </a:pPr>
            <a:r>
              <a:rPr lang="en-US" altLang="ko-KR" sz="4800" dirty="0">
                <a:latin typeface="Tahoma"/>
                <a:cs typeface="Tahoma"/>
              </a:rPr>
              <a:t>	- </a:t>
            </a:r>
            <a:r>
              <a:rPr lang="en-US" altLang="ko-KR" sz="4800" b="1" dirty="0">
                <a:latin typeface="Tahoma"/>
                <a:cs typeface="Tahoma"/>
              </a:rPr>
              <a:t>DM Vendors</a:t>
            </a:r>
            <a:r>
              <a:rPr lang="en-US" altLang="ko-KR" sz="4800" dirty="0">
                <a:latin typeface="Tahoma"/>
                <a:cs typeface="Tahoma"/>
              </a:rPr>
              <a:t> - SPSS, NCR, IBM, SAS, SGI, Data Distilleries, </a:t>
            </a:r>
            <a:r>
              <a:rPr lang="en-US" altLang="ko-KR" sz="4800" dirty="0" err="1">
                <a:latin typeface="Tahoma"/>
                <a:cs typeface="Tahoma"/>
              </a:rPr>
              <a:t>Syllogic</a:t>
            </a:r>
            <a:r>
              <a:rPr lang="en-US" altLang="ko-KR" sz="4800" dirty="0">
                <a:latin typeface="Tahoma"/>
                <a:cs typeface="Tahoma"/>
              </a:rPr>
              <a:t>, etc.</a:t>
            </a:r>
          </a:p>
          <a:p>
            <a:pPr marL="274638" indent="-274638">
              <a:lnSpc>
                <a:spcPct val="80000"/>
              </a:lnSpc>
              <a:buFontTx/>
              <a:buNone/>
            </a:pPr>
            <a:r>
              <a:rPr lang="en-US" altLang="ko-KR" sz="4800" dirty="0">
                <a:latin typeface="Tahoma"/>
                <a:cs typeface="Tahoma"/>
              </a:rPr>
              <a:t>	- </a:t>
            </a:r>
            <a:r>
              <a:rPr lang="en-US" altLang="ko-KR" sz="4800" b="1" dirty="0">
                <a:latin typeface="Tahoma"/>
                <a:cs typeface="Tahoma"/>
              </a:rPr>
              <a:t>System Suppliers / consultants</a:t>
            </a:r>
            <a:r>
              <a:rPr lang="en-US" altLang="ko-KR" sz="4800" dirty="0">
                <a:latin typeface="Tahoma"/>
                <a:cs typeface="Tahoma"/>
              </a:rPr>
              <a:t> - Cap Gemini, ICL Retail, Deloitte &amp; </a:t>
            </a:r>
            <a:r>
              <a:rPr lang="en-US" altLang="ko-KR" sz="4800" dirty="0" err="1">
                <a:latin typeface="Tahoma"/>
                <a:cs typeface="Tahoma"/>
              </a:rPr>
              <a:t>Touche</a:t>
            </a:r>
            <a:r>
              <a:rPr lang="en-US" altLang="ko-KR" sz="4800" dirty="0">
                <a:latin typeface="Tahoma"/>
                <a:cs typeface="Tahoma"/>
              </a:rPr>
              <a:t>, etc.</a:t>
            </a:r>
          </a:p>
          <a:p>
            <a:pPr marL="274638" indent="-274638">
              <a:lnSpc>
                <a:spcPct val="80000"/>
              </a:lnSpc>
              <a:buFontTx/>
              <a:buNone/>
            </a:pPr>
            <a:r>
              <a:rPr lang="en-US" altLang="ko-KR" sz="4800" dirty="0">
                <a:latin typeface="Tahoma"/>
                <a:cs typeface="Tahoma"/>
              </a:rPr>
              <a:t>	- </a:t>
            </a:r>
            <a:r>
              <a:rPr lang="en-US" altLang="ko-KR" sz="4800" b="1" dirty="0">
                <a:latin typeface="Tahoma"/>
                <a:cs typeface="Tahoma"/>
              </a:rPr>
              <a:t>End Users</a:t>
            </a:r>
            <a:r>
              <a:rPr lang="en-US" altLang="ko-KR" sz="4800" dirty="0">
                <a:latin typeface="Tahoma"/>
                <a:cs typeface="Tahoma"/>
              </a:rPr>
              <a:t>  - BT, ABB, Lloyds Bank, </a:t>
            </a:r>
            <a:r>
              <a:rPr lang="en-US" altLang="ko-KR" sz="4800" dirty="0" err="1">
                <a:latin typeface="Tahoma"/>
                <a:cs typeface="Tahoma"/>
              </a:rPr>
              <a:t>AirTouch</a:t>
            </a:r>
            <a:r>
              <a:rPr lang="en-US" altLang="ko-KR" sz="4800" dirty="0">
                <a:latin typeface="Tahoma"/>
                <a:cs typeface="Tahoma"/>
              </a:rPr>
              <a:t>, Experian, etc.</a:t>
            </a:r>
          </a:p>
          <a:p>
            <a:pPr marL="274638" indent="-274638">
              <a:lnSpc>
                <a:spcPct val="80000"/>
              </a:lnSpc>
              <a:buFontTx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0043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u="sng">
                <a:solidFill>
                  <a:srgbClr val="000066"/>
                </a:solidFill>
                <a:latin typeface="Times New Roman" charset="0"/>
              </a:rPr>
              <a:t>CRISP-DM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094234"/>
            <a:ext cx="4248150" cy="345598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200" b="1" dirty="0">
                <a:solidFill>
                  <a:srgbClr val="003300"/>
                </a:solidFill>
              </a:rPr>
              <a:t>Non-proprietary</a:t>
            </a:r>
          </a:p>
          <a:p>
            <a:r>
              <a:rPr lang="en-US" altLang="ko-KR" sz="2200" b="1" dirty="0">
                <a:solidFill>
                  <a:srgbClr val="003300"/>
                </a:solidFill>
              </a:rPr>
              <a:t>Application/Industry neutral</a:t>
            </a:r>
          </a:p>
          <a:p>
            <a:r>
              <a:rPr lang="en-US" altLang="ko-KR" sz="2200" b="1" dirty="0">
                <a:solidFill>
                  <a:srgbClr val="003300"/>
                </a:solidFill>
              </a:rPr>
              <a:t>Tool neutral</a:t>
            </a:r>
          </a:p>
          <a:p>
            <a:r>
              <a:rPr lang="en-US" altLang="ko-KR" sz="2200" b="1" dirty="0">
                <a:solidFill>
                  <a:srgbClr val="003300"/>
                </a:solidFill>
              </a:rPr>
              <a:t>Focus on business issues</a:t>
            </a:r>
          </a:p>
          <a:p>
            <a:pPr lvl="1"/>
            <a:r>
              <a:rPr lang="en-US" altLang="ko-K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As well as technical analysis</a:t>
            </a:r>
          </a:p>
          <a:p>
            <a:r>
              <a:rPr lang="en-US" altLang="ko-KR" sz="2200" b="1" dirty="0">
                <a:solidFill>
                  <a:srgbClr val="003300"/>
                </a:solidFill>
              </a:rPr>
              <a:t>Framework for guidance</a:t>
            </a:r>
          </a:p>
          <a:p>
            <a:r>
              <a:rPr lang="en-US" altLang="ko-KR" sz="2200" b="1" dirty="0">
                <a:solidFill>
                  <a:srgbClr val="003300"/>
                </a:solidFill>
              </a:rPr>
              <a:t>Experience base</a:t>
            </a:r>
          </a:p>
          <a:p>
            <a:pPr lvl="1"/>
            <a:r>
              <a:rPr lang="en-US" altLang="ko-K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Templates for Analysis</a:t>
            </a:r>
            <a:endParaRPr lang="en-US" altLang="ko-KR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altLang="ko-KR" sz="2000" dirty="0"/>
          </a:p>
        </p:txBody>
      </p:sp>
      <p:pic>
        <p:nvPicPr>
          <p:cNvPr id="46091" name="Picture 11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263" y="2094234"/>
            <a:ext cx="3200400" cy="31718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60065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22680"/>
            <a:ext cx="5616624" cy="43353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CRISP-DM</a:t>
            </a:r>
            <a:endParaRPr lang="en-MY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165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CRISP-DM?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775" y="2547000"/>
            <a:ext cx="7662864" cy="3267169"/>
          </a:xfrm>
        </p:spPr>
        <p:txBody>
          <a:bodyPr>
            <a:normAutofit fontScale="25000" lnSpcReduction="20000"/>
          </a:bodyPr>
          <a:lstStyle/>
          <a:p>
            <a:pPr algn="just">
              <a:defRPr/>
            </a:pP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The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data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mining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process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must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be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reliable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and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repeatable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by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people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with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little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data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mining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 smtClean="0">
                <a:solidFill>
                  <a:schemeClr val="tx2"/>
                </a:solidFill>
                <a:latin typeface="Tahoma"/>
                <a:cs typeface="Tahoma"/>
              </a:rPr>
              <a:t>skills</a:t>
            </a:r>
            <a:endParaRPr lang="de-DE" sz="6400" dirty="0" smtClean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defRPr/>
            </a:pPr>
            <a:endParaRPr lang="de-DE" sz="6400" dirty="0" smtClean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de-DE" sz="6400" dirty="0" smtClean="0">
                <a:solidFill>
                  <a:schemeClr val="tx2"/>
                </a:solidFill>
                <a:latin typeface="Tahoma"/>
                <a:cs typeface="Tahoma"/>
              </a:rPr>
              <a:t>CRISP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-DM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provides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a uniform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framework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for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</a:p>
          <a:p>
            <a:pPr lvl="1">
              <a:defRPr/>
            </a:pP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guidelines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</a:p>
          <a:p>
            <a:pPr lvl="1">
              <a:defRPr/>
            </a:pP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experience</a:t>
            </a:r>
            <a:r>
              <a:rPr lang="de-DE" sz="640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Tahoma"/>
                <a:cs typeface="Tahoma"/>
              </a:rPr>
              <a:t>documentation</a:t>
            </a:r>
            <a:endParaRPr lang="de-DE" sz="64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441325" indent="-441325">
              <a:buClr>
                <a:schemeClr val="tx1"/>
              </a:buClr>
            </a:pPr>
            <a:endParaRPr lang="en-US" altLang="ko-KR" sz="6400" b="1" dirty="0" smtClean="0">
              <a:solidFill>
                <a:srgbClr val="CC0000"/>
              </a:solidFill>
              <a:latin typeface="Tahoma"/>
              <a:cs typeface="Tahoma"/>
            </a:endParaRPr>
          </a:p>
          <a:p>
            <a:pPr marL="441325" indent="-441325">
              <a:buClr>
                <a:schemeClr val="tx1"/>
              </a:buClr>
            </a:pPr>
            <a:r>
              <a:rPr lang="en-US" altLang="ko-KR" sz="6400" b="1" dirty="0" smtClean="0">
                <a:solidFill>
                  <a:srgbClr val="CC0000"/>
                </a:solidFill>
                <a:latin typeface="Tahoma"/>
                <a:cs typeface="Tahoma"/>
              </a:rPr>
              <a:t>Aid </a:t>
            </a:r>
            <a:r>
              <a:rPr lang="en-US" altLang="ko-KR" sz="6400" b="1" dirty="0">
                <a:solidFill>
                  <a:srgbClr val="CC0000"/>
                </a:solidFill>
                <a:latin typeface="Tahoma"/>
                <a:cs typeface="Tahoma"/>
              </a:rPr>
              <a:t>to project planning and </a:t>
            </a:r>
            <a:r>
              <a:rPr lang="en-US" altLang="ko-KR" sz="6400" b="1" dirty="0" smtClean="0">
                <a:solidFill>
                  <a:srgbClr val="CC0000"/>
                </a:solidFill>
                <a:latin typeface="Tahoma"/>
                <a:cs typeface="Tahoma"/>
              </a:rPr>
              <a:t>management </a:t>
            </a:r>
            <a:r>
              <a:rPr lang="ko-KR" altLang="en-US" sz="6400" b="1" dirty="0" smtClean="0">
                <a:solidFill>
                  <a:srgbClr val="CC0000"/>
                </a:solidFill>
                <a:latin typeface="Tahoma"/>
                <a:cs typeface="Tahoma"/>
              </a:rPr>
              <a:t>“</a:t>
            </a:r>
            <a:r>
              <a:rPr lang="en-US" altLang="ko-KR" sz="6400" b="1" dirty="0">
                <a:solidFill>
                  <a:srgbClr val="CC0000"/>
                </a:solidFill>
                <a:latin typeface="Tahoma"/>
                <a:cs typeface="Tahoma"/>
              </a:rPr>
              <a:t>Comfort factor</a:t>
            </a:r>
            <a:r>
              <a:rPr lang="ko-KR" altLang="en-US" sz="6400" b="1" dirty="0">
                <a:solidFill>
                  <a:srgbClr val="CC0000"/>
                </a:solidFill>
                <a:latin typeface="Tahoma"/>
                <a:cs typeface="Tahoma"/>
              </a:rPr>
              <a:t>”</a:t>
            </a:r>
            <a:r>
              <a:rPr lang="en-US" altLang="ko-KR" sz="6400" b="1" dirty="0">
                <a:solidFill>
                  <a:srgbClr val="CC0000"/>
                </a:solidFill>
                <a:latin typeface="Tahoma"/>
                <a:cs typeface="Tahoma"/>
              </a:rPr>
              <a:t> for new </a:t>
            </a:r>
            <a:r>
              <a:rPr lang="en-US" altLang="ko-KR" sz="6400" b="1" dirty="0" smtClean="0">
                <a:solidFill>
                  <a:srgbClr val="CC0000"/>
                </a:solidFill>
                <a:latin typeface="Tahoma"/>
                <a:cs typeface="Tahoma"/>
              </a:rPr>
              <a:t>adopters</a:t>
            </a:r>
          </a:p>
          <a:p>
            <a:pPr marL="1338263" lvl="1" indent="-533400"/>
            <a:r>
              <a:rPr lang="en-US" altLang="ko-KR" sz="6400" dirty="0">
                <a:latin typeface="Tahoma"/>
                <a:cs typeface="Tahoma"/>
              </a:rPr>
              <a:t>Demonstrates maturity of Data Mining</a:t>
            </a:r>
          </a:p>
          <a:p>
            <a:pPr marL="1338263" lvl="1" indent="-533400"/>
            <a:r>
              <a:rPr lang="en-US" altLang="ko-KR" sz="6400" dirty="0">
                <a:latin typeface="Tahoma"/>
                <a:cs typeface="Tahoma"/>
              </a:rPr>
              <a:t>Reduces dependency on </a:t>
            </a:r>
            <a:r>
              <a:rPr lang="ko-KR" altLang="en-US" sz="6400" dirty="0">
                <a:latin typeface="Tahoma"/>
                <a:cs typeface="Tahoma"/>
              </a:rPr>
              <a:t>“</a:t>
            </a:r>
            <a:r>
              <a:rPr lang="en-US" altLang="ko-KR" sz="6400" dirty="0">
                <a:latin typeface="Tahoma"/>
                <a:cs typeface="Tahoma"/>
              </a:rPr>
              <a:t>stars</a:t>
            </a:r>
            <a:r>
              <a:rPr lang="ko-KR" altLang="en-US" sz="6400" dirty="0">
                <a:latin typeface="Tahoma"/>
                <a:cs typeface="Tahoma"/>
              </a:rPr>
              <a:t>”</a:t>
            </a:r>
            <a:endParaRPr lang="en-US" altLang="ko-KR" sz="6400" dirty="0">
              <a:latin typeface="Tahoma"/>
              <a:cs typeface="Tahoma"/>
            </a:endParaRPr>
          </a:p>
          <a:p>
            <a:pPr marL="441325" indent="-441325">
              <a:buClr>
                <a:schemeClr val="tx1"/>
              </a:buClr>
            </a:pPr>
            <a:endParaRPr lang="en-US" altLang="ko-KR" sz="5500" b="1" dirty="0">
              <a:solidFill>
                <a:srgbClr val="CC0000"/>
              </a:solidFill>
              <a:latin typeface="Tahoma"/>
              <a:cs typeface="Tahoma"/>
            </a:endParaRPr>
          </a:p>
          <a:p>
            <a:pPr marL="0" lvl="1" indent="0">
              <a:spcBef>
                <a:spcPts val="400"/>
              </a:spcBef>
              <a:buClr>
                <a:schemeClr val="tx1"/>
              </a:buClr>
              <a:buSzPct val="68000"/>
              <a:buNone/>
            </a:pPr>
            <a:r>
              <a:rPr lang="en-US" sz="5500" dirty="0">
                <a:latin typeface="Tahoma"/>
                <a:cs typeface="Tahoma"/>
              </a:rPr>
              <a:t>Source:- State University of New </a:t>
            </a:r>
            <a:r>
              <a:rPr lang="en-US" sz="5500" dirty="0" smtClean="0">
                <a:latin typeface="Tahoma"/>
                <a:cs typeface="Tahoma"/>
              </a:rPr>
              <a:t>York &amp; UC </a:t>
            </a:r>
            <a:r>
              <a:rPr lang="en-US" sz="5500" dirty="0" err="1" smtClean="0">
                <a:latin typeface="Tahoma"/>
                <a:cs typeface="Tahoma"/>
              </a:rPr>
              <a:t>Berkerly</a:t>
            </a:r>
            <a:r>
              <a:rPr lang="en-US" sz="5500" dirty="0" smtClean="0">
                <a:latin typeface="Tahoma"/>
                <a:cs typeface="Tahoma"/>
              </a:rPr>
              <a:t> School of Information</a:t>
            </a:r>
            <a:endParaRPr lang="en-US" sz="5500" dirty="0">
              <a:latin typeface="Tahoma"/>
              <a:cs typeface="Tahoma"/>
            </a:endParaRPr>
          </a:p>
          <a:p>
            <a:pPr marL="441325" indent="-441325">
              <a:buClr>
                <a:schemeClr val="tx1"/>
              </a:buClr>
            </a:pPr>
            <a:endParaRPr lang="en-US" altLang="ko-KR" b="1" dirty="0">
              <a:solidFill>
                <a:srgbClr val="CC0000"/>
              </a:solidFill>
              <a:latin typeface="+mj-lt"/>
            </a:endParaRPr>
          </a:p>
          <a:p>
            <a:pPr marL="1338263" lvl="1" indent="-533400"/>
            <a:endParaRPr lang="en-US" altLang="ko-KR" sz="3600" dirty="0">
              <a:latin typeface="+mj-lt"/>
            </a:endParaRPr>
          </a:p>
          <a:p>
            <a:pPr marL="1338263" lvl="1" indent="-533400"/>
            <a:endParaRPr lang="en-US" altLang="ko-KR" sz="36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4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CRISP-DM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sz="8000" b="1" dirty="0">
                <a:solidFill>
                  <a:srgbClr val="003300"/>
                </a:solidFill>
              </a:rPr>
              <a:t>Non-proprietary</a:t>
            </a:r>
          </a:p>
          <a:p>
            <a:r>
              <a:rPr lang="en-US" altLang="ko-KR" sz="8000" b="1" dirty="0">
                <a:solidFill>
                  <a:srgbClr val="003300"/>
                </a:solidFill>
              </a:rPr>
              <a:t>Application/Industry neutral</a:t>
            </a:r>
          </a:p>
          <a:p>
            <a:r>
              <a:rPr lang="en-US" altLang="ko-KR" sz="8000" b="1" dirty="0">
                <a:solidFill>
                  <a:srgbClr val="003300"/>
                </a:solidFill>
              </a:rPr>
              <a:t>Tool neutral</a:t>
            </a:r>
          </a:p>
          <a:p>
            <a:r>
              <a:rPr lang="en-US" altLang="ko-KR" sz="8000" b="1" dirty="0">
                <a:solidFill>
                  <a:srgbClr val="003300"/>
                </a:solidFill>
              </a:rPr>
              <a:t>Focus on business issues</a:t>
            </a:r>
          </a:p>
          <a:p>
            <a:pPr lvl="1"/>
            <a:r>
              <a:rPr lang="en-US" altLang="ko-KR" sz="8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As well as technical analysis</a:t>
            </a:r>
          </a:p>
          <a:p>
            <a:r>
              <a:rPr lang="en-US" altLang="ko-KR" sz="8000" b="1" dirty="0">
                <a:solidFill>
                  <a:srgbClr val="003300"/>
                </a:solidFill>
              </a:rPr>
              <a:t>Framework for guidance</a:t>
            </a:r>
          </a:p>
          <a:p>
            <a:r>
              <a:rPr lang="en-US" altLang="ko-KR" sz="8000" b="1" dirty="0">
                <a:solidFill>
                  <a:srgbClr val="003300"/>
                </a:solidFill>
              </a:rPr>
              <a:t>Experience base</a:t>
            </a:r>
          </a:p>
          <a:p>
            <a:pPr lvl="1"/>
            <a:r>
              <a:rPr lang="en-US" altLang="ko-KR" sz="8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Templates for Analysis</a:t>
            </a:r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sz="1000" dirty="0" smtClean="0"/>
          </a:p>
          <a:p>
            <a:pPr marL="109728" indent="0">
              <a:buNone/>
            </a:pPr>
            <a:endParaRPr lang="en-US" sz="1000" dirty="0"/>
          </a:p>
          <a:p>
            <a:pPr marL="109728" indent="0">
              <a:buNone/>
            </a:pPr>
            <a:r>
              <a:rPr lang="en-US" sz="1000" dirty="0" smtClean="0"/>
              <a:t>Source:- State University of New York</a:t>
            </a:r>
            <a:endParaRPr lang="en-US" sz="1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51051"/>
            <a:ext cx="3579452" cy="35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0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64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DATABASE, DATA WAREHOUSE, DATA MART, DATA SET...?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is an organized grouping of information within a specific structure. </a:t>
            </a:r>
            <a:r>
              <a:rPr lang="en-US" dirty="0" smtClean="0"/>
              <a:t>Most </a:t>
            </a:r>
            <a:r>
              <a:rPr lang="en-US" dirty="0"/>
              <a:t>databases in use today are relational databases—they are designed using many tables which relate to one another in a logical fashion. Relational databases generally contain dozens or even hundreds of tables, depending upon the size of the organization.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4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and Tasks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775" y="3130475"/>
            <a:ext cx="7662864" cy="326716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261938" y="1427181"/>
            <a:ext cx="8882062" cy="5410200"/>
            <a:chOff x="168" y="912"/>
            <a:chExt cx="5595" cy="3408"/>
          </a:xfrm>
        </p:grpSpPr>
        <p:sp>
          <p:nvSpPr>
            <p:cNvPr id="31" name="Rectangle 2"/>
            <p:cNvSpPr>
              <a:spLocks noChangeArrowheads="1"/>
            </p:cNvSpPr>
            <p:nvPr/>
          </p:nvSpPr>
          <p:spPr bwMode="auto">
            <a:xfrm>
              <a:off x="224" y="1005"/>
              <a:ext cx="816" cy="2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" name="Rectangle 3"/>
            <p:cNvSpPr>
              <a:spLocks noChangeArrowheads="1"/>
            </p:cNvSpPr>
            <p:nvPr/>
          </p:nvSpPr>
          <p:spPr bwMode="auto">
            <a:xfrm>
              <a:off x="238" y="996"/>
              <a:ext cx="79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defRPr/>
              </a:pPr>
              <a:r>
                <a:rPr lang="de-DE" sz="1200" b="1">
                  <a:solidFill>
                    <a:srgbClr val="000099"/>
                  </a:solidFill>
                  <a:latin typeface="CorpoSDem" charset="0"/>
                  <a:cs typeface="+mn-cs"/>
                </a:rPr>
                <a:t>Business</a:t>
              </a:r>
            </a:p>
            <a:p>
              <a:pPr defTabSz="762000" eaLnBrk="0" hangingPunct="0">
                <a:defRPr/>
              </a:pPr>
              <a:r>
                <a:rPr lang="de-DE" sz="1200" b="1">
                  <a:solidFill>
                    <a:srgbClr val="000099"/>
                  </a:solidFill>
                  <a:latin typeface="CorpoSDem" charset="0"/>
                  <a:cs typeface="+mn-cs"/>
                </a:rPr>
                <a:t>Understanding</a:t>
              </a:r>
            </a:p>
          </p:txBody>
        </p:sp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1186" y="1005"/>
              <a:ext cx="817" cy="2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1200" y="996"/>
              <a:ext cx="79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defRPr/>
              </a:pPr>
              <a:r>
                <a:rPr lang="de-DE" sz="1200" b="1" dirty="0">
                  <a:solidFill>
                    <a:srgbClr val="000099"/>
                  </a:solidFill>
                  <a:latin typeface="CorpoSDem" charset="0"/>
                  <a:cs typeface="+mn-cs"/>
                </a:rPr>
                <a:t>Data</a:t>
              </a:r>
            </a:p>
            <a:p>
              <a:pPr defTabSz="762000" eaLnBrk="0" hangingPunct="0">
                <a:defRPr/>
              </a:pPr>
              <a:r>
                <a:rPr lang="de-DE" sz="1200" b="1" dirty="0">
                  <a:solidFill>
                    <a:srgbClr val="000099"/>
                  </a:solidFill>
                  <a:latin typeface="CorpoSDem" charset="0"/>
                  <a:cs typeface="+mn-cs"/>
                </a:rPr>
                <a:t>Understanding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978" y="996"/>
              <a:ext cx="799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4078" y="1049"/>
              <a:ext cx="599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defRPr/>
              </a:pPr>
              <a:r>
                <a:rPr lang="de-DE" sz="1200" b="1">
                  <a:solidFill>
                    <a:srgbClr val="000099"/>
                  </a:solidFill>
                  <a:latin typeface="CorpoSDem" charset="0"/>
                  <a:cs typeface="+mn-cs"/>
                </a:rPr>
                <a:t>Evaluation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2106" y="1005"/>
              <a:ext cx="816" cy="2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158" y="996"/>
              <a:ext cx="64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defRPr/>
              </a:pPr>
              <a:r>
                <a:rPr lang="de-DE" sz="1200" b="1">
                  <a:solidFill>
                    <a:srgbClr val="000099"/>
                  </a:solidFill>
                  <a:latin typeface="CorpoSDem" charset="0"/>
                  <a:cs typeface="+mn-cs"/>
                </a:rPr>
                <a:t>Data</a:t>
              </a:r>
            </a:p>
            <a:p>
              <a:pPr defTabSz="762000" eaLnBrk="0" hangingPunct="0">
                <a:defRPr/>
              </a:pPr>
              <a:r>
                <a:rPr lang="de-DE" sz="1200" b="1">
                  <a:solidFill>
                    <a:srgbClr val="000099"/>
                  </a:solidFill>
                  <a:latin typeface="CorpoSDem" charset="0"/>
                  <a:cs typeface="+mn-cs"/>
                </a:rPr>
                <a:t>Preparation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94" y="912"/>
              <a:ext cx="0" cy="340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2981" y="912"/>
              <a:ext cx="0" cy="340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H="1">
              <a:off x="3905" y="960"/>
              <a:ext cx="8" cy="336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2073" y="960"/>
              <a:ext cx="0" cy="336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1107" y="960"/>
              <a:ext cx="0" cy="336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4844" y="960"/>
              <a:ext cx="0" cy="336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3048" y="996"/>
              <a:ext cx="816" cy="2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3188" y="1045"/>
              <a:ext cx="53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defRPr/>
              </a:pPr>
              <a:r>
                <a:rPr lang="de-DE" sz="1200" b="1">
                  <a:solidFill>
                    <a:srgbClr val="000099"/>
                  </a:solidFill>
                  <a:latin typeface="CorpoSDem" charset="0"/>
                  <a:cs typeface="+mn-cs"/>
                </a:rPr>
                <a:t>Modeling</a:t>
              </a:r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5763" y="960"/>
              <a:ext cx="0" cy="336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168" y="1499"/>
              <a:ext cx="994" cy="2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Determine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   Business Objectives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Background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Business Objectives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Business Success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 Criteria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Situation Assessment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Inventory of Resources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Requirements,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Assumptions, and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Constraints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Risks and Contingencies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Terminology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Costs and Benefits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Determine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   Data Mining Goal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Data Mining Goals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Data Mining Success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 Criteria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Produce Project Plan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Project Plan</a:t>
              </a:r>
              <a:b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</a:b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Initial Asessment of </a:t>
              </a:r>
              <a:b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</a:b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Tools and Techniques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1077" y="1499"/>
              <a:ext cx="990" cy="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Collect Initial Data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Initial Data Collection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 Report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Describe Data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Data Description Report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Explore Data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Data Exploration Report </a:t>
              </a:r>
              <a:b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</a:b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/>
              </a:r>
              <a:b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</a:b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Verify Data Quality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Data Quality Report</a:t>
              </a: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2038" y="1499"/>
              <a:ext cx="972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Data Set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Data Set Description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Select Data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Rationale for Inclusion /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 Exclusion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Clean Data 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Data Cleaning Report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Construct Data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Derived Attributes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Generated Records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Integrate Data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Merged Data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Format Data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Reformatted Data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2991" y="1499"/>
              <a:ext cx="937" cy="1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Select Modeling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   Technique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Modeling Technique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Modeling Assumptions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 b="1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Generate Test Design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Test Design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Build Model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Parameter Settings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Models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Model Description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Assess Model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Model Assessment</a:t>
              </a:r>
              <a:b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</a:b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Revised Parameter </a:t>
              </a:r>
              <a:b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</a:b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Settings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892" y="1499"/>
              <a:ext cx="941" cy="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Evaluate Results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Assessment of Data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 Mining Results w.r.t.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 Business Success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 Criteria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Approved Models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Review Process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Review of Process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Determine Next Steps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List of Possible Actions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Decision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4839" y="1499"/>
              <a:ext cx="923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Plan Deployment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Deployment Plan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Plan Monitoring and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   Maintenance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Monitoring and </a:t>
              </a:r>
              <a:b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</a:b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Maintenance Plan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Produce Final Report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Final Report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Final Presentation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b="1">
                  <a:solidFill>
                    <a:srgbClr val="000099"/>
                  </a:solidFill>
                  <a:latin typeface="CorpoSDem" charset="0"/>
                  <a:cs typeface="+mn-cs"/>
                </a:rPr>
                <a:t>Review Project</a:t>
              </a:r>
              <a:endParaRPr lang="de-DE" sz="1000">
                <a:solidFill>
                  <a:srgbClr val="000099"/>
                </a:solidFill>
                <a:latin typeface="CorpoSDem" charset="0"/>
                <a:cs typeface="+mn-cs"/>
              </a:endParaRP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Experience </a:t>
              </a:r>
            </a:p>
            <a:p>
              <a:pPr algn="l" defTabSz="762000" eaLnBrk="0" hangingPunct="0">
                <a:lnSpc>
                  <a:spcPct val="90000"/>
                </a:lnSpc>
                <a:defRPr/>
              </a:pPr>
              <a:r>
                <a:rPr lang="de-DE" sz="1000" i="1">
                  <a:solidFill>
                    <a:srgbClr val="000099"/>
                  </a:solidFill>
                  <a:latin typeface="CorpoSDem" charset="0"/>
                  <a:cs typeface="+mn-cs"/>
                </a:rPr>
                <a:t>   Documentation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4909" y="999"/>
              <a:ext cx="816" cy="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4987" y="1048"/>
              <a:ext cx="66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43684" dir="2700000" algn="ctr" rotWithShape="0">
                      <a:srgbClr val="919191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defRPr/>
              </a:pPr>
              <a:r>
                <a:rPr lang="de-DE" sz="1200" b="1">
                  <a:solidFill>
                    <a:srgbClr val="000099"/>
                  </a:solidFill>
                  <a:latin typeface="CorpoSDem" charset="0"/>
                  <a:cs typeface="+mn-cs"/>
                </a:rPr>
                <a:t>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60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327720" y="1828800"/>
            <a:ext cx="6096000" cy="457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Phase 1:- Business Understanding</a:t>
            </a:r>
            <a:endParaRPr 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61120" y="1981200"/>
            <a:ext cx="2057400" cy="711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Business understanding</a:t>
            </a:r>
            <a:endParaRPr lang="en-GB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528120" y="1981200"/>
            <a:ext cx="2209800" cy="711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Data understanding</a:t>
            </a:r>
            <a:endParaRPr lang="en-GB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594920" y="3352800"/>
            <a:ext cx="1981200" cy="711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Data</a:t>
            </a:r>
          </a:p>
          <a:p>
            <a:pPr eaLnBrk="0" hangingPunct="0"/>
            <a:r>
              <a:rPr lang="en-US"/>
              <a:t>Preparation</a:t>
            </a:r>
            <a:endParaRPr lang="en-GB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518720" y="44958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Modeling</a:t>
            </a:r>
            <a:endParaRPr lang="en-GB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2004120" y="53340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Evaluation</a:t>
            </a:r>
            <a:endParaRPr lang="en-GB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51520" y="41148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Deployment</a:t>
            </a:r>
            <a:endParaRPr lang="en-GB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2918520" y="2209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918520" y="2590800"/>
            <a:ext cx="609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4823520" y="26670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604272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V="1">
            <a:off x="5128320" y="40386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3985320" y="4876800"/>
            <a:ext cx="1600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 flipV="1">
            <a:off x="2689920" y="2743200"/>
            <a:ext cx="533400" cy="2590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 flipV="1">
            <a:off x="1242120" y="44958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6638045" y="1772816"/>
            <a:ext cx="223651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u="sng" dirty="0"/>
              <a:t>TASKS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Business objective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Assess situation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Data mining goals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Project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75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1:- Business Understanding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775" y="2492301"/>
            <a:ext cx="7662864" cy="3267169"/>
          </a:xfrm>
        </p:spPr>
        <p:txBody>
          <a:bodyPr>
            <a:normAutofit fontScale="25000" lnSpcReduction="20000"/>
          </a:bodyPr>
          <a:lstStyle/>
          <a:p>
            <a:pPr marL="274638" indent="-274638"/>
            <a:r>
              <a:rPr lang="en-US" altLang="ko-KR" sz="5600" b="1" dirty="0">
                <a:solidFill>
                  <a:srgbClr val="006600"/>
                </a:solidFill>
              </a:rPr>
              <a:t>Determine business objectives</a:t>
            </a:r>
          </a:p>
          <a:p>
            <a:pPr marL="274638" indent="-274638">
              <a:buFontTx/>
              <a:buNone/>
            </a:pPr>
            <a:r>
              <a:rPr lang="en-US" altLang="ko-KR" sz="5600" b="1" dirty="0"/>
              <a:t> - </a:t>
            </a:r>
            <a:r>
              <a:rPr lang="en-US" altLang="ko-KR" sz="5600" b="1" dirty="0">
                <a:solidFill>
                  <a:srgbClr val="CC0000"/>
                </a:solidFill>
              </a:rPr>
              <a:t>thoroughly understand, from a business perspective, what the client really wants</a:t>
            </a:r>
            <a:r>
              <a:rPr lang="en-US" altLang="ko-KR" sz="5600" b="1" dirty="0"/>
              <a:t> to accomplish</a:t>
            </a:r>
          </a:p>
          <a:p>
            <a:pPr marL="274638" indent="-274638">
              <a:buFontTx/>
              <a:buNone/>
            </a:pPr>
            <a:r>
              <a:rPr lang="en-US" altLang="ko-KR" sz="5600" b="1" dirty="0"/>
              <a:t> - </a:t>
            </a:r>
            <a:r>
              <a:rPr lang="en-US" altLang="ko-KR" sz="5600" b="1" dirty="0">
                <a:solidFill>
                  <a:srgbClr val="CC0000"/>
                </a:solidFill>
              </a:rPr>
              <a:t>uncover important factors</a:t>
            </a:r>
            <a:r>
              <a:rPr lang="en-US" altLang="ko-KR" sz="5600" b="1" dirty="0"/>
              <a:t>, at the beginning, that can influence the outcome of the project</a:t>
            </a:r>
          </a:p>
          <a:p>
            <a:pPr marL="274638" indent="-274638">
              <a:buFontTx/>
              <a:buNone/>
            </a:pPr>
            <a:r>
              <a:rPr lang="en-US" altLang="ko-KR" sz="5600" b="1" dirty="0"/>
              <a:t> - neglecting this step is to expend a great deal of effort producing the right answers to the wrong questions</a:t>
            </a:r>
          </a:p>
          <a:p>
            <a:pPr marL="274638" indent="-274638">
              <a:buFontTx/>
              <a:buNone/>
            </a:pPr>
            <a:r>
              <a:rPr lang="en-US" altLang="ko-KR" sz="5600" b="1" dirty="0"/>
              <a:t> </a:t>
            </a:r>
          </a:p>
          <a:p>
            <a:pPr marL="274638" indent="-274638"/>
            <a:r>
              <a:rPr lang="en-US" altLang="ko-KR" sz="5600" b="1" dirty="0">
                <a:solidFill>
                  <a:srgbClr val="006600"/>
                </a:solidFill>
              </a:rPr>
              <a:t>Assess situation</a:t>
            </a:r>
          </a:p>
          <a:p>
            <a:pPr marL="274638" indent="-274638">
              <a:buFontTx/>
              <a:buNone/>
            </a:pPr>
            <a:r>
              <a:rPr lang="en-US" altLang="ko-KR" sz="5600" b="1" dirty="0"/>
              <a:t> - </a:t>
            </a:r>
            <a:r>
              <a:rPr lang="en-US" altLang="ko-KR" sz="5600" b="1" dirty="0">
                <a:solidFill>
                  <a:srgbClr val="CC0000"/>
                </a:solidFill>
              </a:rPr>
              <a:t>more detailed fact-finding about all of the resources, constraints, assumptions and other factors</a:t>
            </a:r>
            <a:r>
              <a:rPr lang="en-US" altLang="ko-KR" sz="5600" b="1" dirty="0"/>
              <a:t> that should be considered</a:t>
            </a:r>
          </a:p>
          <a:p>
            <a:pPr marL="274638" indent="-274638">
              <a:buFontTx/>
              <a:buNone/>
            </a:pPr>
            <a:r>
              <a:rPr lang="en-US" altLang="ko-KR" sz="5600" b="1" dirty="0"/>
              <a:t> - flesh out </a:t>
            </a:r>
            <a:r>
              <a:rPr lang="en-US" altLang="ko-KR" sz="5600" b="1" dirty="0">
                <a:solidFill>
                  <a:srgbClr val="CC0000"/>
                </a:solidFill>
              </a:rPr>
              <a:t>the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5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1:- Business Understanding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775" y="2169455"/>
            <a:ext cx="7662864" cy="3267169"/>
          </a:xfrm>
        </p:spPr>
        <p:txBody>
          <a:bodyPr>
            <a:normAutofit fontScale="25000" lnSpcReduction="20000"/>
          </a:bodyPr>
          <a:lstStyle/>
          <a:p>
            <a:pPr marL="182563" indent="-182563"/>
            <a:r>
              <a:rPr lang="en-US" altLang="ko-KR" sz="6400" b="1" dirty="0">
                <a:solidFill>
                  <a:srgbClr val="006600"/>
                </a:solidFill>
              </a:rPr>
              <a:t>Determine data mining goals</a:t>
            </a:r>
          </a:p>
          <a:p>
            <a:pPr marL="182563" indent="-182563">
              <a:buFontTx/>
              <a:buNone/>
            </a:pPr>
            <a:r>
              <a:rPr lang="en-US" altLang="ko-KR" sz="6400" dirty="0"/>
              <a:t> </a:t>
            </a:r>
            <a:r>
              <a:rPr lang="en-US" altLang="ko-KR" sz="6400" b="1" dirty="0"/>
              <a:t>- a business goal states </a:t>
            </a:r>
            <a:r>
              <a:rPr lang="en-US" altLang="ko-KR" sz="6400" b="1" dirty="0">
                <a:solidFill>
                  <a:srgbClr val="CC0000"/>
                </a:solidFill>
              </a:rPr>
              <a:t>objectives in business terminology</a:t>
            </a:r>
          </a:p>
          <a:p>
            <a:pPr marL="182563" indent="-182563">
              <a:buFontTx/>
              <a:buNone/>
            </a:pPr>
            <a:r>
              <a:rPr lang="en-US" altLang="ko-KR" sz="6400" b="1" dirty="0"/>
              <a:t> - a data mining goal states </a:t>
            </a:r>
            <a:r>
              <a:rPr lang="en-US" altLang="ko-KR" sz="6400" b="1" dirty="0">
                <a:solidFill>
                  <a:srgbClr val="CC0000"/>
                </a:solidFill>
              </a:rPr>
              <a:t>project objectives in technical terms</a:t>
            </a:r>
          </a:p>
          <a:p>
            <a:pPr marL="182563" indent="-182563">
              <a:buFontTx/>
              <a:buNone/>
            </a:pPr>
            <a:r>
              <a:rPr lang="en-US" altLang="ko-KR" sz="6400" b="1" dirty="0"/>
              <a:t>  </a:t>
            </a:r>
            <a:r>
              <a:rPr lang="en-US" altLang="ko-KR" sz="6400" b="1" dirty="0" smtClean="0"/>
              <a:t>ex:-</a:t>
            </a:r>
          </a:p>
          <a:p>
            <a:pPr marL="182563" indent="-182563">
              <a:buFontTx/>
              <a:buNone/>
            </a:pPr>
            <a:r>
              <a:rPr lang="en-US" altLang="ko-KR" sz="6400" b="1" dirty="0" smtClean="0"/>
              <a:t> </a:t>
            </a:r>
            <a:r>
              <a:rPr lang="en-US" altLang="ko-KR" sz="6400" b="1" dirty="0"/>
              <a:t>the business goal: </a:t>
            </a:r>
            <a:r>
              <a:rPr lang="ko-KR" altLang="en-US" sz="6400" b="1" dirty="0">
                <a:latin typeface="Arial"/>
              </a:rPr>
              <a:t>“</a:t>
            </a:r>
            <a:r>
              <a:rPr lang="en-US" altLang="ko-KR" sz="6400" b="1" dirty="0"/>
              <a:t>Increase catalog sales to existing customers.</a:t>
            </a:r>
            <a:r>
              <a:rPr lang="ko-KR" altLang="en-US" sz="6400" b="1" dirty="0">
                <a:latin typeface="Arial"/>
              </a:rPr>
              <a:t>”</a:t>
            </a:r>
            <a:endParaRPr lang="en-US" altLang="ko-KR" sz="6400" b="1" dirty="0"/>
          </a:p>
          <a:p>
            <a:pPr marL="182563" indent="-182563">
              <a:buFontTx/>
              <a:buNone/>
            </a:pPr>
            <a:r>
              <a:rPr lang="en-US" altLang="ko-KR" sz="6400" b="1" dirty="0"/>
              <a:t> </a:t>
            </a:r>
            <a:r>
              <a:rPr lang="en-US" altLang="ko-KR" sz="6400" b="1" dirty="0" smtClean="0"/>
              <a:t>a </a:t>
            </a:r>
            <a:r>
              <a:rPr lang="en-US" altLang="ko-KR" sz="6400" b="1" dirty="0"/>
              <a:t>data mining goal: </a:t>
            </a:r>
            <a:r>
              <a:rPr lang="ko-KR" altLang="en-US" sz="6400" b="1" dirty="0">
                <a:latin typeface="Arial"/>
              </a:rPr>
              <a:t>“</a:t>
            </a:r>
            <a:r>
              <a:rPr lang="en-US" altLang="ko-KR" sz="6400" b="1" dirty="0"/>
              <a:t>Predict how many widgets a customer will buy, </a:t>
            </a:r>
            <a:r>
              <a:rPr lang="en-US" altLang="ko-KR" sz="6400" b="1" dirty="0" smtClean="0"/>
              <a:t>given </a:t>
            </a:r>
            <a:r>
              <a:rPr lang="en-US" altLang="ko-KR" sz="6400" b="1" dirty="0"/>
              <a:t>their purchases over the past three years</a:t>
            </a:r>
            <a:r>
              <a:rPr lang="en-US" altLang="ko-KR" sz="6400" b="1" dirty="0" smtClean="0"/>
              <a:t>, demographic </a:t>
            </a:r>
            <a:r>
              <a:rPr lang="en-US" altLang="ko-KR" sz="6400" b="1" dirty="0"/>
              <a:t>information (age, salary, city) </a:t>
            </a:r>
            <a:r>
              <a:rPr lang="en-US" altLang="ko-KR" sz="6400" b="1" dirty="0" smtClean="0"/>
              <a:t>and the </a:t>
            </a:r>
            <a:r>
              <a:rPr lang="en-US" altLang="ko-KR" sz="6400" b="1" dirty="0"/>
              <a:t>price of the item.</a:t>
            </a:r>
            <a:r>
              <a:rPr lang="ko-KR" altLang="en-US" sz="6400" b="1" dirty="0">
                <a:latin typeface="Arial"/>
              </a:rPr>
              <a:t>”</a:t>
            </a:r>
            <a:endParaRPr lang="en-US" altLang="ko-KR" sz="6400" b="1" dirty="0"/>
          </a:p>
          <a:p>
            <a:pPr marL="182563" indent="-182563"/>
            <a:r>
              <a:rPr lang="en-US" altLang="ko-KR" sz="6400" b="1" dirty="0">
                <a:solidFill>
                  <a:srgbClr val="006600"/>
                </a:solidFill>
              </a:rPr>
              <a:t>Produce project plan</a:t>
            </a:r>
          </a:p>
          <a:p>
            <a:pPr marL="182563" indent="-182563">
              <a:buFontTx/>
              <a:buNone/>
            </a:pPr>
            <a:r>
              <a:rPr lang="en-US" altLang="ko-KR" sz="6400" dirty="0"/>
              <a:t> </a:t>
            </a:r>
            <a:r>
              <a:rPr lang="en-US" altLang="ko-KR" sz="6400" b="1" dirty="0"/>
              <a:t>- </a:t>
            </a:r>
            <a:r>
              <a:rPr lang="en-US" altLang="ko-KR" sz="6400" b="1" dirty="0">
                <a:solidFill>
                  <a:srgbClr val="CC0000"/>
                </a:solidFill>
              </a:rPr>
              <a:t>describe the intended plan</a:t>
            </a:r>
            <a:r>
              <a:rPr lang="en-US" altLang="ko-KR" sz="6400" b="1" dirty="0"/>
              <a:t> for achieving the data mining goals and the business goals</a:t>
            </a:r>
          </a:p>
          <a:p>
            <a:pPr marL="182563" indent="-182563">
              <a:buFontTx/>
              <a:buNone/>
            </a:pPr>
            <a:r>
              <a:rPr lang="en-US" altLang="ko-KR" sz="6400" b="1" dirty="0"/>
              <a:t> - the plan should </a:t>
            </a:r>
            <a:r>
              <a:rPr lang="en-US" altLang="ko-KR" sz="6400" b="1" dirty="0">
                <a:solidFill>
                  <a:srgbClr val="CC0000"/>
                </a:solidFill>
              </a:rPr>
              <a:t>specify the anticipated set of steps to be performed</a:t>
            </a:r>
            <a:r>
              <a:rPr lang="en-US" altLang="ko-KR" sz="6400" b="1" dirty="0"/>
              <a:t> during the rest of the project including an initial selection of tools and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8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2:- Data Understanding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762000" y="1828800"/>
            <a:ext cx="6096000" cy="457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1981200"/>
            <a:ext cx="2057400" cy="711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Business understanding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1981200"/>
            <a:ext cx="2209800" cy="711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Data understanding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29200" y="3352800"/>
            <a:ext cx="1981200" cy="711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Data</a:t>
            </a:r>
          </a:p>
          <a:p>
            <a:pPr eaLnBrk="0" hangingPunct="0"/>
            <a:r>
              <a:rPr lang="en-US"/>
              <a:t>Preparation</a:t>
            </a:r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0" y="44958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Modeling</a:t>
            </a: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38400" y="53340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Evaluation</a:t>
            </a:r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1148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Deployment</a:t>
            </a:r>
            <a:endParaRPr lang="en-GB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352800" y="2209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352800" y="2590800"/>
            <a:ext cx="609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257800" y="26670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770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5562600" y="40386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4419600" y="4876800"/>
            <a:ext cx="1600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3124200" y="2743200"/>
            <a:ext cx="533400" cy="2590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1676400" y="44958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020272" y="1484784"/>
            <a:ext cx="221989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u="sng" dirty="0"/>
              <a:t>TASKS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Collect data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Describe data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Explore data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Verify data quality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51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Phase 2:- Data Understanding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775" y="2611355"/>
            <a:ext cx="7662864" cy="3267169"/>
          </a:xfrm>
        </p:spPr>
        <p:txBody>
          <a:bodyPr>
            <a:normAutofit fontScale="92500" lnSpcReduction="20000"/>
          </a:bodyPr>
          <a:lstStyle/>
          <a:p>
            <a:r>
              <a:rPr lang="en-MY" sz="2400" dirty="0" smtClean="0"/>
              <a:t>Explore the data</a:t>
            </a:r>
          </a:p>
          <a:p>
            <a:r>
              <a:rPr lang="en-MY" sz="2400" dirty="0" smtClean="0"/>
              <a:t>Verify the quality</a:t>
            </a:r>
          </a:p>
          <a:p>
            <a:r>
              <a:rPr lang="en-MY" sz="2400" dirty="0" smtClean="0"/>
              <a:t>Find Outliers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1"/>
                </a:solidFill>
              </a:rPr>
              <a:t>Starts </a:t>
            </a:r>
            <a:r>
              <a:rPr lang="en-US" altLang="ko-KR" sz="2400" dirty="0">
                <a:solidFill>
                  <a:schemeClr val="tx1"/>
                </a:solidFill>
              </a:rPr>
              <a:t>with an initial data collection and proceeds with activities in order </a:t>
            </a:r>
            <a:r>
              <a:rPr lang="en-US" altLang="ko-KR" sz="2400" dirty="0"/>
              <a:t>to get familiar with the data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en-US" altLang="ko-KR" sz="2400" dirty="0"/>
              <a:t>to identify data quality problems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en-US" altLang="ko-KR" sz="2400" dirty="0"/>
              <a:t>to discover first insights into the data</a:t>
            </a:r>
            <a:r>
              <a:rPr lang="en-US" altLang="ko-KR" sz="2400" dirty="0">
                <a:solidFill>
                  <a:schemeClr val="tx1"/>
                </a:solidFill>
              </a:rPr>
              <a:t> or </a:t>
            </a:r>
            <a:r>
              <a:rPr lang="en-US" altLang="ko-KR" sz="2400" dirty="0"/>
              <a:t>to detect interesting subsets</a:t>
            </a:r>
            <a:r>
              <a:rPr lang="en-US" altLang="ko-KR" sz="2400" dirty="0">
                <a:solidFill>
                  <a:schemeClr val="tx1"/>
                </a:solidFill>
              </a:rPr>
              <a:t> to form hypotheses for hidden information.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95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imes New Roman" charset="0"/>
              </a:rPr>
              <a:t>Phase 2. Data Understanding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58762"/>
            <a:ext cx="8075612" cy="4525963"/>
          </a:xfrm>
        </p:spPr>
        <p:txBody>
          <a:bodyPr>
            <a:normAutofit fontScale="92500" lnSpcReduction="10000"/>
          </a:bodyPr>
          <a:lstStyle/>
          <a:p>
            <a:pPr marL="182563" indent="-182563"/>
            <a:r>
              <a:rPr lang="en-US" altLang="ko-KR" sz="2200" b="1" dirty="0">
                <a:solidFill>
                  <a:srgbClr val="006600"/>
                </a:solidFill>
              </a:rPr>
              <a:t>Collect initial data</a:t>
            </a:r>
          </a:p>
          <a:p>
            <a:pPr marL="182563" indent="-18256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acquire within the project the data listed</a:t>
            </a:r>
            <a:r>
              <a:rPr lang="en-US" altLang="ko-KR" sz="1800" b="1" dirty="0"/>
              <a:t> in the project resources</a:t>
            </a:r>
          </a:p>
          <a:p>
            <a:pPr marL="182563" indent="-182563">
              <a:buFontTx/>
              <a:buNone/>
            </a:pPr>
            <a:r>
              <a:rPr lang="en-US" altLang="ko-KR" sz="1800" b="1" dirty="0"/>
              <a:t> - includes data loading if necessary for data understanding</a:t>
            </a:r>
          </a:p>
          <a:p>
            <a:pPr marL="182563" indent="-182563">
              <a:buFontTx/>
              <a:buNone/>
            </a:pPr>
            <a:r>
              <a:rPr lang="en-US" altLang="ko-KR" sz="1800" b="1" dirty="0"/>
              <a:t> - possibly </a:t>
            </a:r>
            <a:r>
              <a:rPr lang="en-US" altLang="ko-KR" sz="1800" b="1" dirty="0">
                <a:solidFill>
                  <a:srgbClr val="CC0000"/>
                </a:solidFill>
              </a:rPr>
              <a:t>leads to initial data preparation steps</a:t>
            </a:r>
          </a:p>
          <a:p>
            <a:pPr marL="182563" indent="-182563">
              <a:buFontTx/>
              <a:buNone/>
            </a:pPr>
            <a:r>
              <a:rPr lang="en-US" altLang="ko-KR" sz="1800" b="1" dirty="0"/>
              <a:t> - if acquiring multiple data sources, integration is an additional issue, either here or in the later data preparation phase</a:t>
            </a:r>
          </a:p>
          <a:p>
            <a:pPr marL="182563" indent="-182563">
              <a:buFontTx/>
              <a:buNone/>
            </a:pPr>
            <a:endParaRPr lang="en-US" altLang="ko-KR" sz="1000" b="1" dirty="0"/>
          </a:p>
          <a:p>
            <a:pPr marL="182563" indent="-182563"/>
            <a:r>
              <a:rPr lang="en-US" altLang="ko-KR" sz="2200" b="1" dirty="0">
                <a:solidFill>
                  <a:srgbClr val="006600"/>
                </a:solidFill>
              </a:rPr>
              <a:t>Describe data</a:t>
            </a:r>
          </a:p>
          <a:p>
            <a:pPr marL="182563" indent="-18256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examine the </a:t>
            </a:r>
            <a:r>
              <a:rPr lang="ko-KR" altLang="en-US" sz="1800" b="1" dirty="0">
                <a:solidFill>
                  <a:srgbClr val="CC0000"/>
                </a:solidFill>
              </a:rPr>
              <a:t>“</a:t>
            </a:r>
            <a:r>
              <a:rPr lang="en-US" altLang="ko-KR" sz="1800" b="1" dirty="0">
                <a:solidFill>
                  <a:srgbClr val="CC0000"/>
                </a:solidFill>
              </a:rPr>
              <a:t>gross</a:t>
            </a:r>
            <a:r>
              <a:rPr lang="ko-KR" altLang="en-US" sz="1800" b="1" dirty="0">
                <a:solidFill>
                  <a:srgbClr val="CC0000"/>
                </a:solidFill>
              </a:rPr>
              <a:t>”</a:t>
            </a:r>
            <a:r>
              <a:rPr lang="en-US" altLang="ko-KR" sz="1800" b="1" dirty="0">
                <a:solidFill>
                  <a:srgbClr val="CC0000"/>
                </a:solidFill>
              </a:rPr>
              <a:t> or </a:t>
            </a:r>
            <a:r>
              <a:rPr lang="ko-KR" altLang="en-US" sz="1800" b="1" dirty="0">
                <a:solidFill>
                  <a:srgbClr val="CC0000"/>
                </a:solidFill>
              </a:rPr>
              <a:t>“</a:t>
            </a:r>
            <a:r>
              <a:rPr lang="en-US" altLang="ko-KR" sz="1800" b="1" dirty="0">
                <a:solidFill>
                  <a:srgbClr val="CC0000"/>
                </a:solidFill>
              </a:rPr>
              <a:t>surface</a:t>
            </a:r>
            <a:r>
              <a:rPr lang="ko-KR" altLang="en-US" sz="1800" b="1" dirty="0">
                <a:solidFill>
                  <a:srgbClr val="CC0000"/>
                </a:solidFill>
              </a:rPr>
              <a:t>”</a:t>
            </a:r>
            <a:r>
              <a:rPr lang="en-US" altLang="ko-KR" sz="1800" b="1" dirty="0">
                <a:solidFill>
                  <a:srgbClr val="CC0000"/>
                </a:solidFill>
              </a:rPr>
              <a:t> properties of the acquired data</a:t>
            </a:r>
          </a:p>
          <a:p>
            <a:pPr marL="182563" indent="-18256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report on the results</a:t>
            </a:r>
          </a:p>
        </p:txBody>
      </p:sp>
    </p:spTree>
    <p:extLst>
      <p:ext uri="{BB962C8B-B14F-4D97-AF65-F5344CB8AC3E}">
        <p14:creationId xmlns:p14="http://schemas.microsoft.com/office/powerpoint/2010/main" val="78289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3343-526B-9B4D-86BC-89B4F9338028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FFFF"/>
                </a:solidFill>
                <a:latin typeface="Times New Roman" charset="0"/>
              </a:rPr>
              <a:t>Phase 2. Data Understanding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52" y="1928518"/>
            <a:ext cx="8075612" cy="4525962"/>
          </a:xfrm>
        </p:spPr>
        <p:txBody>
          <a:bodyPr>
            <a:noAutofit/>
          </a:bodyPr>
          <a:lstStyle/>
          <a:p>
            <a:pPr marL="274638" indent="-274638"/>
            <a:r>
              <a:rPr lang="en-US" altLang="ko-KR" sz="1200" b="1" dirty="0">
                <a:solidFill>
                  <a:srgbClr val="006600"/>
                </a:solidFill>
              </a:rPr>
              <a:t>Explore data</a:t>
            </a:r>
          </a:p>
          <a:p>
            <a:pPr marL="274638" indent="-274638">
              <a:buFontTx/>
              <a:buNone/>
            </a:pPr>
            <a:r>
              <a:rPr lang="en-US" altLang="ko-KR" sz="1200" b="1" dirty="0"/>
              <a:t> - </a:t>
            </a:r>
            <a:r>
              <a:rPr lang="en-US" altLang="ko-KR" sz="1200" b="1" dirty="0">
                <a:solidFill>
                  <a:srgbClr val="CC0000"/>
                </a:solidFill>
              </a:rPr>
              <a:t>tackles the data mining questions</a:t>
            </a:r>
            <a:r>
              <a:rPr lang="en-US" altLang="ko-KR" sz="1200" b="1" dirty="0"/>
              <a:t>, which can be addressed </a:t>
            </a:r>
            <a:r>
              <a:rPr lang="en-US" altLang="ko-KR" sz="1200" b="1" dirty="0">
                <a:solidFill>
                  <a:srgbClr val="CC0000"/>
                </a:solidFill>
              </a:rPr>
              <a:t>using querying, visualization and reporting</a:t>
            </a:r>
            <a:r>
              <a:rPr lang="en-US" altLang="ko-KR" sz="1200" b="1" dirty="0"/>
              <a:t> including:</a:t>
            </a:r>
          </a:p>
          <a:p>
            <a:pPr marL="274638" indent="-274638">
              <a:buFontTx/>
              <a:buNone/>
            </a:pPr>
            <a:r>
              <a:rPr lang="en-US" altLang="ko-KR" sz="1200" b="1" dirty="0"/>
              <a:t>	   distribution of key attributes, results of simple aggregations</a:t>
            </a:r>
          </a:p>
          <a:p>
            <a:pPr marL="274638" indent="-274638">
              <a:buFontTx/>
              <a:buNone/>
            </a:pPr>
            <a:r>
              <a:rPr lang="en-US" altLang="ko-KR" sz="1200" b="1" dirty="0"/>
              <a:t>	   relations between pairs or small numbers of attributes</a:t>
            </a:r>
          </a:p>
          <a:p>
            <a:pPr marL="274638" indent="-274638">
              <a:buFontTx/>
              <a:buNone/>
            </a:pPr>
            <a:r>
              <a:rPr lang="en-US" altLang="ko-KR" sz="1200" b="1" dirty="0"/>
              <a:t>	   properties of significant sub-populations, simple statistical analyses</a:t>
            </a:r>
          </a:p>
          <a:p>
            <a:pPr marL="274638" indent="-274638">
              <a:buFontTx/>
              <a:buNone/>
            </a:pPr>
            <a:r>
              <a:rPr lang="en-US" altLang="ko-KR" sz="1200" b="1" dirty="0"/>
              <a:t> - </a:t>
            </a:r>
            <a:r>
              <a:rPr lang="en-US" altLang="ko-KR" sz="1200" b="1" dirty="0">
                <a:solidFill>
                  <a:srgbClr val="CC0000"/>
                </a:solidFill>
              </a:rPr>
              <a:t>may address directly the data mining goals</a:t>
            </a:r>
          </a:p>
          <a:p>
            <a:pPr marL="274638" indent="-274638">
              <a:buFontTx/>
              <a:buNone/>
            </a:pPr>
            <a:r>
              <a:rPr lang="en-US" altLang="ko-KR" sz="1200" b="1" dirty="0"/>
              <a:t> - may contribute to or refine the data description and quality reports</a:t>
            </a:r>
          </a:p>
          <a:p>
            <a:pPr marL="274638" indent="-274638">
              <a:buFontTx/>
              <a:buNone/>
            </a:pPr>
            <a:r>
              <a:rPr lang="en-US" altLang="ko-KR" sz="1200" b="1" dirty="0"/>
              <a:t> - may feed into the transformation and other data preparation needed</a:t>
            </a:r>
          </a:p>
          <a:p>
            <a:pPr marL="274638" indent="-274638"/>
            <a:r>
              <a:rPr lang="en-US" altLang="ko-KR" sz="1200" b="1" dirty="0">
                <a:solidFill>
                  <a:srgbClr val="006600"/>
                </a:solidFill>
              </a:rPr>
              <a:t>Verify data quality</a:t>
            </a:r>
          </a:p>
          <a:p>
            <a:pPr marL="274638" indent="-274638">
              <a:buFontTx/>
              <a:buNone/>
            </a:pPr>
            <a:r>
              <a:rPr lang="en-US" altLang="ko-KR" sz="1200" b="1" dirty="0"/>
              <a:t> - </a:t>
            </a:r>
            <a:r>
              <a:rPr lang="en-US" altLang="ko-KR" sz="1200" b="1" dirty="0">
                <a:solidFill>
                  <a:srgbClr val="CC0000"/>
                </a:solidFill>
              </a:rPr>
              <a:t>examine the quality of the data, addressing questions</a:t>
            </a:r>
            <a:r>
              <a:rPr lang="en-US" altLang="ko-KR" sz="1200" b="1" dirty="0"/>
              <a:t> such as:</a:t>
            </a:r>
          </a:p>
          <a:p>
            <a:pPr marL="274638" indent="-274638">
              <a:buFontTx/>
              <a:buNone/>
            </a:pPr>
            <a:r>
              <a:rPr lang="en-US" altLang="ko-KR" sz="1200" b="1" dirty="0"/>
              <a:t>	   </a:t>
            </a:r>
            <a:r>
              <a:rPr lang="ko-KR" altLang="en-US" sz="1200" b="1" dirty="0">
                <a:latin typeface="Arial"/>
              </a:rPr>
              <a:t>“</a:t>
            </a:r>
            <a:r>
              <a:rPr lang="en-US" altLang="ko-KR" sz="1200" b="1" dirty="0"/>
              <a:t>Is the data complete?</a:t>
            </a:r>
            <a:r>
              <a:rPr lang="ko-KR" altLang="en-US" sz="1200" b="1" dirty="0">
                <a:latin typeface="Arial"/>
              </a:rPr>
              <a:t>”</a:t>
            </a:r>
            <a:r>
              <a:rPr lang="en-US" altLang="ko-KR" sz="1200" b="1" dirty="0"/>
              <a:t>, Are there missing values in the data?</a:t>
            </a:r>
            <a:r>
              <a:rPr lang="ko-KR" altLang="en-US" sz="1200" b="1" dirty="0">
                <a:latin typeface="Arial"/>
              </a:rPr>
              <a:t>”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76289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3:- Data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 </a:t>
            </a:r>
          </a:p>
        </p:txBody>
      </p:sp>
      <p:sp>
        <p:nvSpPr>
          <p:cNvPr id="32" name="Oval 2"/>
          <p:cNvSpPr>
            <a:spLocks noChangeArrowheads="1"/>
          </p:cNvSpPr>
          <p:nvPr/>
        </p:nvSpPr>
        <p:spPr bwMode="auto">
          <a:xfrm>
            <a:off x="762000" y="1828800"/>
            <a:ext cx="6096000" cy="4572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1295400" y="1981200"/>
            <a:ext cx="2057400" cy="71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Business understanding</a:t>
            </a:r>
            <a:endParaRPr lang="en-GB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962400" y="1981200"/>
            <a:ext cx="2209800" cy="71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Data understanding</a:t>
            </a:r>
            <a:endParaRPr lang="en-GB" dirty="0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029200" y="3352800"/>
            <a:ext cx="1981200" cy="711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Data</a:t>
            </a:r>
          </a:p>
          <a:p>
            <a:pPr eaLnBrk="0" hangingPunct="0"/>
            <a:r>
              <a:rPr lang="en-US"/>
              <a:t>Preparation</a:t>
            </a:r>
            <a:endParaRPr lang="en-GB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4953000" y="44958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Modeling</a:t>
            </a:r>
            <a:endParaRPr lang="en-GB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2438400" y="53340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Evaluation</a:t>
            </a:r>
            <a:endParaRPr lang="en-GB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685800" y="41148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Deployment</a:t>
            </a:r>
            <a:endParaRPr lang="en-GB" dirty="0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352800" y="2209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H="1">
            <a:off x="3352800" y="2590800"/>
            <a:ext cx="609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5257800" y="26670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64770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 flipV="1">
            <a:off x="5562600" y="40386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H="1">
            <a:off x="4419600" y="4876800"/>
            <a:ext cx="1600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 flipH="1" flipV="1">
            <a:off x="3124200" y="2743200"/>
            <a:ext cx="533400" cy="2590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H="1" flipV="1">
            <a:off x="1676400" y="44958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7083425" y="1340768"/>
            <a:ext cx="183532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u="sng" dirty="0"/>
              <a:t>TASKS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Select data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Clean data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Construct data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Integrate data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Format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21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FFFF"/>
                </a:solidFill>
                <a:latin typeface="Times New Roman" charset="0"/>
              </a:rPr>
              <a:t>Phase 3. Data Preparation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2224997"/>
            <a:ext cx="8686800" cy="3671887"/>
          </a:xfrm>
        </p:spPr>
        <p:txBody>
          <a:bodyPr>
            <a:normAutofit fontScale="77500" lnSpcReduction="20000"/>
          </a:bodyPr>
          <a:lstStyle/>
          <a:p>
            <a:pPr marL="166688" indent="-166688"/>
            <a:r>
              <a:rPr lang="en-US" altLang="ko-KR" sz="2600" b="1" dirty="0"/>
              <a:t>Takes usually </a:t>
            </a:r>
            <a:r>
              <a:rPr lang="en-US" altLang="ko-KR" sz="2600" b="1" dirty="0">
                <a:solidFill>
                  <a:srgbClr val="CC0000"/>
                </a:solidFill>
              </a:rPr>
              <a:t>over 90% of the time</a:t>
            </a:r>
          </a:p>
          <a:p>
            <a:pPr marL="166688" indent="-166688">
              <a:buFontTx/>
              <a:buNone/>
            </a:pPr>
            <a:r>
              <a:rPr lang="en-US" altLang="ko-KR" sz="2600" b="1" dirty="0">
                <a:solidFill>
                  <a:srgbClr val="CC0000"/>
                </a:solidFill>
              </a:rPr>
              <a:t>		- </a:t>
            </a:r>
            <a:r>
              <a:rPr lang="en-US" altLang="ko-KR" sz="2000" b="1" dirty="0">
                <a:solidFill>
                  <a:srgbClr val="CC0000"/>
                </a:solidFill>
              </a:rPr>
              <a:t>Collection</a:t>
            </a:r>
          </a:p>
          <a:p>
            <a:pPr marL="166688" indent="-166688">
              <a:buFontTx/>
              <a:buNone/>
            </a:pPr>
            <a:r>
              <a:rPr lang="en-US" altLang="ko-KR" sz="2000" b="1" dirty="0">
                <a:solidFill>
                  <a:srgbClr val="CC0000"/>
                </a:solidFill>
              </a:rPr>
              <a:t>		- Assessment</a:t>
            </a:r>
          </a:p>
          <a:p>
            <a:pPr marL="166688" indent="-166688">
              <a:buFontTx/>
              <a:buNone/>
            </a:pPr>
            <a:r>
              <a:rPr lang="en-US" altLang="ko-KR" sz="2000" b="1" dirty="0">
                <a:solidFill>
                  <a:srgbClr val="CC0000"/>
                </a:solidFill>
              </a:rPr>
              <a:t>		- Consolidation </a:t>
            </a:r>
            <a:r>
              <a:rPr lang="en-US" altLang="ko-KR" sz="2000" b="1" dirty="0"/>
              <a:t>and</a:t>
            </a:r>
            <a:r>
              <a:rPr lang="en-US" altLang="ko-KR" sz="2000" b="1" dirty="0">
                <a:solidFill>
                  <a:srgbClr val="CC0000"/>
                </a:solidFill>
              </a:rPr>
              <a:t> Cleaning</a:t>
            </a:r>
          </a:p>
          <a:p>
            <a:pPr marL="166688" indent="-166688">
              <a:buFontTx/>
              <a:buNone/>
            </a:pPr>
            <a:r>
              <a:rPr lang="en-US" altLang="ko-KR" sz="2000" b="1" dirty="0">
                <a:solidFill>
                  <a:srgbClr val="CC0000"/>
                </a:solidFill>
              </a:rPr>
              <a:t>		- Data selection</a:t>
            </a:r>
          </a:p>
          <a:p>
            <a:pPr marL="166688" indent="-166688">
              <a:buFontTx/>
              <a:buNone/>
            </a:pPr>
            <a:r>
              <a:rPr lang="en-US" altLang="ko-KR" sz="2000" b="1" dirty="0">
                <a:solidFill>
                  <a:srgbClr val="CC0000"/>
                </a:solidFill>
              </a:rPr>
              <a:t>		- Transformations</a:t>
            </a:r>
          </a:p>
          <a:p>
            <a:pPr marL="166688" indent="-166688">
              <a:buFontTx/>
              <a:buNone/>
            </a:pPr>
            <a:endParaRPr lang="en-US" altLang="ko-KR" sz="2000" b="1" dirty="0">
              <a:solidFill>
                <a:srgbClr val="CC0000"/>
              </a:solidFill>
            </a:endParaRPr>
          </a:p>
          <a:p>
            <a:pPr marL="346075" lvl="1" indent="0">
              <a:buClr>
                <a:schemeClr val="tx1"/>
              </a:buClr>
              <a:buFontTx/>
              <a:buNone/>
            </a:pPr>
            <a:r>
              <a:rPr lang="en-US" altLang="ko-KR" sz="1800" b="1" dirty="0"/>
              <a:t>Covers </a:t>
            </a:r>
            <a:r>
              <a:rPr lang="en-US" altLang="ko-KR" sz="1800" b="1" dirty="0">
                <a:solidFill>
                  <a:srgbClr val="CC0000"/>
                </a:solidFill>
              </a:rPr>
              <a:t>all activities to construct the final dataset</a:t>
            </a:r>
            <a:r>
              <a:rPr lang="en-US" altLang="ko-KR" sz="1800" b="1" dirty="0"/>
              <a:t> from the initial raw data. Data preparation tasks are </a:t>
            </a:r>
            <a:r>
              <a:rPr lang="en-US" altLang="ko-KR" sz="1800" b="1" dirty="0">
                <a:solidFill>
                  <a:srgbClr val="CC0000"/>
                </a:solidFill>
              </a:rPr>
              <a:t>likely to be performed multiple times</a:t>
            </a:r>
            <a:r>
              <a:rPr lang="en-US" altLang="ko-KR" sz="1800" b="1" dirty="0"/>
              <a:t> and </a:t>
            </a:r>
            <a:r>
              <a:rPr lang="en-US" altLang="ko-KR" sz="1800" b="1" dirty="0">
                <a:solidFill>
                  <a:srgbClr val="CC0000"/>
                </a:solidFill>
              </a:rPr>
              <a:t>not in any prescribed order</a:t>
            </a:r>
            <a:r>
              <a:rPr lang="en-US" altLang="ko-KR" sz="1800" b="1" dirty="0"/>
              <a:t>. Tasks include </a:t>
            </a:r>
            <a:r>
              <a:rPr lang="en-US" altLang="ko-KR" sz="1800" b="1" dirty="0">
                <a:solidFill>
                  <a:srgbClr val="CC0000"/>
                </a:solidFill>
              </a:rPr>
              <a:t>table, record and attribute selection</a:t>
            </a:r>
            <a:r>
              <a:rPr lang="en-US" altLang="ko-KR" sz="1800" b="1" dirty="0"/>
              <a:t> as well as </a:t>
            </a:r>
            <a:r>
              <a:rPr lang="en-US" altLang="ko-KR" sz="1800" b="1" dirty="0">
                <a:solidFill>
                  <a:srgbClr val="CC0000"/>
                </a:solidFill>
              </a:rPr>
              <a:t>transformation and cleaning of data for modeling tools</a:t>
            </a:r>
            <a:r>
              <a:rPr lang="en-US" altLang="ko-KR" sz="1800" b="1" dirty="0"/>
              <a:t>.</a:t>
            </a:r>
          </a:p>
          <a:p>
            <a:pPr marL="346075" lvl="1" indent="0">
              <a:buClr>
                <a:schemeClr val="tx1"/>
              </a:buClr>
              <a:buNone/>
            </a:pPr>
            <a:endParaRPr lang="en-US" altLang="ko-KR" sz="18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7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9-24 at 1.26.1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8" t="13611" r="11077" b="14806"/>
          <a:stretch/>
        </p:blipFill>
        <p:spPr>
          <a:xfrm>
            <a:off x="1853" y="1"/>
            <a:ext cx="9142147" cy="6858000"/>
          </a:xfrm>
        </p:spPr>
      </p:pic>
    </p:spTree>
    <p:extLst>
      <p:ext uri="{BB962C8B-B14F-4D97-AF65-F5344CB8AC3E}">
        <p14:creationId xmlns:p14="http://schemas.microsoft.com/office/powerpoint/2010/main" val="1657794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6" y="1858486"/>
            <a:ext cx="7662864" cy="3267169"/>
          </a:xfrm>
        </p:spPr>
        <p:txBody>
          <a:bodyPr>
            <a:normAutofit fontScale="25000" lnSpcReduction="20000"/>
          </a:bodyPr>
          <a:lstStyle/>
          <a:p>
            <a:pPr marL="346075" lvl="1" indent="0">
              <a:buClr>
                <a:schemeClr val="tx1"/>
              </a:buClr>
              <a:buFontTx/>
              <a:buNone/>
            </a:pPr>
            <a:endParaRPr lang="en-US" altLang="ko-KR" sz="1800" b="1" dirty="0"/>
          </a:p>
          <a:p>
            <a:pPr marL="265113" indent="-265113"/>
            <a:r>
              <a:rPr lang="en-US" altLang="ko-KR" sz="8000" b="1" dirty="0">
                <a:solidFill>
                  <a:srgbClr val="006600"/>
                </a:solidFill>
              </a:rPr>
              <a:t>Select data</a:t>
            </a:r>
          </a:p>
          <a:p>
            <a:pPr marL="265113" indent="-265113">
              <a:buFontTx/>
              <a:buNone/>
            </a:pPr>
            <a:r>
              <a:rPr lang="en-US" altLang="ko-KR" sz="8000" dirty="0"/>
              <a:t> - </a:t>
            </a:r>
            <a:r>
              <a:rPr lang="en-US" altLang="ko-KR" sz="8000" b="1" dirty="0">
                <a:solidFill>
                  <a:srgbClr val="CC0000"/>
                </a:solidFill>
              </a:rPr>
              <a:t>decide on the data to be used</a:t>
            </a:r>
            <a:r>
              <a:rPr lang="en-US" altLang="ko-KR" sz="8000" b="1" dirty="0"/>
              <a:t> for analysis</a:t>
            </a:r>
          </a:p>
          <a:p>
            <a:pPr marL="265113" indent="-265113">
              <a:buFontTx/>
              <a:buNone/>
            </a:pPr>
            <a:r>
              <a:rPr lang="en-US" altLang="ko-KR" sz="8000" b="1" dirty="0"/>
              <a:t> - criteria include relevance to the </a:t>
            </a:r>
            <a:r>
              <a:rPr lang="en-US" altLang="ko-KR" sz="8000" b="1" dirty="0">
                <a:solidFill>
                  <a:srgbClr val="CC0000"/>
                </a:solidFill>
              </a:rPr>
              <a:t>data mining goals, quality and technical constraints</a:t>
            </a:r>
            <a:r>
              <a:rPr lang="en-US" altLang="ko-KR" sz="8000" b="1" dirty="0"/>
              <a:t> such as limits on data volume or data types</a:t>
            </a:r>
          </a:p>
          <a:p>
            <a:pPr marL="265113" indent="-265113">
              <a:buFontTx/>
              <a:buNone/>
            </a:pPr>
            <a:r>
              <a:rPr lang="en-US" altLang="ko-KR" sz="8000" b="1" dirty="0"/>
              <a:t> - covers selection of attributes as well as selection of records in a table</a:t>
            </a:r>
          </a:p>
          <a:p>
            <a:pPr marL="265113" indent="-265113">
              <a:buFontTx/>
              <a:buNone/>
            </a:pPr>
            <a:endParaRPr lang="en-US" altLang="ko-KR" sz="8000" b="1" dirty="0"/>
          </a:p>
          <a:p>
            <a:pPr marL="265113" indent="-265113">
              <a:buFontTx/>
              <a:buNone/>
            </a:pPr>
            <a:endParaRPr lang="en-US" altLang="ko-KR" sz="1800" b="1" dirty="0"/>
          </a:p>
          <a:p>
            <a:pPr marL="265113" indent="-265113">
              <a:buFontTx/>
              <a:buNone/>
            </a:pPr>
            <a:endParaRPr lang="en-US" altLang="ko-KR" sz="1800" b="1" dirty="0"/>
          </a:p>
          <a:p>
            <a:pPr marL="346075" lvl="1" indent="0">
              <a:buClr>
                <a:schemeClr val="tx1"/>
              </a:buClr>
              <a:buFontTx/>
              <a:buNone/>
            </a:pPr>
            <a:endParaRPr lang="en-US" altLang="ko-KR" sz="18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05562"/>
            <a:ext cx="7662864" cy="3267169"/>
          </a:xfrm>
        </p:spPr>
        <p:txBody>
          <a:bodyPr/>
          <a:lstStyle/>
          <a:p>
            <a:pPr marL="265113" indent="-265113"/>
            <a:r>
              <a:rPr lang="en-US" altLang="ko-KR" sz="2400" b="1" dirty="0">
                <a:solidFill>
                  <a:srgbClr val="006600"/>
                </a:solidFill>
              </a:rPr>
              <a:t>Clean data</a:t>
            </a:r>
          </a:p>
          <a:p>
            <a:pPr marL="265113" indent="-265113">
              <a:buFontTx/>
              <a:buNone/>
            </a:pPr>
            <a:r>
              <a:rPr lang="en-US" altLang="ko-KR" sz="2400" b="1" dirty="0"/>
              <a:t> - </a:t>
            </a:r>
            <a:r>
              <a:rPr lang="en-US" altLang="ko-KR" sz="2400" b="1" dirty="0">
                <a:solidFill>
                  <a:srgbClr val="CC0000"/>
                </a:solidFill>
              </a:rPr>
              <a:t>raise the data quality to the level required</a:t>
            </a:r>
            <a:r>
              <a:rPr lang="en-US" altLang="ko-KR" sz="2400" b="1" dirty="0"/>
              <a:t> by the selected analysis techniques</a:t>
            </a:r>
          </a:p>
          <a:p>
            <a:pPr marL="265113" indent="-265113">
              <a:buFontTx/>
              <a:buNone/>
            </a:pPr>
            <a:r>
              <a:rPr lang="en-US" altLang="ko-KR" sz="2400" b="1" dirty="0"/>
              <a:t> - may involve </a:t>
            </a:r>
            <a:r>
              <a:rPr lang="en-US" altLang="ko-KR" sz="2400" b="1" dirty="0">
                <a:solidFill>
                  <a:srgbClr val="CC0000"/>
                </a:solidFill>
              </a:rPr>
              <a:t>selection of clean subsets of the data</a:t>
            </a:r>
            <a:r>
              <a:rPr lang="en-US" altLang="ko-KR" sz="2400" b="1" dirty="0"/>
              <a:t>, </a:t>
            </a:r>
            <a:r>
              <a:rPr lang="en-US" altLang="ko-KR" sz="2400" b="1" dirty="0">
                <a:solidFill>
                  <a:srgbClr val="CC0000"/>
                </a:solidFill>
              </a:rPr>
              <a:t>the insertion of suitable defaults</a:t>
            </a:r>
            <a:r>
              <a:rPr lang="en-US" altLang="ko-KR" sz="2400" b="1" dirty="0"/>
              <a:t> or </a:t>
            </a:r>
            <a:r>
              <a:rPr lang="en-US" altLang="ko-KR" sz="2400" b="1" dirty="0">
                <a:solidFill>
                  <a:srgbClr val="CC0000"/>
                </a:solidFill>
              </a:rPr>
              <a:t>more ambitious techniques such as the estimation of missing data</a:t>
            </a:r>
            <a:r>
              <a:rPr lang="en-US" altLang="ko-KR" sz="2400" b="1" dirty="0"/>
              <a:t> by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2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05562"/>
            <a:ext cx="7662864" cy="3267169"/>
          </a:xfrm>
        </p:spPr>
        <p:txBody>
          <a:bodyPr>
            <a:normAutofit fontScale="25000" lnSpcReduction="20000"/>
          </a:bodyPr>
          <a:lstStyle/>
          <a:p>
            <a:pPr marL="265113" indent="-265113"/>
            <a:r>
              <a:rPr lang="en-US" altLang="ko-KR" sz="6400" b="1" dirty="0">
                <a:solidFill>
                  <a:srgbClr val="006600"/>
                </a:solidFill>
              </a:rPr>
              <a:t>Construct data</a:t>
            </a:r>
          </a:p>
          <a:p>
            <a:pPr marL="265113" indent="-265113">
              <a:buFontTx/>
              <a:buNone/>
            </a:pPr>
            <a:r>
              <a:rPr lang="en-US" altLang="ko-KR" sz="6400" dirty="0"/>
              <a:t> </a:t>
            </a:r>
            <a:r>
              <a:rPr lang="en-US" altLang="ko-KR" sz="6400" b="1" dirty="0"/>
              <a:t>- </a:t>
            </a:r>
            <a:r>
              <a:rPr lang="en-US" altLang="ko-KR" sz="6400" b="1" dirty="0">
                <a:solidFill>
                  <a:srgbClr val="CC0000"/>
                </a:solidFill>
              </a:rPr>
              <a:t>constructive data preparation operations</a:t>
            </a:r>
            <a:r>
              <a:rPr lang="en-US" altLang="ko-KR" sz="6400" b="1" dirty="0"/>
              <a:t> such as </a:t>
            </a:r>
            <a:r>
              <a:rPr lang="en-US" altLang="ko-KR" sz="6400" b="1" dirty="0">
                <a:solidFill>
                  <a:srgbClr val="CC0000"/>
                </a:solidFill>
              </a:rPr>
              <a:t>the production of derived attributes, entire new records or transformed values</a:t>
            </a:r>
            <a:r>
              <a:rPr lang="en-US" altLang="ko-KR" sz="6400" b="1" dirty="0"/>
              <a:t> for existing attributes</a:t>
            </a:r>
          </a:p>
          <a:p>
            <a:pPr marL="265113" indent="-265113">
              <a:buFontTx/>
              <a:buNone/>
            </a:pPr>
            <a:endParaRPr lang="en-US" altLang="ko-KR" sz="6400" b="1" dirty="0"/>
          </a:p>
          <a:p>
            <a:pPr marL="265113" indent="-265113"/>
            <a:r>
              <a:rPr lang="en-US" altLang="ko-KR" sz="6400" b="1" dirty="0">
                <a:solidFill>
                  <a:srgbClr val="006600"/>
                </a:solidFill>
              </a:rPr>
              <a:t>Integrate data</a:t>
            </a:r>
          </a:p>
          <a:p>
            <a:pPr marL="265113" indent="-265113">
              <a:buFontTx/>
              <a:buNone/>
            </a:pPr>
            <a:r>
              <a:rPr lang="en-US" altLang="ko-KR" sz="6400" b="1" dirty="0"/>
              <a:t>  - methods whereby </a:t>
            </a:r>
            <a:r>
              <a:rPr lang="en-US" altLang="ko-KR" sz="6400" b="1" dirty="0">
                <a:solidFill>
                  <a:srgbClr val="CC0000"/>
                </a:solidFill>
              </a:rPr>
              <a:t>information is combined from multiple tables or records to create new records or values</a:t>
            </a:r>
          </a:p>
          <a:p>
            <a:pPr marL="265113" indent="-265113">
              <a:buFontTx/>
              <a:buNone/>
            </a:pPr>
            <a:endParaRPr lang="en-US" altLang="ko-KR" sz="6400" b="1" dirty="0"/>
          </a:p>
          <a:p>
            <a:pPr marL="265113" indent="-265113"/>
            <a:r>
              <a:rPr lang="en-US" altLang="ko-KR" sz="6400" b="1" dirty="0">
                <a:solidFill>
                  <a:srgbClr val="006600"/>
                </a:solidFill>
              </a:rPr>
              <a:t>Format data</a:t>
            </a:r>
          </a:p>
          <a:p>
            <a:pPr marL="265113" indent="-265113">
              <a:buFontTx/>
              <a:buNone/>
            </a:pPr>
            <a:r>
              <a:rPr lang="en-US" altLang="ko-KR" sz="6400" b="1" dirty="0"/>
              <a:t> - formatting transformations refer to </a:t>
            </a:r>
            <a:r>
              <a:rPr lang="en-US" altLang="ko-KR" sz="6400" b="1" dirty="0">
                <a:solidFill>
                  <a:srgbClr val="CC0000"/>
                </a:solidFill>
              </a:rPr>
              <a:t>primarily syntactic modifications</a:t>
            </a:r>
            <a:r>
              <a:rPr lang="en-US" altLang="ko-KR" sz="6400" b="1" dirty="0"/>
              <a:t> </a:t>
            </a:r>
            <a:r>
              <a:rPr lang="en-US" altLang="ko-KR" sz="6400" b="1" dirty="0">
                <a:solidFill>
                  <a:srgbClr val="CC0000"/>
                </a:solidFill>
              </a:rPr>
              <a:t>made to the data that do not change its meaning</a:t>
            </a:r>
            <a:r>
              <a:rPr lang="en-US" altLang="ko-KR" sz="6400" b="1" dirty="0"/>
              <a:t>, but might be required by the modeling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6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4:-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762000" y="1828800"/>
            <a:ext cx="6096000" cy="4572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1981200"/>
            <a:ext cx="2057400" cy="71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Business understanding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1981200"/>
            <a:ext cx="2209800" cy="711200"/>
          </a:xfrm>
          <a:prstGeom prst="rect">
            <a:avLst/>
          </a:prstGeom>
          <a:solidFill>
            <a:srgbClr val="F7C1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Data understanding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29200" y="3352800"/>
            <a:ext cx="1981200" cy="711200"/>
          </a:xfrm>
          <a:prstGeom prst="rect">
            <a:avLst/>
          </a:prstGeom>
          <a:solidFill>
            <a:srgbClr val="F7C1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Data</a:t>
            </a:r>
          </a:p>
          <a:p>
            <a:pPr eaLnBrk="0" hangingPunct="0"/>
            <a:r>
              <a:rPr lang="en-US" dirty="0"/>
              <a:t>Preparation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0" y="4495800"/>
            <a:ext cx="1981200" cy="406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Modeling</a:t>
            </a:r>
            <a:endParaRPr lang="en-GB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38400" y="53340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Evaluation</a:t>
            </a:r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1148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Deployment</a:t>
            </a:r>
            <a:endParaRPr lang="en-GB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352800" y="2209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352800" y="2590800"/>
            <a:ext cx="609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257800" y="26670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770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5562600" y="40386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4419600" y="4876800"/>
            <a:ext cx="1600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3124200" y="2743200"/>
            <a:ext cx="533400" cy="2590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1676400" y="44958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092280" y="1556792"/>
            <a:ext cx="1962346" cy="286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u="sng" dirty="0"/>
              <a:t>TASKS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Select modeling</a:t>
            </a:r>
          </a:p>
          <a:p>
            <a:pPr algn="l" eaLnBrk="0" hangingPunct="0"/>
            <a:r>
              <a:rPr lang="en-US" dirty="0"/>
              <a:t>techniques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Design the test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Build model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Assess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81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FFFF"/>
                </a:solidFill>
                <a:latin typeface="Times New Roman" charset="0"/>
              </a:rPr>
              <a:t>Phase 4. Modeling</a:t>
            </a:r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555472"/>
            <a:ext cx="8686800" cy="3671888"/>
          </a:xfrm>
        </p:spPr>
        <p:txBody>
          <a:bodyPr>
            <a:normAutofit fontScale="25000" lnSpcReduction="20000"/>
          </a:bodyPr>
          <a:lstStyle/>
          <a:p>
            <a:pPr marL="441325" indent="-258763">
              <a:buClr>
                <a:schemeClr val="tx1"/>
              </a:buClr>
            </a:pPr>
            <a:r>
              <a:rPr lang="en-US" altLang="ko-KR" sz="8000" b="1" dirty="0">
                <a:solidFill>
                  <a:srgbClr val="CC0000"/>
                </a:solidFill>
              </a:rPr>
              <a:t>Select the modeling technique</a:t>
            </a:r>
          </a:p>
          <a:p>
            <a:pPr marL="441325" indent="-258763">
              <a:buClr>
                <a:schemeClr val="tx1"/>
              </a:buClr>
              <a:buFontTx/>
              <a:buNone/>
            </a:pPr>
            <a:r>
              <a:rPr lang="en-US" altLang="ko-KR" sz="8000" b="1" dirty="0"/>
              <a:t>		(based upon the data mining objective)</a:t>
            </a:r>
          </a:p>
          <a:p>
            <a:pPr marL="441325" indent="-258763">
              <a:buClr>
                <a:schemeClr val="tx1"/>
              </a:buClr>
            </a:pPr>
            <a:r>
              <a:rPr lang="en-US" altLang="ko-KR" sz="8000" b="1" dirty="0">
                <a:solidFill>
                  <a:srgbClr val="CC0000"/>
                </a:solidFill>
              </a:rPr>
              <a:t>Build model</a:t>
            </a:r>
          </a:p>
          <a:p>
            <a:pPr marL="441325" indent="-258763">
              <a:buClr>
                <a:schemeClr val="tx1"/>
              </a:buClr>
              <a:buFontTx/>
              <a:buNone/>
            </a:pPr>
            <a:r>
              <a:rPr lang="en-US" altLang="ko-KR" sz="8000" b="1" dirty="0"/>
              <a:t>		(Parameter settings)</a:t>
            </a:r>
          </a:p>
          <a:p>
            <a:pPr marL="441325" indent="-258763">
              <a:buClr>
                <a:schemeClr val="tx1"/>
              </a:buClr>
            </a:pPr>
            <a:r>
              <a:rPr lang="en-US" altLang="ko-KR" sz="8000" b="1" dirty="0">
                <a:solidFill>
                  <a:srgbClr val="CC0000"/>
                </a:solidFill>
              </a:rPr>
              <a:t>Assess model</a:t>
            </a:r>
            <a:r>
              <a:rPr lang="en-US" altLang="ko-KR" sz="8000" b="1" dirty="0"/>
              <a:t> (rank the models)</a:t>
            </a:r>
          </a:p>
          <a:p>
            <a:pPr marL="441325" indent="-258763">
              <a:buFontTx/>
              <a:buNone/>
            </a:pPr>
            <a:r>
              <a:rPr lang="en-US" altLang="ko-KR" sz="8000" dirty="0"/>
              <a:t>	</a:t>
            </a:r>
            <a:r>
              <a:rPr lang="en-US" altLang="ko-KR" sz="8000" b="1" dirty="0">
                <a:solidFill>
                  <a:srgbClr val="CC0000"/>
                </a:solidFill>
              </a:rPr>
              <a:t>Various modeling techniques are selected and applied</a:t>
            </a:r>
            <a:r>
              <a:rPr lang="en-US" altLang="ko-KR" sz="8000" b="1" dirty="0"/>
              <a:t> and their parameters are calibrated to optimal values. Some techniques have specific requirements on the form of data. Therefore, </a:t>
            </a:r>
            <a:r>
              <a:rPr lang="en-US" altLang="ko-KR" sz="8000" b="1" dirty="0">
                <a:solidFill>
                  <a:srgbClr val="CC0000"/>
                </a:solidFill>
              </a:rPr>
              <a:t>stepping back to the data preparation phase is often necessary</a:t>
            </a:r>
            <a:r>
              <a:rPr lang="en-US" altLang="ko-KR" sz="8000" b="1" dirty="0"/>
              <a:t>.</a:t>
            </a:r>
          </a:p>
          <a:p>
            <a:pPr marL="441325" indent="-258763"/>
            <a:endParaRPr lang="en-US" altLang="ko-KR" sz="1800" b="1" dirty="0">
              <a:solidFill>
                <a:srgbClr val="CC0000"/>
              </a:solidFill>
            </a:endParaRPr>
          </a:p>
          <a:p>
            <a:pPr marL="441325" indent="-258763">
              <a:buFontTx/>
              <a:buNone/>
            </a:pPr>
            <a:endParaRPr lang="en-US" altLang="ko-KR" sz="2000" dirty="0"/>
          </a:p>
          <a:p>
            <a:pPr marL="441325" indent="-258763">
              <a:buFontTx/>
              <a:buNone/>
            </a:pPr>
            <a:r>
              <a:rPr lang="en-US" altLang="ko-KR" sz="2000" b="1" dirty="0"/>
              <a:t>	</a:t>
            </a:r>
          </a:p>
          <a:p>
            <a:pPr marL="441325" indent="-258763">
              <a:buFontTx/>
              <a:buNone/>
            </a:pPr>
            <a:r>
              <a:rPr lang="en-US" altLang="ko-KR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270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FFFF"/>
                </a:solidFill>
                <a:latin typeface="Times New Roman" charset="0"/>
              </a:rPr>
              <a:t>Phase 4. Modeling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41362"/>
            <a:ext cx="8075612" cy="4525962"/>
          </a:xfrm>
        </p:spPr>
        <p:txBody>
          <a:bodyPr>
            <a:normAutofit fontScale="92500" lnSpcReduction="20000"/>
          </a:bodyPr>
          <a:lstStyle/>
          <a:p>
            <a:pPr marL="265113" indent="-265113"/>
            <a:r>
              <a:rPr lang="en-US" altLang="ko-KR" sz="2200" b="1" dirty="0">
                <a:solidFill>
                  <a:srgbClr val="006600"/>
                </a:solidFill>
              </a:rPr>
              <a:t>Select modeling technique</a:t>
            </a:r>
          </a:p>
          <a:p>
            <a:pPr marL="265113" indent="-265113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</a:t>
            </a:r>
            <a:r>
              <a:rPr lang="en-US" altLang="ko-KR" sz="1800" b="1" dirty="0">
                <a:solidFill>
                  <a:srgbClr val="CC0000"/>
                </a:solidFill>
              </a:rPr>
              <a:t>select the actual modeling technique that is to be used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 ex) decision tree, neural network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if multiple techniques are applied, perform this task for each techniques separately</a:t>
            </a:r>
          </a:p>
          <a:p>
            <a:pPr marL="265113" indent="-265113">
              <a:buFontTx/>
              <a:buNone/>
            </a:pPr>
            <a:endParaRPr lang="en-US" altLang="ko-KR" sz="1000" b="1" dirty="0"/>
          </a:p>
          <a:p>
            <a:pPr marL="265113" indent="-265113"/>
            <a:r>
              <a:rPr lang="en-US" altLang="ko-KR" sz="2200" b="1" dirty="0">
                <a:solidFill>
                  <a:srgbClr val="006600"/>
                </a:solidFill>
              </a:rPr>
              <a:t>Generate test design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before actually building a model, generate a procedure or mechanism to test the model</a:t>
            </a:r>
            <a:r>
              <a:rPr lang="ko-KR" altLang="en-US" sz="1800" b="1" dirty="0">
                <a:solidFill>
                  <a:srgbClr val="CC0000"/>
                </a:solidFill>
              </a:rPr>
              <a:t>’</a:t>
            </a:r>
            <a:r>
              <a:rPr lang="en-US" altLang="ko-KR" sz="1800" b="1" dirty="0">
                <a:solidFill>
                  <a:srgbClr val="CC0000"/>
                </a:solidFill>
              </a:rPr>
              <a:t>s quality and validity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 ex) In classification, it is common to use error rates as quality measures for data mining models. Therefore, typically separate the dataset  into train and test set, </a:t>
            </a:r>
            <a:r>
              <a:rPr lang="en-US" altLang="ko-KR" sz="1800" b="1" dirty="0">
                <a:solidFill>
                  <a:srgbClr val="CC0000"/>
                </a:solidFill>
              </a:rPr>
              <a:t>build the model on the train set and estimate its quality on the separate test set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22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FFFF"/>
                </a:solidFill>
                <a:latin typeface="Times New Roman" charset="0"/>
              </a:rPr>
              <a:t>Phase 4. Modeling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14909"/>
            <a:ext cx="8075612" cy="4525962"/>
          </a:xfrm>
        </p:spPr>
        <p:txBody>
          <a:bodyPr>
            <a:normAutofit fontScale="92500" lnSpcReduction="20000"/>
          </a:bodyPr>
          <a:lstStyle/>
          <a:p>
            <a:pPr marL="265113" indent="-265113"/>
            <a:r>
              <a:rPr lang="en-US" altLang="ko-KR" sz="2200" b="1" dirty="0">
                <a:solidFill>
                  <a:srgbClr val="006600"/>
                </a:solidFill>
              </a:rPr>
              <a:t>Build model</a:t>
            </a:r>
          </a:p>
          <a:p>
            <a:pPr marL="265113" indent="-265113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</a:t>
            </a:r>
            <a:r>
              <a:rPr lang="en-US" altLang="ko-KR" sz="1800" b="1" dirty="0">
                <a:solidFill>
                  <a:srgbClr val="CC0000"/>
                </a:solidFill>
              </a:rPr>
              <a:t>run the modeling tool on the prepared dataset to create one or more models</a:t>
            </a:r>
          </a:p>
          <a:p>
            <a:pPr marL="265113" indent="-265113">
              <a:buFontTx/>
              <a:buNone/>
            </a:pPr>
            <a:endParaRPr lang="en-US" altLang="ko-KR" sz="1000" b="1" dirty="0">
              <a:solidFill>
                <a:srgbClr val="CC0000"/>
              </a:solidFill>
            </a:endParaRPr>
          </a:p>
          <a:p>
            <a:pPr marL="265113" indent="-265113"/>
            <a:r>
              <a:rPr lang="en-US" altLang="ko-KR" sz="2200" b="1" dirty="0">
                <a:solidFill>
                  <a:srgbClr val="006600"/>
                </a:solidFill>
              </a:rPr>
              <a:t>Assess model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interprets the models</a:t>
            </a:r>
            <a:r>
              <a:rPr lang="en-US" altLang="ko-KR" sz="1800" b="1" dirty="0"/>
              <a:t> according to his domain knowledge, the data mining success criteria and the desired test design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judges the success of the application of modeling and discovery techniques</a:t>
            </a:r>
            <a:r>
              <a:rPr lang="en-US" altLang="ko-KR" sz="1800" b="1" dirty="0"/>
              <a:t> more technically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contacts business analysts and domain experts later in order to </a:t>
            </a:r>
            <a:r>
              <a:rPr lang="en-US" altLang="ko-KR" sz="1800" b="1" dirty="0">
                <a:solidFill>
                  <a:srgbClr val="CC0000"/>
                </a:solidFill>
              </a:rPr>
              <a:t>discuss the data mining results in the business context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only consider models</a:t>
            </a:r>
            <a:r>
              <a:rPr lang="en-US" altLang="ko-KR" sz="1800" b="1" dirty="0"/>
              <a:t> whereas the evaluation phase also takes into account all other results that were produced in the course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119829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5:- Evaluation</a:t>
            </a:r>
            <a:endParaRPr 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762000" y="1828800"/>
            <a:ext cx="6096000" cy="4572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1981200"/>
            <a:ext cx="2057400" cy="711200"/>
          </a:xfrm>
          <a:prstGeom prst="rect">
            <a:avLst/>
          </a:prstGeom>
          <a:solidFill>
            <a:srgbClr val="F7C1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Business understanding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1981200"/>
            <a:ext cx="2209800" cy="711200"/>
          </a:xfrm>
          <a:prstGeom prst="rect">
            <a:avLst/>
          </a:prstGeom>
          <a:solidFill>
            <a:srgbClr val="F7C1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Data understanding</a:t>
            </a:r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29200" y="3352800"/>
            <a:ext cx="1981200" cy="711200"/>
          </a:xfrm>
          <a:prstGeom prst="rect">
            <a:avLst/>
          </a:prstGeom>
          <a:solidFill>
            <a:srgbClr val="F7C1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Data</a:t>
            </a:r>
          </a:p>
          <a:p>
            <a:pPr eaLnBrk="0" hangingPunct="0"/>
            <a:r>
              <a:rPr lang="en-US" dirty="0"/>
              <a:t>Preparation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0" y="4495800"/>
            <a:ext cx="1981200" cy="406400"/>
          </a:xfrm>
          <a:prstGeom prst="rect">
            <a:avLst/>
          </a:prstGeom>
          <a:solidFill>
            <a:srgbClr val="F7C1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Modeling</a:t>
            </a: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38400" y="5334000"/>
            <a:ext cx="1981200" cy="406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Evaluation</a:t>
            </a:r>
            <a:endParaRPr lang="en-GB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114800"/>
            <a:ext cx="1981200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Deployment</a:t>
            </a:r>
            <a:endParaRPr lang="en-GB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352800" y="2209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352800" y="2590800"/>
            <a:ext cx="609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257800" y="26670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770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5562600" y="40386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4419600" y="4876800"/>
            <a:ext cx="1600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3124200" y="2743200"/>
            <a:ext cx="533400" cy="2590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1676400" y="44958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092280" y="1556792"/>
            <a:ext cx="22225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/>
              <a:t>TASKS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Evaluate results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Review process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Determine next</a:t>
            </a:r>
          </a:p>
          <a:p>
            <a:pPr algn="l" eaLnBrk="0" hangingPunct="0"/>
            <a:r>
              <a:rPr lang="en-US" dirty="0"/>
              <a:t>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48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FFFF"/>
                </a:solidFill>
                <a:latin typeface="Times New Roman" charset="0"/>
              </a:rPr>
              <a:t>Phase 5. Evaluation</a:t>
            </a:r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14916"/>
            <a:ext cx="8686800" cy="3671887"/>
          </a:xfrm>
        </p:spPr>
        <p:txBody>
          <a:bodyPr>
            <a:normAutofit fontScale="25000" lnSpcReduction="20000"/>
          </a:bodyPr>
          <a:lstStyle/>
          <a:p>
            <a:pPr marL="441325" indent="-258763">
              <a:buClr>
                <a:schemeClr val="tx1"/>
              </a:buClr>
            </a:pPr>
            <a:r>
              <a:rPr lang="en-US" altLang="ko-KR" sz="6400" b="1" dirty="0">
                <a:solidFill>
                  <a:srgbClr val="CC0000"/>
                </a:solidFill>
              </a:rPr>
              <a:t>Evaluation of model</a:t>
            </a:r>
          </a:p>
          <a:p>
            <a:pPr marL="441325" indent="-258763">
              <a:buClr>
                <a:schemeClr val="tx1"/>
              </a:buClr>
              <a:buFontTx/>
              <a:buNone/>
            </a:pPr>
            <a:r>
              <a:rPr lang="en-US" altLang="ko-KR" sz="6400" b="1" dirty="0"/>
              <a:t>	- how well it performed on test data</a:t>
            </a:r>
          </a:p>
          <a:p>
            <a:pPr marL="441325" indent="-258763">
              <a:buClr>
                <a:schemeClr val="tx1"/>
              </a:buClr>
            </a:pPr>
            <a:r>
              <a:rPr lang="en-US" altLang="ko-KR" sz="6400" b="1" dirty="0">
                <a:solidFill>
                  <a:srgbClr val="CC0000"/>
                </a:solidFill>
              </a:rPr>
              <a:t>Methods and criteria</a:t>
            </a:r>
          </a:p>
          <a:p>
            <a:pPr marL="441325" indent="-258763">
              <a:buClr>
                <a:schemeClr val="tx1"/>
              </a:buClr>
              <a:buFontTx/>
              <a:buNone/>
            </a:pPr>
            <a:r>
              <a:rPr lang="en-US" altLang="ko-KR" sz="6400" b="1" dirty="0"/>
              <a:t>	- depend on model type</a:t>
            </a:r>
          </a:p>
          <a:p>
            <a:pPr marL="441325" indent="-258763">
              <a:buClr>
                <a:schemeClr val="tx1"/>
              </a:buClr>
            </a:pPr>
            <a:r>
              <a:rPr lang="en-US" altLang="ko-KR" sz="6400" b="1" dirty="0">
                <a:solidFill>
                  <a:srgbClr val="CC0000"/>
                </a:solidFill>
              </a:rPr>
              <a:t>Interpretation of model</a:t>
            </a:r>
          </a:p>
          <a:p>
            <a:pPr marL="441325" indent="-258763">
              <a:buFontTx/>
              <a:buNone/>
            </a:pPr>
            <a:r>
              <a:rPr lang="en-US" altLang="ko-KR" sz="6400" b="1" dirty="0"/>
              <a:t>  - important or not, easy or hard depends on algorithm</a:t>
            </a:r>
          </a:p>
          <a:p>
            <a:pPr marL="441325" indent="-258763">
              <a:buFontTx/>
              <a:buNone/>
            </a:pPr>
            <a:r>
              <a:rPr lang="en-US" altLang="ko-KR" sz="6400" dirty="0"/>
              <a:t>	</a:t>
            </a:r>
            <a:r>
              <a:rPr lang="en-US" altLang="ko-KR" sz="6400" b="1" dirty="0"/>
              <a:t>Thoroughly </a:t>
            </a:r>
            <a:r>
              <a:rPr lang="en-US" altLang="ko-KR" sz="6400" b="1" dirty="0">
                <a:solidFill>
                  <a:srgbClr val="CC0000"/>
                </a:solidFill>
              </a:rPr>
              <a:t>evaluate the model</a:t>
            </a:r>
            <a:r>
              <a:rPr lang="en-US" altLang="ko-KR" sz="6400" b="1" dirty="0"/>
              <a:t> and </a:t>
            </a:r>
            <a:r>
              <a:rPr lang="en-US" altLang="ko-KR" sz="6400" b="1" dirty="0">
                <a:solidFill>
                  <a:srgbClr val="CC0000"/>
                </a:solidFill>
              </a:rPr>
              <a:t>review the steps executed to construct the model </a:t>
            </a:r>
            <a:r>
              <a:rPr lang="en-US" altLang="ko-KR" sz="6400" b="1" dirty="0"/>
              <a:t>to be certain it</a:t>
            </a:r>
            <a:r>
              <a:rPr lang="en-US" altLang="ko-KR" sz="6400" b="1" dirty="0">
                <a:solidFill>
                  <a:srgbClr val="CC0000"/>
                </a:solidFill>
              </a:rPr>
              <a:t> properly achieves the business objectives</a:t>
            </a:r>
            <a:r>
              <a:rPr lang="en-US" altLang="ko-KR" sz="6400" b="1" dirty="0"/>
              <a:t>. A key objective is </a:t>
            </a:r>
            <a:r>
              <a:rPr lang="en-US" altLang="ko-KR" sz="6400" b="1" dirty="0">
                <a:solidFill>
                  <a:srgbClr val="CC0000"/>
                </a:solidFill>
              </a:rPr>
              <a:t>to determine if there is some important business issue that has not been sufficiently considered</a:t>
            </a:r>
            <a:r>
              <a:rPr lang="en-US" altLang="ko-KR" sz="6400" b="1" dirty="0"/>
              <a:t>. At the end of this phase, </a:t>
            </a:r>
            <a:r>
              <a:rPr lang="en-US" altLang="ko-KR" sz="6400" b="1" dirty="0">
                <a:solidFill>
                  <a:srgbClr val="CC0000"/>
                </a:solidFill>
              </a:rPr>
              <a:t>a decision on the use of the data mining results should be reached</a:t>
            </a:r>
          </a:p>
          <a:p>
            <a:pPr marL="906463" lvl="1"/>
            <a:endParaRPr lang="en-US" altLang="ko-KR" sz="2000" b="1" dirty="0"/>
          </a:p>
          <a:p>
            <a:pPr marL="441325" indent="-258763">
              <a:buFontTx/>
              <a:buNone/>
            </a:pPr>
            <a:r>
              <a:rPr lang="en-US" altLang="ko-KR" sz="2000" b="1" dirty="0"/>
              <a:t>	</a:t>
            </a:r>
          </a:p>
          <a:p>
            <a:pPr marL="441325" indent="-258763">
              <a:buFontTx/>
              <a:buNone/>
            </a:pPr>
            <a:endParaRPr lang="en-US" altLang="ko-KR" sz="20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2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FFFF"/>
                </a:solidFill>
                <a:latin typeface="Times New Roman" charset="0"/>
              </a:rPr>
              <a:t>Phase 5. Evaluation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08619"/>
            <a:ext cx="8075612" cy="4525963"/>
          </a:xfrm>
        </p:spPr>
        <p:txBody>
          <a:bodyPr>
            <a:normAutofit lnSpcReduction="10000"/>
          </a:bodyPr>
          <a:lstStyle/>
          <a:p>
            <a:pPr marL="265113" indent="-265113"/>
            <a:r>
              <a:rPr lang="en-US" altLang="ko-KR" sz="2400" b="1" dirty="0">
                <a:solidFill>
                  <a:srgbClr val="006600"/>
                </a:solidFill>
              </a:rPr>
              <a:t>Evaluate results</a:t>
            </a:r>
          </a:p>
          <a:p>
            <a:pPr marL="265113" indent="-265113">
              <a:buFontTx/>
              <a:buNone/>
            </a:pPr>
            <a:endParaRPr lang="en-US" altLang="ko-KR" sz="1000" b="1" dirty="0">
              <a:solidFill>
                <a:srgbClr val="006600"/>
              </a:solidFill>
            </a:endParaRPr>
          </a:p>
          <a:p>
            <a:pPr marL="265113" indent="-265113">
              <a:buFontTx/>
              <a:buNone/>
            </a:pPr>
            <a:r>
              <a:rPr lang="en-US" altLang="ko-KR" sz="2000" b="1" dirty="0"/>
              <a:t> - </a:t>
            </a:r>
            <a:r>
              <a:rPr lang="en-US" altLang="ko-KR" sz="2000" b="1" dirty="0">
                <a:solidFill>
                  <a:srgbClr val="CC0000"/>
                </a:solidFill>
              </a:rPr>
              <a:t>assesses the degree to which the model meets the business objectives</a:t>
            </a:r>
          </a:p>
          <a:p>
            <a:pPr marL="265113" indent="-265113">
              <a:buFontTx/>
              <a:buNone/>
            </a:pPr>
            <a:r>
              <a:rPr lang="en-US" altLang="ko-KR" sz="2000" b="1" dirty="0"/>
              <a:t> - </a:t>
            </a:r>
            <a:r>
              <a:rPr lang="en-US" altLang="ko-KR" sz="2000" b="1" dirty="0">
                <a:solidFill>
                  <a:srgbClr val="CC0000"/>
                </a:solidFill>
              </a:rPr>
              <a:t>seeks to determine if there is some business reason why this model is deficient</a:t>
            </a:r>
          </a:p>
          <a:p>
            <a:pPr marL="265113" indent="-265113">
              <a:buFontTx/>
              <a:buNone/>
            </a:pPr>
            <a:r>
              <a:rPr lang="en-US" altLang="ko-KR" sz="2000" b="1" dirty="0"/>
              <a:t> - test the model(s) on test applications in the real application if time and budget constraints permit</a:t>
            </a:r>
          </a:p>
          <a:p>
            <a:pPr marL="265113" indent="-265113">
              <a:buFontTx/>
              <a:buNone/>
            </a:pPr>
            <a:r>
              <a:rPr lang="en-US" altLang="ko-KR" sz="2000" b="1" dirty="0"/>
              <a:t> - also </a:t>
            </a:r>
            <a:r>
              <a:rPr lang="en-US" altLang="ko-KR" sz="2000" b="1" dirty="0">
                <a:solidFill>
                  <a:srgbClr val="CC0000"/>
                </a:solidFill>
              </a:rPr>
              <a:t>assesses other data mining results generated</a:t>
            </a:r>
          </a:p>
          <a:p>
            <a:pPr marL="265113" indent="-265113">
              <a:buFontTx/>
              <a:buNone/>
            </a:pPr>
            <a:r>
              <a:rPr lang="en-US" altLang="ko-KR" sz="2000" b="1" dirty="0"/>
              <a:t> - </a:t>
            </a:r>
            <a:r>
              <a:rPr lang="en-US" altLang="ko-KR" sz="2000" b="1" dirty="0">
                <a:solidFill>
                  <a:srgbClr val="CC0000"/>
                </a:solidFill>
              </a:rPr>
              <a:t>unveil additional challenges, information or hints for future directions</a:t>
            </a:r>
          </a:p>
          <a:p>
            <a:pPr marL="265113" indent="-265113">
              <a:buFontTx/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8489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9-24 at 1.26.1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7" t="12498" r="11285" b="14807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83412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FFFF"/>
                </a:solidFill>
                <a:latin typeface="Times New Roman" charset="0"/>
              </a:rPr>
              <a:t>Phase 5. Evaluation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82128"/>
            <a:ext cx="8075612" cy="4525962"/>
          </a:xfrm>
        </p:spPr>
        <p:txBody>
          <a:bodyPr>
            <a:normAutofit fontScale="92500" lnSpcReduction="20000"/>
          </a:bodyPr>
          <a:lstStyle/>
          <a:p>
            <a:pPr marL="265113" indent="-265113"/>
            <a:r>
              <a:rPr lang="en-US" altLang="ko-KR" sz="2200" b="1" dirty="0">
                <a:solidFill>
                  <a:srgbClr val="006600"/>
                </a:solidFill>
              </a:rPr>
              <a:t>Review process</a:t>
            </a:r>
          </a:p>
          <a:p>
            <a:pPr marL="265113" indent="-265113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</a:t>
            </a:r>
            <a:r>
              <a:rPr lang="en-US" altLang="ko-KR" sz="1800" b="1" dirty="0">
                <a:solidFill>
                  <a:srgbClr val="CC0000"/>
                </a:solidFill>
              </a:rPr>
              <a:t>do a more thorough review of the data mining engagement</a:t>
            </a:r>
            <a:r>
              <a:rPr lang="en-US" altLang="ko-KR" sz="1800" b="1" dirty="0"/>
              <a:t> in order to determine if there is any important factor or task that has somehow been overlooked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review the quality assurance issues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 ex) </a:t>
            </a:r>
            <a:r>
              <a:rPr lang="ko-KR" altLang="en-US" sz="1800" b="1" dirty="0">
                <a:latin typeface="Arial"/>
              </a:rPr>
              <a:t>“</a:t>
            </a:r>
            <a:r>
              <a:rPr lang="en-US" altLang="ko-KR" sz="1800" b="1" dirty="0"/>
              <a:t>Did we correctly build the model?</a:t>
            </a:r>
            <a:r>
              <a:rPr lang="ko-KR" altLang="en-US" sz="1800" b="1" dirty="0">
                <a:latin typeface="Arial"/>
              </a:rPr>
              <a:t>”</a:t>
            </a:r>
            <a:endParaRPr lang="en-US" altLang="ko-KR" sz="1800" b="1" dirty="0"/>
          </a:p>
          <a:p>
            <a:pPr marL="265113" indent="-265113">
              <a:buFontTx/>
              <a:buNone/>
            </a:pPr>
            <a:endParaRPr lang="en-US" altLang="ko-KR" sz="1000" b="1" dirty="0"/>
          </a:p>
          <a:p>
            <a:pPr marL="265113" indent="-265113"/>
            <a:r>
              <a:rPr lang="en-US" altLang="ko-KR" sz="2200" b="1" dirty="0">
                <a:solidFill>
                  <a:srgbClr val="006600"/>
                </a:solidFill>
              </a:rPr>
              <a:t>Determine next steps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decides how to proceed at this stage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decides whether to finish the project and move on to deployment</a:t>
            </a:r>
            <a:r>
              <a:rPr lang="en-US" altLang="ko-KR" sz="1800" b="1" dirty="0"/>
              <a:t> if appropriate or </a:t>
            </a:r>
            <a:r>
              <a:rPr lang="en-US" altLang="ko-KR" sz="1800" b="1" dirty="0">
                <a:solidFill>
                  <a:srgbClr val="CC0000"/>
                </a:solidFill>
              </a:rPr>
              <a:t>whether to initiate further iterations or set up new data mining projects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include </a:t>
            </a:r>
            <a:r>
              <a:rPr lang="en-US" altLang="ko-KR" sz="1800" b="1" dirty="0">
                <a:solidFill>
                  <a:srgbClr val="CC0000"/>
                </a:solidFill>
              </a:rPr>
              <a:t>analyses of remaining resources and budget that influences the decisions</a:t>
            </a:r>
          </a:p>
        </p:txBody>
      </p:sp>
    </p:spTree>
    <p:extLst>
      <p:ext uri="{BB962C8B-B14F-4D97-AF65-F5344CB8AC3E}">
        <p14:creationId xmlns:p14="http://schemas.microsoft.com/office/powerpoint/2010/main" val="217651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6:- Deployment</a:t>
            </a:r>
            <a:endParaRPr 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762000" y="1828800"/>
            <a:ext cx="6096000" cy="4572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1981200"/>
            <a:ext cx="2057400" cy="711200"/>
          </a:xfrm>
          <a:prstGeom prst="rect">
            <a:avLst/>
          </a:prstGeom>
          <a:solidFill>
            <a:srgbClr val="F7C1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Business understanding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1981200"/>
            <a:ext cx="2209800" cy="711200"/>
          </a:xfrm>
          <a:prstGeom prst="rect">
            <a:avLst/>
          </a:prstGeom>
          <a:solidFill>
            <a:srgbClr val="F7C1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Data understanding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29200" y="3352800"/>
            <a:ext cx="1981200" cy="711200"/>
          </a:xfrm>
          <a:prstGeom prst="rect">
            <a:avLst/>
          </a:prstGeom>
          <a:solidFill>
            <a:srgbClr val="F7C1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Data</a:t>
            </a:r>
          </a:p>
          <a:p>
            <a:pPr eaLnBrk="0" hangingPunct="0"/>
            <a:r>
              <a:rPr lang="en-US" dirty="0"/>
              <a:t>Preparation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0" y="4495800"/>
            <a:ext cx="1981200" cy="406400"/>
          </a:xfrm>
          <a:prstGeom prst="rect">
            <a:avLst/>
          </a:prstGeom>
          <a:solidFill>
            <a:srgbClr val="F7C1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Modeling</a:t>
            </a: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38400" y="5334000"/>
            <a:ext cx="1981200" cy="406400"/>
          </a:xfrm>
          <a:prstGeom prst="rect">
            <a:avLst/>
          </a:prstGeom>
          <a:solidFill>
            <a:srgbClr val="F7C1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Evaluation</a:t>
            </a:r>
            <a:endParaRPr lang="en-GB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114800"/>
            <a:ext cx="1981200" cy="406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dirty="0"/>
              <a:t>Deployment</a:t>
            </a:r>
            <a:endParaRPr lang="en-GB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352800" y="2209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352800" y="2590800"/>
            <a:ext cx="609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257800" y="26670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770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5562600" y="40386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4419600" y="4876800"/>
            <a:ext cx="1600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3124200" y="2743200"/>
            <a:ext cx="533400" cy="2590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1676400" y="44958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164288" y="1700808"/>
            <a:ext cx="23812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/>
              <a:t>TASKS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Plan deployment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Plan monitoring</a:t>
            </a:r>
          </a:p>
          <a:p>
            <a:pPr algn="l" eaLnBrk="0" hangingPunct="0"/>
            <a:r>
              <a:rPr lang="en-US" dirty="0"/>
              <a:t>and maintenance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Final report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Review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41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FFFF"/>
                </a:solidFill>
                <a:latin typeface="Times New Roman" charset="0"/>
              </a:rPr>
              <a:t>Phase 6. Deployment</a:t>
            </a: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418097"/>
            <a:ext cx="8686800" cy="3671888"/>
          </a:xfrm>
        </p:spPr>
        <p:txBody>
          <a:bodyPr>
            <a:normAutofit fontScale="25000" lnSpcReduction="20000"/>
          </a:bodyPr>
          <a:lstStyle/>
          <a:p>
            <a:pPr marL="274638" indent="-92075"/>
            <a:r>
              <a:rPr lang="en-US" altLang="ko-KR" sz="7200" b="1" dirty="0"/>
              <a:t> Determine </a:t>
            </a:r>
            <a:r>
              <a:rPr lang="en-US" altLang="ko-KR" sz="7200" b="1" dirty="0">
                <a:solidFill>
                  <a:srgbClr val="CC0000"/>
                </a:solidFill>
              </a:rPr>
              <a:t>how</a:t>
            </a:r>
            <a:r>
              <a:rPr lang="en-US" altLang="ko-KR" sz="7200" b="1" dirty="0"/>
              <a:t> the results need to be utilized</a:t>
            </a:r>
          </a:p>
          <a:p>
            <a:pPr marL="274638" indent="-92075">
              <a:buClr>
                <a:schemeClr val="tx1"/>
              </a:buClr>
            </a:pPr>
            <a:r>
              <a:rPr lang="en-US" altLang="ko-KR" sz="7200" b="1" dirty="0">
                <a:solidFill>
                  <a:srgbClr val="CC0000"/>
                </a:solidFill>
              </a:rPr>
              <a:t> Who</a:t>
            </a:r>
            <a:r>
              <a:rPr lang="en-US" altLang="ko-KR" sz="7200" b="1" dirty="0"/>
              <a:t> needs to use them?</a:t>
            </a:r>
          </a:p>
          <a:p>
            <a:pPr marL="274638" indent="-92075">
              <a:buClr>
                <a:schemeClr val="tx1"/>
              </a:buClr>
            </a:pPr>
            <a:r>
              <a:rPr lang="en-US" altLang="ko-KR" sz="7200" b="1" dirty="0">
                <a:solidFill>
                  <a:srgbClr val="CC0000"/>
                </a:solidFill>
              </a:rPr>
              <a:t> How often</a:t>
            </a:r>
            <a:r>
              <a:rPr lang="en-US" altLang="ko-KR" sz="7200" b="1" dirty="0"/>
              <a:t> do they need to be used</a:t>
            </a:r>
          </a:p>
          <a:p>
            <a:pPr marL="274638" indent="-92075"/>
            <a:endParaRPr lang="en-US" altLang="ko-KR" sz="7200" b="1" dirty="0"/>
          </a:p>
          <a:p>
            <a:pPr marL="274638" indent="-92075"/>
            <a:r>
              <a:rPr lang="en-US" altLang="ko-KR" sz="7200" b="1" dirty="0"/>
              <a:t> Deploy Data Mining results by</a:t>
            </a:r>
          </a:p>
          <a:p>
            <a:pPr marL="274638" indent="-92075">
              <a:buFontTx/>
              <a:buNone/>
            </a:pPr>
            <a:r>
              <a:rPr lang="en-US" altLang="ko-KR" sz="7200" dirty="0"/>
              <a:t>	</a:t>
            </a:r>
            <a:r>
              <a:rPr lang="en-US" altLang="ko-KR" sz="7200" b="1" dirty="0"/>
              <a:t>Scoring a database, utilizing results as business rules, </a:t>
            </a:r>
          </a:p>
          <a:p>
            <a:pPr marL="274638" indent="-92075">
              <a:buFontTx/>
              <a:buNone/>
            </a:pPr>
            <a:r>
              <a:rPr lang="en-US" altLang="ko-KR" sz="7200" b="1" dirty="0"/>
              <a:t>	interactive scoring on-</a:t>
            </a:r>
            <a:r>
              <a:rPr lang="en-US" altLang="ko-KR" sz="7200" b="1" dirty="0" smtClean="0"/>
              <a:t>line</a:t>
            </a:r>
            <a:endParaRPr lang="en-US" altLang="ko-KR" sz="7200" b="1" dirty="0"/>
          </a:p>
          <a:p>
            <a:pPr marL="274638" indent="-92075">
              <a:buFontTx/>
              <a:buNone/>
            </a:pPr>
            <a:r>
              <a:rPr lang="en-US" altLang="ko-KR" sz="7200" dirty="0"/>
              <a:t> </a:t>
            </a:r>
            <a:r>
              <a:rPr lang="en-US" altLang="ko-KR" sz="7200" b="1" dirty="0"/>
              <a:t>The knowledge gained will need to </a:t>
            </a:r>
            <a:r>
              <a:rPr lang="en-US" altLang="ko-KR" sz="7200" b="1" dirty="0">
                <a:solidFill>
                  <a:srgbClr val="CC0000"/>
                </a:solidFill>
              </a:rPr>
              <a:t>be organized and presented in a way that the customer can use it</a:t>
            </a:r>
            <a:r>
              <a:rPr lang="en-US" altLang="ko-KR" sz="7200" b="1" dirty="0"/>
              <a:t>. However, </a:t>
            </a:r>
            <a:r>
              <a:rPr lang="en-US" altLang="ko-KR" sz="7200" b="1" dirty="0">
                <a:solidFill>
                  <a:srgbClr val="CC0000"/>
                </a:solidFill>
              </a:rPr>
              <a:t>depending on the requirements</a:t>
            </a:r>
            <a:r>
              <a:rPr lang="en-US" altLang="ko-KR" sz="7200" b="1" dirty="0"/>
              <a:t>, the deployment phase can be as simple as generating a report or as complex as implementing a repeatable data mining process across the enterprise.</a:t>
            </a:r>
          </a:p>
          <a:p>
            <a:pPr marL="274638" indent="-92075">
              <a:buFontTx/>
              <a:buNone/>
            </a:pPr>
            <a:endParaRPr lang="en-US" altLang="ko-KR" sz="1700" b="1" dirty="0"/>
          </a:p>
          <a:p>
            <a:pPr marL="274638" indent="-92075">
              <a:buFontTx/>
              <a:buNone/>
            </a:pPr>
            <a:endParaRPr lang="en-US" altLang="ko-KR" sz="17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1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FFFF"/>
                </a:solidFill>
                <a:latin typeface="Times New Roman" charset="0"/>
              </a:rPr>
              <a:t>Phase 6. Deployment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32037"/>
            <a:ext cx="8075612" cy="4525963"/>
          </a:xfrm>
        </p:spPr>
        <p:txBody>
          <a:bodyPr>
            <a:normAutofit fontScale="92500" lnSpcReduction="20000"/>
          </a:bodyPr>
          <a:lstStyle/>
          <a:p>
            <a:pPr marL="265113" indent="-265113"/>
            <a:r>
              <a:rPr lang="en-US" altLang="ko-KR" sz="2200" b="1" dirty="0">
                <a:solidFill>
                  <a:srgbClr val="006600"/>
                </a:solidFill>
              </a:rPr>
              <a:t>Plan deployment</a:t>
            </a:r>
          </a:p>
          <a:p>
            <a:pPr marL="265113" indent="-265113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in order to deploy the data mining result(s) into the business, </a:t>
            </a:r>
            <a:r>
              <a:rPr lang="en-US" altLang="ko-KR" sz="1800" b="1" dirty="0">
                <a:solidFill>
                  <a:srgbClr val="CC0000"/>
                </a:solidFill>
              </a:rPr>
              <a:t>takes the evaluation results and concludes a strategy for deployment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document the procedure</a:t>
            </a:r>
            <a:r>
              <a:rPr lang="en-US" altLang="ko-KR" sz="1800" b="1" dirty="0"/>
              <a:t> for later deployment</a:t>
            </a:r>
          </a:p>
          <a:p>
            <a:pPr marL="265113" indent="-265113">
              <a:buFontTx/>
              <a:buNone/>
            </a:pPr>
            <a:endParaRPr lang="en-US" altLang="ko-KR" sz="1000" b="1" dirty="0"/>
          </a:p>
          <a:p>
            <a:pPr marL="265113" indent="-265113"/>
            <a:r>
              <a:rPr lang="en-US" altLang="ko-KR" sz="2200" b="1" dirty="0">
                <a:solidFill>
                  <a:srgbClr val="006600"/>
                </a:solidFill>
              </a:rPr>
              <a:t>Plan monitoring and maintenance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important if the data mining results become part of the day-to-day business and it environment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helps to avoid unnecessarily long periods of incorrect usage of data mining results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needs a detailed on monitoring process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takes into account the specific type of deployment</a:t>
            </a:r>
          </a:p>
        </p:txBody>
      </p:sp>
    </p:spTree>
    <p:extLst>
      <p:ext uri="{BB962C8B-B14F-4D97-AF65-F5344CB8AC3E}">
        <p14:creationId xmlns:p14="http://schemas.microsoft.com/office/powerpoint/2010/main" val="355675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FFFF"/>
                </a:solidFill>
                <a:latin typeface="Times New Roman" charset="0"/>
              </a:rPr>
              <a:t>Phase 6. Deployment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5891"/>
            <a:ext cx="8075612" cy="4525963"/>
          </a:xfrm>
        </p:spPr>
        <p:txBody>
          <a:bodyPr/>
          <a:lstStyle/>
          <a:p>
            <a:pPr marL="265113" indent="-265113"/>
            <a:r>
              <a:rPr lang="en-US" altLang="ko-KR" sz="2200" b="1" dirty="0">
                <a:solidFill>
                  <a:srgbClr val="006600"/>
                </a:solidFill>
              </a:rPr>
              <a:t>Produce final report</a:t>
            </a:r>
          </a:p>
          <a:p>
            <a:pPr marL="265113" indent="-265113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the project leader and his team </a:t>
            </a:r>
            <a:r>
              <a:rPr lang="en-US" altLang="ko-KR" sz="1800" b="1" dirty="0">
                <a:solidFill>
                  <a:srgbClr val="CC0000"/>
                </a:solidFill>
              </a:rPr>
              <a:t>write up a final report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may be only a summary of the project and its experiences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may be a final and comprehensive presentation of the data mining result(s)</a:t>
            </a:r>
          </a:p>
          <a:p>
            <a:pPr marL="265113" indent="-265113">
              <a:buFontTx/>
              <a:buNone/>
            </a:pPr>
            <a:endParaRPr lang="en-US" altLang="ko-KR" sz="1800" b="1" dirty="0"/>
          </a:p>
          <a:p>
            <a:pPr marL="265113" indent="-265113"/>
            <a:r>
              <a:rPr lang="en-US" altLang="ko-KR" sz="2200" b="1" dirty="0">
                <a:solidFill>
                  <a:srgbClr val="006600"/>
                </a:solidFill>
              </a:rPr>
              <a:t>Review project</a:t>
            </a:r>
          </a:p>
          <a:p>
            <a:pPr marL="265113" indent="-265113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CC0000"/>
                </a:solidFill>
              </a:rPr>
              <a:t>assess what went right and what went wrong, what was done well and what needs to be improved</a:t>
            </a:r>
          </a:p>
        </p:txBody>
      </p:sp>
    </p:spTree>
    <p:extLst>
      <p:ext uri="{BB962C8B-B14F-4D97-AF65-F5344CB8AC3E}">
        <p14:creationId xmlns:p14="http://schemas.microsoft.com/office/powerpoint/2010/main" val="36956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9-24 at 1.26.1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7" t="12498" r="11703" b="15178"/>
          <a:stretch/>
        </p:blipFill>
        <p:spPr>
          <a:xfrm>
            <a:off x="0" y="0"/>
            <a:ext cx="9144000" cy="6819780"/>
          </a:xfrm>
        </p:spPr>
      </p:pic>
    </p:spTree>
    <p:extLst>
      <p:ext uri="{BB962C8B-B14F-4D97-AF65-F5344CB8AC3E}">
        <p14:creationId xmlns:p14="http://schemas.microsoft.com/office/powerpoint/2010/main" val="53749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9-24 at 1.26.2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6" t="13239" r="10869" b="22225"/>
          <a:stretch/>
        </p:blipFill>
        <p:spPr>
          <a:xfrm>
            <a:off x="-57299" y="1"/>
            <a:ext cx="9201299" cy="6858000"/>
          </a:xfrm>
        </p:spPr>
      </p:pic>
    </p:spTree>
    <p:extLst>
      <p:ext uri="{BB962C8B-B14F-4D97-AF65-F5344CB8AC3E}">
        <p14:creationId xmlns:p14="http://schemas.microsoft.com/office/powerpoint/2010/main" val="416642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Database+vs.+Data+Warehous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1671107" y="0"/>
            <a:ext cx="12469966" cy="6858000"/>
          </a:xfrm>
        </p:spPr>
      </p:pic>
    </p:spTree>
    <p:extLst>
      <p:ext uri="{BB962C8B-B14F-4D97-AF65-F5344CB8AC3E}">
        <p14:creationId xmlns:p14="http://schemas.microsoft.com/office/powerpoint/2010/main" val="266370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ff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2" r="-3712"/>
          <a:stretch>
            <a:fillRect/>
          </a:stretch>
        </p:blipFill>
        <p:spPr>
          <a:xfrm>
            <a:off x="-400989" y="0"/>
            <a:ext cx="9909720" cy="6858000"/>
          </a:xfrm>
        </p:spPr>
      </p:pic>
    </p:spTree>
    <p:extLst>
      <p:ext uri="{BB962C8B-B14F-4D97-AF65-F5344CB8AC3E}">
        <p14:creationId xmlns:p14="http://schemas.microsoft.com/office/powerpoint/2010/main" val="125757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pic>
        <p:nvPicPr>
          <p:cNvPr id="4" name="Content Placeholder 3" descr="Screen Shot 2017-09-23 at 11.40.02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5" t="12498" r="15874" b="39293"/>
          <a:stretch/>
        </p:blipFill>
        <p:spPr>
          <a:xfrm>
            <a:off x="457200" y="1801913"/>
            <a:ext cx="8349746" cy="3929889"/>
          </a:xfrm>
        </p:spPr>
      </p:pic>
    </p:spTree>
    <p:extLst>
      <p:ext uri="{BB962C8B-B14F-4D97-AF65-F5344CB8AC3E}">
        <p14:creationId xmlns:p14="http://schemas.microsoft.com/office/powerpoint/2010/main" val="137191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442</TotalTime>
  <Words>2026</Words>
  <Application>Microsoft Macintosh PowerPoint</Application>
  <PresentationFormat>On-screen Show (4:3)</PresentationFormat>
  <Paragraphs>548</Paragraphs>
  <Slides>44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Genesis</vt:lpstr>
      <vt:lpstr>Introduction to Data Warehouse and Crisp-DM</vt:lpstr>
      <vt:lpstr>DATABASE, DATA WAREHOUSE, DATA MART, DATA SET...? 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Relational Database</vt:lpstr>
      <vt:lpstr>Denormalization</vt:lpstr>
      <vt:lpstr>Dataset</vt:lpstr>
      <vt:lpstr>PowerPoint Presentation</vt:lpstr>
      <vt:lpstr>CRISP-DM</vt:lpstr>
      <vt:lpstr>Why Should There be a Standard Process?</vt:lpstr>
      <vt:lpstr>Process Standardization</vt:lpstr>
      <vt:lpstr>CRISP-DM</vt:lpstr>
      <vt:lpstr>CRISP-DM</vt:lpstr>
      <vt:lpstr>Why CRISP-DM?</vt:lpstr>
      <vt:lpstr>CRISP-DM</vt:lpstr>
      <vt:lpstr>Phases and Tasks</vt:lpstr>
      <vt:lpstr>Phase 1:- Business Understanding</vt:lpstr>
      <vt:lpstr>Phase 1:- Business Understanding</vt:lpstr>
      <vt:lpstr>Phase 1:- Business Understanding</vt:lpstr>
      <vt:lpstr>Phase 2:- Data Understanding</vt:lpstr>
      <vt:lpstr>Phase 2:- Data Understanding</vt:lpstr>
      <vt:lpstr>Phase 2. Data Understanding</vt:lpstr>
      <vt:lpstr>Phase 2. Data Understanding</vt:lpstr>
      <vt:lpstr>Phase 3:- Data Preparation</vt:lpstr>
      <vt:lpstr>Phase 3. Data Preparation</vt:lpstr>
      <vt:lpstr>Data Preparation</vt:lpstr>
      <vt:lpstr>Data Preparation</vt:lpstr>
      <vt:lpstr>Data Preparation</vt:lpstr>
      <vt:lpstr>Phase 4:- Modelling</vt:lpstr>
      <vt:lpstr>Phase 4. Modeling</vt:lpstr>
      <vt:lpstr>Phase 4. Modeling</vt:lpstr>
      <vt:lpstr>Phase 4. Modeling</vt:lpstr>
      <vt:lpstr>Phase 5:- Evaluation</vt:lpstr>
      <vt:lpstr>Phase 5. Evaluation</vt:lpstr>
      <vt:lpstr>Phase 5. Evaluation</vt:lpstr>
      <vt:lpstr>Phase 5. Evaluation</vt:lpstr>
      <vt:lpstr>Phase 6:- Deployment</vt:lpstr>
      <vt:lpstr>Phase 6. Deployment</vt:lpstr>
      <vt:lpstr>Phase 6. Deployment</vt:lpstr>
      <vt:lpstr>Phase 6. Deployment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kasturi</dc:creator>
  <cp:lastModifiedBy>kasturi</cp:lastModifiedBy>
  <cp:revision>46</cp:revision>
  <dcterms:created xsi:type="dcterms:W3CDTF">2017-09-23T01:54:02Z</dcterms:created>
  <dcterms:modified xsi:type="dcterms:W3CDTF">2019-02-26T09:43:13Z</dcterms:modified>
</cp:coreProperties>
</file>