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C42B-92BB-4A66-9CB2-87E93830981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5B66D-3B9E-4861-A855-1DB011CF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2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6333F-6C60-D94E-803B-6E34AFC5806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0ED55-BB49-F84D-9B4F-42AC184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0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29057" indent="-280406" defTabSz="914437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21626" indent="-224325" defTabSz="914437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70276" indent="-224325" defTabSz="914437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18927" indent="-224325" defTabSz="914437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518B104-C5FF-4F4D-9F1C-92D4524E9D5D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740" tIns="45870" rIns="91740" bIns="45870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59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1407D-4B68-3B40-A3AE-216453A86683}" type="slidenum">
              <a:rPr lang="en-US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4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E2812-540C-CE43-8877-BBD79A4FA426}" type="slidenum">
              <a:rPr lang="en-US"/>
              <a:pPr/>
              <a:t>20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7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69EB7-4A8F-7D48-8DFE-4DC67C541078}" type="slidenum">
              <a:rPr lang="en-US"/>
              <a:pPr/>
              <a:t>21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8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A5E6A-6329-B34A-8048-3CEA459644AE}" type="slidenum">
              <a:rPr lang="en-US"/>
              <a:pPr/>
              <a:t>22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8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97026-5D71-364C-B33E-1F86CE68D0C4}" type="slidenum">
              <a:rPr lang="en-US"/>
              <a:pPr/>
              <a:t>23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1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5892-E30E-0C47-83AF-3AD242D531F7}" type="slidenum">
              <a:rPr lang="en-US"/>
              <a:pPr/>
              <a:t>24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1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79B1A-B772-1442-A4C0-5FCD9075EBC6}" type="slidenum">
              <a:rPr lang="en-US"/>
              <a:pPr/>
              <a:t>25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7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4C45C-6350-3542-A0A7-084E70A4280F}" type="slidenum">
              <a:rPr lang="en-US"/>
              <a:pPr/>
              <a:t>26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90A7A-15DA-6E4D-A389-5F60A33D2CA5}" type="slidenum">
              <a:rPr lang="en-US"/>
              <a:pPr/>
              <a:t>27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7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8DBB7-8252-4F4F-8BBA-78AC1994C45D}" type="slidenum">
              <a:rPr lang="en-US"/>
              <a:pPr/>
              <a:t>28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BEA04E-20AE-451E-A3D1-F2C709ED93E9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77863"/>
            <a:ext cx="4722812" cy="3541712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46588"/>
            <a:ext cx="5159375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848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A6086-3AA6-CD40-8CA8-FB33AFCBEBC4}" type="slidenum">
              <a:rPr lang="en-US"/>
              <a:pPr/>
              <a:t>29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4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4C3CA-1408-D44B-A1A2-431D89152AE1}" type="slidenum">
              <a:rPr lang="en-US"/>
              <a:pPr/>
              <a:t>30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1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BAB39-B28A-9B48-9267-1D82464FCD03}" type="slidenum">
              <a:rPr lang="en-US"/>
              <a:pPr/>
              <a:t>31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5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8F9D8-FF13-D045-A6FB-423C8DB56FF4}" type="slidenum">
              <a:rPr lang="en-US"/>
              <a:pPr/>
              <a:t>32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4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577EC-30D2-DB48-B1BA-542D51C5665A}" type="slidenum">
              <a:rPr lang="en-US"/>
              <a:pPr/>
              <a:t>33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6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73517-BA98-6A41-ABAA-22EB9FFF3CE3}" type="slidenum">
              <a:rPr lang="en-US"/>
              <a:pPr/>
              <a:t>34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8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29C1B-15EE-7449-9CE2-5D2081E11D94}" type="slidenum">
              <a:rPr lang="en-US"/>
              <a:pPr/>
              <a:t>35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6CFEE-F952-0844-A3FB-58C0BE29BB35}" type="slidenum">
              <a:rPr lang="en-US"/>
              <a:pPr/>
              <a:t>36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1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A5E31-D7B9-AD4E-A2F9-DB566AE465FF}" type="slidenum">
              <a:rPr lang="en-US"/>
              <a:pPr/>
              <a:t>37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3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B0385-72E2-3A49-97A7-8379B46316D5}" type="slidenum">
              <a:rPr lang="en-US"/>
              <a:pPr/>
              <a:t>38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2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5A3B9-1002-1C40-82E6-5BEAC904B777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8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37AC6-5130-9246-9941-3B0DDDE54E37}" type="slidenum">
              <a:rPr lang="en-US"/>
              <a:pPr/>
              <a:t>39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1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F098E-D853-B342-823B-DA5FD6995865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91FEE-DE51-B44F-8F22-E797198BA727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91B4F-F993-F143-9416-8D2133945DCC}" type="slidenum">
              <a:rPr lang="en-US"/>
              <a:pPr/>
              <a:t>15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4D559-4AFF-3F43-ADC6-254780800D98}" type="slidenum">
              <a:rPr lang="en-US"/>
              <a:pPr/>
              <a:t>16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C1BB8-1D3E-7B4A-ACDC-E6A6D00E38CB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5CFAB-C77E-6046-90E5-4B8A3F292737}" type="slidenum">
              <a:rPr lang="en-US"/>
              <a:pPr/>
              <a:t>18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2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8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4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98C78-D4C8-124E-8A7D-A1BEF6D0F4E6}" type="datetime4">
              <a:rPr lang="en-US"/>
              <a:pPr>
                <a:defRPr/>
              </a:pPr>
              <a:t>March 12, 2019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EF17F-FA5D-F541-B4E9-9A23E51AB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349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14872-B742-6449-9980-861175FC7AE6}" type="datetime4">
              <a:rPr lang="en-US"/>
              <a:pPr>
                <a:defRPr/>
              </a:pPr>
              <a:t>March 12, 2019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5CBD6-6CAB-C747-B324-B1E19C377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5790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E7ED61-AEC6-9045-9724-2EF4E0C8BD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4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7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F97321F-77C8-7344-95D1-024D519268A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71765E-5F8C-2343-9529-1CA393DAB4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65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67737B3-9D40-45E5-848F-D0E74CAB8B30}" type="datetime4">
              <a:rPr lang="en-US" altLang="en-US" sz="1200"/>
              <a:pPr eaLnBrk="1" hangingPunct="1"/>
              <a:t>March 12, 2019</a:t>
            </a:fld>
            <a:endParaRPr lang="en-US" altLang="en-US" sz="120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smtClean="0"/>
              <a:t>Data Mining: Concepts and Techniques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CDDC66D-90C5-48F0-B1CC-CD81DCA6D1F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304800"/>
            <a:ext cx="7440612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Mining Data Descriptive</a:t>
            </a:r>
            <a:r>
              <a:rPr lang="en-US" altLang="en-US" sz="3200" smtClean="0">
                <a:solidFill>
                  <a:schemeClr val="hlink"/>
                </a:solidFill>
              </a:rPr>
              <a:t> </a:t>
            </a:r>
            <a:r>
              <a:rPr lang="en-US" altLang="en-US" sz="3200" smtClean="0"/>
              <a:t>Characteristics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924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SzPct val="80000"/>
            </a:pPr>
            <a:r>
              <a:rPr lang="en-US" altLang="en-US" sz="2000" u="sng" smtClean="0"/>
              <a:t>Motivation</a:t>
            </a:r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en-US" altLang="en-US" sz="2000" smtClean="0"/>
              <a:t>To better understand the data: central tendency, variation and spread</a:t>
            </a:r>
          </a:p>
          <a:p>
            <a:pPr eaLnBrk="1" hangingPunct="1">
              <a:lnSpc>
                <a:spcPct val="120000"/>
              </a:lnSpc>
              <a:buSzPct val="80000"/>
            </a:pPr>
            <a:r>
              <a:rPr lang="en-US" altLang="en-US" sz="2000" u="sng" smtClean="0"/>
              <a:t>Data dispersion characteristics</a:t>
            </a:r>
            <a:r>
              <a:rPr lang="en-US" altLang="en-US" sz="2000" smtClean="0"/>
              <a:t> </a:t>
            </a:r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en-US" altLang="en-US" sz="2000" smtClean="0"/>
              <a:t>median, max, min, quantiles, outliers, variance, etc.</a:t>
            </a:r>
          </a:p>
          <a:p>
            <a:pPr eaLnBrk="1" hangingPunct="1">
              <a:lnSpc>
                <a:spcPct val="120000"/>
              </a:lnSpc>
              <a:buSzPct val="80000"/>
            </a:pPr>
            <a:r>
              <a:rPr lang="en-US" altLang="en-US" sz="2000" u="sng" smtClean="0"/>
              <a:t>Numerical dimensions</a:t>
            </a:r>
            <a:r>
              <a:rPr lang="en-US" altLang="en-US" sz="2000" smtClean="0"/>
              <a:t> correspond to sorted intervals</a:t>
            </a:r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en-US" altLang="en-US" sz="2000" smtClean="0"/>
              <a:t>Data dispersion: analyzed with multiple granularities of precision</a:t>
            </a:r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en-US" altLang="en-US" sz="2000" smtClean="0"/>
              <a:t>Boxplot or quantile analysis on sorted intervals</a:t>
            </a:r>
          </a:p>
          <a:p>
            <a:pPr eaLnBrk="1" hangingPunct="1">
              <a:lnSpc>
                <a:spcPct val="120000"/>
              </a:lnSpc>
              <a:buSzPct val="80000"/>
            </a:pPr>
            <a:r>
              <a:rPr lang="en-US" altLang="en-US" sz="2000" u="sng" smtClean="0"/>
              <a:t>Dispersion analysis on computed measures</a:t>
            </a:r>
            <a:endParaRPr lang="en-US" altLang="en-US" sz="2000" smtClean="0"/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en-US" altLang="en-US" sz="2000" smtClean="0"/>
              <a:t>Folding measures into numerical dimensions</a:t>
            </a:r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en-US" altLang="en-US" sz="2000" smtClean="0"/>
              <a:t>Boxplot or quantile analysis on the transformed cube</a:t>
            </a:r>
          </a:p>
        </p:txBody>
      </p:sp>
    </p:spTree>
    <p:extLst>
      <p:ext uri="{BB962C8B-B14F-4D97-AF65-F5344CB8AC3E}">
        <p14:creationId xmlns:p14="http://schemas.microsoft.com/office/powerpoint/2010/main" val="365845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35000"/>
              </a:lnSpc>
            </a:pPr>
            <a:r>
              <a:rPr lang="en-US" b="1" dirty="0">
                <a:solidFill>
                  <a:schemeClr val="hlink"/>
                </a:solidFill>
              </a:rPr>
              <a:t>Measures</a:t>
            </a:r>
            <a:r>
              <a:rPr lang="en-US" dirty="0"/>
              <a:t> of the location of the </a:t>
            </a:r>
            <a:r>
              <a:rPr lang="en-US" b="1" dirty="0">
                <a:solidFill>
                  <a:schemeClr val="accent2"/>
                </a:solidFill>
              </a:rPr>
              <a:t>middle</a:t>
            </a:r>
            <a:r>
              <a:rPr lang="en-US" dirty="0"/>
              <a:t> or the </a:t>
            </a:r>
            <a:r>
              <a:rPr lang="en-US" b="1" dirty="0">
                <a:solidFill>
                  <a:schemeClr val="accent2"/>
                </a:solidFill>
              </a:rPr>
              <a:t>center</a:t>
            </a:r>
            <a:r>
              <a:rPr lang="en-US" dirty="0"/>
              <a:t> of a distribution</a:t>
            </a:r>
          </a:p>
          <a:p>
            <a:pPr lvl="1">
              <a:lnSpc>
                <a:spcPct val="135000"/>
              </a:lnSpc>
            </a:pPr>
            <a:r>
              <a:rPr lang="en-US" dirty="0"/>
              <a:t>Mean, median,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91440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Measures of Central Tendency – Mean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610600" cy="48006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Mean</a:t>
            </a:r>
            <a:r>
              <a:rPr lang="en-US" sz="2800" b="1" dirty="0">
                <a:solidFill>
                  <a:schemeClr val="hlink"/>
                </a:solidFill>
              </a:rPr>
              <a:t> – </a:t>
            </a:r>
            <a:r>
              <a:rPr lang="en-US" sz="2800" dirty="0"/>
              <a:t>Most commonly used measure of central tendency</a:t>
            </a:r>
          </a:p>
          <a:p>
            <a:pPr>
              <a:lnSpc>
                <a:spcPct val="135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Average</a:t>
            </a:r>
            <a:r>
              <a:rPr lang="en-US" sz="2800" dirty="0"/>
              <a:t> of all observations</a:t>
            </a:r>
          </a:p>
          <a:p>
            <a:pPr>
              <a:lnSpc>
                <a:spcPct val="135000"/>
              </a:lnSpc>
            </a:pPr>
            <a:r>
              <a:rPr lang="en-US" sz="2800" dirty="0"/>
              <a:t>The sum of all the scores divided by the number of scores</a:t>
            </a:r>
          </a:p>
          <a:p>
            <a:pPr>
              <a:lnSpc>
                <a:spcPct val="135000"/>
              </a:lnSpc>
            </a:pPr>
            <a:r>
              <a:rPr lang="en-US" sz="2800" dirty="0"/>
              <a:t>Note: </a:t>
            </a:r>
            <a:r>
              <a:rPr lang="en-US" sz="2800" b="1" dirty="0">
                <a:solidFill>
                  <a:schemeClr val="accent2"/>
                </a:solidFill>
              </a:rPr>
              <a:t>Assuming</a:t>
            </a:r>
            <a:r>
              <a:rPr lang="en-US" sz="2800" dirty="0"/>
              <a:t> that each observation is </a:t>
            </a:r>
            <a:r>
              <a:rPr lang="en-US" sz="2800" b="1" dirty="0">
                <a:solidFill>
                  <a:schemeClr val="hlink"/>
                </a:solidFill>
              </a:rPr>
              <a:t>equally</a:t>
            </a:r>
            <a:r>
              <a:rPr lang="en-US" sz="2800" dirty="0"/>
              <a:t> significant </a:t>
            </a:r>
          </a:p>
        </p:txBody>
      </p:sp>
    </p:spTree>
    <p:extLst>
      <p:ext uri="{BB962C8B-B14F-4D97-AF65-F5344CB8AC3E}">
        <p14:creationId xmlns:p14="http://schemas.microsoft.com/office/powerpoint/2010/main" val="5082597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457200" y="1524000"/>
            <a:ext cx="8229600" cy="44196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143000" y="3019425"/>
          <a:ext cx="2362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609480" imgH="609480" progId="Equation.3">
                  <p:embed/>
                </p:oleObj>
              </mc:Choice>
              <mc:Fallback>
                <p:oleObj name="Equation" r:id="rId4" imgW="6094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19425"/>
                        <a:ext cx="2362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14400" y="1978025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Sample mean: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876800" y="2028825"/>
            <a:ext cx="3170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Population mean: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257800" y="2971800"/>
          <a:ext cx="23622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622080" imgH="609480" progId="Equation.3">
                  <p:embed/>
                </p:oleObj>
              </mc:Choice>
              <mc:Fallback>
                <p:oleObj name="Equation" r:id="rId6" imgW="622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71800"/>
                        <a:ext cx="2362200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914400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Measures of Central Tendency – Mean</a:t>
            </a:r>
          </a:p>
        </p:txBody>
      </p:sp>
    </p:spTree>
    <p:extLst>
      <p:ext uri="{BB962C8B-B14F-4D97-AF65-F5344CB8AC3E}">
        <p14:creationId xmlns:p14="http://schemas.microsoft.com/office/powerpoint/2010/main" val="24508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Measures of Central Tendency – Mean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229600" cy="1143000"/>
          </a:xfrm>
          <a:solidFill>
            <a:srgbClr val="99CCFF"/>
          </a:solidFill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b="1" u="sng">
                <a:solidFill>
                  <a:schemeClr val="accent2"/>
                </a:solidFill>
              </a:rPr>
              <a:t>Example I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Data: 8, 4, 2, 6, 10</a:t>
            </a:r>
          </a:p>
        </p:txBody>
      </p:sp>
      <p:graphicFrame>
        <p:nvGraphicFramePr>
          <p:cNvPr id="2151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981200" y="5514975"/>
          <a:ext cx="54102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4" imgW="2603160" imgH="609480" progId="Equation.3">
                  <p:embed/>
                </p:oleObj>
              </mc:Choice>
              <mc:Fallback>
                <p:oleObj name="Equation" r:id="rId4" imgW="2603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14975"/>
                        <a:ext cx="54102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057400" y="1981200"/>
          <a:ext cx="5181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6" imgW="2095200" imgH="609480" progId="Equation.3">
                  <p:embed/>
                </p:oleObj>
              </mc:Choice>
              <mc:Fallback>
                <p:oleObj name="Equation" r:id="rId6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518160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1000" y="3505200"/>
            <a:ext cx="8229600" cy="2057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b="1" u="sng">
                <a:solidFill>
                  <a:schemeClr val="accent2"/>
                </a:solidFill>
              </a:rPr>
              <a:t>Example II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/>
              <a:t>Sample: 10 trees randomly selected from Battle Park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/>
              <a:t>Diameter (inches): </a:t>
            </a: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</a:pPr>
            <a:r>
              <a:rPr lang="en-US" sz="2000"/>
              <a:t>   9.8, 10.2, 10.1, 14.5, 17.5, 13.9, 20.0, 15.5, 7.8, 24.5</a:t>
            </a:r>
          </a:p>
        </p:txBody>
      </p:sp>
    </p:spTree>
    <p:extLst>
      <p:ext uri="{BB962C8B-B14F-4D97-AF65-F5344CB8AC3E}">
        <p14:creationId xmlns:p14="http://schemas.microsoft.com/office/powerpoint/2010/main" val="39859725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Measures of Central Tendency – Mean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5486400" cy="609600"/>
          </a:xfrm>
        </p:spPr>
        <p:txBody>
          <a:bodyPr/>
          <a:lstStyle/>
          <a:p>
            <a:r>
              <a:rPr lang="en-US" sz="2800" b="1" u="sng">
                <a:solidFill>
                  <a:schemeClr val="accent2"/>
                </a:solidFill>
              </a:rPr>
              <a:t>Example III</a:t>
            </a:r>
          </a:p>
        </p:txBody>
      </p:sp>
      <p:graphicFrame>
        <p:nvGraphicFramePr>
          <p:cNvPr id="24601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" y="2057400"/>
          <a:ext cx="4899025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Bitmap Image" r:id="rId4" imgW="4877481" imgH="3514286" progId="Paint.Picture">
                  <p:embed/>
                </p:oleObj>
              </mc:Choice>
              <mc:Fallback>
                <p:oleObj name="Bitmap Image" r:id="rId4" imgW="4877481" imgH="35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4899025" cy="35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48400" y="2514600"/>
          <a:ext cx="1905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14600"/>
                        <a:ext cx="1905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762000" y="5715000"/>
            <a:ext cx="6029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Monthly mean temperature (</a:t>
            </a:r>
            <a:r>
              <a:rPr lang="en-US">
                <a:cs typeface="Arial" charset="0"/>
              </a:rPr>
              <a:t>°</a:t>
            </a:r>
            <a:r>
              <a:rPr lang="en-US"/>
              <a:t>F) at Chapel Hill, NC (2001).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4572000" y="1752600"/>
            <a:ext cx="430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Annual mean temperature (°F)</a:t>
            </a:r>
          </a:p>
        </p:txBody>
      </p:sp>
    </p:spTree>
    <p:extLst>
      <p:ext uri="{BB962C8B-B14F-4D97-AF65-F5344CB8AC3E}">
        <p14:creationId xmlns:p14="http://schemas.microsoft.com/office/powerpoint/2010/main" val="9683918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/>
          <p:cNvSpPr>
            <a:spLocks noGrp="1" noChangeArrowheads="1"/>
          </p:cNvSpPr>
          <p:nvPr>
            <p:ph type="title"/>
          </p:nvPr>
        </p:nvSpPr>
        <p:spPr>
          <a:xfrm>
            <a:off x="762000" y="198438"/>
            <a:ext cx="5715000" cy="334962"/>
          </a:xfrm>
        </p:spPr>
        <p:txBody>
          <a:bodyPr>
            <a:normAutofit fontScale="90000"/>
          </a:bodyPr>
          <a:lstStyle/>
          <a:p>
            <a:r>
              <a:rPr lang="en-US" sz="2000" b="1" u="sng">
                <a:solidFill>
                  <a:schemeClr val="tx1"/>
                </a:solidFill>
              </a:rPr>
              <a:t>Mean annual precipitation (mm)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534988"/>
          <a:ext cx="5903913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Bitmap Image" r:id="rId4" imgW="6190476" imgH="3115110" progId="Paint.Picture">
                  <p:embed/>
                </p:oleObj>
              </mc:Choice>
              <mc:Fallback>
                <p:oleObj name="Bitmap Image" r:id="rId4" imgW="6190476" imgH="31151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4988"/>
                        <a:ext cx="5903913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4059069"/>
              </p:ext>
            </p:extLst>
          </p:nvPr>
        </p:nvGraphicFramePr>
        <p:xfrm>
          <a:off x="1550987" y="3926681"/>
          <a:ext cx="35639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Bitmap Image" r:id="rId6" imgW="6114286" imgH="3104762" progId="Paint.Picture">
                  <p:embed/>
                </p:oleObj>
              </mc:Choice>
              <mc:Fallback>
                <p:oleObj name="Bitmap Image" r:id="rId6" imgW="6114286" imgH="3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7" y="3926681"/>
                        <a:ext cx="35639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025650" y="3505200"/>
            <a:ext cx="347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Mean annual temperature (</a:t>
            </a:r>
            <a:r>
              <a:rPr lang="en-US" u="sng"/>
              <a:t>(°F</a:t>
            </a:r>
            <a:r>
              <a:rPr lang="en-US" b="1" u="sng"/>
              <a:t>)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061200" y="5243513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58.51 (°F)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7185025" y="4572000"/>
            <a:ext cx="109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>
                <a:solidFill>
                  <a:schemeClr val="hlink"/>
                </a:solidFill>
              </a:rPr>
              <a:t>Mean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680200" y="2057400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1198.10 (mm)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137400" y="1371600"/>
            <a:ext cx="109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>
                <a:solidFill>
                  <a:schemeClr val="hlink"/>
                </a:solidFill>
              </a:rPr>
              <a:t>Mean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629400" y="90488"/>
            <a:ext cx="2081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>
                <a:solidFill>
                  <a:schemeClr val="accent2"/>
                </a:solidFill>
              </a:rPr>
              <a:t>Example IV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781800" y="5943600"/>
            <a:ext cx="1993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Chapel Hill, NC </a:t>
            </a:r>
          </a:p>
          <a:p>
            <a:pPr algn="ctr"/>
            <a:r>
              <a:rPr lang="en-US" sz="2000"/>
              <a:t>(1972-2001)</a:t>
            </a:r>
          </a:p>
        </p:txBody>
      </p:sp>
    </p:spTree>
    <p:extLst>
      <p:ext uri="{BB962C8B-B14F-4D97-AF65-F5344CB8AC3E}">
        <p14:creationId xmlns:p14="http://schemas.microsoft.com/office/powerpoint/2010/main" val="35937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86800" cy="22098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en-US" sz="2800" b="1">
                <a:solidFill>
                  <a:schemeClr val="accent2"/>
                </a:solidFill>
              </a:rPr>
              <a:t>Advantage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en-US" sz="2400"/>
              <a:t>Sensitive to any change in the value of any observation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en-US" sz="2800" b="1">
                <a:solidFill>
                  <a:schemeClr val="accent2"/>
                </a:solidFill>
              </a:rPr>
              <a:t>Disadvantage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en-US" sz="2400"/>
              <a:t>Very sensitive to outliers</a:t>
            </a:r>
          </a:p>
        </p:txBody>
      </p:sp>
      <p:graphicFrame>
        <p:nvGraphicFramePr>
          <p:cNvPr id="30730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" y="3505200"/>
          <a:ext cx="4132263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Bitmap Image" r:id="rId4" imgW="4114286" imgH="2476190" progId="Paint.Picture">
                  <p:embed/>
                </p:oleObj>
              </mc:Choice>
              <mc:Fallback>
                <p:oleObj name="Bitmap Image" r:id="rId4" imgW="4114286" imgH="2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05200"/>
                        <a:ext cx="4132263" cy="248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64" name="Group 344"/>
          <p:cNvGraphicFramePr>
            <a:graphicFrameLocks noGrp="1"/>
          </p:cNvGraphicFramePr>
          <p:nvPr>
            <p:ph sz="quarter" idx="3"/>
          </p:nvPr>
        </p:nvGraphicFramePr>
        <p:xfrm>
          <a:off x="4495800" y="3267075"/>
          <a:ext cx="4445317" cy="2682240"/>
        </p:xfrm>
        <a:graphic>
          <a:graphicData uri="http://schemas.openxmlformats.org/drawingml/2006/table">
            <a:tbl>
              <a:tblPr/>
              <a:tblGrid>
                <a:gridCol w="609600"/>
                <a:gridCol w="1524000"/>
                <a:gridCol w="208280"/>
                <a:gridCol w="579437"/>
                <a:gridCol w="15240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#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(m)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#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(m)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5.0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5.3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6.0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25.4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8.0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8600" y="-76200"/>
            <a:ext cx="868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hlink"/>
                </a:solidFill>
              </a:rPr>
              <a:t>Measures of Central Tendency – Mean</a:t>
            </a:r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381000" y="4876800"/>
            <a:ext cx="2819400" cy="1066800"/>
          </a:xfrm>
          <a:prstGeom prst="parallelogram">
            <a:avLst>
              <a:gd name="adj" fmla="val 66071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5" name="Text Box 345"/>
          <p:cNvSpPr txBox="1">
            <a:spLocks noChangeArrowheads="1"/>
          </p:cNvSpPr>
          <p:nvPr/>
        </p:nvSpPr>
        <p:spPr bwMode="auto">
          <a:xfrm>
            <a:off x="152400" y="6140450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Source: http://www.forestlearn.org/forests/refor.htm</a:t>
            </a:r>
          </a:p>
        </p:txBody>
      </p:sp>
      <p:sp>
        <p:nvSpPr>
          <p:cNvPr id="31066" name="Text Box 346"/>
          <p:cNvSpPr txBox="1">
            <a:spLocks noChangeArrowheads="1"/>
          </p:cNvSpPr>
          <p:nvPr/>
        </p:nvSpPr>
        <p:spPr bwMode="auto">
          <a:xfrm>
            <a:off x="5149850" y="6096000"/>
            <a:ext cx="368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Mean = </a:t>
            </a:r>
            <a:r>
              <a:rPr lang="en-US">
                <a:solidFill>
                  <a:schemeClr val="hlink"/>
                </a:solidFill>
              </a:rPr>
              <a:t>6.19</a:t>
            </a:r>
            <a:r>
              <a:rPr lang="en-US"/>
              <a:t> m       Mean = </a:t>
            </a:r>
            <a:r>
              <a:rPr lang="en-US">
                <a:solidFill>
                  <a:schemeClr val="hlink"/>
                </a:solidFill>
              </a:rPr>
              <a:t>8.10</a:t>
            </a:r>
            <a:r>
              <a:rPr lang="en-US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2873500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Weighted Mean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5334000"/>
          </a:xfrm>
          <a:solidFill>
            <a:srgbClr val="99CCFF"/>
          </a:solidFill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We can also calculate a </a:t>
            </a:r>
            <a:r>
              <a:rPr lang="en-US" sz="2800" b="1" dirty="0">
                <a:solidFill>
                  <a:schemeClr val="accent2"/>
                </a:solidFill>
              </a:rPr>
              <a:t>weighted mean</a:t>
            </a:r>
            <a:r>
              <a:rPr lang="en-US" sz="2800" dirty="0"/>
              <a:t> using some </a:t>
            </a:r>
            <a:r>
              <a:rPr lang="en-US" sz="2800" b="1" dirty="0">
                <a:solidFill>
                  <a:schemeClr val="accent2"/>
                </a:solidFill>
              </a:rPr>
              <a:t>weighting factor</a:t>
            </a:r>
            <a:r>
              <a:rPr lang="en-US" sz="2800" dirty="0"/>
              <a:t>: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sz="2800" dirty="0"/>
              <a:t>					</a:t>
            </a:r>
            <a:r>
              <a:rPr lang="en-US" sz="2000" dirty="0"/>
              <a:t>e.g. What is the average income of all 					people in cities A, B, and C: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sz="2000" dirty="0"/>
              <a:t>					</a:t>
            </a:r>
            <a:r>
              <a:rPr lang="en-US" sz="2000" u="sng" dirty="0"/>
              <a:t>City</a:t>
            </a:r>
            <a:r>
              <a:rPr lang="en-US" sz="2000" dirty="0"/>
              <a:t>	</a:t>
            </a:r>
            <a:r>
              <a:rPr lang="en-US" sz="2000" u="sng" dirty="0"/>
              <a:t>Avg. Income</a:t>
            </a:r>
            <a:r>
              <a:rPr lang="en-US" sz="2000" dirty="0"/>
              <a:t>	</a:t>
            </a:r>
            <a:r>
              <a:rPr lang="en-US" sz="2000" u="sng" dirty="0"/>
              <a:t>Population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sz="2000" dirty="0"/>
              <a:t>					A	$23,000	</a:t>
            </a:r>
            <a:r>
              <a:rPr lang="en-US" sz="2000" dirty="0" smtClean="0"/>
              <a:t>             100,000</a:t>
            </a:r>
            <a:endParaRPr lang="en-US" sz="2000" dirty="0"/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sz="2000" dirty="0"/>
              <a:t>					B	$</a:t>
            </a:r>
            <a:r>
              <a:rPr lang="en-US" sz="2000" dirty="0" smtClean="0"/>
              <a:t>20,000   </a:t>
            </a:r>
            <a:r>
              <a:rPr lang="en-US" sz="2000" dirty="0"/>
              <a:t>	50,000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sz="2000" dirty="0"/>
              <a:t>					C	</a:t>
            </a:r>
            <a:r>
              <a:rPr lang="en-US" sz="2000"/>
              <a:t>$</a:t>
            </a:r>
            <a:r>
              <a:rPr lang="en-US" sz="2000" smtClean="0"/>
              <a:t>25,000 </a:t>
            </a:r>
            <a:r>
              <a:rPr lang="en-US" sz="2000" dirty="0"/>
              <a:t>	150,000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en-US" sz="20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					Here, population is the weighting factor 				and the average income is the variable 				of interest </a:t>
            </a:r>
          </a:p>
        </p:txBody>
      </p:sp>
      <p:graphicFrame>
        <p:nvGraphicFramePr>
          <p:cNvPr id="1372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3089036"/>
              </p:ext>
            </p:extLst>
          </p:nvPr>
        </p:nvGraphicFramePr>
        <p:xfrm>
          <a:off x="2768600" y="5043487"/>
          <a:ext cx="74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4" imgW="749160" imgH="838080" progId="Equation.3">
                  <p:embed/>
                </p:oleObj>
              </mc:Choice>
              <mc:Fallback>
                <p:oleObj name="Equation" r:id="rId4" imgW="749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043487"/>
                        <a:ext cx="74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6201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95400"/>
            <a:ext cx="8991600" cy="5181600"/>
          </a:xfrm>
          <a:solidFill>
            <a:srgbClr val="99CCFF"/>
          </a:solidFill>
        </p:spPr>
        <p:txBody>
          <a:bodyPr/>
          <a:lstStyle/>
          <a:p>
            <a:pPr>
              <a:lnSpc>
                <a:spcPct val="115000"/>
              </a:lnSpc>
              <a:spcBef>
                <a:spcPct val="55000"/>
              </a:spcBef>
            </a:pPr>
            <a:r>
              <a:rPr lang="en-US" sz="2800" b="1">
                <a:solidFill>
                  <a:schemeClr val="accent2"/>
                </a:solidFill>
              </a:rPr>
              <a:t>Median</a:t>
            </a:r>
            <a:r>
              <a:rPr lang="en-US" sz="2800"/>
              <a:t> – This is the value of a variable such that </a:t>
            </a:r>
            <a:r>
              <a:rPr lang="en-US" sz="2800">
                <a:solidFill>
                  <a:srgbClr val="FF0000"/>
                </a:solidFill>
              </a:rPr>
              <a:t>half</a:t>
            </a:r>
            <a:r>
              <a:rPr lang="en-US" sz="2800"/>
              <a:t> of the observations are </a:t>
            </a:r>
            <a:r>
              <a:rPr lang="en-US" sz="2800">
                <a:solidFill>
                  <a:srgbClr val="FF0000"/>
                </a:solidFill>
              </a:rPr>
              <a:t>above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</a:rPr>
              <a:t>half</a:t>
            </a:r>
            <a:r>
              <a:rPr lang="en-US" sz="2800"/>
              <a:t> are </a:t>
            </a:r>
            <a:r>
              <a:rPr lang="en-US" sz="2800">
                <a:solidFill>
                  <a:srgbClr val="FF0000"/>
                </a:solidFill>
              </a:rPr>
              <a:t>below</a:t>
            </a:r>
            <a:r>
              <a:rPr lang="en-US" sz="2800"/>
              <a:t> this value i.e. this value divides the distribution into two groups of equal size</a:t>
            </a:r>
          </a:p>
          <a:p>
            <a:pPr>
              <a:lnSpc>
                <a:spcPct val="115000"/>
              </a:lnSpc>
              <a:spcBef>
                <a:spcPct val="55000"/>
              </a:spcBef>
            </a:pPr>
            <a:r>
              <a:rPr lang="en-US" sz="2800"/>
              <a:t>When the number of observations is </a:t>
            </a:r>
            <a:r>
              <a:rPr lang="en-US" sz="2800" b="1">
                <a:solidFill>
                  <a:schemeClr val="accent2"/>
                </a:solidFill>
              </a:rPr>
              <a:t>odd</a:t>
            </a:r>
            <a:r>
              <a:rPr lang="en-US" sz="2800"/>
              <a:t>, the median is simply equal to the </a:t>
            </a:r>
            <a:r>
              <a:rPr lang="en-US" sz="2800" b="1">
                <a:solidFill>
                  <a:schemeClr val="accent2"/>
                </a:solidFill>
              </a:rPr>
              <a:t>middle</a:t>
            </a:r>
            <a:r>
              <a:rPr lang="en-US" sz="2800"/>
              <a:t> value</a:t>
            </a:r>
          </a:p>
          <a:p>
            <a:pPr>
              <a:lnSpc>
                <a:spcPct val="115000"/>
              </a:lnSpc>
              <a:spcBef>
                <a:spcPct val="55000"/>
              </a:spcBef>
            </a:pPr>
            <a:r>
              <a:rPr lang="en-US" sz="2800"/>
              <a:t>When the number of observations is </a:t>
            </a:r>
            <a:r>
              <a:rPr lang="en-US" sz="2800" b="1">
                <a:solidFill>
                  <a:schemeClr val="accent2"/>
                </a:solidFill>
              </a:rPr>
              <a:t>even</a:t>
            </a:r>
            <a:r>
              <a:rPr lang="en-US" sz="2800"/>
              <a:t>, we take the median to be the </a:t>
            </a:r>
            <a:r>
              <a:rPr lang="en-US" sz="2800" b="1">
                <a:solidFill>
                  <a:schemeClr val="accent2"/>
                </a:solidFill>
              </a:rPr>
              <a:t>average</a:t>
            </a:r>
            <a:r>
              <a:rPr lang="en-US" sz="2800"/>
              <a:t> of the two values in the middle of the distribution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2400" y="1524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hlink"/>
                </a:solidFill>
              </a:rPr>
              <a:t>Measures of Central Tendency – Median</a:t>
            </a:r>
          </a:p>
        </p:txBody>
      </p:sp>
    </p:spTree>
    <p:extLst>
      <p:ext uri="{BB962C8B-B14F-4D97-AF65-F5344CB8AC3E}">
        <p14:creationId xmlns:p14="http://schemas.microsoft.com/office/powerpoint/2010/main" val="42209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467600" cy="9144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Data </a:t>
            </a:r>
            <a:r>
              <a:rPr lang="en-US" dirty="0">
                <a:latin typeface="Tahoma" charset="0"/>
              </a:rPr>
              <a:t>Preprocessing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42812"/>
            <a:ext cx="8229600" cy="472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dirty="0">
                <a:solidFill>
                  <a:schemeClr val="hlink"/>
                </a:solidFill>
                <a:latin typeface="Tahoma" charset="0"/>
              </a:rPr>
              <a:t>Why preprocess the data?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ahoma" charset="0"/>
              </a:rPr>
              <a:t>Descriptive data summarization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ahoma" charset="0"/>
              </a:rPr>
              <a:t>Data cleaning 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ahoma" charset="0"/>
              </a:rPr>
              <a:t>Data integration and transformation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ahoma" charset="0"/>
              </a:rPr>
              <a:t>Data reduction</a:t>
            </a:r>
            <a:endParaRPr lang="en-US" dirty="0">
              <a:solidFill>
                <a:schemeClr val="hlink"/>
              </a:solidFill>
              <a:latin typeface="Tahoma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ahoma" charset="0"/>
              </a:rPr>
              <a:t>Discretization and concept hierarchy generation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ahoma" charset="0"/>
              </a:rPr>
              <a:t>Summary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39075D5-4DDC-664A-8DA6-C1B4B6D62216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144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1143000"/>
          </a:xfrm>
          <a:solidFill>
            <a:srgbClr val="99CCFF"/>
          </a:solidFill>
          <a:ln/>
        </p:spPr>
        <p:txBody>
          <a:bodyPr/>
          <a:lstStyle/>
          <a:p>
            <a:r>
              <a:rPr lang="en-US" sz="2800" b="1" u="sng">
                <a:solidFill>
                  <a:schemeClr val="accent2"/>
                </a:solidFill>
              </a:rPr>
              <a:t>Example I</a:t>
            </a:r>
          </a:p>
          <a:p>
            <a:pPr lvl="1"/>
            <a:r>
              <a:rPr lang="en-US" sz="2400"/>
              <a:t>Data: 8, 4, 2, 6, 10                        </a:t>
            </a:r>
            <a:r>
              <a:rPr lang="en-US" sz="2400" u="sng"/>
              <a:t>(mean: 6)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1000" y="2971800"/>
            <a:ext cx="8229600" cy="2362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b="1" u="sng">
                <a:solidFill>
                  <a:schemeClr val="accent2"/>
                </a:solidFill>
              </a:rPr>
              <a:t>Example II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/>
              <a:t>Sample: 10 trees randomly selected from Battle Park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/>
              <a:t>Diameter (inches): </a:t>
            </a: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</a:pPr>
            <a:r>
              <a:rPr lang="en-US" sz="2000"/>
              <a:t>   9.8, 10.2, 10.1, 14.5, 17.5, 13.9, 20.0, 15.5, 7.8, 24.5</a:t>
            </a: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</a:pPr>
            <a:r>
              <a:rPr lang="en-US" sz="2000"/>
              <a:t>					         </a:t>
            </a:r>
            <a:r>
              <a:rPr lang="en-US" sz="2000" u="sng"/>
              <a:t>(mean: 14.38)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52400" y="0"/>
            <a:ext cx="891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hlink"/>
                </a:solidFill>
              </a:rPr>
              <a:t>Measures of Central Tendency – Median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1676400" y="2362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438400" y="2286000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2, 4, </a:t>
            </a:r>
            <a:r>
              <a:rPr lang="en-US" sz="2400">
                <a:solidFill>
                  <a:srgbClr val="FF0000"/>
                </a:solidFill>
              </a:rPr>
              <a:t>6</a:t>
            </a:r>
            <a:r>
              <a:rPr lang="en-US" sz="2400"/>
              <a:t>, 8, 10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622925" y="22860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median</a:t>
            </a:r>
            <a:r>
              <a:rPr lang="en-US" sz="2400"/>
              <a:t>: 6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752600" y="548640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7.8, 9.8, 10.1, 10.2, </a:t>
            </a:r>
            <a:r>
              <a:rPr lang="en-US" sz="2000">
                <a:solidFill>
                  <a:srgbClr val="FF0000"/>
                </a:solidFill>
              </a:rPr>
              <a:t>13.9</a:t>
            </a:r>
            <a:r>
              <a:rPr lang="en-US" sz="2000"/>
              <a:t>, </a:t>
            </a:r>
            <a:r>
              <a:rPr lang="en-US" sz="2000">
                <a:solidFill>
                  <a:srgbClr val="FF0000"/>
                </a:solidFill>
              </a:rPr>
              <a:t>14.5</a:t>
            </a:r>
            <a:r>
              <a:rPr lang="en-US" sz="2000"/>
              <a:t>, 15.5, 17.5, 20.0, 24.5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6019800"/>
            <a:ext cx="451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median</a:t>
            </a:r>
            <a:r>
              <a:rPr lang="en-US" sz="2400"/>
              <a:t>: (13.9 + 14.5) / 2 = 14.2</a:t>
            </a:r>
          </a:p>
        </p:txBody>
      </p:sp>
      <p:sp>
        <p:nvSpPr>
          <p:cNvPr id="35855" name="AutoShape 15"/>
          <p:cNvSpPr>
            <a:spLocks noChangeArrowheads="1"/>
          </p:cNvSpPr>
          <p:nvPr/>
        </p:nvSpPr>
        <p:spPr bwMode="auto">
          <a:xfrm>
            <a:off x="4876800" y="2362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AutoShape 16"/>
          <p:cNvSpPr>
            <a:spLocks noChangeArrowheads="1"/>
          </p:cNvSpPr>
          <p:nvPr/>
        </p:nvSpPr>
        <p:spPr bwMode="auto">
          <a:xfrm>
            <a:off x="1066800" y="5562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AutoShape 17"/>
          <p:cNvSpPr>
            <a:spLocks noChangeArrowheads="1"/>
          </p:cNvSpPr>
          <p:nvPr/>
        </p:nvSpPr>
        <p:spPr bwMode="auto">
          <a:xfrm>
            <a:off x="15240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52400" y="560388"/>
          <a:ext cx="4132263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Bitmap Image" r:id="rId4" imgW="4114286" imgH="2476190" progId="Paint.Picture">
                  <p:embed/>
                </p:oleObj>
              </mc:Choice>
              <mc:Fallback>
                <p:oleObj name="Bitmap Image" r:id="rId4" imgW="4114286" imgH="2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60388"/>
                        <a:ext cx="4132263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304800" y="1931988"/>
            <a:ext cx="2819400" cy="1066800"/>
          </a:xfrm>
          <a:prstGeom prst="parallelogram">
            <a:avLst>
              <a:gd name="adj" fmla="val 66071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70" name="Group 6"/>
          <p:cNvGraphicFramePr>
            <a:graphicFrameLocks noGrp="1"/>
          </p:cNvGraphicFramePr>
          <p:nvPr/>
        </p:nvGraphicFramePr>
        <p:xfrm>
          <a:off x="4495800" y="381000"/>
          <a:ext cx="4445317" cy="2682240"/>
        </p:xfrm>
        <a:graphic>
          <a:graphicData uri="http://schemas.openxmlformats.org/drawingml/2006/table">
            <a:tbl>
              <a:tblPr/>
              <a:tblGrid>
                <a:gridCol w="609600"/>
                <a:gridCol w="1524000"/>
                <a:gridCol w="208280"/>
                <a:gridCol w="579437"/>
                <a:gridCol w="15240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#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(m)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#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(m)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5.0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5.3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6.0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25.4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8.0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76200" y="3244850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Source: http://www.forestlearn.org/forests/refor.htm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4997450" y="3214688"/>
            <a:ext cx="368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Mean = </a:t>
            </a:r>
            <a:r>
              <a:rPr lang="en-US">
                <a:solidFill>
                  <a:schemeClr val="hlink"/>
                </a:solidFill>
              </a:rPr>
              <a:t>6.19</a:t>
            </a:r>
            <a:r>
              <a:rPr lang="en-US"/>
              <a:t> m       </a:t>
            </a:r>
            <a:r>
              <a:rPr lang="en-US" u="sng"/>
              <a:t>Mean = </a:t>
            </a:r>
            <a:r>
              <a:rPr lang="en-US" u="sng">
                <a:solidFill>
                  <a:schemeClr val="hlink"/>
                </a:solidFill>
              </a:rPr>
              <a:t>8.10</a:t>
            </a:r>
            <a:r>
              <a:rPr lang="en-US" u="sng"/>
              <a:t> m</a:t>
            </a:r>
          </a:p>
        </p:txBody>
      </p:sp>
      <p:graphicFrame>
        <p:nvGraphicFramePr>
          <p:cNvPr id="36965" name="Group 101"/>
          <p:cNvGraphicFramePr>
            <a:graphicFrameLocks noGrp="1"/>
          </p:cNvGraphicFramePr>
          <p:nvPr>
            <p:ph/>
          </p:nvPr>
        </p:nvGraphicFramePr>
        <p:xfrm>
          <a:off x="152400" y="3800475"/>
          <a:ext cx="4359593" cy="2682240"/>
        </p:xfrm>
        <a:graphic>
          <a:graphicData uri="http://schemas.openxmlformats.org/drawingml/2006/table">
            <a:tbl>
              <a:tblPr/>
              <a:tblGrid>
                <a:gridCol w="598488"/>
                <a:gridCol w="1498600"/>
                <a:gridCol w="208280"/>
                <a:gridCol w="557213"/>
                <a:gridCol w="149701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#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(m)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#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(m)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7.5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5.0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8.0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6.0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25.4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966" name="Text Box 102"/>
          <p:cNvSpPr txBox="1">
            <a:spLocks noChangeArrowheads="1"/>
          </p:cNvSpPr>
          <p:nvPr/>
        </p:nvSpPr>
        <p:spPr bwMode="auto">
          <a:xfrm>
            <a:off x="4876800" y="3810000"/>
            <a:ext cx="375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median</a:t>
            </a:r>
            <a:r>
              <a:rPr lang="en-US" sz="2400"/>
              <a:t>: (6.0 + 7.1) = 6.55</a:t>
            </a:r>
          </a:p>
        </p:txBody>
      </p:sp>
      <p:sp>
        <p:nvSpPr>
          <p:cNvPr id="36967" name="Rectangle 103"/>
          <p:cNvSpPr>
            <a:spLocks noChangeArrowheads="1"/>
          </p:cNvSpPr>
          <p:nvPr/>
        </p:nvSpPr>
        <p:spPr bwMode="auto">
          <a:xfrm>
            <a:off x="4572000" y="4648200"/>
            <a:ext cx="4419600" cy="16986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FontTx/>
              <a:buChar char="•"/>
            </a:pPr>
            <a:r>
              <a:rPr lang="en-US" sz="2400" b="1">
                <a:solidFill>
                  <a:schemeClr val="accent2"/>
                </a:solidFill>
              </a:rPr>
              <a:t> Advantage</a:t>
            </a:r>
            <a:r>
              <a:rPr lang="en-US" sz="2400"/>
              <a:t>: the value is </a:t>
            </a:r>
            <a:r>
              <a:rPr lang="en-US" sz="2400">
                <a:solidFill>
                  <a:srgbClr val="FF0000"/>
                </a:solidFill>
              </a:rPr>
              <a:t>NOT</a:t>
            </a:r>
            <a:r>
              <a:rPr lang="en-US" sz="2400"/>
              <a:t> affected by extreme values at the end of a distribution (which are potentially are outliers)</a:t>
            </a:r>
          </a:p>
        </p:txBody>
      </p:sp>
    </p:spTree>
    <p:extLst>
      <p:ext uri="{BB962C8B-B14F-4D97-AF65-F5344CB8AC3E}">
        <p14:creationId xmlns:p14="http://schemas.microsoft.com/office/powerpoint/2010/main" val="14134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" grpId="0"/>
      <p:bldP spid="369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3886200"/>
          </a:xfrm>
          <a:solidFill>
            <a:srgbClr val="99CCFF"/>
          </a:solidFill>
        </p:spPr>
        <p:txBody>
          <a:bodyPr>
            <a:normAutofit lnSpcReduction="10000"/>
          </a:bodyPr>
          <a:lstStyle/>
          <a:p>
            <a:pPr>
              <a:lnSpc>
                <a:spcPct val="135000"/>
              </a:lnSpc>
            </a:pPr>
            <a:r>
              <a:rPr lang="en-US" sz="2800" b="1">
                <a:solidFill>
                  <a:schemeClr val="accent2"/>
                </a:solidFill>
              </a:rPr>
              <a:t>Mode</a:t>
            </a:r>
            <a:r>
              <a:rPr lang="en-US" sz="2800"/>
              <a:t> - This is the </a:t>
            </a:r>
            <a:r>
              <a:rPr lang="en-US" sz="2800" b="1">
                <a:solidFill>
                  <a:schemeClr val="hlink"/>
                </a:solidFill>
              </a:rPr>
              <a:t>most</a:t>
            </a:r>
            <a:r>
              <a:rPr lang="en-US" sz="2800"/>
              <a:t> frequently occurring value in the distribution</a:t>
            </a:r>
          </a:p>
          <a:p>
            <a:pPr>
              <a:lnSpc>
                <a:spcPct val="135000"/>
              </a:lnSpc>
            </a:pPr>
            <a:r>
              <a:rPr lang="en-US" sz="2800"/>
              <a:t>This is the only measure of central tendency that can be used with </a:t>
            </a:r>
            <a:r>
              <a:rPr lang="en-US" sz="2800" b="1">
                <a:solidFill>
                  <a:schemeClr val="accent2"/>
                </a:solidFill>
              </a:rPr>
              <a:t>nominal data</a:t>
            </a:r>
          </a:p>
          <a:p>
            <a:pPr>
              <a:lnSpc>
                <a:spcPct val="135000"/>
              </a:lnSpc>
            </a:pPr>
            <a:r>
              <a:rPr lang="en-US" sz="2800"/>
              <a:t>The mode allows the distribution's </a:t>
            </a:r>
            <a:r>
              <a:rPr lang="en-US" sz="2800" b="1">
                <a:solidFill>
                  <a:schemeClr val="accent2"/>
                </a:solidFill>
              </a:rPr>
              <a:t>peak</a:t>
            </a:r>
            <a:r>
              <a:rPr lang="en-US" sz="2800"/>
              <a:t> to be located quickly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8600" y="381000"/>
            <a:ext cx="891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hlink"/>
                </a:solidFill>
              </a:rPr>
              <a:t>Measures of Central Tendency – Mode</a:t>
            </a:r>
          </a:p>
        </p:txBody>
      </p:sp>
    </p:spTree>
    <p:extLst>
      <p:ext uri="{BB962C8B-B14F-4D97-AF65-F5344CB8AC3E}">
        <p14:creationId xmlns:p14="http://schemas.microsoft.com/office/powerpoint/2010/main" val="25730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6019800" y="44196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mode</a:t>
            </a:r>
            <a:r>
              <a:rPr lang="en-US" sz="2400"/>
              <a:t>: 7.5</a:t>
            </a:r>
          </a:p>
        </p:txBody>
      </p:sp>
      <p:graphicFrame>
        <p:nvGraphicFramePr>
          <p:cNvPr id="40152" name="Object 216"/>
          <p:cNvGraphicFramePr>
            <a:graphicFrameLocks noChangeAspect="1"/>
          </p:cNvGraphicFramePr>
          <p:nvPr/>
        </p:nvGraphicFramePr>
        <p:xfrm>
          <a:off x="533400" y="560388"/>
          <a:ext cx="4132263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Bitmap Image" r:id="rId4" imgW="4114286" imgH="2476190" progId="Paint.Picture">
                  <p:embed/>
                </p:oleObj>
              </mc:Choice>
              <mc:Fallback>
                <p:oleObj name="Bitmap Image" r:id="rId4" imgW="4114286" imgH="2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0388"/>
                        <a:ext cx="4132263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53" name="AutoShape 217"/>
          <p:cNvSpPr>
            <a:spLocks noChangeArrowheads="1"/>
          </p:cNvSpPr>
          <p:nvPr/>
        </p:nvSpPr>
        <p:spPr bwMode="auto">
          <a:xfrm>
            <a:off x="685800" y="1931988"/>
            <a:ext cx="2819400" cy="1066800"/>
          </a:xfrm>
          <a:prstGeom prst="parallelogram">
            <a:avLst>
              <a:gd name="adj" fmla="val 66071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54" name="Text Box 218"/>
          <p:cNvSpPr txBox="1">
            <a:spLocks noChangeArrowheads="1"/>
          </p:cNvSpPr>
          <p:nvPr/>
        </p:nvSpPr>
        <p:spPr bwMode="auto">
          <a:xfrm>
            <a:off x="228600" y="3200400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Source: http://www.forestlearn.org/forests/refor.htm</a:t>
            </a:r>
          </a:p>
        </p:txBody>
      </p:sp>
      <p:graphicFrame>
        <p:nvGraphicFramePr>
          <p:cNvPr id="40155" name="Group 219"/>
          <p:cNvGraphicFramePr>
            <a:graphicFrameLocks noGrp="1"/>
          </p:cNvGraphicFramePr>
          <p:nvPr>
            <p:ph/>
          </p:nvPr>
        </p:nvGraphicFramePr>
        <p:xfrm>
          <a:off x="533400" y="3800475"/>
          <a:ext cx="4359593" cy="2682240"/>
        </p:xfrm>
        <a:graphic>
          <a:graphicData uri="http://schemas.openxmlformats.org/drawingml/2006/table">
            <a:tbl>
              <a:tblPr/>
              <a:tblGrid>
                <a:gridCol w="598488"/>
                <a:gridCol w="1498600"/>
                <a:gridCol w="208280"/>
                <a:gridCol w="557213"/>
                <a:gridCol w="149701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#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(m)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#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(m)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7.5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5.0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8.0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6.0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25.4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0199" name="Text Box 263"/>
          <p:cNvSpPr txBox="1">
            <a:spLocks noChangeArrowheads="1"/>
          </p:cNvSpPr>
          <p:nvPr/>
        </p:nvSpPr>
        <p:spPr bwMode="auto">
          <a:xfrm>
            <a:off x="4724400" y="160020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Mean = </a:t>
            </a:r>
            <a:r>
              <a:rPr lang="en-US" sz="2400">
                <a:solidFill>
                  <a:schemeClr val="hlink"/>
                </a:solidFill>
              </a:rPr>
              <a:t>6.19</a:t>
            </a:r>
            <a:r>
              <a:rPr lang="en-US" sz="2400"/>
              <a:t> m (without outlier)       </a:t>
            </a:r>
          </a:p>
          <a:p>
            <a:endParaRPr lang="en-US" sz="2400"/>
          </a:p>
          <a:p>
            <a:r>
              <a:rPr lang="en-US" sz="2400" u="sng"/>
              <a:t>Mean = </a:t>
            </a:r>
            <a:r>
              <a:rPr lang="en-US" sz="2400" u="sng">
                <a:solidFill>
                  <a:schemeClr val="hlink"/>
                </a:solidFill>
              </a:rPr>
              <a:t>8.10</a:t>
            </a:r>
            <a:r>
              <a:rPr lang="en-US" sz="2400" u="sng"/>
              <a:t> m</a:t>
            </a:r>
          </a:p>
        </p:txBody>
      </p:sp>
      <p:sp>
        <p:nvSpPr>
          <p:cNvPr id="40200" name="Text Box 264"/>
          <p:cNvSpPr txBox="1">
            <a:spLocks noChangeArrowheads="1"/>
          </p:cNvSpPr>
          <p:nvPr/>
        </p:nvSpPr>
        <p:spPr bwMode="auto">
          <a:xfrm>
            <a:off x="5257800" y="3352800"/>
            <a:ext cx="375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median</a:t>
            </a:r>
            <a:r>
              <a:rPr lang="en-US" sz="2400"/>
              <a:t>: (6.0 + 7.1) = 6.55</a:t>
            </a:r>
          </a:p>
        </p:txBody>
      </p:sp>
    </p:spTree>
    <p:extLst>
      <p:ext uri="{BB962C8B-B14F-4D97-AF65-F5344CB8AC3E}">
        <p14:creationId xmlns:p14="http://schemas.microsoft.com/office/powerpoint/2010/main" val="10502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8" name="Group 4"/>
          <p:cNvGraphicFramePr>
            <a:graphicFrameLocks noGrp="1"/>
          </p:cNvGraphicFramePr>
          <p:nvPr>
            <p:ph sz="half" idx="1"/>
          </p:nvPr>
        </p:nvGraphicFramePr>
        <p:xfrm>
          <a:off x="5029200" y="533400"/>
          <a:ext cx="3581400" cy="3429001"/>
        </p:xfrm>
        <a:graphic>
          <a:graphicData uri="http://schemas.openxmlformats.org/drawingml/2006/table">
            <a:tbl>
              <a:tblPr/>
              <a:tblGrid>
                <a:gridCol w="717550"/>
                <a:gridCol w="714375"/>
                <a:gridCol w="717550"/>
                <a:gridCol w="714375"/>
                <a:gridCol w="717550"/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200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205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27" name="Object 4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52400"/>
          <a:ext cx="4038600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Bitmap Image" r:id="rId4" imgW="4742857" imgH="4761905" progId="Paint.Picture">
                  <p:embed/>
                </p:oleObj>
              </mc:Choice>
              <mc:Fallback>
                <p:oleObj name="Bitmap Image" r:id="rId4" imgW="4742857" imgH="47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4038600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304800" y="4267200"/>
            <a:ext cx="429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Landsat ETM+, Chapel Hill (2002-05-24)</a:t>
            </a:r>
          </a:p>
          <a:p>
            <a:r>
              <a:rPr lang="en-US"/>
              <a:t>            (7-4-1 band combination)</a:t>
            </a: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1828800" y="5013325"/>
            <a:ext cx="5791200" cy="7016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24, 25, 30, 39, 40, </a:t>
            </a:r>
            <a:r>
              <a:rPr lang="en-US" sz="2000">
                <a:solidFill>
                  <a:schemeClr val="hlink"/>
                </a:solidFill>
              </a:rPr>
              <a:t>45, 45, 45, 45, 45</a:t>
            </a:r>
            <a:r>
              <a:rPr lang="en-US" sz="2000"/>
              <a:t>, 48, 50, </a:t>
            </a:r>
            <a:r>
              <a:rPr lang="en-US" sz="2000">
                <a:solidFill>
                  <a:srgbClr val="FF0000"/>
                </a:solidFill>
              </a:rPr>
              <a:t>50</a:t>
            </a:r>
            <a:r>
              <a:rPr lang="en-US" sz="2000"/>
              <a:t>, </a:t>
            </a:r>
          </a:p>
          <a:p>
            <a:r>
              <a:rPr lang="en-US" sz="2000"/>
              <a:t>55, 58, 60, 61, </a:t>
            </a:r>
            <a:r>
              <a:rPr lang="en-US" sz="2000">
                <a:solidFill>
                  <a:schemeClr val="accent2"/>
                </a:solidFill>
              </a:rPr>
              <a:t>65, 65, 65</a:t>
            </a:r>
            <a:r>
              <a:rPr lang="en-US" sz="2000"/>
              <a:t>, 70, 72, 75, 200, 205</a:t>
            </a: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1219200" y="57912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mean</a:t>
            </a:r>
            <a:r>
              <a:rPr lang="en-US" sz="2400"/>
              <a:t>: 63.28            </a:t>
            </a:r>
            <a:r>
              <a:rPr lang="en-US" sz="2400" b="1">
                <a:solidFill>
                  <a:schemeClr val="hlink"/>
                </a:solidFill>
              </a:rPr>
              <a:t>median</a:t>
            </a:r>
            <a:r>
              <a:rPr lang="en-US" sz="2400"/>
              <a:t>: 50              </a:t>
            </a:r>
            <a:r>
              <a:rPr lang="en-US" sz="2400" b="1">
                <a:solidFill>
                  <a:schemeClr val="hlink"/>
                </a:solidFill>
              </a:rPr>
              <a:t>mode</a:t>
            </a:r>
            <a:r>
              <a:rPr lang="en-US" sz="2400"/>
              <a:t>: 45</a:t>
            </a: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2895600" y="6248400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mean</a:t>
            </a:r>
            <a:r>
              <a:rPr lang="en-US" sz="2400"/>
              <a:t> (without outliers):  51.17</a:t>
            </a:r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2209800" y="2286000"/>
            <a:ext cx="76200" cy="762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 flipV="1">
            <a:off x="2286000" y="533400"/>
            <a:ext cx="2667000" cy="1752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>
            <a:off x="2286000" y="2362200"/>
            <a:ext cx="2667000" cy="16002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295400"/>
          </a:xfrm>
        </p:spPr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Which one is better: mean, median, or mode?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8006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en-US" sz="2800"/>
              <a:t>Most often, the </a:t>
            </a:r>
            <a:r>
              <a:rPr lang="en-US" sz="2800" b="1">
                <a:solidFill>
                  <a:schemeClr val="accent2"/>
                </a:solidFill>
              </a:rPr>
              <a:t>mean</a:t>
            </a:r>
            <a:r>
              <a:rPr lang="en-US" sz="2800"/>
              <a:t> is selected </a:t>
            </a:r>
            <a:r>
              <a:rPr lang="en-US" sz="2800" b="1">
                <a:solidFill>
                  <a:schemeClr val="accent2"/>
                </a:solidFill>
              </a:rPr>
              <a:t>by default</a:t>
            </a:r>
          </a:p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en-US" sz="2800"/>
              <a:t>The mean's key </a:t>
            </a:r>
            <a:r>
              <a:rPr lang="en-US" sz="2800" b="1">
                <a:solidFill>
                  <a:schemeClr val="accent2"/>
                </a:solidFill>
              </a:rPr>
              <a:t>advantage</a:t>
            </a:r>
            <a:r>
              <a:rPr lang="en-US" sz="2800"/>
              <a:t> is that it is sensitive to any change in the value of any observation</a:t>
            </a:r>
          </a:p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en-US" sz="2800"/>
              <a:t>The mean's </a:t>
            </a:r>
            <a:r>
              <a:rPr lang="en-US" sz="2800" b="1">
                <a:solidFill>
                  <a:schemeClr val="accent2"/>
                </a:solidFill>
              </a:rPr>
              <a:t>disadvantage</a:t>
            </a:r>
            <a:r>
              <a:rPr lang="en-US" sz="2800"/>
              <a:t> is that it is very sensitive to </a:t>
            </a:r>
            <a:r>
              <a:rPr lang="en-US" sz="2800" b="1">
                <a:solidFill>
                  <a:schemeClr val="accent2"/>
                </a:solidFill>
              </a:rPr>
              <a:t>outliers</a:t>
            </a:r>
          </a:p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en-US" sz="2800"/>
              <a:t>We really must consider the </a:t>
            </a:r>
            <a:r>
              <a:rPr lang="en-US" sz="2800" b="1">
                <a:solidFill>
                  <a:schemeClr val="accent2"/>
                </a:solidFill>
              </a:rPr>
              <a:t>nature</a:t>
            </a:r>
            <a:r>
              <a:rPr lang="en-US" sz="2800"/>
              <a:t> of the data, the </a:t>
            </a:r>
            <a:r>
              <a:rPr lang="en-US" sz="2800" b="1">
                <a:solidFill>
                  <a:schemeClr val="accent2"/>
                </a:solidFill>
              </a:rPr>
              <a:t>distribution</a:t>
            </a:r>
            <a:r>
              <a:rPr lang="en-US" sz="2800"/>
              <a:t>, and our </a:t>
            </a:r>
            <a:r>
              <a:rPr lang="en-US" sz="2800" b="1">
                <a:solidFill>
                  <a:schemeClr val="accent2"/>
                </a:solidFill>
              </a:rPr>
              <a:t>goals</a:t>
            </a:r>
            <a:r>
              <a:rPr lang="en-US" sz="2800"/>
              <a:t> to choose properly</a:t>
            </a:r>
          </a:p>
        </p:txBody>
      </p:sp>
    </p:spTree>
    <p:extLst>
      <p:ext uri="{BB962C8B-B14F-4D97-AF65-F5344CB8AC3E}">
        <p14:creationId xmlns:p14="http://schemas.microsoft.com/office/powerpoint/2010/main" val="18118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Some Characteristics of Data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839200" cy="48006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sz="2800"/>
              <a:t>Not all data is the same. There are some </a:t>
            </a:r>
            <a:r>
              <a:rPr lang="en-US" sz="2800" b="1">
                <a:solidFill>
                  <a:schemeClr val="accent2"/>
                </a:solidFill>
              </a:rPr>
              <a:t>limitations</a:t>
            </a:r>
            <a:r>
              <a:rPr lang="en-US" sz="2800"/>
              <a:t> as to what can and cannot be done with a data set, depending on the </a:t>
            </a:r>
            <a:r>
              <a:rPr lang="en-US" sz="2800" b="1">
                <a:solidFill>
                  <a:schemeClr val="accent2"/>
                </a:solidFill>
              </a:rPr>
              <a:t>characteristics</a:t>
            </a:r>
            <a:r>
              <a:rPr lang="en-US" sz="2800"/>
              <a:t> of the data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sz="2800"/>
              <a:t>Some key </a:t>
            </a:r>
            <a:r>
              <a:rPr lang="en-US" sz="2800" b="1">
                <a:solidFill>
                  <a:schemeClr val="accent2"/>
                </a:solidFill>
              </a:rPr>
              <a:t>characteristics</a:t>
            </a:r>
            <a:r>
              <a:rPr lang="en-US" sz="2800"/>
              <a:t> that must be considered are: 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sz="2800"/>
              <a:t>A. </a:t>
            </a:r>
            <a:r>
              <a:rPr lang="en-US" sz="2800" b="1">
                <a:solidFill>
                  <a:schemeClr val="accent2"/>
                </a:solidFill>
              </a:rPr>
              <a:t>Continuous</a:t>
            </a:r>
            <a:r>
              <a:rPr lang="en-US" sz="2800"/>
              <a:t> vs. </a:t>
            </a:r>
            <a:r>
              <a:rPr lang="en-US" sz="2800" b="1">
                <a:solidFill>
                  <a:schemeClr val="accent2"/>
                </a:solidFill>
              </a:rPr>
              <a:t>Discrete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sz="2800"/>
              <a:t>B. </a:t>
            </a:r>
            <a:r>
              <a:rPr lang="en-US" sz="2800" b="1">
                <a:solidFill>
                  <a:schemeClr val="accent2"/>
                </a:solidFill>
              </a:rPr>
              <a:t>Grouped</a:t>
            </a:r>
            <a:r>
              <a:rPr lang="en-US" sz="2800"/>
              <a:t> vs. </a:t>
            </a:r>
            <a:r>
              <a:rPr lang="en-US" sz="2800" b="1">
                <a:solidFill>
                  <a:schemeClr val="accent2"/>
                </a:solidFill>
              </a:rPr>
              <a:t>Individual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sz="2800"/>
              <a:t>C.</a:t>
            </a:r>
            <a:r>
              <a:rPr lang="en-US" sz="2800" b="1">
                <a:solidFill>
                  <a:schemeClr val="accent2"/>
                </a:solidFill>
              </a:rPr>
              <a:t> Scale </a:t>
            </a:r>
            <a:r>
              <a:rPr lang="en-US" sz="2800"/>
              <a:t>of Measurement</a:t>
            </a:r>
          </a:p>
        </p:txBody>
      </p:sp>
    </p:spTree>
    <p:extLst>
      <p:ext uri="{BB962C8B-B14F-4D97-AF65-F5344CB8AC3E}">
        <p14:creationId xmlns:p14="http://schemas.microsoft.com/office/powerpoint/2010/main" val="8551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0438"/>
          </a:xfrm>
        </p:spPr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A. Continuous vs. Discrete Data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53340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35000"/>
              </a:spcBef>
            </a:pPr>
            <a:r>
              <a:rPr lang="en-US" sz="2800" b="1">
                <a:solidFill>
                  <a:schemeClr val="accent2"/>
                </a:solidFill>
              </a:rPr>
              <a:t>Continuous</a:t>
            </a:r>
            <a:r>
              <a:rPr lang="en-US" sz="2800"/>
              <a:t> data can include any value (i.e., </a:t>
            </a:r>
            <a:r>
              <a:rPr lang="en-US" sz="2800" b="1">
                <a:solidFill>
                  <a:schemeClr val="accent2"/>
                </a:solidFill>
              </a:rPr>
              <a:t>real</a:t>
            </a:r>
            <a:r>
              <a:rPr lang="en-US" sz="2800"/>
              <a:t> numbers)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</a:pPr>
            <a:r>
              <a:rPr lang="en-US" sz="2400"/>
              <a:t>e.g., 1, 1.43, and 3.1415926 are all acceptable values. 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</a:pPr>
            <a:r>
              <a:rPr lang="en-US" sz="2400"/>
              <a:t>Geographic examples: distance, tree height, amount of precipitation, etc</a:t>
            </a:r>
          </a:p>
          <a:p>
            <a:pPr>
              <a:lnSpc>
                <a:spcPct val="105000"/>
              </a:lnSpc>
              <a:spcBef>
                <a:spcPct val="35000"/>
              </a:spcBef>
            </a:pPr>
            <a:r>
              <a:rPr lang="en-US" sz="2800" b="1">
                <a:solidFill>
                  <a:schemeClr val="accent2"/>
                </a:solidFill>
              </a:rPr>
              <a:t>Discrete</a:t>
            </a:r>
            <a:r>
              <a:rPr lang="en-US" sz="2800"/>
              <a:t> data only consists of discrete values, and the numbers in between those values are not defined (i.e., whole or </a:t>
            </a:r>
            <a:r>
              <a:rPr lang="en-US" sz="2800" b="1">
                <a:solidFill>
                  <a:schemeClr val="accent2"/>
                </a:solidFill>
              </a:rPr>
              <a:t>integer</a:t>
            </a:r>
            <a:r>
              <a:rPr lang="en-US" sz="2800"/>
              <a:t> numbers)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</a:pPr>
            <a:r>
              <a:rPr lang="en-US" sz="2400"/>
              <a:t> e.g., 1, 2, 3. 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</a:pPr>
            <a:r>
              <a:rPr lang="en-US" sz="2400"/>
              <a:t>Geographic examples: # of vegetation types, </a:t>
            </a:r>
          </a:p>
        </p:txBody>
      </p:sp>
    </p:spTree>
    <p:extLst>
      <p:ext uri="{BB962C8B-B14F-4D97-AF65-F5344CB8AC3E}">
        <p14:creationId xmlns:p14="http://schemas.microsoft.com/office/powerpoint/2010/main" val="10166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B. Grouped vs. Individual Data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9530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en-US" sz="2800"/>
              <a:t>The distinction between </a:t>
            </a:r>
            <a:r>
              <a:rPr lang="en-US" sz="2800" b="1">
                <a:solidFill>
                  <a:schemeClr val="accent2"/>
                </a:solidFill>
              </a:rPr>
              <a:t>individual</a:t>
            </a:r>
            <a:r>
              <a:rPr lang="en-US" sz="2800"/>
              <a:t> and </a:t>
            </a:r>
            <a:r>
              <a:rPr lang="en-US" sz="2800" b="1">
                <a:solidFill>
                  <a:schemeClr val="accent2"/>
                </a:solidFill>
              </a:rPr>
              <a:t>grouped</a:t>
            </a:r>
            <a:r>
              <a:rPr lang="en-US" sz="2800"/>
              <a:t> data is somewhat self-explanatory, but the issue pertains to the effects of grouping data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en-US" sz="2800"/>
              <a:t>While a family income value is collected for each household (</a:t>
            </a:r>
            <a:r>
              <a:rPr lang="en-US" sz="2800" b="1">
                <a:solidFill>
                  <a:schemeClr val="accent2"/>
                </a:solidFill>
              </a:rPr>
              <a:t>individual</a:t>
            </a:r>
            <a:r>
              <a:rPr lang="en-US" sz="2800"/>
              <a:t> data), for the purpose of analysis it is transformed into a set of </a:t>
            </a:r>
            <a:r>
              <a:rPr lang="en-US" sz="2800" b="1">
                <a:solidFill>
                  <a:schemeClr val="accent2"/>
                </a:solidFill>
              </a:rPr>
              <a:t>classes</a:t>
            </a:r>
            <a:r>
              <a:rPr lang="en-US" sz="2800"/>
              <a:t> (e.g., &lt;$10K, $10K-20K, &gt; $20K)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en-US" sz="2800"/>
              <a:t>e.g., elevation (1000m vs. &lt; 500m, 500-1000m, 1000-2000m, &gt; 2000m)</a:t>
            </a:r>
          </a:p>
        </p:txBody>
      </p:sp>
    </p:spTree>
    <p:extLst>
      <p:ext uri="{BB962C8B-B14F-4D97-AF65-F5344CB8AC3E}">
        <p14:creationId xmlns:p14="http://schemas.microsoft.com/office/powerpoint/2010/main" val="5943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B. Grouped vs. Individual Data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15400" cy="48006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 sz="2800"/>
              <a:t>In </a:t>
            </a:r>
            <a:r>
              <a:rPr lang="en-US" sz="2800" b="1">
                <a:solidFill>
                  <a:schemeClr val="accent2"/>
                </a:solidFill>
              </a:rPr>
              <a:t>grouped</a:t>
            </a:r>
            <a:r>
              <a:rPr lang="en-US" sz="2800"/>
              <a:t> data, the raw </a:t>
            </a:r>
            <a:r>
              <a:rPr lang="en-US" sz="2800" b="1">
                <a:solidFill>
                  <a:schemeClr val="accent2"/>
                </a:solidFill>
              </a:rPr>
              <a:t>individual</a:t>
            </a:r>
            <a:r>
              <a:rPr lang="en-US" sz="2800"/>
              <a:t> data is categorized into several classes, and then analyzed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 sz="2800"/>
              <a:t>The act of </a:t>
            </a:r>
            <a:r>
              <a:rPr lang="en-US" sz="2800" b="1">
                <a:solidFill>
                  <a:schemeClr val="accent2"/>
                </a:solidFill>
              </a:rPr>
              <a:t>grouping</a:t>
            </a:r>
            <a:r>
              <a:rPr lang="en-US" sz="2800"/>
              <a:t> the data, by taking the central value of each class, as well as the frequency of the class interval, and using those values to calculate a measure of central tendency has the potential to introduce a significant </a:t>
            </a:r>
            <a:r>
              <a:rPr lang="en-US" sz="2800" b="1">
                <a:solidFill>
                  <a:schemeClr val="accent2"/>
                </a:solidFill>
              </a:rPr>
              <a:t>distortion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 sz="2800"/>
              <a:t>Grouping always </a:t>
            </a:r>
            <a:r>
              <a:rPr lang="en-US" sz="2800" u="sng"/>
              <a:t>reduces</a:t>
            </a:r>
            <a:r>
              <a:rPr lang="en-US" sz="2800"/>
              <a:t> the amount of </a:t>
            </a:r>
            <a:r>
              <a:rPr lang="en-US" sz="2800" b="1">
                <a:solidFill>
                  <a:schemeClr val="accent2"/>
                </a:solidFill>
              </a:rPr>
              <a:t>information</a:t>
            </a:r>
            <a:r>
              <a:rPr lang="en-US" sz="2800"/>
              <a:t> contained in the data</a:t>
            </a:r>
          </a:p>
        </p:txBody>
      </p:sp>
    </p:spTree>
    <p:extLst>
      <p:ext uri="{BB962C8B-B14F-4D97-AF65-F5344CB8AC3E}">
        <p14:creationId xmlns:p14="http://schemas.microsoft.com/office/powerpoint/2010/main" val="32060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Why Data Preprocessing?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Data in the real world is dirty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  <a:latin typeface="Tahoma" charset="0"/>
              </a:rPr>
              <a:t>incomplete</a:t>
            </a:r>
            <a:r>
              <a:rPr lang="en-US">
                <a:latin typeface="Tahoma" charset="0"/>
              </a:rPr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e.g., occupation=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 </a:t>
            </a:r>
            <a:r>
              <a:rPr lang="ja-JP" altLang="en-US">
                <a:latin typeface="Tahoma" charset="0"/>
              </a:rPr>
              <a:t>”</a:t>
            </a:r>
            <a:endParaRPr lang="en-US" altLang="ja-JP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  <a:latin typeface="Tahoma" charset="0"/>
              </a:rPr>
              <a:t>noisy</a:t>
            </a:r>
            <a:r>
              <a:rPr lang="en-US">
                <a:latin typeface="Tahoma" charset="0"/>
              </a:rPr>
              <a:t>: containing errors or outliers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e.g., Salary=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-10</a:t>
            </a:r>
            <a:r>
              <a:rPr lang="ja-JP" altLang="en-US">
                <a:latin typeface="Tahoma" charset="0"/>
              </a:rPr>
              <a:t>”</a:t>
            </a:r>
            <a:endParaRPr lang="en-US" altLang="ja-JP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  <a:latin typeface="Tahoma" charset="0"/>
              </a:rPr>
              <a:t>inconsistent</a:t>
            </a:r>
            <a:r>
              <a:rPr lang="en-US">
                <a:latin typeface="Tahoma" charset="0"/>
              </a:rPr>
              <a:t>: containing discrepancies in codes or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e.g., Age=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42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Birthday=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03/07/1997</a:t>
            </a:r>
            <a:r>
              <a:rPr lang="ja-JP" altLang="en-US">
                <a:latin typeface="Tahoma" charset="0"/>
              </a:rPr>
              <a:t>”</a:t>
            </a:r>
            <a:endParaRPr lang="en-US" altLang="ja-JP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e.g., Was rating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1,2,3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, now rating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A, B, C</a:t>
            </a:r>
            <a:r>
              <a:rPr lang="ja-JP" altLang="en-US">
                <a:latin typeface="Tahoma" charset="0"/>
              </a:rPr>
              <a:t>”</a:t>
            </a:r>
            <a:endParaRPr lang="en-US" altLang="ja-JP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e.g., discrepancy between duplicate records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15C04BC-8617-F043-ABFE-2B9D4C1C0D5C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18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C. Scales of Measurement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114800"/>
          </a:xfrm>
          <a:solidFill>
            <a:srgbClr val="99CCFF"/>
          </a:solidFill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en-US" sz="2800" b="1">
                <a:solidFill>
                  <a:schemeClr val="accent2"/>
                </a:solidFill>
              </a:rPr>
              <a:t>Data</a:t>
            </a:r>
            <a:r>
              <a:rPr lang="en-US" sz="2800"/>
              <a:t> is the plural of a datum, which are generated by the recording of measurements</a:t>
            </a:r>
          </a:p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en-US" sz="2800" b="1">
                <a:solidFill>
                  <a:schemeClr val="accent2"/>
                </a:solidFill>
              </a:rPr>
              <a:t>Measurements</a:t>
            </a:r>
            <a:r>
              <a:rPr lang="en-US" sz="2800"/>
              <a:t> involves the </a:t>
            </a:r>
            <a:r>
              <a:rPr lang="en-US" sz="2800" b="1">
                <a:solidFill>
                  <a:schemeClr val="accent2"/>
                </a:solidFill>
              </a:rPr>
              <a:t>categorization</a:t>
            </a:r>
            <a:r>
              <a:rPr lang="en-US" sz="2800"/>
              <a:t> of an item (i.e., assigning an item to a set of types) when the measure is </a:t>
            </a:r>
            <a:r>
              <a:rPr lang="en-US" sz="2800" b="1">
                <a:solidFill>
                  <a:schemeClr val="accent2"/>
                </a:solidFill>
              </a:rPr>
              <a:t>qualitative</a:t>
            </a:r>
          </a:p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en-US" sz="2800"/>
              <a:t>or makes use of a </a:t>
            </a:r>
            <a:r>
              <a:rPr lang="en-US" sz="2800" b="1">
                <a:solidFill>
                  <a:schemeClr val="accent2"/>
                </a:solidFill>
              </a:rPr>
              <a:t>number</a:t>
            </a:r>
            <a:r>
              <a:rPr lang="en-US" sz="2800"/>
              <a:t> to give something a </a:t>
            </a:r>
            <a:r>
              <a:rPr lang="en-US" sz="2800" b="1">
                <a:solidFill>
                  <a:schemeClr val="accent2"/>
                </a:solidFill>
              </a:rPr>
              <a:t>quantitative</a:t>
            </a:r>
            <a:r>
              <a:rPr lang="en-US" sz="2800"/>
              <a:t> measurement</a:t>
            </a:r>
          </a:p>
        </p:txBody>
      </p:sp>
    </p:spTree>
    <p:extLst>
      <p:ext uri="{BB962C8B-B14F-4D97-AF65-F5344CB8AC3E}">
        <p14:creationId xmlns:p14="http://schemas.microsoft.com/office/powerpoint/2010/main" val="18535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C. Scales of Measurement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82000" cy="4114800"/>
          </a:xfrm>
          <a:solidFill>
            <a:srgbClr val="99CCFF"/>
          </a:solidFill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en-US" sz="2800"/>
              <a:t>The </a:t>
            </a:r>
            <a:r>
              <a:rPr lang="en-US" sz="2800" b="1">
                <a:solidFill>
                  <a:schemeClr val="accent2"/>
                </a:solidFill>
              </a:rPr>
              <a:t>data</a:t>
            </a:r>
            <a:r>
              <a:rPr lang="en-US" sz="2800"/>
              <a:t> used in statistical analyses can divided into four types: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buFontTx/>
              <a:buNone/>
            </a:pPr>
            <a:r>
              <a:rPr lang="en-US"/>
              <a:t>1. The </a:t>
            </a:r>
            <a:r>
              <a:rPr lang="en-US" b="1">
                <a:solidFill>
                  <a:schemeClr val="accent2"/>
                </a:solidFill>
              </a:rPr>
              <a:t>Nominal</a:t>
            </a:r>
            <a:r>
              <a:rPr lang="en-US"/>
              <a:t> Scale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buFontTx/>
              <a:buNone/>
            </a:pPr>
            <a:r>
              <a:rPr lang="en-US"/>
              <a:t>2. The </a:t>
            </a:r>
            <a:r>
              <a:rPr lang="en-US" b="1">
                <a:solidFill>
                  <a:schemeClr val="accent2"/>
                </a:solidFill>
              </a:rPr>
              <a:t>Ordinal</a:t>
            </a:r>
            <a:r>
              <a:rPr lang="en-US"/>
              <a:t> Scale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buFontTx/>
              <a:buNone/>
            </a:pPr>
            <a:r>
              <a:rPr lang="en-US"/>
              <a:t>3. The </a:t>
            </a:r>
            <a:r>
              <a:rPr lang="en-US" b="1">
                <a:solidFill>
                  <a:schemeClr val="accent2"/>
                </a:solidFill>
              </a:rPr>
              <a:t>interval</a:t>
            </a:r>
            <a:r>
              <a:rPr lang="en-US"/>
              <a:t> Scale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buFontTx/>
              <a:buNone/>
            </a:pPr>
            <a:r>
              <a:rPr lang="en-US"/>
              <a:t>4. The </a:t>
            </a:r>
            <a:r>
              <a:rPr lang="en-US" b="1">
                <a:solidFill>
                  <a:schemeClr val="accent2"/>
                </a:solidFill>
              </a:rPr>
              <a:t>Ratio</a:t>
            </a:r>
            <a:r>
              <a:rPr lang="en-US"/>
              <a:t> Scale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5105400" y="3200400"/>
            <a:ext cx="34448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/>
              <a:t>As we progress through these scales, the types of data they describe have increasing information content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4724400" y="3124200"/>
            <a:ext cx="0" cy="2362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The Nominal Scale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9600" cy="54102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800" b="1">
                <a:solidFill>
                  <a:schemeClr val="accent2"/>
                </a:solidFill>
              </a:rPr>
              <a:t>Nominal scale</a:t>
            </a:r>
            <a:r>
              <a:rPr lang="en-US" sz="2800"/>
              <a:t> data are data that can simply be broken down into </a:t>
            </a:r>
            <a:r>
              <a:rPr lang="en-US" sz="2800" b="1">
                <a:solidFill>
                  <a:schemeClr val="accent2"/>
                </a:solidFill>
              </a:rPr>
              <a:t>categories</a:t>
            </a:r>
            <a:r>
              <a:rPr lang="en-US" sz="2800"/>
              <a:t>, i.e., having to do with names or types</a:t>
            </a:r>
          </a:p>
          <a:p>
            <a:pPr>
              <a:lnSpc>
                <a:spcPct val="105000"/>
              </a:lnSpc>
            </a:pPr>
            <a:r>
              <a:rPr lang="en-US" sz="2800" b="1">
                <a:solidFill>
                  <a:schemeClr val="accent2"/>
                </a:solidFill>
              </a:rPr>
              <a:t>Dichotomous</a:t>
            </a:r>
            <a:r>
              <a:rPr lang="en-US" sz="2800"/>
              <a:t> or </a:t>
            </a:r>
            <a:r>
              <a:rPr lang="en-US" sz="2800" b="1">
                <a:solidFill>
                  <a:schemeClr val="accent2"/>
                </a:solidFill>
              </a:rPr>
              <a:t>binary</a:t>
            </a:r>
            <a:r>
              <a:rPr lang="en-US" sz="2800"/>
              <a:t> nominal data has just two types, e.g., yes/no, female/male, is/is not, hot/cold, etc</a:t>
            </a:r>
          </a:p>
          <a:p>
            <a:pPr>
              <a:lnSpc>
                <a:spcPct val="105000"/>
              </a:lnSpc>
            </a:pPr>
            <a:r>
              <a:rPr lang="en-US" sz="2800" b="1">
                <a:solidFill>
                  <a:schemeClr val="accent2"/>
                </a:solidFill>
              </a:rPr>
              <a:t>Multichotomous</a:t>
            </a:r>
            <a:r>
              <a:rPr lang="en-US" sz="2800"/>
              <a:t> data has more than two types, e.g., vegetation types, soil types, counties, eye color, etc</a:t>
            </a:r>
          </a:p>
          <a:p>
            <a:pPr>
              <a:lnSpc>
                <a:spcPct val="105000"/>
              </a:lnSpc>
            </a:pPr>
            <a:r>
              <a:rPr lang="en-US" sz="2800" b="1" u="sng">
                <a:solidFill>
                  <a:schemeClr val="hlink"/>
                </a:solidFill>
              </a:rPr>
              <a:t>Not a scale</a:t>
            </a:r>
            <a:r>
              <a:rPr lang="en-US" sz="2800"/>
              <a:t> in the sense that categories cannot be ranked or ordered (no greater/less than)</a:t>
            </a:r>
          </a:p>
        </p:txBody>
      </p:sp>
    </p:spTree>
    <p:extLst>
      <p:ext uri="{BB962C8B-B14F-4D97-AF65-F5344CB8AC3E}">
        <p14:creationId xmlns:p14="http://schemas.microsoft.com/office/powerpoint/2010/main" val="3742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The Ordinal Scale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7150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35000"/>
              </a:spcBef>
            </a:pPr>
            <a:r>
              <a:rPr lang="en-US" sz="2800" b="1">
                <a:solidFill>
                  <a:schemeClr val="accent2"/>
                </a:solidFill>
              </a:rPr>
              <a:t>Ordinal scale</a:t>
            </a:r>
            <a:r>
              <a:rPr lang="en-US" sz="2800"/>
              <a:t> data can be categorized </a:t>
            </a:r>
            <a:r>
              <a:rPr lang="en-US" sz="2800" b="1">
                <a:solidFill>
                  <a:schemeClr val="accent2"/>
                </a:solidFill>
              </a:rPr>
              <a:t>AND</a:t>
            </a:r>
            <a:r>
              <a:rPr lang="en-US" sz="2800"/>
              <a:t> can be placed in an </a:t>
            </a:r>
            <a:r>
              <a:rPr lang="en-US" sz="2800" b="1">
                <a:solidFill>
                  <a:schemeClr val="accent2"/>
                </a:solidFill>
              </a:rPr>
              <a:t>order</a:t>
            </a:r>
            <a:r>
              <a:rPr lang="en-US" sz="2800"/>
              <a:t>, i.e., categories that can be assigned a relative importance and can be ranked such that numerical category values have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</a:pPr>
            <a:r>
              <a:rPr lang="en-US" sz="2400" b="1">
                <a:solidFill>
                  <a:schemeClr val="hlink"/>
                </a:solidFill>
              </a:rPr>
              <a:t>star-system</a:t>
            </a:r>
            <a:r>
              <a:rPr lang="en-US" sz="2400"/>
              <a:t> restaurant rankings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Tx/>
              <a:buNone/>
            </a:pPr>
            <a:r>
              <a:rPr lang="en-US" sz="2400"/>
              <a:t>	  5 stars &gt; 4 stars, 4 stars &gt; 3 stars, 5 stars  &gt; 2 stars</a:t>
            </a:r>
          </a:p>
          <a:p>
            <a:pPr>
              <a:lnSpc>
                <a:spcPct val="105000"/>
              </a:lnSpc>
              <a:spcBef>
                <a:spcPct val="35000"/>
              </a:spcBef>
            </a:pPr>
            <a:r>
              <a:rPr lang="en-US" sz="2800" b="1">
                <a:solidFill>
                  <a:schemeClr val="accent2"/>
                </a:solidFill>
              </a:rPr>
              <a:t>BUT</a:t>
            </a:r>
            <a:r>
              <a:rPr lang="en-US" sz="2800"/>
              <a:t> ordinal data still are not </a:t>
            </a:r>
            <a:r>
              <a:rPr lang="en-US" sz="2800" b="1">
                <a:solidFill>
                  <a:schemeClr val="accent2"/>
                </a:solidFill>
              </a:rPr>
              <a:t>scalar</a:t>
            </a:r>
            <a:r>
              <a:rPr lang="en-US" sz="2800"/>
              <a:t> in the sense that differences between categories do not have a </a:t>
            </a:r>
            <a:r>
              <a:rPr lang="en-US" sz="2800" b="1">
                <a:solidFill>
                  <a:schemeClr val="accent2"/>
                </a:solidFill>
              </a:rPr>
              <a:t>quantitative</a:t>
            </a:r>
            <a:r>
              <a:rPr lang="en-US" sz="2800"/>
              <a:t> meaning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</a:pPr>
            <a:r>
              <a:rPr lang="en-US" sz="2400"/>
              <a:t>i.e., a 5 star restaurant is not superior to a 4 star restaurant by the same amount as a 4 star restaurant is than a 3 star restaurant</a:t>
            </a:r>
          </a:p>
        </p:txBody>
      </p:sp>
    </p:spTree>
    <p:extLst>
      <p:ext uri="{BB962C8B-B14F-4D97-AF65-F5344CB8AC3E}">
        <p14:creationId xmlns:p14="http://schemas.microsoft.com/office/powerpoint/2010/main" val="3295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68363"/>
          </a:xfrm>
        </p:spPr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The Interval Scale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52578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 b="1">
                <a:solidFill>
                  <a:schemeClr val="accent2"/>
                </a:solidFill>
              </a:rPr>
              <a:t>Interval scale</a:t>
            </a:r>
            <a:r>
              <a:rPr lang="en-US" sz="2800"/>
              <a:t> data take the notion of </a:t>
            </a:r>
            <a:r>
              <a:rPr lang="en-US" sz="2800" b="1">
                <a:solidFill>
                  <a:schemeClr val="accent2"/>
                </a:solidFill>
              </a:rPr>
              <a:t>ranking</a:t>
            </a:r>
            <a:r>
              <a:rPr lang="en-US" sz="2800"/>
              <a:t> items in order one step further, since the </a:t>
            </a:r>
            <a:r>
              <a:rPr lang="en-US" sz="2800" b="1">
                <a:solidFill>
                  <a:schemeClr val="hlink"/>
                </a:solidFill>
              </a:rPr>
              <a:t>distance</a:t>
            </a:r>
            <a:r>
              <a:rPr lang="en-US" sz="2800"/>
              <a:t> between adjacent points on the scale are </a:t>
            </a:r>
            <a:r>
              <a:rPr lang="en-US" sz="2800" b="1">
                <a:solidFill>
                  <a:schemeClr val="accent2"/>
                </a:solidFill>
              </a:rPr>
              <a:t>equal</a:t>
            </a:r>
            <a:r>
              <a:rPr lang="en-US" sz="2800"/>
              <a:t> 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/>
              <a:t>For instance, the </a:t>
            </a:r>
            <a:r>
              <a:rPr lang="en-US" sz="2800" b="1">
                <a:solidFill>
                  <a:schemeClr val="accent2"/>
                </a:solidFill>
              </a:rPr>
              <a:t>Fahrenheit</a:t>
            </a:r>
            <a:r>
              <a:rPr lang="en-US" sz="2800"/>
              <a:t> scale is an interval scale, since each degree is equal but there is no absolute zero point.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/>
              <a:t>This means that although we can </a:t>
            </a:r>
            <a:r>
              <a:rPr lang="en-US" sz="2800" b="1">
                <a:solidFill>
                  <a:schemeClr val="accent2"/>
                </a:solidFill>
              </a:rPr>
              <a:t>add</a:t>
            </a:r>
            <a:r>
              <a:rPr lang="en-US" sz="2800"/>
              <a:t> and </a:t>
            </a:r>
            <a:r>
              <a:rPr lang="en-US" sz="2800" b="1">
                <a:solidFill>
                  <a:schemeClr val="accent2"/>
                </a:solidFill>
              </a:rPr>
              <a:t>subtract</a:t>
            </a:r>
            <a:r>
              <a:rPr lang="en-US" sz="2800"/>
              <a:t> degrees (100° is 10° warmer than 90°), we cannot </a:t>
            </a:r>
            <a:r>
              <a:rPr lang="en-US" sz="2800" b="1">
                <a:solidFill>
                  <a:schemeClr val="accent2"/>
                </a:solidFill>
              </a:rPr>
              <a:t>multiply</a:t>
            </a:r>
            <a:r>
              <a:rPr lang="en-US" sz="2800"/>
              <a:t> values or create ratios (100° is not twice as warm as 50°)  </a:t>
            </a:r>
          </a:p>
        </p:txBody>
      </p:sp>
    </p:spTree>
    <p:extLst>
      <p:ext uri="{BB962C8B-B14F-4D97-AF65-F5344CB8AC3E}">
        <p14:creationId xmlns:p14="http://schemas.microsoft.com/office/powerpoint/2010/main" val="28728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3600" b="1">
                <a:solidFill>
                  <a:schemeClr val="hlink"/>
                </a:solidFill>
              </a:rPr>
              <a:t>The Ratio Scale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50292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sz="2800"/>
              <a:t>Similar to the interval scale, but with the </a:t>
            </a:r>
            <a:r>
              <a:rPr lang="en-US" sz="2800" b="1">
                <a:solidFill>
                  <a:schemeClr val="accent2"/>
                </a:solidFill>
              </a:rPr>
              <a:t>addition</a:t>
            </a:r>
            <a:r>
              <a:rPr lang="en-US" sz="2800"/>
              <a:t> of having a </a:t>
            </a:r>
            <a:r>
              <a:rPr lang="en-US" sz="2800" b="1">
                <a:solidFill>
                  <a:schemeClr val="accent2"/>
                </a:solidFill>
              </a:rPr>
              <a:t>meaningful</a:t>
            </a:r>
            <a:r>
              <a:rPr lang="en-US" sz="2800"/>
              <a:t> </a:t>
            </a:r>
            <a:r>
              <a:rPr lang="en-US" sz="2800" b="1">
                <a:solidFill>
                  <a:schemeClr val="hlink"/>
                </a:solidFill>
              </a:rPr>
              <a:t>zero value</a:t>
            </a:r>
            <a:r>
              <a:rPr lang="en-US" sz="2800"/>
              <a:t>, which allows us to compare values using </a:t>
            </a:r>
            <a:r>
              <a:rPr lang="en-US" sz="2800" b="1">
                <a:solidFill>
                  <a:schemeClr val="accent2"/>
                </a:solidFill>
              </a:rPr>
              <a:t>multiplication</a:t>
            </a:r>
            <a:r>
              <a:rPr lang="en-US" sz="2800"/>
              <a:t> and </a:t>
            </a:r>
            <a:r>
              <a:rPr lang="en-US" sz="2800" b="1">
                <a:solidFill>
                  <a:schemeClr val="accent2"/>
                </a:solidFill>
              </a:rPr>
              <a:t>division</a:t>
            </a:r>
            <a:r>
              <a:rPr lang="en-US" sz="2800"/>
              <a:t> operations, e.g., precipitation, weights, heights, etc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sz="2800"/>
              <a:t>e.g., </a:t>
            </a:r>
            <a:r>
              <a:rPr lang="en-US" sz="2800" b="1">
                <a:solidFill>
                  <a:schemeClr val="accent2"/>
                </a:solidFill>
              </a:rPr>
              <a:t>rain</a:t>
            </a:r>
            <a:r>
              <a:rPr lang="en-US" sz="2800"/>
              <a:t> – We can say that 2 inches of rain is twice as much rain as 1 inch of rain because this is a ratio scale measurement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sz="2800"/>
              <a:t>e.g., </a:t>
            </a:r>
            <a:r>
              <a:rPr lang="en-US" sz="2800" b="1">
                <a:solidFill>
                  <a:schemeClr val="accent2"/>
                </a:solidFill>
              </a:rPr>
              <a:t>age</a:t>
            </a:r>
            <a:r>
              <a:rPr lang="en-US" sz="2800"/>
              <a:t> – a 100-year old person is indeed twice as old as a 50-year old one</a:t>
            </a:r>
          </a:p>
        </p:txBody>
      </p:sp>
    </p:spTree>
    <p:extLst>
      <p:ext uri="{BB962C8B-B14F-4D97-AF65-F5344CB8AC3E}">
        <p14:creationId xmlns:p14="http://schemas.microsoft.com/office/powerpoint/2010/main" val="19313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Which one is better: mean, median, or mode?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2438"/>
            <a:ext cx="8686800" cy="4525962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/>
              <a:t>The </a:t>
            </a:r>
            <a:r>
              <a:rPr lang="en-US" sz="2800" b="1">
                <a:solidFill>
                  <a:schemeClr val="accent2"/>
                </a:solidFill>
              </a:rPr>
              <a:t>mean</a:t>
            </a:r>
            <a:r>
              <a:rPr lang="en-US" sz="2800"/>
              <a:t> is valid only for </a:t>
            </a:r>
            <a:r>
              <a:rPr lang="en-US" sz="2800" b="1">
                <a:solidFill>
                  <a:schemeClr val="hlink"/>
                </a:solidFill>
              </a:rPr>
              <a:t>interval</a:t>
            </a:r>
            <a:r>
              <a:rPr lang="en-US" sz="2800"/>
              <a:t> data or </a:t>
            </a:r>
            <a:r>
              <a:rPr lang="en-US" sz="2800" b="1">
                <a:solidFill>
                  <a:schemeClr val="hlink"/>
                </a:solidFill>
              </a:rPr>
              <a:t>ratio</a:t>
            </a:r>
            <a:r>
              <a:rPr lang="en-US" sz="2800"/>
              <a:t> data.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/>
              <a:t>The </a:t>
            </a:r>
            <a:r>
              <a:rPr lang="en-US" sz="2800" b="1">
                <a:solidFill>
                  <a:schemeClr val="accent2"/>
                </a:solidFill>
              </a:rPr>
              <a:t>median</a:t>
            </a:r>
            <a:r>
              <a:rPr lang="en-US" sz="2800"/>
              <a:t> can be determined for </a:t>
            </a:r>
            <a:r>
              <a:rPr lang="en-US" sz="2800" b="1">
                <a:solidFill>
                  <a:schemeClr val="hlink"/>
                </a:solidFill>
              </a:rPr>
              <a:t>ordinal</a:t>
            </a:r>
            <a:r>
              <a:rPr lang="en-US" sz="2800"/>
              <a:t> data as well as </a:t>
            </a:r>
            <a:r>
              <a:rPr lang="en-US" sz="2800" b="1">
                <a:solidFill>
                  <a:schemeClr val="hlink"/>
                </a:solidFill>
              </a:rPr>
              <a:t>interval</a:t>
            </a:r>
            <a:r>
              <a:rPr lang="en-US" sz="2800"/>
              <a:t> and </a:t>
            </a:r>
            <a:r>
              <a:rPr lang="en-US" sz="2800" b="1">
                <a:solidFill>
                  <a:schemeClr val="hlink"/>
                </a:solidFill>
              </a:rPr>
              <a:t>ratio</a:t>
            </a:r>
            <a:r>
              <a:rPr lang="en-US" sz="2800"/>
              <a:t> data.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/>
              <a:t> The </a:t>
            </a:r>
            <a:r>
              <a:rPr lang="en-US" sz="2800" b="1">
                <a:solidFill>
                  <a:schemeClr val="accent2"/>
                </a:solidFill>
              </a:rPr>
              <a:t>mode</a:t>
            </a:r>
            <a:r>
              <a:rPr lang="en-US" sz="2800"/>
              <a:t> can be used with </a:t>
            </a:r>
            <a:r>
              <a:rPr lang="en-US" sz="2800" b="1">
                <a:solidFill>
                  <a:schemeClr val="hlink"/>
                </a:solidFill>
              </a:rPr>
              <a:t>nominal</a:t>
            </a:r>
            <a:r>
              <a:rPr lang="en-US" sz="2800"/>
              <a:t>, </a:t>
            </a:r>
            <a:r>
              <a:rPr lang="en-US" sz="2800" b="1">
                <a:solidFill>
                  <a:schemeClr val="hlink"/>
                </a:solidFill>
              </a:rPr>
              <a:t>ordinal</a:t>
            </a:r>
            <a:r>
              <a:rPr lang="en-US" sz="2800"/>
              <a:t>, </a:t>
            </a:r>
            <a:r>
              <a:rPr lang="en-US" sz="2800" b="1">
                <a:solidFill>
                  <a:schemeClr val="hlink"/>
                </a:solidFill>
              </a:rPr>
              <a:t>interval</a:t>
            </a:r>
            <a:r>
              <a:rPr lang="en-US" sz="2800"/>
              <a:t>, and </a:t>
            </a:r>
            <a:r>
              <a:rPr lang="en-US" sz="2800" b="1">
                <a:solidFill>
                  <a:schemeClr val="hlink"/>
                </a:solidFill>
              </a:rPr>
              <a:t>ratio</a:t>
            </a:r>
            <a:r>
              <a:rPr lang="en-US" sz="2800"/>
              <a:t> data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 b="1">
                <a:solidFill>
                  <a:schemeClr val="accent2"/>
                </a:solidFill>
              </a:rPr>
              <a:t>Mode</a:t>
            </a:r>
            <a:r>
              <a:rPr lang="en-US" sz="2800"/>
              <a:t> is the </a:t>
            </a:r>
            <a:r>
              <a:rPr lang="en-US" sz="2800" b="1">
                <a:solidFill>
                  <a:schemeClr val="accent2"/>
                </a:solidFill>
              </a:rPr>
              <a:t>only</a:t>
            </a:r>
            <a:r>
              <a:rPr lang="en-US" sz="2800"/>
              <a:t> measure of central tendency that can be used with </a:t>
            </a:r>
            <a:r>
              <a:rPr lang="en-US" sz="2800" b="1">
                <a:solidFill>
                  <a:schemeClr val="hlink"/>
                </a:solidFill>
              </a:rPr>
              <a:t>nominal</a:t>
            </a:r>
            <a:r>
              <a:rPr lang="en-US" sz="280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019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Which one is better: mean, median, or mode?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b="1">
                <a:solidFill>
                  <a:schemeClr val="accent2"/>
                </a:solidFill>
              </a:rPr>
              <a:t>It also depends on the nature of the distribution</a:t>
            </a:r>
          </a:p>
        </p:txBody>
      </p:sp>
      <p:graphicFrame>
        <p:nvGraphicFramePr>
          <p:cNvPr id="11776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212975"/>
          <a:ext cx="6019800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Bitmap Image" r:id="rId4" imgW="5830114" imgH="3847619" progId="Paint.Picture">
                  <p:embed/>
                </p:oleObj>
              </mc:Choice>
              <mc:Fallback>
                <p:oleObj name="Bitmap Image" r:id="rId4" imgW="5830114" imgH="38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12975"/>
                        <a:ext cx="6019800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1657350" y="3976688"/>
            <a:ext cx="587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Multi-modal distribution                    Unimodal symmetric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1822450" y="6110288"/>
            <a:ext cx="556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Unimodal skewed                            Unimodal skewed</a:t>
            </a:r>
          </a:p>
        </p:txBody>
      </p:sp>
    </p:spTree>
    <p:extLst>
      <p:ext uri="{BB962C8B-B14F-4D97-AF65-F5344CB8AC3E}">
        <p14:creationId xmlns:p14="http://schemas.microsoft.com/office/powerpoint/2010/main" val="16813264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Which one is better: mean, median, or mode?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724400"/>
          </a:xfrm>
          <a:solidFill>
            <a:srgbClr val="99CCFF"/>
          </a:solidFill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 b="1">
                <a:solidFill>
                  <a:schemeClr val="accent2"/>
                </a:solidFill>
              </a:rPr>
              <a:t>It also depends on your goals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/>
              <a:t>Consider a company that has nine employees with salaries of 35,000 a year, and their </a:t>
            </a:r>
            <a:r>
              <a:rPr lang="en-US" sz="2800" b="1">
                <a:solidFill>
                  <a:schemeClr val="accent2"/>
                </a:solidFill>
              </a:rPr>
              <a:t>supervisor</a:t>
            </a:r>
            <a:r>
              <a:rPr lang="en-US" sz="2800"/>
              <a:t> makes 150,000 a year. 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/>
              <a:t>If you want to describe the </a:t>
            </a:r>
            <a:r>
              <a:rPr lang="en-US" sz="2800" b="1">
                <a:solidFill>
                  <a:schemeClr val="accent2"/>
                </a:solidFill>
              </a:rPr>
              <a:t>typical</a:t>
            </a:r>
            <a:r>
              <a:rPr lang="en-US" sz="2800"/>
              <a:t> salary in the company, which statistics will you use? 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800"/>
              <a:t>I will use mode or median (35,000), because it tells what salary </a:t>
            </a:r>
            <a:r>
              <a:rPr lang="en-US" sz="2800" b="1">
                <a:solidFill>
                  <a:schemeClr val="accent2"/>
                </a:solidFill>
              </a:rPr>
              <a:t>most</a:t>
            </a:r>
            <a:r>
              <a:rPr lang="en-US" sz="2800" b="1"/>
              <a:t> </a:t>
            </a:r>
            <a:r>
              <a:rPr lang="en-US" sz="2800"/>
              <a:t>people get</a:t>
            </a:r>
            <a:r>
              <a:rPr lang="en-US"/>
              <a:t> 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903413" y="6400800"/>
            <a:ext cx="5259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Source: http://www.shodor.org/interactivate/discussions/sd1.html</a:t>
            </a:r>
          </a:p>
        </p:txBody>
      </p:sp>
    </p:spTree>
    <p:extLst>
      <p:ext uri="{BB962C8B-B14F-4D97-AF65-F5344CB8AC3E}">
        <p14:creationId xmlns:p14="http://schemas.microsoft.com/office/powerpoint/2010/main" val="28059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Which one is better: mean, median, or mode?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5059363"/>
          </a:xfrm>
          <a:solidFill>
            <a:srgbClr val="99CCFF"/>
          </a:solidFill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sz="2800" b="1">
                <a:solidFill>
                  <a:schemeClr val="accent2"/>
                </a:solidFill>
              </a:rPr>
              <a:t>It also depends on your goals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sz="2800"/>
              <a:t>Consider a company that has nine employees with salaries of 35,000 a year, and their </a:t>
            </a:r>
            <a:r>
              <a:rPr lang="en-US" sz="2800" b="1">
                <a:solidFill>
                  <a:schemeClr val="accent2"/>
                </a:solidFill>
              </a:rPr>
              <a:t>supervisor</a:t>
            </a:r>
            <a:r>
              <a:rPr lang="en-US" sz="2800"/>
              <a:t> makes 150,000 a year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sz="2800"/>
              <a:t>What if you are a </a:t>
            </a:r>
            <a:r>
              <a:rPr lang="en-US" sz="2800" b="1">
                <a:solidFill>
                  <a:schemeClr val="accent2"/>
                </a:solidFill>
              </a:rPr>
              <a:t>recruiting officer</a:t>
            </a:r>
            <a:r>
              <a:rPr lang="en-US" sz="2800"/>
              <a:t> for the company that wants to make a </a:t>
            </a:r>
            <a:r>
              <a:rPr lang="en-US" sz="2800" b="1">
                <a:solidFill>
                  <a:schemeClr val="accent2"/>
                </a:solidFill>
              </a:rPr>
              <a:t>good impression</a:t>
            </a:r>
            <a:r>
              <a:rPr lang="en-US" sz="2800"/>
              <a:t> on a </a:t>
            </a:r>
            <a:r>
              <a:rPr lang="en-US" sz="2800" b="1">
                <a:solidFill>
                  <a:schemeClr val="accent2"/>
                </a:solidFill>
              </a:rPr>
              <a:t>prospective</a:t>
            </a:r>
            <a:r>
              <a:rPr lang="en-US" sz="2800"/>
              <a:t> employee? 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sz="2800"/>
              <a:t>The mean is (35,000*9 + 150,000)/10 = 46,500 I would probably say: "The average salary in our company is 46,500" using mean 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903413" y="6477000"/>
            <a:ext cx="5259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Source: http://www.shodor.org/interactivate/discussions/sd1.html</a:t>
            </a:r>
          </a:p>
        </p:txBody>
      </p:sp>
    </p:spTree>
    <p:extLst>
      <p:ext uri="{BB962C8B-B14F-4D97-AF65-F5344CB8AC3E}">
        <p14:creationId xmlns:p14="http://schemas.microsoft.com/office/powerpoint/2010/main" val="37509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02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</a:rPr>
              <a:t>Why Is Data Dirty?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1813807"/>
            <a:ext cx="83820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Incomplete data may come from</a:t>
            </a:r>
          </a:p>
          <a:p>
            <a:pPr lvl="1" eaLnBrk="1" hangingPunct="1"/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Not applicable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data value when collected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Different considerations between the time when the data was collected and when it is analyzed.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Human/hardware/software problems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Noisy data (incorrect values) may come from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Faulty data collection instruments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Human or computer error at data entry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Errors in data transmission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Inconsistent data may come from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Different data sources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Functional dependency violation (e.g., modify some linked data)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Duplicate records also need data cleaning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57846F-DA06-284F-B7BB-BB7C62279F55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94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562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Tahoma" charset="0"/>
              </a:rPr>
              <a:t> Symmetric vs. Skewed Data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5334000" cy="1219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Median, mean and mode of symmetric, positively and negatively skewed data</a:t>
            </a:r>
          </a:p>
        </p:txBody>
      </p:sp>
      <p:pic>
        <p:nvPicPr>
          <p:cNvPr id="32774" name="Picture 6" descr="rightskewed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b="10494"/>
          <a:stretch>
            <a:fillRect/>
          </a:stretch>
        </p:blipFill>
        <p:spPr>
          <a:xfrm>
            <a:off x="4416988" y="3606800"/>
            <a:ext cx="4114800" cy="2438400"/>
          </a:xfrm>
          <a:noFill/>
        </p:spPr>
      </p:pic>
      <p:pic>
        <p:nvPicPr>
          <p:cNvPr id="32775" name="Picture 8" descr="leftskew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86100"/>
            <a:ext cx="4876800" cy="3771900"/>
          </a:xfrm>
          <a:noFill/>
        </p:spPr>
      </p:pic>
      <p:sp>
        <p:nvSpPr>
          <p:cNvPr id="32769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28D661-F168-6E42-B255-E359AFEF919C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3277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3277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C0208B-9AC3-0E46-AD99-F7A45E4D1E53}" type="slidenum">
              <a:rPr lang="en-US" sz="1200"/>
              <a:pPr eaLnBrk="1" hangingPunct="1"/>
              <a:t>40</a:t>
            </a:fld>
            <a:endParaRPr lang="en-US" sz="1200"/>
          </a:p>
        </p:txBody>
      </p:sp>
      <p:pic>
        <p:nvPicPr>
          <p:cNvPr id="32776" name="Picture 10" descr="ha02skew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1496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467600" cy="9144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</a:rPr>
              <a:t>Chapter 2: Data Preprocessing</a:t>
            </a:r>
          </a:p>
        </p:txBody>
      </p:sp>
      <p:sp>
        <p:nvSpPr>
          <p:cNvPr id="38917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72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Why preprocess the data?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Descriptive data summarization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solidFill>
                  <a:schemeClr val="hlink"/>
                </a:solidFill>
                <a:latin typeface="Tahoma" charset="0"/>
              </a:rPr>
              <a:t>Data cleaning 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Data integration and transformation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Data reduction</a:t>
            </a:r>
            <a:endParaRPr lang="en-US">
              <a:solidFill>
                <a:schemeClr val="hlink"/>
              </a:solidFill>
              <a:latin typeface="Tahoma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Discretization and concept hierarchy generation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Summary</a:t>
            </a:r>
          </a:p>
        </p:txBody>
      </p:sp>
      <p:sp>
        <p:nvSpPr>
          <p:cNvPr id="3891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EE044A-5A4B-1F4F-BC99-BF0BC56CF725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3BAFA2-D1AD-A64C-8B7E-DBBF515836D9}" type="slidenum">
              <a:rPr lang="en-US" sz="1200"/>
              <a:pPr eaLnBrk="1" hangingPunct="1"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083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7620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>
                <a:latin typeface="Tahoma" charset="0"/>
              </a:rPr>
              <a:t>Data Cleaning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01000" cy="48006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Importance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ahoma" charset="0"/>
              </a:rPr>
              <a:t>Data cleaning is one of the three biggest problems in data warehousing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altLang="ja-JP" sz="2400" dirty="0">
                <a:latin typeface="Tahoma" charset="0"/>
              </a:rPr>
              <a:t>—Ralph Kimball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ahoma" charset="0"/>
              </a:rPr>
              <a:t>Data cleaning is the number one problem in data warehousing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altLang="ja-JP" sz="2400" dirty="0">
                <a:latin typeface="Tahoma" charset="0"/>
              </a:rPr>
              <a:t>—DCI survey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>
                <a:latin typeface="Tahoma" charset="0"/>
              </a:rPr>
              <a:t>Data cleaning tasks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latin typeface="Tahoma" charset="0"/>
              </a:rPr>
              <a:t>Fill in missing values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latin typeface="Tahoma" charset="0"/>
              </a:rPr>
              <a:t>Identify outliers and smooth out noisy data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latin typeface="Tahoma" charset="0"/>
              </a:rPr>
              <a:t>Correct inconsistent data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latin typeface="Tahoma" charset="0"/>
              </a:rPr>
              <a:t>Resolve redundancy caused by data integration</a:t>
            </a:r>
          </a:p>
        </p:txBody>
      </p:sp>
      <p:sp>
        <p:nvSpPr>
          <p:cNvPr id="3993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012FE73-3471-3C48-A8C7-E9EFD7D58E9F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035B8F6-3A88-6A40-A6FA-22E59154EBB5}" type="slidenum">
              <a:rPr lang="en-US" sz="1200"/>
              <a:pPr eaLnBrk="1" hangingPunct="1"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917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</a:rPr>
              <a:t>How to Handle Missing Data?</a:t>
            </a:r>
          </a:p>
        </p:txBody>
      </p:sp>
      <p:sp>
        <p:nvSpPr>
          <p:cNvPr id="4301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058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000" dirty="0">
                <a:latin typeface="Tahoma" charset="0"/>
              </a:rPr>
              <a:t>Ignore the tuple: usually done when class label is missing (assuming the tasks in classification—not effective when the percentage of missing values per attribute varies considerably.</a:t>
            </a:r>
          </a:p>
          <a:p>
            <a:pPr eaLnBrk="1" hangingPunct="1">
              <a:lnSpc>
                <a:spcPct val="140000"/>
              </a:lnSpc>
            </a:pPr>
            <a:r>
              <a:rPr lang="en-US" sz="2000" dirty="0">
                <a:latin typeface="Tahoma" charset="0"/>
              </a:rPr>
              <a:t>Fill in the missing value manually: tedious + infeasible?</a:t>
            </a:r>
          </a:p>
          <a:p>
            <a:pPr eaLnBrk="1" hangingPunct="1">
              <a:lnSpc>
                <a:spcPct val="140000"/>
              </a:lnSpc>
            </a:pPr>
            <a:r>
              <a:rPr lang="en-US" sz="2000" dirty="0">
                <a:latin typeface="Tahoma" charset="0"/>
              </a:rPr>
              <a:t>Fill in it automatically with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>
                <a:latin typeface="Tahoma" charset="0"/>
              </a:rPr>
              <a:t>a global constant : e.g.,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unknown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, a new class?!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>
                <a:latin typeface="Tahoma" charset="0"/>
              </a:rPr>
              <a:t>the attribute mean</a:t>
            </a:r>
          </a:p>
          <a:p>
            <a:r>
              <a:rPr lang="en-US" dirty="0" smtClean="0"/>
              <a:t>Imputation</a:t>
            </a:r>
            <a:r>
              <a:rPr lang="en-US" dirty="0"/>
              <a:t>: fill in the missing value using the feature </a:t>
            </a:r>
            <a:r>
              <a:rPr lang="en-US" dirty="0" smtClean="0"/>
              <a:t>mean </a:t>
            </a:r>
            <a:r>
              <a:rPr lang="en-US" dirty="0"/>
              <a:t>or the most probable value. </a:t>
            </a:r>
            <a:endParaRPr lang="en-US" dirty="0">
              <a:effectLst/>
            </a:endParaRPr>
          </a:p>
        </p:txBody>
      </p:sp>
      <p:sp>
        <p:nvSpPr>
          <p:cNvPr id="4300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4AD581-8EEC-8F45-B6CE-C08B9DD41BC6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71CF9C-BB21-1745-B511-DCBED4BA10A1}" type="slidenum">
              <a:rPr lang="en-US" sz="1200"/>
              <a:pPr eaLnBrk="1" hangingPunct="1"/>
              <a:t>43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094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Imputing </a:t>
            </a:r>
            <a:r>
              <a:rPr lang="en-US" dirty="0" err="1"/>
              <a:t>MissingData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</a:t>
            </a:r>
            <a:r>
              <a:rPr lang="en-US" dirty="0"/>
              <a:t>missing observations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lead to serious biases.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missing data is relatively small, may be </a:t>
            </a:r>
            <a:r>
              <a:rPr lang="en-US" dirty="0" smtClean="0"/>
              <a:t>okay.</a:t>
            </a:r>
          </a:p>
          <a:p>
            <a:r>
              <a:rPr lang="en-US" dirty="0" smtClean="0"/>
              <a:t>Cold</a:t>
            </a:r>
            <a:r>
              <a:rPr lang="en-US" dirty="0"/>
              <a:t>-deck </a:t>
            </a:r>
            <a:r>
              <a:rPr lang="en-US" dirty="0" smtClean="0"/>
              <a:t>imputation</a:t>
            </a:r>
            <a:endParaRPr lang="en-US" dirty="0"/>
          </a:p>
          <a:p>
            <a:r>
              <a:rPr lang="en-US" dirty="0" smtClean="0"/>
              <a:t>Hot</a:t>
            </a:r>
            <a:r>
              <a:rPr lang="en-US" dirty="0"/>
              <a:t>-deck </a:t>
            </a:r>
            <a:r>
              <a:rPr lang="en-US" dirty="0" smtClean="0"/>
              <a:t>imputation</a:t>
            </a:r>
            <a:endParaRPr lang="en-US" dirty="0"/>
          </a:p>
          <a:p>
            <a:r>
              <a:rPr lang="en-US" dirty="0" smtClean="0"/>
              <a:t>Distribution</a:t>
            </a:r>
            <a:r>
              <a:rPr lang="en-US" dirty="0"/>
              <a:t>-based </a:t>
            </a:r>
            <a:r>
              <a:rPr lang="en-US" dirty="0" smtClean="0"/>
              <a:t>imputation</a:t>
            </a:r>
            <a:endParaRPr lang="en-US" dirty="0"/>
          </a:p>
          <a:p>
            <a:r>
              <a:rPr lang="en-US" dirty="0" smtClean="0"/>
              <a:t>Statistical </a:t>
            </a:r>
            <a:r>
              <a:rPr lang="en-US" dirty="0"/>
              <a:t>imputation </a:t>
            </a:r>
          </a:p>
          <a:p>
            <a:r>
              <a:rPr lang="en-US" dirty="0" smtClean="0"/>
              <a:t>Predictive </a:t>
            </a:r>
            <a:r>
              <a:rPr lang="en-US" dirty="0"/>
              <a:t>imputation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9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Cold-Deck Imputation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</a:t>
            </a:r>
            <a:r>
              <a:rPr lang="en-US" dirty="0"/>
              <a:t>in the data using means or other analysis of the variable to fill in the value. </a:t>
            </a:r>
          </a:p>
          <a:p>
            <a:r>
              <a:rPr lang="en-US" dirty="0" smtClean="0"/>
              <a:t>Measure </a:t>
            </a:r>
            <a:r>
              <a:rPr lang="en-US" dirty="0"/>
              <a:t>of central tendency (mean, median, mode)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09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Hot-Deck Imputation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most similar case to the case with a missing value and substitute the most similar case’s value for the missing case’s value. </a:t>
            </a:r>
          </a:p>
          <a:p>
            <a:r>
              <a:rPr lang="en-US" dirty="0" smtClean="0"/>
              <a:t>Advantages</a:t>
            </a:r>
            <a:r>
              <a:rPr lang="en-US" dirty="0"/>
              <a:t>: simplicity, maintains level of measurement, complete data at the end. </a:t>
            </a:r>
          </a:p>
          <a:p>
            <a:r>
              <a:rPr lang="en-US" dirty="0" smtClean="0"/>
              <a:t>Disadvantage</a:t>
            </a:r>
            <a:r>
              <a:rPr lang="en-US" dirty="0"/>
              <a:t>: can identify more than one similar case and randomly select or use average.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43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Distribution-based Imputation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</a:t>
            </a:r>
            <a:r>
              <a:rPr lang="en-US" dirty="0"/>
              <a:t>value based on the probability distribution of the non-missing data. </a:t>
            </a:r>
          </a:p>
          <a:p>
            <a:r>
              <a:rPr lang="en-US" dirty="0" smtClean="0"/>
              <a:t>Tries </a:t>
            </a:r>
            <a:r>
              <a:rPr lang="en-US" dirty="0"/>
              <a:t>to capture the “observed” empirical distribution of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3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Statistical </a:t>
            </a:r>
            <a:r>
              <a:rPr lang="en-US" dirty="0"/>
              <a:t>Imputation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 </a:t>
            </a:r>
            <a:r>
              <a:rPr lang="en-US" dirty="0" err="1"/>
              <a:t>regressor</a:t>
            </a:r>
            <a:r>
              <a:rPr lang="en-US" dirty="0"/>
              <a:t> to classify the input value 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the “missing” value as the “output” and the rest of the features as input </a:t>
            </a:r>
          </a:p>
          <a:p>
            <a:r>
              <a:rPr lang="en-US" dirty="0" smtClean="0"/>
              <a:t>Imputes </a:t>
            </a:r>
            <a:r>
              <a:rPr lang="en-US" dirty="0"/>
              <a:t>the value based on other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778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Imputation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a classifier model the underpinnings of the </a:t>
            </a:r>
            <a:r>
              <a:rPr lang="en-US" dirty="0" err="1"/>
              <a:t>missingness</a:t>
            </a:r>
            <a:r>
              <a:rPr lang="en-US" dirty="0"/>
              <a:t> mechanism.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5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400">
                <a:latin typeface="Tahoma" charset="0"/>
              </a:rPr>
              <a:t>Why Is Data Preprocessing Important?</a:t>
            </a:r>
            <a:endParaRPr lang="en-US">
              <a:latin typeface="Tahoma" charset="0"/>
            </a:endParaRPr>
          </a:p>
        </p:txBody>
      </p:sp>
      <p:sp>
        <p:nvSpPr>
          <p:cNvPr id="2253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No quality data, no quality mining results!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Quality decisions must be based on quality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>
                <a:latin typeface="Tahoma" charset="0"/>
              </a:rPr>
              <a:t>e.g., duplicate or missing data may cause incorrect or even misleading statistics.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Data warehouse needs consistent integration of quality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Data extraction, cleaning, and transformation comprises the majority of the work of building a data warehouse</a:t>
            </a:r>
          </a:p>
        </p:txBody>
      </p:sp>
      <p:sp>
        <p:nvSpPr>
          <p:cNvPr id="2252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D366BC-6586-4247-B3C7-9D6F4831CDA1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5585B3-DF83-1243-A196-7923A7C09155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993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Noisy Data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71600"/>
            <a:ext cx="840105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>
                <a:latin typeface="Tahoma" charset="0"/>
              </a:rPr>
              <a:t>Noise: random error or variance in a measured variable</a:t>
            </a:r>
          </a:p>
          <a:p>
            <a:pPr eaLnBrk="1" hangingPunct="1"/>
            <a:r>
              <a:rPr lang="en-US" sz="2400">
                <a:latin typeface="Tahoma" charset="0"/>
              </a:rPr>
              <a:t>Incorrect attribute values may due to</a:t>
            </a:r>
          </a:p>
          <a:p>
            <a:pPr lvl="1" eaLnBrk="1" hangingPunct="1"/>
            <a:r>
              <a:rPr lang="en-US" sz="2400">
                <a:latin typeface="Tahoma" charset="0"/>
              </a:rPr>
              <a:t>faulty data collection instruments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data entry problems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data transmission problems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technology limitation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inconsistency in naming convention </a:t>
            </a:r>
          </a:p>
          <a:p>
            <a:pPr eaLnBrk="1" hangingPunct="1"/>
            <a:r>
              <a:rPr lang="en-US" sz="2400">
                <a:latin typeface="Tahoma" charset="0"/>
              </a:rPr>
              <a:t>Other data problems which requires data cleaning</a:t>
            </a:r>
          </a:p>
          <a:p>
            <a:pPr lvl="1" eaLnBrk="1" hangingPunct="1"/>
            <a:r>
              <a:rPr lang="en-US" sz="2400">
                <a:latin typeface="Tahoma" charset="0"/>
              </a:rPr>
              <a:t>duplicate records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incomplete data</a:t>
            </a:r>
          </a:p>
          <a:p>
            <a:pPr lvl="1" eaLnBrk="1" hangingPunct="1"/>
            <a:r>
              <a:rPr lang="en-US" sz="2400">
                <a:latin typeface="Tahoma" charset="0"/>
              </a:rPr>
              <a:t>inconsistent data</a:t>
            </a:r>
          </a:p>
        </p:txBody>
      </p:sp>
      <p:sp>
        <p:nvSpPr>
          <p:cNvPr id="4403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F04E8E-D969-0A45-84BB-294AF390D98F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6EA4E2-4AF7-1844-960A-8075BFC25AC1}" type="slidenum">
              <a:rPr lang="en-US" sz="1200"/>
              <a:pPr eaLnBrk="1" hangingPunct="1"/>
              <a:t>50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031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40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</a:rPr>
              <a:t>How to Handle Noisy Data?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0105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>
                <a:solidFill>
                  <a:schemeClr val="folHlink"/>
                </a:solidFill>
                <a:latin typeface="Tahoma" charset="0"/>
              </a:rPr>
              <a:t>Binning</a:t>
            </a:r>
          </a:p>
          <a:p>
            <a:pPr lvl="1" eaLnBrk="1" hangingPunct="1"/>
            <a:r>
              <a:rPr lang="en-US" sz="2400">
                <a:latin typeface="Tahoma" charset="0"/>
              </a:rPr>
              <a:t>first sort data and partition into (equal-frequency) bins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then one can </a:t>
            </a:r>
            <a:r>
              <a:rPr lang="en-US" sz="2400">
                <a:solidFill>
                  <a:schemeClr val="hlink"/>
                </a:solidFill>
                <a:latin typeface="Tahoma" charset="0"/>
              </a:rPr>
              <a:t>smooth by bin means,  smooth by bin median, smooth by bin boundaries</a:t>
            </a:r>
            <a:r>
              <a:rPr lang="en-US" sz="2400">
                <a:latin typeface="Tahoma" charset="0"/>
              </a:rPr>
              <a:t>, etc.</a:t>
            </a:r>
          </a:p>
          <a:p>
            <a:pPr eaLnBrk="1" hangingPunct="1"/>
            <a:r>
              <a:rPr lang="en-US" sz="2400">
                <a:solidFill>
                  <a:schemeClr val="folHlink"/>
                </a:solidFill>
                <a:latin typeface="Tahoma" charset="0"/>
              </a:rPr>
              <a:t>Regression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smooth by fitting the data into regression functions</a:t>
            </a:r>
          </a:p>
          <a:p>
            <a:pPr eaLnBrk="1" hangingPunct="1"/>
            <a:r>
              <a:rPr lang="en-US" sz="2400">
                <a:solidFill>
                  <a:schemeClr val="folHlink"/>
                </a:solidFill>
                <a:latin typeface="Tahoma" charset="0"/>
              </a:rPr>
              <a:t>Clustering</a:t>
            </a:r>
          </a:p>
          <a:p>
            <a:pPr lvl="1" eaLnBrk="1" hangingPunct="1"/>
            <a:r>
              <a:rPr lang="en-US" sz="2400">
                <a:latin typeface="Tahoma" charset="0"/>
              </a:rPr>
              <a:t>detect and remove outliers</a:t>
            </a:r>
          </a:p>
          <a:p>
            <a:pPr eaLnBrk="1" hangingPunct="1"/>
            <a:r>
              <a:rPr lang="en-US" sz="2400">
                <a:solidFill>
                  <a:schemeClr val="folHlink"/>
                </a:solidFill>
                <a:latin typeface="Tahoma" charset="0"/>
              </a:rPr>
              <a:t>Combined computer and human inspection</a:t>
            </a:r>
          </a:p>
          <a:p>
            <a:pPr lvl="1" eaLnBrk="1" hangingPunct="1"/>
            <a:r>
              <a:rPr lang="en-US" sz="2400">
                <a:latin typeface="Tahoma" charset="0"/>
              </a:rPr>
              <a:t>detect suspicious values and check by human (e.g., deal with possible outliers)</a:t>
            </a:r>
          </a:p>
        </p:txBody>
      </p:sp>
      <p:sp>
        <p:nvSpPr>
          <p:cNvPr id="4505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0B97FA-1482-1E48-8B1D-A2491941CAEE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3973DDE-D2FA-6946-8D5B-44F7EA552EAE}" type="slidenum">
              <a:rPr lang="en-US" sz="1200"/>
              <a:pPr eaLnBrk="1" hangingPunct="1"/>
              <a:t>51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477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588" y="113728"/>
            <a:ext cx="9015412" cy="1499616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charset="0"/>
              </a:rPr>
              <a:t>Simple Discretization Methods: Binning</a:t>
            </a:r>
            <a:endParaRPr lang="en-US" dirty="0">
              <a:latin typeface="Tahoma" charset="0"/>
            </a:endParaRPr>
          </a:p>
        </p:txBody>
      </p:sp>
      <p:sp>
        <p:nvSpPr>
          <p:cNvPr id="46085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  <a:latin typeface="Tahoma" charset="0"/>
              </a:rPr>
              <a:t>Equal-width</a:t>
            </a:r>
            <a:r>
              <a:rPr lang="en-US" sz="2000" dirty="0">
                <a:latin typeface="Tahoma" charset="0"/>
              </a:rPr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latin typeface="Tahoma" charset="0"/>
              </a:rPr>
              <a:t>Divides the range into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 intervals of equal size: </a:t>
            </a:r>
            <a:r>
              <a:rPr lang="en-US" sz="2000" dirty="0">
                <a:solidFill>
                  <a:srgbClr val="39513E"/>
                </a:solidFill>
                <a:latin typeface="Tahoma" charset="0"/>
              </a:rPr>
              <a:t>uniform grid</a:t>
            </a:r>
            <a:endParaRPr lang="en-US" sz="20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latin typeface="Tahoma" charset="0"/>
              </a:rPr>
              <a:t>if </a:t>
            </a:r>
            <a:r>
              <a:rPr lang="en-US" sz="2000" i="1" dirty="0">
                <a:latin typeface="Tahoma" charset="0"/>
              </a:rPr>
              <a:t>A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i="1" dirty="0">
                <a:latin typeface="Tahoma" charset="0"/>
              </a:rPr>
              <a:t>B</a:t>
            </a:r>
            <a:r>
              <a:rPr lang="en-US" sz="2000" dirty="0">
                <a:latin typeface="Tahoma" charset="0"/>
              </a:rPr>
              <a:t> are the lowest and highest values of the attribute, the width of intervals will be: </a:t>
            </a:r>
            <a:r>
              <a:rPr lang="en-US" sz="2000" i="1" dirty="0">
                <a:latin typeface="Tahoma" charset="0"/>
              </a:rPr>
              <a:t>W </a:t>
            </a:r>
            <a:r>
              <a:rPr lang="en-US" sz="2000" dirty="0">
                <a:latin typeface="Tahoma" charset="0"/>
              </a:rPr>
              <a:t>= (</a:t>
            </a:r>
            <a:r>
              <a:rPr lang="en-US" sz="2000" i="1" dirty="0">
                <a:latin typeface="Tahoma" charset="0"/>
              </a:rPr>
              <a:t>B </a:t>
            </a:r>
            <a:r>
              <a:rPr lang="en-US" sz="2000" dirty="0">
                <a:latin typeface="Tahoma" charset="0"/>
              </a:rPr>
              <a:t>–</a:t>
            </a:r>
            <a:r>
              <a:rPr lang="en-US" sz="2000" i="1" dirty="0">
                <a:latin typeface="Tahoma" charset="0"/>
              </a:rPr>
              <a:t>A</a:t>
            </a:r>
            <a:r>
              <a:rPr lang="en-US" sz="2000" dirty="0">
                <a:latin typeface="Tahoma" charset="0"/>
              </a:rPr>
              <a:t>)/</a:t>
            </a:r>
            <a:r>
              <a:rPr lang="en-US" sz="2000" i="1" dirty="0">
                <a:latin typeface="Tahoma" charset="0"/>
              </a:rPr>
              <a:t>N.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latin typeface="Tahoma" charset="0"/>
              </a:rPr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latin typeface="Tahoma" charset="0"/>
              </a:rPr>
              <a:t>Skewed data is not handled well</a:t>
            </a:r>
            <a:endParaRPr lang="en-US" sz="2000" i="1" dirty="0">
              <a:latin typeface="Tahoma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  <a:latin typeface="Tahoma" charset="0"/>
              </a:rPr>
              <a:t>Equal-depth</a:t>
            </a:r>
            <a:r>
              <a:rPr lang="en-US" sz="2000" dirty="0">
                <a:latin typeface="Tahoma" charset="0"/>
              </a:rPr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latin typeface="Tahoma" charset="0"/>
              </a:rPr>
              <a:t>Divides the range into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latin typeface="Tahoma" charset="0"/>
              </a:rPr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latin typeface="Tahoma" charset="0"/>
              </a:rPr>
              <a:t>Managing categorical attributes can be tricky</a:t>
            </a:r>
          </a:p>
        </p:txBody>
      </p:sp>
      <p:sp>
        <p:nvSpPr>
          <p:cNvPr id="4608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89975D-E921-0A40-AC67-985AFD303704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C0C82BF-CF67-964B-9035-3096B3738FAE}" type="slidenum">
              <a:rPr lang="en-US" sz="1200"/>
              <a:pPr eaLnBrk="1" hangingPunct="1"/>
              <a:t>52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666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170878"/>
            <a:ext cx="8090154" cy="1499616"/>
          </a:xfrm>
        </p:spPr>
        <p:txBody>
          <a:bodyPr>
            <a:normAutofit/>
          </a:bodyPr>
          <a:lstStyle/>
          <a:p>
            <a:r>
              <a:rPr lang="en-US" dirty="0"/>
              <a:t>Binning Methods for Data Smoothing </a:t>
            </a:r>
            <a:endParaRPr lang="en-US" dirty="0">
              <a:effectLst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77200" cy="502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charset="0"/>
              <a:buChar char="q"/>
            </a:pPr>
            <a:r>
              <a:rPr lang="en-US" sz="2000" dirty="0" smtClean="0">
                <a:latin typeface="Tahoma" charset="0"/>
              </a:rPr>
              <a:t>Sorted data for price (in dollars): 4, 8, 9, 15, 21, 21, 24, 25, 26, 28, 29, 34</a:t>
            </a:r>
          </a:p>
          <a:p>
            <a:pPr marL="0" indent="0" eaLnBrk="1" hangingPunct="1">
              <a:buNone/>
            </a:pPr>
            <a:endParaRPr lang="en-US" sz="2000" dirty="0" smtClean="0">
              <a:latin typeface="Tahoma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Tahoma" charset="0"/>
              </a:rPr>
              <a:t>*  Partition </a:t>
            </a:r>
            <a:r>
              <a:rPr lang="en-US" sz="2000" dirty="0">
                <a:latin typeface="Tahoma" charset="0"/>
              </a:rPr>
              <a:t>into equal-frequency (</a:t>
            </a:r>
            <a:r>
              <a:rPr lang="en-US" sz="2000" dirty="0" err="1">
                <a:latin typeface="Tahoma" charset="0"/>
              </a:rPr>
              <a:t>equi</a:t>
            </a:r>
            <a:r>
              <a:rPr lang="en-US" sz="2000" dirty="0">
                <a:latin typeface="Tahoma" charset="0"/>
              </a:rPr>
              <a:t>-depth) bins: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*  Smoothing by bin means: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*  Smoothing by bin boundaries: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      - Bin 3: 26, 26, 26, 34</a:t>
            </a:r>
          </a:p>
        </p:txBody>
      </p:sp>
      <p:sp>
        <p:nvSpPr>
          <p:cNvPr id="4710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552F00-4ADF-ED47-B732-CE8E061ECD4B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74971D5-C135-D34E-A45B-03D0B35D0D78}" type="slidenum">
              <a:rPr lang="en-US" sz="1200"/>
              <a:pPr eaLnBrk="1" hangingPunct="1"/>
              <a:t>53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60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Missing Values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Remove the attribute</a:t>
            </a:r>
          </a:p>
          <a:p>
            <a:pPr lvl="0"/>
            <a:r>
              <a:rPr lang="en-US" dirty="0"/>
              <a:t>Create a new attribute to handle the missing values</a:t>
            </a:r>
          </a:p>
          <a:p>
            <a:pPr lvl="0"/>
            <a:r>
              <a:rPr lang="en-US" dirty="0"/>
              <a:t>Remove the data (if it is not too many)</a:t>
            </a:r>
          </a:p>
          <a:p>
            <a:pPr lvl="0"/>
            <a:r>
              <a:rPr lang="en-US" dirty="0"/>
              <a:t>Imputation of Missing Values:- Use commonly used values or average the value </a:t>
            </a:r>
          </a:p>
          <a:p>
            <a:pPr lvl="0"/>
            <a:r>
              <a:rPr lang="en-US" dirty="0"/>
              <a:t>Use supervised learning to predict the missing values and use those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Tahoma" charset="0"/>
              </a:rPr>
              <a:t>Multi-Dimensional Measure of Data Quality</a:t>
            </a:r>
            <a:endParaRPr lang="en-US">
              <a:latin typeface="Tahoma" charset="0"/>
            </a:endParaRP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3820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well-accepted multidimensional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Completeness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Timeliness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Believability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Value added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Accessibility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Broad categories: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Intrinsic, contextual, representational, and accessibility</a:t>
            </a:r>
          </a:p>
        </p:txBody>
      </p:sp>
      <p:sp>
        <p:nvSpPr>
          <p:cNvPr id="2355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18ABED-6F38-FC4F-A4CB-18C8274C273A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FB496F-DDAB-E244-A865-215D94962336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15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6781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Tahoma" charset="0"/>
              </a:rPr>
              <a:t>Major Tasks in Data Preprocessing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058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>
                <a:latin typeface="Tahoma" charset="0"/>
              </a:rPr>
              <a:t>Data cleaning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Fill in missing values, smooth noisy data, identify or remove outliers, and resolve inconsistencies</a:t>
            </a:r>
          </a:p>
          <a:p>
            <a:pPr eaLnBrk="1" hangingPunct="1"/>
            <a:r>
              <a:rPr lang="en-US" sz="2400">
                <a:latin typeface="Tahoma" charset="0"/>
              </a:rPr>
              <a:t>Data integration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Integration of multiple databases, data cubes, or files</a:t>
            </a:r>
          </a:p>
          <a:p>
            <a:pPr eaLnBrk="1" hangingPunct="1"/>
            <a:r>
              <a:rPr lang="en-US" sz="2400">
                <a:latin typeface="Tahoma" charset="0"/>
              </a:rPr>
              <a:t>Data transformation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Normalization and aggregation</a:t>
            </a:r>
          </a:p>
          <a:p>
            <a:pPr eaLnBrk="1" hangingPunct="1"/>
            <a:r>
              <a:rPr lang="en-US" sz="2400">
                <a:latin typeface="Tahoma" charset="0"/>
              </a:rPr>
              <a:t>Data reduction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Obtains reduced representation in volume but produces the same or similar analytical results</a:t>
            </a:r>
          </a:p>
          <a:p>
            <a:pPr eaLnBrk="1" hangingPunct="1"/>
            <a:r>
              <a:rPr lang="en-US" sz="2400">
                <a:latin typeface="Tahoma" charset="0"/>
              </a:rPr>
              <a:t>Data discretization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Part of data reduction but with particular importance, especially for numerical data</a:t>
            </a:r>
          </a:p>
        </p:txBody>
      </p:sp>
      <p:sp>
        <p:nvSpPr>
          <p:cNvPr id="2560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AA650C-ED27-E24B-904E-B52CD5F3F6E8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2A35869-28DE-E844-B031-90504868D85E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66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626903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Tahoma" charset="0"/>
              </a:rPr>
              <a:t>Forms of Data Preprocessing</a:t>
            </a:r>
            <a:r>
              <a:rPr lang="en-US">
                <a:latin typeface="Tahoma" charset="0"/>
              </a:rPr>
              <a:t> </a:t>
            </a:r>
          </a:p>
        </p:txBody>
      </p:sp>
      <p:sp>
        <p:nvSpPr>
          <p:cNvPr id="26625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9B965A-0FEC-384F-AC97-2493188262CC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70CE5D-E231-5948-8369-1CAC30F510B0}" type="slidenum">
              <a:rPr lang="en-US" sz="1200"/>
              <a:pPr eaLnBrk="1" hangingPunct="1"/>
              <a:t>8</a:t>
            </a:fld>
            <a:endParaRPr lang="en-US" sz="1200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6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9144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Data </a:t>
            </a:r>
            <a:r>
              <a:rPr lang="en-US" dirty="0">
                <a:latin typeface="Tahoma" charset="0"/>
              </a:rPr>
              <a:t>Preprocessing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72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Why preprocess the data?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solidFill>
                  <a:schemeClr val="hlink"/>
                </a:solidFill>
                <a:latin typeface="Tahoma" charset="0"/>
              </a:rPr>
              <a:t>Descriptive data summarization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Data cleaning 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Data integration and transformation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Data reduction</a:t>
            </a:r>
            <a:endParaRPr lang="en-US">
              <a:solidFill>
                <a:schemeClr val="hlink"/>
              </a:solidFill>
              <a:latin typeface="Tahoma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Discretization and concept hierarchy generation</a:t>
            </a:r>
          </a:p>
          <a:p>
            <a:pPr eaLnBrk="1" hangingPunct="1">
              <a:lnSpc>
                <a:spcPct val="140000"/>
              </a:lnSpc>
            </a:pPr>
            <a:r>
              <a:rPr lang="en-US">
                <a:latin typeface="Tahoma" charset="0"/>
              </a:rPr>
              <a:t>Summary</a:t>
            </a:r>
          </a:p>
        </p:txBody>
      </p:sp>
      <p:sp>
        <p:nvSpPr>
          <p:cNvPr id="2764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4690D69-B4D6-F043-9CAB-AF5389E51B18}" type="datetime4">
              <a:rPr lang="en-US" sz="1200"/>
              <a:pPr eaLnBrk="1" hangingPunct="1"/>
              <a:t>March 12, 2019</a:t>
            </a:fld>
            <a:endParaRPr lang="en-US" sz="120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7F456E-3927-7D49-A181-67CB8C3828C5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414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583</TotalTime>
  <Words>3289</Words>
  <Application>Microsoft Office PowerPoint</Application>
  <PresentationFormat>On-screen Show (4:3)</PresentationFormat>
  <Paragraphs>552</Paragraphs>
  <Slides>54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メイリオ</vt:lpstr>
      <vt:lpstr>ＭＳ Ｐゴシック</vt:lpstr>
      <vt:lpstr>ＭＳ Ｐゴシック</vt:lpstr>
      <vt:lpstr>Arial</vt:lpstr>
      <vt:lpstr>Calibri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Bitmap Image</vt:lpstr>
      <vt:lpstr>Data Preprocessing</vt:lpstr>
      <vt:lpstr>Data Preprocessing</vt:lpstr>
      <vt:lpstr>Why Data Preprocessing?</vt:lpstr>
      <vt:lpstr>Why Is Data Dirty?</vt:lpstr>
      <vt:lpstr>Why Is Data Preprocessing Important?</vt:lpstr>
      <vt:lpstr>Multi-Dimensional Measure of Data Quality</vt:lpstr>
      <vt:lpstr>Major Tasks in Data Preprocessing</vt:lpstr>
      <vt:lpstr>Forms of Data Preprocessing </vt:lpstr>
      <vt:lpstr>Data Preprocessing</vt:lpstr>
      <vt:lpstr>Mining Data Descriptive Characteristics</vt:lpstr>
      <vt:lpstr>Measures of Central Tendency</vt:lpstr>
      <vt:lpstr>Measures of Central Tendency – Mean</vt:lpstr>
      <vt:lpstr>Measures of Central Tendency – Mean</vt:lpstr>
      <vt:lpstr>Measures of Central Tendency – Mean</vt:lpstr>
      <vt:lpstr>Measures of Central Tendency – Mean</vt:lpstr>
      <vt:lpstr>Mean annual precipitation (mm)</vt:lpstr>
      <vt:lpstr>PowerPoint Presentation</vt:lpstr>
      <vt:lpstr>Weighted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one is better: mean, median, or mode?</vt:lpstr>
      <vt:lpstr>Some Characteristics of Data</vt:lpstr>
      <vt:lpstr>A. Continuous vs. Discrete Data</vt:lpstr>
      <vt:lpstr>B. Grouped vs. Individual Data</vt:lpstr>
      <vt:lpstr>B. Grouped vs. Individual Data</vt:lpstr>
      <vt:lpstr>C. Scales of Measurement</vt:lpstr>
      <vt:lpstr>C. Scales of Measurement</vt:lpstr>
      <vt:lpstr>The Nominal Scale</vt:lpstr>
      <vt:lpstr>The Ordinal Scale</vt:lpstr>
      <vt:lpstr>The Interval Scale </vt:lpstr>
      <vt:lpstr>The Ratio Scale</vt:lpstr>
      <vt:lpstr>Which one is better: mean, median, or mode?</vt:lpstr>
      <vt:lpstr>Which one is better: mean, median, or mode?</vt:lpstr>
      <vt:lpstr>Which one is better: mean, median, or mode?</vt:lpstr>
      <vt:lpstr>Which one is better: mean, median, or mode?</vt:lpstr>
      <vt:lpstr> Symmetric vs. Skewed Data</vt:lpstr>
      <vt:lpstr>Chapter 2: Data Preprocessing</vt:lpstr>
      <vt:lpstr>Data Cleaning</vt:lpstr>
      <vt:lpstr>How to Handle Missing Data?</vt:lpstr>
      <vt:lpstr>Imputing MissingData  </vt:lpstr>
      <vt:lpstr>Cold-Deck Imputation  </vt:lpstr>
      <vt:lpstr>Hot-Deck Imputation  </vt:lpstr>
      <vt:lpstr>Distribution-based Imputation  </vt:lpstr>
      <vt:lpstr> Statistical Imputation  </vt:lpstr>
      <vt:lpstr>Predictive Imputation  </vt:lpstr>
      <vt:lpstr>Noisy Data</vt:lpstr>
      <vt:lpstr>How to Handle Noisy Data?</vt:lpstr>
      <vt:lpstr>Simple Discretization Methods: Binning</vt:lpstr>
      <vt:lpstr>Binning Methods for Data Smoothing </vt:lpstr>
      <vt:lpstr>Handle Missing Values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kasturi</dc:creator>
  <cp:lastModifiedBy>Kasturi</cp:lastModifiedBy>
  <cp:revision>16</cp:revision>
  <cp:lastPrinted>2017-10-02T04:20:05Z</cp:lastPrinted>
  <dcterms:created xsi:type="dcterms:W3CDTF">2017-09-24T08:26:50Z</dcterms:created>
  <dcterms:modified xsi:type="dcterms:W3CDTF">2019-03-12T08:39:21Z</dcterms:modified>
</cp:coreProperties>
</file>