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1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9" r:id="rId15"/>
    <p:sldId id="280" r:id="rId16"/>
    <p:sldId id="281" r:id="rId17"/>
    <p:sldId id="282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322" r:id="rId26"/>
    <p:sldId id="292" r:id="rId27"/>
    <p:sldId id="293" r:id="rId28"/>
    <p:sldId id="294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02" r:id="rId44"/>
    <p:sldId id="303" r:id="rId45"/>
    <p:sldId id="304" r:id="rId46"/>
    <p:sldId id="305" r:id="rId47"/>
    <p:sldId id="306" r:id="rId48"/>
    <p:sldId id="307" r:id="rId49"/>
    <p:sldId id="263" r:id="rId50"/>
  </p:sldIdLst>
  <p:sldSz cx="128016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343" autoAdjust="0"/>
  </p:normalViewPr>
  <p:slideViewPr>
    <p:cSldViewPr snapToGrid="0">
      <p:cViewPr varScale="1">
        <p:scale>
          <a:sx n="55" d="100"/>
          <a:sy n="55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5" Type="http://schemas.openxmlformats.org/officeDocument/2006/relationships/image" Target="../media/image2.wmf"/><Relationship Id="rId4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E1461-B3FC-476A-BD2E-308C649AA6D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1143000"/>
            <a:ext cx="4321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17A2A-5CB2-488E-9126-DC5F5C460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7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822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1pPr>
    <a:lvl2pPr marL="489113" algn="l" defTabSz="97822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2pPr>
    <a:lvl3pPr marL="978225" algn="l" defTabSz="97822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3pPr>
    <a:lvl4pPr marL="1467338" algn="l" defTabSz="97822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4pPr>
    <a:lvl5pPr marL="1956450" algn="l" defTabSz="97822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5pPr>
    <a:lvl6pPr marL="2445563" algn="l" defTabSz="97822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6pPr>
    <a:lvl7pPr marL="2934675" algn="l" defTabSz="97822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7pPr>
    <a:lvl8pPr marL="3423788" algn="l" defTabSz="97822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8pPr>
    <a:lvl9pPr marL="3912900" algn="l" defTabSz="97822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980334C-CC32-4D25-B973-0460A4560062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1143000"/>
            <a:ext cx="4321175" cy="30861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5451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1143000"/>
            <a:ext cx="4321175" cy="3086100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4C39A83-73EA-43F1-A92E-1CF0A4D7929B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719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F3FA190-53D7-4D84-8449-31EDB97CBBD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1143000"/>
            <a:ext cx="4321175" cy="30861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69509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ABD84AD-8EC1-40F7-9069-320D5FAF7302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1143000"/>
            <a:ext cx="4321175" cy="30861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8308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04E6D9B-AE71-4E2F-BAC6-F6ADB7872E83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749300"/>
            <a:ext cx="5164138" cy="3687763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691063"/>
            <a:ext cx="4986338" cy="4440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97731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3C8A7E-EC31-4D53-9391-CA9C77F88A48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1143000"/>
            <a:ext cx="4321175" cy="30861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50775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EC7699F-27EF-4993-8B90-76725EDCF858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934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1143000"/>
            <a:ext cx="4321175" cy="3086100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DF3BDA9-9F11-43CE-A933-F276A327F7FB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176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1143000"/>
            <a:ext cx="4321175" cy="3086100"/>
          </a:xfrm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4476AE9-0CE4-4D98-8B11-FD6BA73D5F4D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333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1143000"/>
            <a:ext cx="4321175" cy="3086100"/>
          </a:xfrm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2B774DC-E3C5-4D02-868F-0B7095F49973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799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DD4413F-BE6C-4DCB-BD91-DEC881364B16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1143000"/>
            <a:ext cx="4321175" cy="30861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830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61F02E1-E01A-46DC-AEC1-30915A2B7FDF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1143000"/>
            <a:ext cx="4321175" cy="30861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888907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1143000"/>
            <a:ext cx="4321175" cy="3086100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5D71157-DF29-4BA1-92D3-5CDABAD9E6EC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612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117CCDF8-6337-4141-B346-46C95BF5D733}" type="slidenum">
              <a:rPr lang="en-US" altLang="zh-CN"/>
              <a:pPr eaLnBrk="0" hangingPunct="0"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1143000"/>
            <a:ext cx="4321175" cy="30861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89036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1143000"/>
            <a:ext cx="4321175" cy="308610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9ACF3A5-3C09-4564-B3B5-120C4A52EC00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467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1143000"/>
            <a:ext cx="4321175" cy="30861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DDA847-D6EF-4D43-B704-0D1A6CD2EC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90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1143000"/>
            <a:ext cx="4321175" cy="3086100"/>
          </a:xfrm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99F1A9-2794-4026-8795-A6F0C757978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7901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1143000"/>
            <a:ext cx="4321175" cy="3086100"/>
          </a:xfrm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34D3D2A-FAE5-4A8C-9D6E-B8D3947773C3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316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3DB83A53-856F-4232-9102-3132D90A7594}" type="slidenum">
              <a:rPr lang="en-US" altLang="zh-CN"/>
              <a:pPr algn="r">
                <a:spcBef>
                  <a:spcPct val="0"/>
                </a:spcBef>
              </a:pPr>
              <a:t>45</a:t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1143000"/>
            <a:ext cx="4321175" cy="30861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24529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BDBA9F5-29D4-49EC-A61B-8414A64C3D04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922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26FFDF-7906-42B0-8DC2-258ADF5FA513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474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B8CA092-126B-413F-B3CE-8397877F781C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825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49DD410-0FA3-4648-B17D-B60DA6D2A4AF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932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094E741-DDE8-42F1-8206-244FEED66615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1143000"/>
            <a:ext cx="4321175" cy="30861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71475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606C7BF-0229-4E06-AF42-A09565AD8E2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749300"/>
            <a:ext cx="5164138" cy="368776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691063"/>
            <a:ext cx="4986338" cy="4440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25108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06920E7-7532-497F-A53C-5A64276C3BD1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749300"/>
            <a:ext cx="5164138" cy="3687763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691063"/>
            <a:ext cx="4986338" cy="4440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561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35" y="8534400"/>
            <a:ext cx="12798267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8445755"/>
            <a:ext cx="12798267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144" y="1011936"/>
            <a:ext cx="10561320" cy="475488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0666" spc="-67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053" y="5940828"/>
            <a:ext cx="10561320" cy="1524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200" cap="all" spc="267" baseline="0">
                <a:solidFill>
                  <a:schemeClr val="tx2"/>
                </a:solidFill>
                <a:latin typeface="+mj-lt"/>
              </a:defRPr>
            </a:lvl1pPr>
            <a:lvl2pPr marL="609585" indent="0" algn="ctr">
              <a:buNone/>
              <a:defRPr sz="3200"/>
            </a:lvl2pPr>
            <a:lvl3pPr marL="1219170" indent="0" algn="ctr">
              <a:buNone/>
              <a:defRPr sz="3200"/>
            </a:lvl3pPr>
            <a:lvl4pPr marL="1828754" indent="0" algn="ctr">
              <a:buNone/>
              <a:defRPr sz="2667"/>
            </a:lvl4pPr>
            <a:lvl5pPr marL="2438339" indent="0" algn="ctr">
              <a:buNone/>
              <a:defRPr sz="2667"/>
            </a:lvl5pPr>
            <a:lvl6pPr marL="3047924" indent="0" algn="ctr">
              <a:buNone/>
              <a:defRPr sz="2667"/>
            </a:lvl6pPr>
            <a:lvl7pPr marL="3657509" indent="0" algn="ctr">
              <a:buNone/>
              <a:defRPr sz="2667"/>
            </a:lvl7pPr>
            <a:lvl8pPr marL="4267093" indent="0" algn="ctr">
              <a:buNone/>
              <a:defRPr sz="2667"/>
            </a:lvl8pPr>
            <a:lvl9pPr marL="4876678" indent="0" algn="ctr">
              <a:buNone/>
              <a:defRPr sz="26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F225-C9C8-4E05-A46D-C05653972AF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68042" y="5791200"/>
            <a:ext cx="1036929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1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F225-C9C8-4E05-A46D-C05653972AF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2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35" y="8534400"/>
            <a:ext cx="12798267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8445755"/>
            <a:ext cx="12798267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53040"/>
            <a:ext cx="2760345" cy="7676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53039"/>
            <a:ext cx="8121015" cy="767656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F225-C9C8-4E05-A46D-C05653972AF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7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F225-C9C8-4E05-A46D-C05653972AF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35" y="8534400"/>
            <a:ext cx="12798267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8445755"/>
            <a:ext cx="12798267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1011936"/>
            <a:ext cx="10561320" cy="475488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0666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144" y="5937504"/>
            <a:ext cx="10561320" cy="1524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200" cap="all" spc="267" baseline="0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F225-C9C8-4E05-A46D-C05653972AF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68042" y="5791200"/>
            <a:ext cx="1036929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52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52144" y="382139"/>
            <a:ext cx="10561320" cy="19343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2144" y="2460979"/>
            <a:ext cx="5184648" cy="53644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8816" y="2460982"/>
            <a:ext cx="5184648" cy="53644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F225-C9C8-4E05-A46D-C05653972AF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9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52144" y="382139"/>
            <a:ext cx="10561320" cy="19343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144" y="2461403"/>
            <a:ext cx="5184648" cy="981709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667" b="0" cap="all" baseline="0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2144" y="3443112"/>
            <a:ext cx="5184648" cy="438234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8816" y="2461403"/>
            <a:ext cx="5184648" cy="981709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667" b="0" cap="all" baseline="0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8816" y="3443112"/>
            <a:ext cx="5184648" cy="438234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F225-C9C8-4E05-A46D-C05653972AF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2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F225-C9C8-4E05-A46D-C05653972AF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35" y="8534400"/>
            <a:ext cx="12798267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8445755"/>
            <a:ext cx="12798267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F225-C9C8-4E05-A46D-C05653972AF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253330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242074" y="0"/>
            <a:ext cx="67208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792479"/>
            <a:ext cx="3360420" cy="3048000"/>
          </a:xfrm>
        </p:spPr>
        <p:txBody>
          <a:bodyPr anchor="b">
            <a:normAutofit/>
          </a:bodyPr>
          <a:lstStyle>
            <a:lvl1pPr>
              <a:defRPr sz="4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4333" y="975360"/>
            <a:ext cx="7013150" cy="7010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0" y="3901440"/>
            <a:ext cx="3360420" cy="450549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8788" y="8613049"/>
            <a:ext cx="2749436" cy="486833"/>
          </a:xfrm>
        </p:spPr>
        <p:txBody>
          <a:bodyPr/>
          <a:lstStyle>
            <a:lvl1pPr algn="l">
              <a:defRPr/>
            </a:lvl1pPr>
          </a:lstStyle>
          <a:p>
            <a:fld id="{8561F225-C9C8-4E05-A46D-C05653972AF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40630" y="8613049"/>
            <a:ext cx="4880610" cy="48683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6604000"/>
            <a:ext cx="12798267" cy="2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6553435"/>
            <a:ext cx="12798267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6766560"/>
            <a:ext cx="10625328" cy="1097280"/>
          </a:xfrm>
        </p:spPr>
        <p:txBody>
          <a:bodyPr tIns="0" bIns="0" anchor="b">
            <a:noAutofit/>
          </a:bodyPr>
          <a:lstStyle>
            <a:lvl1pPr>
              <a:defRPr sz="4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801585" cy="6553435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4267">
                <a:solidFill>
                  <a:schemeClr val="bg1"/>
                </a:solidFill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3" y="7876032"/>
            <a:ext cx="10625328" cy="79248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FFFFFF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F225-C9C8-4E05-A46D-C05653972AF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8534400"/>
            <a:ext cx="12801601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8445754"/>
            <a:ext cx="12801601" cy="8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2144" y="382139"/>
            <a:ext cx="10561320" cy="1934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143" y="2460979"/>
            <a:ext cx="10561321" cy="53644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2146" y="8613049"/>
            <a:ext cx="2595884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561F225-C9C8-4E05-A46D-C05653972AF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0495" y="8613049"/>
            <a:ext cx="5063944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95482" y="8613049"/>
            <a:ext cx="137762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253209" y="2317127"/>
            <a:ext cx="104653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71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85000"/>
        </a:lnSpc>
        <a:spcBef>
          <a:spcPct val="0"/>
        </a:spcBef>
        <a:buNone/>
        <a:defRPr sz="6400" kern="1200" spc="-67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21917" indent="-121917" algn="l" defTabSz="1219170" rtl="0" eaLnBrk="1" latinLnBrk="0" hangingPunct="1">
        <a:lnSpc>
          <a:spcPct val="90000"/>
        </a:lnSpc>
        <a:spcBef>
          <a:spcPts val="1600"/>
        </a:spcBef>
        <a:spcAft>
          <a:spcPts val="267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2051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55885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99719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43553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6663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3329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9995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26661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6.wmf"/><Relationship Id="rId10" Type="http://schemas.openxmlformats.org/officeDocument/2006/relationships/image" Target="../media/image8.w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1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6.emf"/><Relationship Id="rId4" Type="http://schemas.openxmlformats.org/officeDocument/2006/relationships/oleObject" Target="../embeddings/oleObject18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okdepository.com/Practical-Statistics-for-Data-Scientists-Peter-Bruce/9781491952962?redirected=true&amp;utm_medium=Google&amp;utm_campaign=Base1&amp;utm_source=MY&amp;utm_content=Practical-Statistics-for-Data-Scientists&amp;selectCurrency=MYR&amp;w=AFFZAU96Q2VD2KA8094N&amp;pdg=pla-297612067635:kwd-297612067635:cmp-803526156:adg-42417927003:crv-196815707038:pid-9781491952962:dev-c&amp;gclid=CjwKCAjwpeXeBRA6EiwAyoJPKqAOqY3xxBtV_qHamPkUEivXyvj_EaPJygDqmgROkpSSIyb0zI_DaxoCjb0QAvD_BwE#rating-distribution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947" y="3470709"/>
            <a:ext cx="9919855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Clustering -Part I</a:t>
            </a:r>
            <a:r>
              <a:rPr lang="en-US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6582" y="1342033"/>
            <a:ext cx="5550558" cy="942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Data Analytics -   WQD 7003</a:t>
            </a:r>
            <a:endParaRPr lang="en-US" sz="3600" b="1" dirty="0"/>
          </a:p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5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2913" y="3055938"/>
            <a:ext cx="3314700" cy="1655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100"/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Notion of a Cluster can be Ambiguous</a:t>
            </a:r>
          </a:p>
        </p:txBody>
      </p:sp>
      <p:grpSp>
        <p:nvGrpSpPr>
          <p:cNvPr id="28676" name="Group 91"/>
          <p:cNvGrpSpPr>
            <a:grpSpLocks/>
          </p:cNvGrpSpPr>
          <p:nvPr/>
        </p:nvGrpSpPr>
        <p:grpSpPr bwMode="auto">
          <a:xfrm>
            <a:off x="3486150" y="3429000"/>
            <a:ext cx="2508250" cy="1286240"/>
            <a:chOff x="432" y="1200"/>
            <a:chExt cx="2107" cy="1080"/>
          </a:xfrm>
        </p:grpSpPr>
        <p:grpSp>
          <p:nvGrpSpPr>
            <p:cNvPr id="28749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28751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52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53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54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55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56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57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58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59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60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61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62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63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64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65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66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67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68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69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70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</p:grpSp>
        <p:sp>
          <p:nvSpPr>
            <p:cNvPr id="28750" name="Rectangle 87"/>
            <p:cNvSpPr>
              <a:spLocks noChangeArrowheads="1"/>
            </p:cNvSpPr>
            <p:nvPr/>
          </p:nvSpPr>
          <p:spPr bwMode="auto">
            <a:xfrm>
              <a:off x="624" y="1815"/>
              <a:ext cx="144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many clusters?</a:t>
              </a:r>
            </a:p>
          </p:txBody>
        </p:sp>
      </p:grpSp>
      <p:grpSp>
        <p:nvGrpSpPr>
          <p:cNvPr id="28677" name="Group 94"/>
          <p:cNvGrpSpPr>
            <a:grpSpLocks/>
          </p:cNvGrpSpPr>
          <p:nvPr/>
        </p:nvGrpSpPr>
        <p:grpSpPr bwMode="auto">
          <a:xfrm>
            <a:off x="6781800" y="4978400"/>
            <a:ext cx="2508250" cy="1098550"/>
            <a:chOff x="3125" y="2592"/>
            <a:chExt cx="2107" cy="923"/>
          </a:xfrm>
        </p:grpSpPr>
        <p:grpSp>
          <p:nvGrpSpPr>
            <p:cNvPr id="28727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28729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30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31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32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5" y="2737"/>
                <a:ext cx="68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 sz="2100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8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 sz="2100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 sz="2100"/>
              </a:p>
            </p:txBody>
          </p:sp>
          <p:sp>
            <p:nvSpPr>
              <p:cNvPr id="28736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37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38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39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40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41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42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43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44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45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46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47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48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</p:grpSp>
        <p:sp>
          <p:nvSpPr>
            <p:cNvPr id="28728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latin typeface="Times New Roman" panose="02020603050405020304" pitchFamily="18" charset="0"/>
                  <a:cs typeface="Times New Roman" panose="02020603050405020304" pitchFamily="18" charset="0"/>
                </a:rPr>
                <a:t>Four Clusters </a:t>
              </a:r>
            </a:p>
          </p:txBody>
        </p:sp>
      </p:grpSp>
      <p:grpSp>
        <p:nvGrpSpPr>
          <p:cNvPr id="28678" name="Group 93"/>
          <p:cNvGrpSpPr>
            <a:grpSpLocks/>
          </p:cNvGrpSpPr>
          <p:nvPr/>
        </p:nvGrpSpPr>
        <p:grpSpPr bwMode="auto">
          <a:xfrm>
            <a:off x="3411538" y="4962525"/>
            <a:ext cx="2508250" cy="1098550"/>
            <a:chOff x="432" y="2592"/>
            <a:chExt cx="2107" cy="923"/>
          </a:xfrm>
        </p:grpSpPr>
        <p:grpSp>
          <p:nvGrpSpPr>
            <p:cNvPr id="28705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28707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08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09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10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11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12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13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14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15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16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17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18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19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20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21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22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23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24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25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26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</p:grpSp>
        <p:sp>
          <p:nvSpPr>
            <p:cNvPr id="28706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latin typeface="Times New Roman" panose="02020603050405020304" pitchFamily="18" charset="0"/>
                  <a:cs typeface="Times New Roman" panose="02020603050405020304" pitchFamily="18" charset="0"/>
                </a:rPr>
                <a:t>Two Clusters </a:t>
              </a:r>
            </a:p>
          </p:txBody>
        </p:sp>
      </p:grpSp>
      <p:grpSp>
        <p:nvGrpSpPr>
          <p:cNvPr id="28679" name="Group 92"/>
          <p:cNvGrpSpPr>
            <a:grpSpLocks/>
          </p:cNvGrpSpPr>
          <p:nvPr/>
        </p:nvGrpSpPr>
        <p:grpSpPr bwMode="auto">
          <a:xfrm>
            <a:off x="6692900" y="3429003"/>
            <a:ext cx="2508250" cy="1179513"/>
            <a:chOff x="3125" y="1200"/>
            <a:chExt cx="2107" cy="991"/>
          </a:xfrm>
        </p:grpSpPr>
        <p:grpSp>
          <p:nvGrpSpPr>
            <p:cNvPr id="28683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28685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686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687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688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5" y="1345"/>
                <a:ext cx="68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 sz="2100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8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 sz="2100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 sz="2100"/>
              </a:p>
            </p:txBody>
          </p:sp>
          <p:sp>
            <p:nvSpPr>
              <p:cNvPr id="28692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693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694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695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696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697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698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699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00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01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02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03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28704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</p:grpSp>
        <p:sp>
          <p:nvSpPr>
            <p:cNvPr id="28684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latin typeface="Times New Roman" panose="02020603050405020304" pitchFamily="18" charset="0"/>
                  <a:cs typeface="Times New Roman" panose="02020603050405020304" pitchFamily="18" charset="0"/>
                </a:rPr>
                <a:t>Six Clusters</a:t>
              </a:r>
              <a:r>
                <a:rPr lang="en-US" altLang="en-US" sz="1500"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96" name="Rectangle 95"/>
          <p:cNvSpPr/>
          <p:nvPr/>
        </p:nvSpPr>
        <p:spPr>
          <a:xfrm>
            <a:off x="6291266" y="3052763"/>
            <a:ext cx="3316287" cy="161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100"/>
          </a:p>
        </p:txBody>
      </p:sp>
      <p:sp>
        <p:nvSpPr>
          <p:cNvPr id="97" name="Rectangle 96"/>
          <p:cNvSpPr/>
          <p:nvPr/>
        </p:nvSpPr>
        <p:spPr>
          <a:xfrm>
            <a:off x="2978150" y="4681660"/>
            <a:ext cx="3316288" cy="161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100"/>
          </a:p>
        </p:txBody>
      </p:sp>
      <p:sp>
        <p:nvSpPr>
          <p:cNvPr id="98" name="Rectangle 97"/>
          <p:cNvSpPr/>
          <p:nvPr/>
        </p:nvSpPr>
        <p:spPr>
          <a:xfrm>
            <a:off x="6291266" y="4676775"/>
            <a:ext cx="3316287" cy="161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193097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Outline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What is Cluster Analysis?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chemeClr val="tx1"/>
                </a:solidFill>
              </a:rPr>
              <a:t>Measuring data similarity </a:t>
            </a:r>
          </a:p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</a:rPr>
              <a:t>A Categorization of Major Clustering Methods</a:t>
            </a:r>
          </a:p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</a:rPr>
              <a:t>K-Means Clustering</a:t>
            </a:r>
          </a:p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</a:rPr>
              <a:t>K-Medoids Clustering</a:t>
            </a:r>
          </a:p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</a:rPr>
              <a:t>Summary 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8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Similarity and Dissimilarity</a:t>
            </a: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tx1"/>
                </a:solidFill>
              </a:rPr>
              <a:t>Similarity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Numerical measure of how alike two data objects are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Value is higher when objects are more alike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Often falls in the range [0,1]</a:t>
            </a:r>
          </a:p>
          <a:p>
            <a:r>
              <a:rPr lang="en-US" altLang="en-US" b="1" dirty="0" smtClean="0">
                <a:solidFill>
                  <a:schemeClr val="tx1"/>
                </a:solidFill>
              </a:rPr>
              <a:t>Dissimilarity (i.e., distance)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Numerical measure of how different are two data objects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Lower when objects are more alike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Minimum dissimilarity is often 0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Upper limit varies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Proximity refers to a similarity or dissimilarity</a:t>
            </a:r>
          </a:p>
        </p:txBody>
      </p:sp>
    </p:spTree>
    <p:extLst>
      <p:ext uri="{BB962C8B-B14F-4D97-AF65-F5344CB8AC3E}">
        <p14:creationId xmlns:p14="http://schemas.microsoft.com/office/powerpoint/2010/main" val="217201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Example: Data Matrix and Distance Matrix</a:t>
            </a:r>
          </a:p>
        </p:txBody>
      </p:sp>
      <p:graphicFrame>
        <p:nvGraphicFramePr>
          <p:cNvPr id="358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825404"/>
              </p:ext>
            </p:extLst>
          </p:nvPr>
        </p:nvGraphicFramePr>
        <p:xfrm>
          <a:off x="2286003" y="2702172"/>
          <a:ext cx="3635375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VISIO" r:id="rId4" imgW="3631692" imgH="2656332" progId="Visio.Drawing.6">
                  <p:embed/>
                </p:oleObj>
              </mc:Choice>
              <mc:Fallback>
                <p:oleObj name="VISIO" r:id="rId4" imgW="3631692" imgH="2656332" progId="Visio.Drawing.6">
                  <p:embed/>
                  <p:pic>
                    <p:nvPicPr>
                      <p:cNvPr id="3584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3" y="2702172"/>
                        <a:ext cx="3635375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648536"/>
              </p:ext>
            </p:extLst>
          </p:nvPr>
        </p:nvGraphicFramePr>
        <p:xfrm>
          <a:off x="6477003" y="3235575"/>
          <a:ext cx="296227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Worksheet" r:id="rId6" imgW="1836725" imgH="846287" progId="Excel.Sheet.8">
                  <p:embed/>
                </p:oleObj>
              </mc:Choice>
              <mc:Fallback>
                <p:oleObj name="Worksheet" r:id="rId6" imgW="1836725" imgH="846287" progId="Excel.Sheet.8">
                  <p:embed/>
                  <p:pic>
                    <p:nvPicPr>
                      <p:cNvPr id="3584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3" y="3235575"/>
                        <a:ext cx="296227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5"/>
          <p:cNvSpPr txBox="1">
            <a:spLocks noChangeArrowheads="1"/>
          </p:cNvSpPr>
          <p:nvPr/>
        </p:nvSpPr>
        <p:spPr bwMode="auto">
          <a:xfrm>
            <a:off x="2057400" y="7513887"/>
            <a:ext cx="8686800" cy="3886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Distance Matrix (i.e., Dissimilarity Matrix) for </a:t>
            </a:r>
            <a:r>
              <a:rPr lang="en-US" b="1" dirty="0">
                <a:solidFill>
                  <a:schemeClr val="tx2"/>
                </a:solidFill>
              </a:rPr>
              <a:t>Euclidean Distance</a:t>
            </a:r>
          </a:p>
        </p:txBody>
      </p:sp>
      <p:graphicFrame>
        <p:nvGraphicFramePr>
          <p:cNvPr id="358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333180"/>
              </p:ext>
            </p:extLst>
          </p:nvPr>
        </p:nvGraphicFramePr>
        <p:xfrm>
          <a:off x="3733800" y="6066085"/>
          <a:ext cx="49149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Worksheet" r:id="rId8" imgW="3057525" imgH="819150" progId="Excel.Sheet.8">
                  <p:embed/>
                </p:oleObj>
              </mc:Choice>
              <mc:Fallback>
                <p:oleObj name="Worksheet" r:id="rId8" imgW="3057525" imgH="819150" progId="Excel.Sheet.8">
                  <p:embed/>
                  <p:pic>
                    <p:nvPicPr>
                      <p:cNvPr id="358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066085"/>
                        <a:ext cx="49149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Text Box 7"/>
          <p:cNvSpPr txBox="1">
            <a:spLocks noChangeArrowheads="1"/>
          </p:cNvSpPr>
          <p:nvPr/>
        </p:nvSpPr>
        <p:spPr bwMode="auto">
          <a:xfrm>
            <a:off x="4648200" y="5064372"/>
            <a:ext cx="3276600" cy="3886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Data Matrix</a:t>
            </a:r>
          </a:p>
        </p:txBody>
      </p:sp>
    </p:spTree>
    <p:extLst>
      <p:ext uri="{BB962C8B-B14F-4D97-AF65-F5344CB8AC3E}">
        <p14:creationId xmlns:p14="http://schemas.microsoft.com/office/powerpoint/2010/main" val="20530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Similarity and Dissimilarity Between Objects</a:t>
            </a: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Distances are normally used to measure the similarity or dissimilarity between two data objects</a:t>
            </a:r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r>
              <a:rPr lang="en-US" altLang="en-US" dirty="0" smtClean="0">
                <a:solidFill>
                  <a:schemeClr val="tx1"/>
                </a:solidFill>
              </a:rPr>
              <a:t>Some popular ones include: </a:t>
            </a:r>
          </a:p>
          <a:p>
            <a:pPr lvl="1"/>
            <a:r>
              <a:rPr lang="en-US" altLang="en-US" dirty="0" err="1" smtClean="0">
                <a:solidFill>
                  <a:schemeClr val="tx1"/>
                </a:solidFill>
              </a:rPr>
              <a:t>Minkowski</a:t>
            </a:r>
            <a:r>
              <a:rPr lang="en-US" altLang="en-US" dirty="0" smtClean="0">
                <a:solidFill>
                  <a:schemeClr val="tx1"/>
                </a:solidFill>
              </a:rPr>
              <a:t> distance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Manhattan distance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Euclidean distance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9637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Minkowski Distance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152143" y="2671999"/>
            <a:ext cx="10561321" cy="536448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b="1" dirty="0" err="1">
                <a:solidFill>
                  <a:schemeClr val="tx1"/>
                </a:solidFill>
              </a:rPr>
              <a:t>Minkowski</a:t>
            </a:r>
            <a:r>
              <a:rPr lang="en-US" b="1" dirty="0">
                <a:solidFill>
                  <a:schemeClr val="tx1"/>
                </a:solidFill>
              </a:rPr>
              <a:t> distance</a:t>
            </a:r>
            <a:r>
              <a:rPr lang="en-US" dirty="0">
                <a:solidFill>
                  <a:schemeClr val="tx1"/>
                </a:solidFill>
              </a:rPr>
              <a:t>: A popular distance measure</a:t>
            </a:r>
          </a:p>
          <a:p>
            <a:pPr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where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(x</a:t>
            </a:r>
            <a:r>
              <a:rPr lang="en-US" baseline="-25000" dirty="0">
                <a:solidFill>
                  <a:schemeClr val="tx1"/>
                </a:solidFill>
              </a:rPr>
              <a:t>i1</a:t>
            </a:r>
            <a:r>
              <a:rPr lang="en-US" dirty="0">
                <a:solidFill>
                  <a:schemeClr val="tx1"/>
                </a:solidFill>
              </a:rPr>
              <a:t>, x</a:t>
            </a:r>
            <a:r>
              <a:rPr lang="en-US" baseline="-25000" dirty="0">
                <a:solidFill>
                  <a:schemeClr val="tx1"/>
                </a:solidFill>
              </a:rPr>
              <a:t>i2</a:t>
            </a:r>
            <a:r>
              <a:rPr lang="en-US" dirty="0">
                <a:solidFill>
                  <a:schemeClr val="tx1"/>
                </a:solidFill>
              </a:rPr>
              <a:t>, …, </a:t>
            </a:r>
            <a:r>
              <a:rPr lang="en-US" dirty="0" err="1">
                <a:solidFill>
                  <a:schemeClr val="tx1"/>
                </a:solidFill>
              </a:rPr>
              <a:t>x</a:t>
            </a:r>
            <a:r>
              <a:rPr lang="en-US" baseline="-25000" dirty="0" err="1">
                <a:solidFill>
                  <a:schemeClr val="tx1"/>
                </a:solidFill>
              </a:rPr>
              <a:t>ip</a:t>
            </a:r>
            <a:r>
              <a:rPr lang="en-US" dirty="0">
                <a:solidFill>
                  <a:schemeClr val="tx1"/>
                </a:solidFill>
              </a:rPr>
              <a:t>) and j = (x</a:t>
            </a:r>
            <a:r>
              <a:rPr lang="en-US" baseline="-25000" dirty="0">
                <a:solidFill>
                  <a:schemeClr val="tx1"/>
                </a:solidFill>
              </a:rPr>
              <a:t>j1</a:t>
            </a:r>
            <a:r>
              <a:rPr lang="en-US" dirty="0">
                <a:solidFill>
                  <a:schemeClr val="tx1"/>
                </a:solidFill>
              </a:rPr>
              <a:t>, x</a:t>
            </a:r>
            <a:r>
              <a:rPr lang="en-US" baseline="-25000" dirty="0">
                <a:solidFill>
                  <a:schemeClr val="tx1"/>
                </a:solidFill>
              </a:rPr>
              <a:t>j2</a:t>
            </a:r>
            <a:r>
              <a:rPr lang="en-US" dirty="0">
                <a:solidFill>
                  <a:schemeClr val="tx1"/>
                </a:solidFill>
              </a:rPr>
              <a:t>, …, </a:t>
            </a:r>
            <a:r>
              <a:rPr lang="en-US" dirty="0" err="1">
                <a:solidFill>
                  <a:schemeClr val="tx1"/>
                </a:solidFill>
              </a:rPr>
              <a:t>x</a:t>
            </a:r>
            <a:r>
              <a:rPr lang="en-US" baseline="-25000" dirty="0" err="1">
                <a:solidFill>
                  <a:schemeClr val="tx1"/>
                </a:solidFill>
              </a:rPr>
              <a:t>jp</a:t>
            </a:r>
            <a:r>
              <a:rPr lang="en-US" dirty="0">
                <a:solidFill>
                  <a:schemeClr val="tx1"/>
                </a:solidFill>
              </a:rPr>
              <a:t>) are two p-dimensional data objects, and q is the order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Properties</a:t>
            </a: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</a:rPr>
              <a:t>d(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j)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&gt; 0 if </a:t>
            </a:r>
            <a:r>
              <a:rPr lang="en-US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 ≠ j</a:t>
            </a:r>
            <a:r>
              <a:rPr lang="en-US" dirty="0">
                <a:solidFill>
                  <a:schemeClr val="tx1"/>
                </a:solidFill>
              </a:rPr>
              <a:t>, and d(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= 0 </a:t>
            </a:r>
            <a:r>
              <a:rPr lang="en-US" dirty="0">
                <a:solidFill>
                  <a:schemeClr val="tx1"/>
                </a:solidFill>
              </a:rPr>
              <a:t>(Positive definiteness)</a:t>
            </a: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</a:rPr>
              <a:t>d(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j)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= </a:t>
            </a:r>
            <a:r>
              <a:rPr lang="en-US" dirty="0">
                <a:solidFill>
                  <a:schemeClr val="tx1"/>
                </a:solidFill>
              </a:rPr>
              <a:t>d(j,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  (Symmetry)</a:t>
            </a: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</a:rPr>
              <a:t>d(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j)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lang="en-US" dirty="0">
                <a:solidFill>
                  <a:schemeClr val="tx1"/>
                </a:solidFill>
              </a:rPr>
              <a:t>d(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k)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+ </a:t>
            </a:r>
            <a:r>
              <a:rPr lang="en-US" dirty="0">
                <a:solidFill>
                  <a:schemeClr val="tx1"/>
                </a:solidFill>
              </a:rPr>
              <a:t>d(k, j)  (Triangle Inequality)</a:t>
            </a:r>
          </a:p>
          <a:p>
            <a:pPr lvl="1"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 distance that satisfies these properties is a metric</a:t>
            </a:r>
          </a:p>
        </p:txBody>
      </p:sp>
      <p:graphicFrame>
        <p:nvGraphicFramePr>
          <p:cNvPr id="4198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57738"/>
              </p:ext>
            </p:extLst>
          </p:nvPr>
        </p:nvGraphicFramePr>
        <p:xfrm>
          <a:off x="2895600" y="3030420"/>
          <a:ext cx="6477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4" imgW="5181600" imgH="596900" progId="Equation.3">
                  <p:embed/>
                </p:oleObj>
              </mc:Choice>
              <mc:Fallback>
                <p:oleObj name="Equation" r:id="rId4" imgW="5181600" imgH="596900" progId="Equation.3">
                  <p:embed/>
                  <p:pic>
                    <p:nvPicPr>
                      <p:cNvPr id="4198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030420"/>
                        <a:ext cx="6477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019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Special Cases of </a:t>
            </a:r>
            <a:r>
              <a:rPr lang="en-US" altLang="en-US" dirty="0" err="1" smtClean="0"/>
              <a:t>Minkowski</a:t>
            </a:r>
            <a:r>
              <a:rPr lang="en-US" altLang="en-US" dirty="0" smtClean="0"/>
              <a:t> Distance</a:t>
            </a:r>
          </a:p>
        </p:txBody>
      </p:sp>
      <p:graphicFrame>
        <p:nvGraphicFramePr>
          <p:cNvPr id="4403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377400"/>
              </p:ext>
            </p:extLst>
          </p:nvPr>
        </p:nvGraphicFramePr>
        <p:xfrm>
          <a:off x="4114800" y="4108939"/>
          <a:ext cx="429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Equation" r:id="rId4" imgW="4292600" imgH="431800" progId="Equation.3">
                  <p:embed/>
                </p:oleObj>
              </mc:Choice>
              <mc:Fallback>
                <p:oleObj name="Equation" r:id="rId4" imgW="4292600" imgH="431800" progId="Equation.3">
                  <p:embed/>
                  <p:pic>
                    <p:nvPicPr>
                      <p:cNvPr id="440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108939"/>
                        <a:ext cx="4292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317" name="Rectangle 3"/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-1" y="2965939"/>
                <a:ext cx="12945979" cy="5410200"/>
              </a:xfrm>
            </p:spPr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      q = 1: (L1 norm)  </a:t>
                </a:r>
                <a:r>
                  <a:rPr lang="en-US" b="1" dirty="0">
                    <a:solidFill>
                      <a:schemeClr val="tx1"/>
                    </a:solidFill>
                  </a:rPr>
                  <a:t>Manhattan (city block) distance 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E.g., the Hamming distance: the number of bits that are different between two binary vectors</a:t>
                </a:r>
              </a:p>
              <a:p>
                <a:pPr lvl="1">
                  <a:defRPr/>
                </a:pPr>
                <a:endParaRPr lang="en-US" dirty="0"/>
              </a:p>
              <a:p>
                <a:pPr>
                  <a:defRPr/>
                </a:pPr>
                <a:endParaRPr lang="en-US" dirty="0"/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        q</a:t>
                </a:r>
                <a:r>
                  <a:rPr lang="en-US" dirty="0">
                    <a:solidFill>
                      <a:schemeClr val="tx1"/>
                    </a:solidFill>
                  </a:rPr>
                  <a:t>= 2: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(L2 norm)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Euclidean </a:t>
                </a:r>
                <a:r>
                  <a:rPr lang="en-US" b="1" dirty="0">
                    <a:solidFill>
                      <a:schemeClr val="tx1"/>
                    </a:solidFill>
                  </a:rPr>
                  <a:t>distance</a:t>
                </a:r>
              </a:p>
              <a:p>
                <a:pPr lvl="4">
                  <a:defRPr/>
                </a:pPr>
                <a:endParaRPr lang="en-US" dirty="0"/>
              </a:p>
              <a:p>
                <a:pPr lvl="2">
                  <a:buFont typeface="Wingdings" panose="05000000000000000000" pitchFamily="2" charset="2"/>
                  <a:buNone/>
                  <a:defRPr/>
                </a:pPr>
                <a:endParaRPr lang="en-US" i="1" dirty="0"/>
              </a:p>
              <a:p>
                <a:pPr lvl="2">
                  <a:buFont typeface="Wingdings" panose="05000000000000000000" pitchFamily="2" charset="2"/>
                  <a:buNone/>
                  <a:defRPr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q </a:t>
                </a:r>
                <a:r>
                  <a:rPr lang="en-US" sz="2400" dirty="0">
                    <a:solidFill>
                      <a:schemeClr val="tx1"/>
                    </a:solidFill>
                  </a:rPr>
                  <a:t>= ∞  : (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Lmax</a:t>
                </a:r>
                <a:r>
                  <a:rPr lang="en-US" sz="2400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norm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)  - </a:t>
                </a:r>
                <a:r>
                  <a:rPr lang="en-US" sz="2667" b="1" dirty="0">
                    <a:solidFill>
                      <a:schemeClr val="tx1"/>
                    </a:solidFill>
                  </a:rPr>
                  <a:t>“Supremum” distance</a:t>
                </a:r>
              </a:p>
              <a:p>
                <a:pPr lvl="2">
                  <a:buFont typeface="Wingdings" panose="05000000000000000000" pitchFamily="2" charset="2"/>
                  <a:buNone/>
                  <a:defRPr/>
                </a:pPr>
                <a:r>
                  <a:rPr lang="en-US" sz="2400" dirty="0">
                    <a:solidFill>
                      <a:schemeClr val="tx1"/>
                    </a:solidFill>
                  </a:rPr>
                  <a:t>The maximum difference between any component (attributes) of the vectors </a:t>
                </a:r>
              </a:p>
            </p:txBody>
          </p:sp>
        </mc:Choice>
        <mc:Fallback xmlns="">
          <p:sp>
            <p:nvSpPr>
              <p:cNvPr id="133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-1" y="2965939"/>
                <a:ext cx="12945979" cy="5410200"/>
              </a:xfrm>
              <a:blipFill>
                <a:blip r:embed="rId6"/>
                <a:stretch>
                  <a:fillRect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03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64599"/>
              </p:ext>
            </p:extLst>
          </p:nvPr>
        </p:nvGraphicFramePr>
        <p:xfrm>
          <a:off x="4576010" y="5584519"/>
          <a:ext cx="50053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Equation" r:id="rId7" imgW="5003800" imgH="584200" progId="Equation.3">
                  <p:embed/>
                </p:oleObj>
              </mc:Choice>
              <mc:Fallback>
                <p:oleObj name="Equation" r:id="rId7" imgW="5003800" imgH="584200" progId="Equation.3">
                  <p:embed/>
                  <p:pic>
                    <p:nvPicPr>
                      <p:cNvPr id="4403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010" y="5584519"/>
                        <a:ext cx="500538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567840"/>
              </p:ext>
            </p:extLst>
          </p:nvPr>
        </p:nvGraphicFramePr>
        <p:xfrm>
          <a:off x="2582863" y="7402513"/>
          <a:ext cx="735806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9" imgW="7353000" imgH="787320" progId="Equation.3">
                  <p:embed/>
                </p:oleObj>
              </mc:Choice>
              <mc:Fallback>
                <p:oleObj name="Equation" r:id="rId9" imgW="7353000" imgH="787320" progId="Equation.3">
                  <p:embed/>
                  <p:pic>
                    <p:nvPicPr>
                      <p:cNvPr id="4403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7402513"/>
                        <a:ext cx="7358062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631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Minkowski Distance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7086600" y="7367955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rgbClr val="7030A0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94543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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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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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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Distance Matrix</a:t>
            </a:r>
          </a:p>
        </p:txBody>
      </p:sp>
      <p:graphicFrame>
        <p:nvGraphicFramePr>
          <p:cNvPr id="4608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04970"/>
              </p:ext>
            </p:extLst>
          </p:nvPr>
        </p:nvGraphicFramePr>
        <p:xfrm>
          <a:off x="2438403" y="5539158"/>
          <a:ext cx="296227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" name="Worksheet" r:id="rId4" imgW="1836725" imgH="846287" progId="Excel.Sheet.8">
                  <p:embed/>
                </p:oleObj>
              </mc:Choice>
              <mc:Fallback>
                <p:oleObj name="Worksheet" r:id="rId4" imgW="1836725" imgH="846287" progId="Excel.Sheet.8">
                  <p:embed/>
                  <p:pic>
                    <p:nvPicPr>
                      <p:cNvPr id="4608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3" y="5539158"/>
                        <a:ext cx="296227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984475"/>
              </p:ext>
            </p:extLst>
          </p:nvPr>
        </p:nvGraphicFramePr>
        <p:xfrm>
          <a:off x="5638800" y="2945180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" name="Worksheet" r:id="rId6" imgW="3055925" imgH="846287" progId="Excel.Sheet.8">
                  <p:embed/>
                </p:oleObj>
              </mc:Choice>
              <mc:Fallback>
                <p:oleObj name="Worksheet" r:id="rId6" imgW="3055925" imgH="846287" progId="Excel.Sheet.8">
                  <p:embed/>
                  <p:pic>
                    <p:nvPicPr>
                      <p:cNvPr id="4608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945180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626471"/>
              </p:ext>
            </p:extLst>
          </p:nvPr>
        </p:nvGraphicFramePr>
        <p:xfrm>
          <a:off x="5638800" y="4469180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" name="Worksheet" r:id="rId8" imgW="3055925" imgH="846287" progId="Excel.Sheet.8">
                  <p:embed/>
                </p:oleObj>
              </mc:Choice>
              <mc:Fallback>
                <p:oleObj name="Worksheet" r:id="rId8" imgW="3055925" imgH="846287" progId="Excel.Sheet.8">
                  <p:embed/>
                  <p:pic>
                    <p:nvPicPr>
                      <p:cNvPr id="460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469180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766659"/>
              </p:ext>
            </p:extLst>
          </p:nvPr>
        </p:nvGraphicFramePr>
        <p:xfrm>
          <a:off x="5638800" y="5993183"/>
          <a:ext cx="49530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" name="Worksheet" r:id="rId10" imgW="3055925" imgH="861243" progId="Excel.Sheet.8">
                  <p:embed/>
                </p:oleObj>
              </mc:Choice>
              <mc:Fallback>
                <p:oleObj name="Worksheet" r:id="rId10" imgW="3055925" imgH="861243" progId="Excel.Sheet.8">
                  <p:embed/>
                  <p:pic>
                    <p:nvPicPr>
                      <p:cNvPr id="4608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993183"/>
                        <a:ext cx="4953000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013821"/>
              </p:ext>
            </p:extLst>
          </p:nvPr>
        </p:nvGraphicFramePr>
        <p:xfrm>
          <a:off x="1981203" y="2795955"/>
          <a:ext cx="3635375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" name="VISIO" r:id="rId12" imgW="3631692" imgH="2656332" progId="Visio.Drawing.6">
                  <p:embed/>
                </p:oleObj>
              </mc:Choice>
              <mc:Fallback>
                <p:oleObj name="VISIO" r:id="rId12" imgW="3631692" imgH="2656332" progId="Visio.Drawing.6">
                  <p:embed/>
                  <p:pic>
                    <p:nvPicPr>
                      <p:cNvPr id="4608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3" y="2795955"/>
                        <a:ext cx="3635375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159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Outline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What is Cluster Analysis?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Measuring data similarity 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chemeClr val="tx1"/>
                </a:solidFill>
              </a:rPr>
              <a:t>A Categorization of Major Clustering Methods</a:t>
            </a:r>
          </a:p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</a:rPr>
              <a:t>K-Means Clustering</a:t>
            </a:r>
          </a:p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</a:rPr>
              <a:t>K-Medoids Clustering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Summary 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88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Major Clustering Approaches</a:t>
            </a: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1600" dirty="0">
                <a:solidFill>
                  <a:srgbClr val="FF0000"/>
                </a:solidFill>
              </a:rPr>
              <a:t>Partitioning algorithms: </a:t>
            </a:r>
            <a:r>
              <a:rPr lang="en-US" altLang="en-US" sz="1600" dirty="0">
                <a:solidFill>
                  <a:schemeClr val="tx1"/>
                </a:solidFill>
              </a:rPr>
              <a:t>Construct various partitions and then evaluate them by some criterion</a:t>
            </a:r>
          </a:p>
          <a:p>
            <a:pPr lvl="1"/>
            <a:r>
              <a:rPr lang="en-US" altLang="en-US" sz="1600" dirty="0">
                <a:solidFill>
                  <a:schemeClr val="tx1"/>
                </a:solidFill>
              </a:rPr>
              <a:t>K-Means Clustering </a:t>
            </a:r>
          </a:p>
          <a:p>
            <a:pPr lvl="1"/>
            <a:r>
              <a:rPr lang="en-US" altLang="en-US" sz="1600" dirty="0">
                <a:solidFill>
                  <a:schemeClr val="tx1"/>
                </a:solidFill>
              </a:rPr>
              <a:t>Nearest Neighbor Algorithm</a:t>
            </a:r>
          </a:p>
          <a:p>
            <a:pPr lvl="1"/>
            <a:r>
              <a:rPr lang="en-US" altLang="en-US" sz="1600" dirty="0">
                <a:solidFill>
                  <a:schemeClr val="tx1"/>
                </a:solidFill>
              </a:rPr>
              <a:t>PAM Algorithm</a:t>
            </a:r>
          </a:p>
          <a:p>
            <a:pPr lvl="1"/>
            <a:r>
              <a:rPr lang="en-US" altLang="en-US" sz="1600" dirty="0">
                <a:solidFill>
                  <a:schemeClr val="tx1"/>
                </a:solidFill>
              </a:rPr>
              <a:t>Expectation Maximization Algorithm (EM)</a:t>
            </a:r>
          </a:p>
          <a:p>
            <a:r>
              <a:rPr lang="en-US" altLang="en-US" sz="1600" dirty="0">
                <a:solidFill>
                  <a:srgbClr val="FF0000"/>
                </a:solidFill>
              </a:rPr>
              <a:t>Hierarchy algorithms: </a:t>
            </a:r>
            <a:r>
              <a:rPr lang="en-US" altLang="en-US" sz="1600" dirty="0">
                <a:solidFill>
                  <a:schemeClr val="tx1"/>
                </a:solidFill>
              </a:rPr>
              <a:t>Create a hierarchical decomposition of the set of data (or objects) using some criterion</a:t>
            </a:r>
          </a:p>
          <a:p>
            <a:pPr lvl="1"/>
            <a:r>
              <a:rPr lang="en-US" altLang="en-US" sz="1600" dirty="0">
                <a:solidFill>
                  <a:schemeClr val="tx1"/>
                </a:solidFill>
              </a:rPr>
              <a:t>Agglomerative Algorithms </a:t>
            </a:r>
          </a:p>
          <a:p>
            <a:pPr lvl="1"/>
            <a:r>
              <a:rPr lang="en-US" altLang="en-US" sz="1600" dirty="0">
                <a:solidFill>
                  <a:schemeClr val="tx1"/>
                </a:solidFill>
              </a:rPr>
              <a:t>Divisive Clustering</a:t>
            </a:r>
          </a:p>
          <a:p>
            <a:r>
              <a:rPr lang="en-US" altLang="en-US" sz="1600" dirty="0">
                <a:solidFill>
                  <a:srgbClr val="FF0000"/>
                </a:solidFill>
              </a:rPr>
              <a:t>Model-based: </a:t>
            </a:r>
            <a:r>
              <a:rPr lang="en-US" altLang="en-US" sz="1600" dirty="0">
                <a:solidFill>
                  <a:schemeClr val="tx1"/>
                </a:solidFill>
              </a:rPr>
              <a:t>A model is hypothesized for each of the clusters and the idea is to find the best fit of that model to each other</a:t>
            </a:r>
          </a:p>
          <a:p>
            <a:pPr lvl="1"/>
            <a:r>
              <a:rPr lang="en-US" altLang="en-US" sz="1600" dirty="0">
                <a:solidFill>
                  <a:schemeClr val="tx1"/>
                </a:solidFill>
              </a:rPr>
              <a:t>Conceptual Clustering </a:t>
            </a:r>
          </a:p>
          <a:p>
            <a:pPr lvl="1"/>
            <a:r>
              <a:rPr lang="en-US" altLang="en-US" sz="1600" dirty="0">
                <a:solidFill>
                  <a:schemeClr val="tx1"/>
                </a:solidFill>
              </a:rPr>
              <a:t>Clustering with Neural Networks </a:t>
            </a:r>
          </a:p>
          <a:p>
            <a:r>
              <a:rPr lang="en-US" altLang="en-US" sz="1600" dirty="0">
                <a:solidFill>
                  <a:srgbClr val="FF0000"/>
                </a:solidFill>
              </a:rPr>
              <a:t>Clustering Large Databases</a:t>
            </a:r>
          </a:p>
          <a:p>
            <a:pPr lvl="1"/>
            <a:r>
              <a:rPr lang="en-US" altLang="en-US" sz="1600" dirty="0">
                <a:solidFill>
                  <a:schemeClr val="tx1"/>
                </a:solidFill>
              </a:rPr>
              <a:t>BIRCH</a:t>
            </a:r>
          </a:p>
          <a:p>
            <a:pPr lvl="1"/>
            <a:r>
              <a:rPr lang="en-US" altLang="en-US" sz="1600" dirty="0">
                <a:solidFill>
                  <a:schemeClr val="tx1"/>
                </a:solidFill>
              </a:rPr>
              <a:t>DBSCAN</a:t>
            </a:r>
          </a:p>
          <a:p>
            <a:pPr lvl="1"/>
            <a:r>
              <a:rPr lang="en-US" altLang="en-US" sz="1600" dirty="0">
                <a:solidFill>
                  <a:schemeClr val="tx1"/>
                </a:solidFill>
              </a:rPr>
              <a:t>CURE Algorithm</a:t>
            </a:r>
          </a:p>
        </p:txBody>
      </p:sp>
    </p:spTree>
    <p:extLst>
      <p:ext uri="{BB962C8B-B14F-4D97-AF65-F5344CB8AC3E}">
        <p14:creationId xmlns:p14="http://schemas.microsoft.com/office/powerpoint/2010/main" val="379831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Outline</a:t>
            </a: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What is Cluster Analysis?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Measuring data similarity 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A Categorization of Major Clustering Methods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K-Means Clustering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K-</a:t>
            </a:r>
            <a:r>
              <a:rPr lang="en-US" altLang="en-US" dirty="0" err="1" smtClean="0">
                <a:solidFill>
                  <a:schemeClr val="tx1"/>
                </a:solidFill>
              </a:rPr>
              <a:t>Medoids</a:t>
            </a:r>
            <a:r>
              <a:rPr lang="en-US" altLang="en-US" dirty="0" smtClean="0">
                <a:solidFill>
                  <a:schemeClr val="tx1"/>
                </a:solidFill>
              </a:rPr>
              <a:t> Clustering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Summary 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882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Properties of Clustering Algorithms</a:t>
            </a:r>
          </a:p>
        </p:txBody>
      </p:sp>
      <p:sp>
        <p:nvSpPr>
          <p:cNvPr id="1618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Clustering algorithms can have different properties:</a:t>
            </a: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</a:rPr>
              <a:t>Hierarchical or partitioning: hierarchical algorithms induce a hierarchy of clusters of decreasing generality, for partitioning algorithms, all clusters are the same.</a:t>
            </a:r>
          </a:p>
          <a:p>
            <a:pPr lvl="1">
              <a:defRPr/>
            </a:pPr>
            <a:endParaRPr lang="en-US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</a:rPr>
              <a:t>Iterative: the algorithm starts with initial set of clusters and improves them by reassigning instances to clusters.</a:t>
            </a:r>
          </a:p>
          <a:p>
            <a:pPr lvl="1">
              <a:defRPr/>
            </a:pPr>
            <a:endParaRPr lang="en-US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</a:rPr>
              <a:t>Hard and soft: hard clustering assigns each instance to exactly one cluster. Soft clustering assigns each instance a probability of belonging to a cluster.</a:t>
            </a:r>
          </a:p>
          <a:p>
            <a:pPr lvl="1">
              <a:defRPr/>
            </a:pPr>
            <a:endParaRPr lang="en-US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</a:rPr>
              <a:t>Disjunctive: instances can be part of more than one cluster.</a:t>
            </a:r>
          </a:p>
        </p:txBody>
      </p:sp>
    </p:spTree>
    <p:extLst>
      <p:ext uri="{BB962C8B-B14F-4D97-AF65-F5344CB8AC3E}">
        <p14:creationId xmlns:p14="http://schemas.microsoft.com/office/powerpoint/2010/main" val="79900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Examples</a:t>
            </a:r>
          </a:p>
        </p:txBody>
      </p:sp>
      <p:pic>
        <p:nvPicPr>
          <p:cNvPr id="58371" name="Picture 3" descr="Image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2887666"/>
            <a:ext cx="8229600" cy="3978275"/>
          </a:xfrm>
        </p:spPr>
      </p:pic>
    </p:spTree>
    <p:extLst>
      <p:ext uri="{BB962C8B-B14F-4D97-AF65-F5344CB8AC3E}">
        <p14:creationId xmlns:p14="http://schemas.microsoft.com/office/powerpoint/2010/main" val="95930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Examples</a:t>
            </a:r>
          </a:p>
        </p:txBody>
      </p:sp>
      <p:pic>
        <p:nvPicPr>
          <p:cNvPr id="60419" name="Picture 3" descr="Image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2474916"/>
            <a:ext cx="8229600" cy="4803775"/>
          </a:xfrm>
        </p:spPr>
      </p:pic>
    </p:spTree>
    <p:extLst>
      <p:ext uri="{BB962C8B-B14F-4D97-AF65-F5344CB8AC3E}">
        <p14:creationId xmlns:p14="http://schemas.microsoft.com/office/powerpoint/2010/main" val="217564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Outline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What is Cluster Analysis?</a:t>
            </a:r>
          </a:p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</a:rPr>
              <a:t>Measuring data similarity </a:t>
            </a:r>
          </a:p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</a:rPr>
              <a:t>A Categorization of Major Clustering Methods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chemeClr val="tx1"/>
                </a:solidFill>
              </a:rPr>
              <a:t>K-Means Clustering</a:t>
            </a: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</a:rPr>
              <a:t>K-Medoids Clustering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Summary 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3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k-Means Algorithm (1)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Iterative, hard, flat clustering algorithm based on Euclidian distance. 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Intuitive formulation:</a:t>
            </a:r>
          </a:p>
          <a:p>
            <a:pPr marL="731838" lvl="1" indent="-457200">
              <a:buFont typeface="+mj-lt"/>
              <a:buAutoNum type="arabicPeriod"/>
              <a:defRPr/>
            </a:pPr>
            <a:r>
              <a:rPr lang="en-US" dirty="0">
                <a:solidFill>
                  <a:schemeClr val="tx1"/>
                </a:solidFill>
              </a:rPr>
              <a:t>Choose a value for K, the total number of clusters.</a:t>
            </a:r>
          </a:p>
          <a:p>
            <a:pPr marL="731838" lvl="1" indent="-457200">
              <a:buFont typeface="+mj-lt"/>
              <a:buAutoNum type="arabicPeriod"/>
              <a:defRPr/>
            </a:pPr>
            <a:r>
              <a:rPr lang="en-US" dirty="0">
                <a:solidFill>
                  <a:schemeClr val="tx1"/>
                </a:solidFill>
              </a:rPr>
              <a:t>Randomly choose K points as cluster centers.</a:t>
            </a:r>
          </a:p>
          <a:p>
            <a:pPr marL="731838" lvl="1" indent="-457200">
              <a:buFont typeface="+mj-lt"/>
              <a:buAutoNum type="arabicPeriod"/>
              <a:defRPr/>
            </a:pPr>
            <a:r>
              <a:rPr lang="en-US" dirty="0">
                <a:solidFill>
                  <a:schemeClr val="tx1"/>
                </a:solidFill>
              </a:rPr>
              <a:t>Assign the remaining instances to their closest cluster center.</a:t>
            </a:r>
          </a:p>
          <a:p>
            <a:pPr marL="731838" lvl="1" indent="-457200">
              <a:buFont typeface="+mj-lt"/>
              <a:buAutoNum type="arabicPeriod"/>
              <a:defRPr/>
            </a:pPr>
            <a:r>
              <a:rPr lang="en-US" dirty="0">
                <a:solidFill>
                  <a:schemeClr val="tx1"/>
                </a:solidFill>
              </a:rPr>
              <a:t>Calculate a new cluster center for each cluster.</a:t>
            </a:r>
          </a:p>
          <a:p>
            <a:pPr marL="731838" lvl="1" indent="-457200">
              <a:buFont typeface="+mj-lt"/>
              <a:buAutoNum type="arabicPeriod"/>
              <a:defRPr/>
            </a:pPr>
            <a:r>
              <a:rPr lang="en-US" dirty="0">
                <a:solidFill>
                  <a:schemeClr val="tx1"/>
                </a:solidFill>
              </a:rPr>
              <a:t>Repeat steps 3-5 until the cluster centers do not change.</a:t>
            </a:r>
          </a:p>
        </p:txBody>
      </p:sp>
      <p:pic>
        <p:nvPicPr>
          <p:cNvPr id="645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311044"/>
            <a:ext cx="6305550" cy="2076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67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44" y="2759243"/>
            <a:ext cx="10520062" cy="3256547"/>
          </a:xfrm>
        </p:spPr>
      </p:pic>
      <p:sp>
        <p:nvSpPr>
          <p:cNvPr id="7" name="Rectangle 6"/>
          <p:cNvSpPr/>
          <p:nvPr/>
        </p:nvSpPr>
        <p:spPr>
          <a:xfrm>
            <a:off x="1156687" y="1323293"/>
            <a:ext cx="87711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6400" spc="-67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The k-Means Algorithm </a:t>
            </a:r>
            <a:r>
              <a:rPr lang="en-US" altLang="en-US" sz="6400" spc="-67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(2)</a:t>
            </a:r>
            <a:endParaRPr lang="en-US" sz="6400" spc="-67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3520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K-Means Clustering – How it Works</a:t>
            </a:r>
          </a:p>
        </p:txBody>
      </p:sp>
      <p:sp>
        <p:nvSpPr>
          <p:cNvPr id="66563" name="Line 93"/>
          <p:cNvSpPr>
            <a:spLocks noChangeShapeType="1"/>
          </p:cNvSpPr>
          <p:nvPr/>
        </p:nvSpPr>
        <p:spPr bwMode="auto">
          <a:xfrm>
            <a:off x="7324725" y="3771900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Text Box 181"/>
          <p:cNvSpPr txBox="1">
            <a:spLocks noChangeArrowheads="1"/>
          </p:cNvSpPr>
          <p:nvPr/>
        </p:nvSpPr>
        <p:spPr bwMode="auto">
          <a:xfrm>
            <a:off x="4810125" y="3328988"/>
            <a:ext cx="8572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ko-KR" sz="1050">
                <a:ea typeface="Gulim" panose="020B0600000101010101" pitchFamily="34" charset="-127"/>
              </a:rPr>
              <a:t>K=2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en-US" altLang="ko-KR" sz="1050">
              <a:ea typeface="Gulim" panose="020B0600000101010101" pitchFamily="34" charset="-127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ko-KR" sz="1050">
                <a:ea typeface="Gulim" panose="020B0600000101010101" pitchFamily="34" charset="-127"/>
              </a:rPr>
              <a:t>Arbitrarily partition objects into k groups</a:t>
            </a:r>
          </a:p>
        </p:txBody>
      </p:sp>
      <p:sp>
        <p:nvSpPr>
          <p:cNvPr id="66565" name="Line 183"/>
          <p:cNvSpPr>
            <a:spLocks noChangeShapeType="1"/>
          </p:cNvSpPr>
          <p:nvPr/>
        </p:nvSpPr>
        <p:spPr bwMode="auto">
          <a:xfrm>
            <a:off x="4924425" y="3714750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0" name="Text Box 185"/>
          <p:cNvSpPr txBox="1">
            <a:spLocks noChangeArrowheads="1"/>
          </p:cNvSpPr>
          <p:nvPr/>
        </p:nvSpPr>
        <p:spPr bwMode="auto">
          <a:xfrm>
            <a:off x="7267575" y="3829050"/>
            <a:ext cx="8001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ko-KR" sz="1050">
                <a:ea typeface="Gulim" panose="020B0600000101010101" pitchFamily="34" charset="-127"/>
              </a:rPr>
              <a:t>Update the cluster centroids</a:t>
            </a:r>
          </a:p>
        </p:txBody>
      </p:sp>
      <p:sp>
        <p:nvSpPr>
          <p:cNvPr id="26631" name="Text Box 190"/>
          <p:cNvSpPr txBox="1">
            <a:spLocks noChangeArrowheads="1"/>
          </p:cNvSpPr>
          <p:nvPr/>
        </p:nvSpPr>
        <p:spPr bwMode="auto">
          <a:xfrm>
            <a:off x="7267575" y="5715003"/>
            <a:ext cx="8001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ko-KR" sz="1050">
                <a:ea typeface="Gulim" panose="020B0600000101010101" pitchFamily="34" charset="-127"/>
              </a:rPr>
              <a:t>Update the cluster centroids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en-US" altLang="ko-KR" sz="1050">
              <a:ea typeface="Gulim" panose="020B0600000101010101" pitchFamily="34" charset="-127"/>
            </a:endParaRPr>
          </a:p>
        </p:txBody>
      </p:sp>
      <p:sp>
        <p:nvSpPr>
          <p:cNvPr id="26632" name="Text Box 191"/>
          <p:cNvSpPr txBox="1">
            <a:spLocks noChangeArrowheads="1"/>
          </p:cNvSpPr>
          <p:nvPr/>
        </p:nvSpPr>
        <p:spPr bwMode="auto">
          <a:xfrm>
            <a:off x="8296275" y="4686300"/>
            <a:ext cx="14287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ko-KR" sz="1050">
                <a:ea typeface="Gulim" panose="020B0600000101010101" pitchFamily="34" charset="-127"/>
              </a:rPr>
              <a:t>Reassign  objects</a:t>
            </a:r>
          </a:p>
        </p:txBody>
      </p:sp>
      <p:sp>
        <p:nvSpPr>
          <p:cNvPr id="66569" name="Line 192"/>
          <p:cNvSpPr>
            <a:spLocks noChangeShapeType="1"/>
          </p:cNvSpPr>
          <p:nvPr/>
        </p:nvSpPr>
        <p:spPr bwMode="auto">
          <a:xfrm>
            <a:off x="8924925" y="46863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4" name="Text Box 193"/>
          <p:cNvSpPr txBox="1">
            <a:spLocks noChangeArrowheads="1"/>
          </p:cNvSpPr>
          <p:nvPr/>
        </p:nvSpPr>
        <p:spPr bwMode="auto">
          <a:xfrm>
            <a:off x="6410325" y="4629153"/>
            <a:ext cx="7429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ko-KR" sz="1050">
                <a:ea typeface="Gulim" panose="020B0600000101010101" pitchFamily="34" charset="-127"/>
              </a:rPr>
              <a:t>Loop if needed</a:t>
            </a:r>
          </a:p>
        </p:txBody>
      </p:sp>
      <p:graphicFrame>
        <p:nvGraphicFramePr>
          <p:cNvPr id="66571" name="Object 196"/>
          <p:cNvGraphicFramePr>
            <a:graphicFrameLocks noChangeAspect="1"/>
          </p:cNvGraphicFramePr>
          <p:nvPr/>
        </p:nvGraphicFramePr>
        <p:xfrm>
          <a:off x="3267078" y="3086103"/>
          <a:ext cx="159067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4" name="SmartDraw" r:id="rId4" imgW="3479292" imgH="3255264" progId="">
                  <p:embed/>
                </p:oleObj>
              </mc:Choice>
              <mc:Fallback>
                <p:oleObj name="SmartDraw" r:id="rId4" imgW="3479292" imgH="3255264" progId="">
                  <p:embed/>
                  <p:pic>
                    <p:nvPicPr>
                      <p:cNvPr id="66571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8" y="3086103"/>
                        <a:ext cx="1590675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2" name="Object 197"/>
          <p:cNvGraphicFramePr>
            <a:graphicFrameLocks noChangeAspect="1"/>
          </p:cNvGraphicFramePr>
          <p:nvPr/>
        </p:nvGraphicFramePr>
        <p:xfrm>
          <a:off x="5553075" y="3086100"/>
          <a:ext cx="1638300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" name="SmartDraw" r:id="rId6" imgW="3479292" imgH="3255264" progId="">
                  <p:embed/>
                </p:oleObj>
              </mc:Choice>
              <mc:Fallback>
                <p:oleObj name="SmartDraw" r:id="rId6" imgW="3479292" imgH="3255264" progId="">
                  <p:embed/>
                  <p:pic>
                    <p:nvPicPr>
                      <p:cNvPr id="66572" name="Object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075" y="3086100"/>
                        <a:ext cx="1638300" cy="153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3" name="Object 198"/>
          <p:cNvGraphicFramePr>
            <a:graphicFrameLocks noChangeAspect="1"/>
          </p:cNvGraphicFramePr>
          <p:nvPr/>
        </p:nvGraphicFramePr>
        <p:xfrm>
          <a:off x="8067678" y="3086100"/>
          <a:ext cx="1704975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" name="SmartDraw" r:id="rId8" imgW="3479292" imgH="3255264" progId="">
                  <p:embed/>
                </p:oleObj>
              </mc:Choice>
              <mc:Fallback>
                <p:oleObj name="SmartDraw" r:id="rId8" imgW="3479292" imgH="3255264" progId="">
                  <p:embed/>
                  <p:pic>
                    <p:nvPicPr>
                      <p:cNvPr id="66573" name="Object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7678" y="3086100"/>
                        <a:ext cx="1704975" cy="159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4" name="Object 199"/>
          <p:cNvGraphicFramePr>
            <a:graphicFrameLocks noChangeAspect="1"/>
          </p:cNvGraphicFramePr>
          <p:nvPr/>
        </p:nvGraphicFramePr>
        <p:xfrm>
          <a:off x="8067678" y="4919666"/>
          <a:ext cx="1704975" cy="159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7" name="SmartDraw" r:id="rId10" imgW="3479292" imgH="3255264" progId="">
                  <p:embed/>
                </p:oleObj>
              </mc:Choice>
              <mc:Fallback>
                <p:oleObj name="SmartDraw" r:id="rId10" imgW="3479292" imgH="3255264" progId="">
                  <p:embed/>
                  <p:pic>
                    <p:nvPicPr>
                      <p:cNvPr id="66574" name="Object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7678" y="4919666"/>
                        <a:ext cx="1704975" cy="159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5" name="Object 200"/>
          <p:cNvGraphicFramePr>
            <a:graphicFrameLocks noChangeAspect="1"/>
          </p:cNvGraphicFramePr>
          <p:nvPr/>
        </p:nvGraphicFramePr>
        <p:xfrm>
          <a:off x="5667378" y="4972053"/>
          <a:ext cx="1647825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8" name="SmartDraw" r:id="rId12" imgW="3479292" imgH="3255264" progId="">
                  <p:embed/>
                </p:oleObj>
              </mc:Choice>
              <mc:Fallback>
                <p:oleObj name="SmartDraw" r:id="rId12" imgW="3479292" imgH="3255264" progId="">
                  <p:embed/>
                  <p:pic>
                    <p:nvPicPr>
                      <p:cNvPr id="66575" name="Object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78" y="4972053"/>
                        <a:ext cx="1647825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6" name="Line 192"/>
          <p:cNvSpPr>
            <a:spLocks noChangeShapeType="1"/>
          </p:cNvSpPr>
          <p:nvPr/>
        </p:nvSpPr>
        <p:spPr bwMode="auto">
          <a:xfrm flipV="1">
            <a:off x="6238875" y="46291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2" name="Text Box 181"/>
          <p:cNvSpPr txBox="1">
            <a:spLocks noChangeArrowheads="1"/>
          </p:cNvSpPr>
          <p:nvPr/>
        </p:nvSpPr>
        <p:spPr bwMode="auto">
          <a:xfrm>
            <a:off x="3438525" y="4572003"/>
            <a:ext cx="12573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ko-KR" sz="1050">
                <a:ea typeface="Gulim" panose="020B0600000101010101" pitchFamily="34" charset="-127"/>
              </a:rPr>
              <a:t>The initial data set</a:t>
            </a:r>
          </a:p>
        </p:txBody>
      </p:sp>
      <p:sp>
        <p:nvSpPr>
          <p:cNvPr id="66578" name="Line 93"/>
          <p:cNvSpPr>
            <a:spLocks noChangeShapeType="1"/>
          </p:cNvSpPr>
          <p:nvPr/>
        </p:nvSpPr>
        <p:spPr bwMode="auto">
          <a:xfrm flipH="1">
            <a:off x="7324725" y="5657850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9" name="Rectangle 3"/>
          <p:cNvSpPr>
            <a:spLocks noChangeArrowheads="1"/>
          </p:cNvSpPr>
          <p:nvPr/>
        </p:nvSpPr>
        <p:spPr bwMode="auto">
          <a:xfrm>
            <a:off x="2070100" y="4972050"/>
            <a:ext cx="35877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rgbClr val="7030A0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94543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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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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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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Partition objects into </a:t>
            </a:r>
            <a:r>
              <a:rPr lang="en-US" altLang="zh-CN" sz="1200" i="1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k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nonempty subsets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200" dirty="0">
                <a:latin typeface="Arial" panose="020B0604020202020204" pitchFamily="34" charset="0"/>
                <a:ea typeface="SimSun" panose="02010600030101010101" pitchFamily="2" charset="-122"/>
              </a:rPr>
              <a:t>Repeat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Compute centroid (i.e., mean point) for each partition 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Assign each object to the cluster of its nearest centroid 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Until no change</a:t>
            </a:r>
          </a:p>
        </p:txBody>
      </p:sp>
    </p:spTree>
    <p:extLst>
      <p:ext uri="{BB962C8B-B14F-4D97-AF65-F5344CB8AC3E}">
        <p14:creationId xmlns:p14="http://schemas.microsoft.com/office/powerpoint/2010/main" val="286844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k-Means Algorithm (2)</a:t>
            </a:r>
          </a:p>
        </p:txBody>
      </p:sp>
      <p:pic>
        <p:nvPicPr>
          <p:cNvPr id="68611" name="Picture 3" descr="Image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18004" y="2791267"/>
            <a:ext cx="8229600" cy="5003800"/>
          </a:xfrm>
        </p:spPr>
      </p:pic>
    </p:spTree>
    <p:extLst>
      <p:ext uri="{BB962C8B-B14F-4D97-AF65-F5344CB8AC3E}">
        <p14:creationId xmlns:p14="http://schemas.microsoft.com/office/powerpoint/2010/main" val="17621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k-Means Algorithm (3)</a:t>
            </a:r>
          </a:p>
        </p:txBody>
      </p:sp>
      <p:pic>
        <p:nvPicPr>
          <p:cNvPr id="70659" name="Picture 3" descr="Image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2379666"/>
            <a:ext cx="8229600" cy="4994275"/>
          </a:xfrm>
        </p:spPr>
      </p:pic>
    </p:spTree>
    <p:extLst>
      <p:ext uri="{BB962C8B-B14F-4D97-AF65-F5344CB8AC3E}">
        <p14:creationId xmlns:p14="http://schemas.microsoft.com/office/powerpoint/2010/main" val="16241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1: </a:t>
            </a:r>
            <a:r>
              <a:rPr lang="en-US" altLang="en-US" dirty="0"/>
              <a:t>k-Means Algorithm (1)</a:t>
            </a:r>
            <a:endParaRPr lang="en-US" b="1" u="sng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7" y="3018223"/>
            <a:ext cx="10972800" cy="452360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&lt;#&gt;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4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Outline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chemeClr val="tx1"/>
                </a:solidFill>
              </a:rPr>
              <a:t>What is Cluster Analysis?</a:t>
            </a:r>
          </a:p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</a:rPr>
              <a:t>Measuring data similarity </a:t>
            </a:r>
          </a:p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</a:rPr>
              <a:t>A Categorization of Major Clustering Methods</a:t>
            </a:r>
          </a:p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</a:rPr>
              <a:t>K-Means Clustering</a:t>
            </a:r>
          </a:p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</a:rPr>
              <a:t>K-Medoids Clustering</a:t>
            </a:r>
          </a:p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227333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How did K-means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Step 1- </a:t>
            </a:r>
            <a:r>
              <a:rPr lang="en-US" sz="2600" dirty="0">
                <a:solidFill>
                  <a:schemeClr val="tx1"/>
                </a:solidFill>
              </a:rPr>
              <a:t>Choose the number of K of clusters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Step 2- </a:t>
            </a:r>
            <a:r>
              <a:rPr lang="en-US" sz="2600" dirty="0">
                <a:solidFill>
                  <a:schemeClr val="tx1"/>
                </a:solidFill>
              </a:rPr>
              <a:t>Select at random K points, the centroids (not necessarily from your datasets)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Step 3- </a:t>
            </a:r>
            <a:r>
              <a:rPr lang="en-US" sz="2600" dirty="0">
                <a:solidFill>
                  <a:schemeClr val="tx1"/>
                </a:solidFill>
              </a:rPr>
              <a:t>Assign each data point to the closest centroid – That forms K clusters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Step 4- </a:t>
            </a:r>
            <a:r>
              <a:rPr lang="en-US" sz="2600" dirty="0">
                <a:solidFill>
                  <a:schemeClr val="tx1"/>
                </a:solidFill>
              </a:rPr>
              <a:t>Compute and place the new centroid of each cluster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Step 5- </a:t>
            </a:r>
            <a:r>
              <a:rPr lang="en-US" sz="2600" dirty="0">
                <a:solidFill>
                  <a:schemeClr val="tx1"/>
                </a:solidFill>
              </a:rPr>
              <a:t>Reassign each data point to the new closets centroid. If any reassignment took place, go to Step 4. Otherwise to final.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&lt;#&gt;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3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1: </a:t>
            </a:r>
            <a:r>
              <a:rPr lang="en-US" altLang="en-US" dirty="0"/>
              <a:t>k-Means </a:t>
            </a:r>
            <a:r>
              <a:rPr lang="en-US" altLang="en-US" dirty="0" smtClean="0"/>
              <a:t>Algorithm</a:t>
            </a:r>
            <a:endParaRPr lang="en-US" b="1" u="sng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50" y="2968303"/>
            <a:ext cx="8129135" cy="462344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&lt;#&gt; of 9</a:t>
            </a: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758032" y="2316482"/>
            <a:ext cx="6249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Step 1: Choose the number of K of clusters : K= 2</a:t>
            </a:r>
          </a:p>
        </p:txBody>
      </p:sp>
    </p:spTree>
    <p:extLst>
      <p:ext uri="{BB962C8B-B14F-4D97-AF65-F5344CB8AC3E}">
        <p14:creationId xmlns:p14="http://schemas.microsoft.com/office/powerpoint/2010/main" val="32566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1: </a:t>
            </a:r>
            <a:r>
              <a:rPr lang="en-US" altLang="en-US" dirty="0"/>
              <a:t>k-Means </a:t>
            </a:r>
            <a:r>
              <a:rPr lang="en-US" altLang="en-US" dirty="0" smtClean="0"/>
              <a:t>Algorithm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50" y="3157195"/>
            <a:ext cx="8129135" cy="462344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&lt;#&gt; of 9</a:t>
            </a: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10046" y="2363717"/>
            <a:ext cx="10653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Step 2: Select at random K points, the centroids (not necessarily from your datasets)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408868" y="4670739"/>
            <a:ext cx="360608" cy="32626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19144" y="6436575"/>
            <a:ext cx="360608" cy="326264"/>
          </a:xfrm>
          <a:prstGeom prst="rect">
            <a:avLst/>
          </a:prstGeom>
          <a:solidFill>
            <a:srgbClr val="EF192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03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1: </a:t>
            </a:r>
            <a:r>
              <a:rPr lang="en-US" altLang="en-US" dirty="0"/>
              <a:t>k-Means </a:t>
            </a:r>
            <a:r>
              <a:rPr lang="en-US" altLang="en-US" dirty="0" smtClean="0"/>
              <a:t>Algorithm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50" y="3157195"/>
            <a:ext cx="8129135" cy="462344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&lt;#&gt; of 9</a:t>
            </a: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63208" y="2411913"/>
            <a:ext cx="9669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Step 3: Assign each data point to the closest centroid – That forms K clusters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408868" y="4670739"/>
            <a:ext cx="360608" cy="32626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19144" y="6436575"/>
            <a:ext cx="360608" cy="326264"/>
          </a:xfrm>
          <a:prstGeom prst="rect">
            <a:avLst/>
          </a:prstGeom>
          <a:solidFill>
            <a:srgbClr val="EF192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H="1" flipV="1">
            <a:off x="4589173" y="4997003"/>
            <a:ext cx="829972" cy="14395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3739167" y="3417195"/>
            <a:ext cx="5117205" cy="30193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470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1: </a:t>
            </a:r>
            <a:r>
              <a:rPr lang="en-US" altLang="en-US" dirty="0"/>
              <a:t>k-Means </a:t>
            </a:r>
            <a:r>
              <a:rPr lang="en-US" altLang="en-US" dirty="0" smtClean="0"/>
              <a:t>Algorithm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467" y="3027341"/>
            <a:ext cx="8599101" cy="447102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&lt;#&gt; of 9</a:t>
            </a: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927528" y="2316482"/>
            <a:ext cx="11470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Step 3: Assign each data point to the closest centroid – That forms K clusters</a:t>
            </a:r>
          </a:p>
        </p:txBody>
      </p:sp>
    </p:spTree>
    <p:extLst>
      <p:ext uri="{BB962C8B-B14F-4D97-AF65-F5344CB8AC3E}">
        <p14:creationId xmlns:p14="http://schemas.microsoft.com/office/powerpoint/2010/main" val="110531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1: </a:t>
            </a:r>
            <a:r>
              <a:rPr lang="en-US" altLang="en-US" dirty="0"/>
              <a:t>k-Means </a:t>
            </a:r>
            <a:r>
              <a:rPr lang="en-US" altLang="en-US" dirty="0" smtClean="0"/>
              <a:t>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&lt;#&gt; of 9</a:t>
            </a: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16098" y="2500286"/>
            <a:ext cx="10706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Step 4: Compute and place the new centroid of each cluster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35" y="2961951"/>
            <a:ext cx="8332364" cy="4636148"/>
          </a:xfrm>
        </p:spPr>
      </p:pic>
    </p:spTree>
    <p:extLst>
      <p:ext uri="{BB962C8B-B14F-4D97-AF65-F5344CB8AC3E}">
        <p14:creationId xmlns:p14="http://schemas.microsoft.com/office/powerpoint/2010/main" val="51475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1: </a:t>
            </a:r>
            <a:r>
              <a:rPr lang="en-US" altLang="en-US" dirty="0"/>
              <a:t>k-Means </a:t>
            </a:r>
            <a:r>
              <a:rPr lang="en-US" altLang="en-US" dirty="0" smtClean="0"/>
              <a:t>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&lt;#&gt; of 9</a:t>
            </a: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33683" y="2316482"/>
            <a:ext cx="10706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Step 4: Compute and place the new centroid of each cluster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11" y="2879390"/>
            <a:ext cx="8688013" cy="4801271"/>
          </a:xfrm>
        </p:spPr>
      </p:pic>
    </p:spTree>
    <p:extLst>
      <p:ext uri="{BB962C8B-B14F-4D97-AF65-F5344CB8AC3E}">
        <p14:creationId xmlns:p14="http://schemas.microsoft.com/office/powerpoint/2010/main" val="60333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1: </a:t>
            </a:r>
            <a:r>
              <a:rPr lang="en-US" altLang="en-US" dirty="0"/>
              <a:t>k-Means Algorithm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11" y="2999594"/>
            <a:ext cx="8688013" cy="480127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&lt;#&gt; of 9</a:t>
            </a: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00258" y="2256437"/>
            <a:ext cx="107753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Step 5- </a:t>
            </a:r>
            <a:r>
              <a:rPr lang="en-US" sz="2400" dirty="0"/>
              <a:t>Reassign each data point to the new closets centroid. If any reassignment took place, go to Step 4. Otherwise to final. </a:t>
            </a:r>
          </a:p>
        </p:txBody>
      </p:sp>
    </p:spTree>
    <p:extLst>
      <p:ext uri="{BB962C8B-B14F-4D97-AF65-F5344CB8AC3E}">
        <p14:creationId xmlns:p14="http://schemas.microsoft.com/office/powerpoint/2010/main" val="327249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1: </a:t>
            </a:r>
            <a:r>
              <a:rPr lang="en-US" altLang="en-US" dirty="0"/>
              <a:t>k-Means Algorithm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6" y="3743459"/>
            <a:ext cx="5380891" cy="292924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&lt;#&gt; of 9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943" y="3794973"/>
            <a:ext cx="5285488" cy="27822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4400" y="2256437"/>
            <a:ext cx="11118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Step 5- </a:t>
            </a:r>
            <a:r>
              <a:rPr lang="en-US" sz="2400" dirty="0"/>
              <a:t>Reassign each data point to the new closets centroid. If any reassignment took place, go to Step 4. Otherwise to final. </a:t>
            </a:r>
          </a:p>
        </p:txBody>
      </p:sp>
    </p:spTree>
    <p:extLst>
      <p:ext uri="{BB962C8B-B14F-4D97-AF65-F5344CB8AC3E}">
        <p14:creationId xmlns:p14="http://schemas.microsoft.com/office/powerpoint/2010/main" val="391244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1: </a:t>
            </a:r>
            <a:r>
              <a:rPr lang="en-US" altLang="en-US" dirty="0"/>
              <a:t>k-Means Algorithm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2" y="3423337"/>
            <a:ext cx="5723819" cy="320499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&lt;#&gt; of 9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951" y="3245476"/>
            <a:ext cx="6154663" cy="338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Cluster Analysis?</a:t>
            </a:r>
          </a:p>
        </p:txBody>
      </p:sp>
      <p:sp>
        <p:nvSpPr>
          <p:cNvPr id="18435" name="Rectangle 5"/>
          <p:cNvSpPr>
            <a:spLocks noGrp="1"/>
          </p:cNvSpPr>
          <p:nvPr>
            <p:ph idx="1"/>
          </p:nvPr>
        </p:nvSpPr>
        <p:spPr>
          <a:xfrm>
            <a:off x="1152143" y="2584074"/>
            <a:ext cx="10561321" cy="5364480"/>
          </a:xfrm>
        </p:spPr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</a:rPr>
              <a:t>Finding groups of objects such that the objects in a group will be similar (or related) to one another and different from (or unrelated to) the objects in other groups</a:t>
            </a:r>
          </a:p>
          <a:p>
            <a:endParaRPr lang="en-US" altLang="en-US" sz="2400" dirty="0">
              <a:solidFill>
                <a:schemeClr val="tx1"/>
              </a:solidFill>
            </a:endParaRPr>
          </a:p>
          <a:p>
            <a:r>
              <a:rPr lang="en-US" altLang="en-US" sz="2400" dirty="0">
                <a:solidFill>
                  <a:schemeClr val="tx1"/>
                </a:solidFill>
              </a:rPr>
              <a:t>Clustering is unsupervised learning in that there are no class labels for the training </a:t>
            </a:r>
            <a:r>
              <a:rPr lang="en-US" altLang="en-US" sz="2400" dirty="0" smtClean="0">
                <a:solidFill>
                  <a:schemeClr val="tx1"/>
                </a:solidFill>
              </a:rPr>
              <a:t>instances</a:t>
            </a:r>
            <a:endParaRPr lang="en-US" altLang="en-US" sz="2400" dirty="0">
              <a:solidFill>
                <a:schemeClr val="tx1"/>
              </a:solidFill>
            </a:endParaRPr>
          </a:p>
          <a:p>
            <a:endParaRPr lang="en-US" altLang="en-US" dirty="0" smtClean="0"/>
          </a:p>
        </p:txBody>
      </p:sp>
      <p:grpSp>
        <p:nvGrpSpPr>
          <p:cNvPr id="18436" name="Group 2"/>
          <p:cNvGrpSpPr>
            <a:grpSpLocks/>
          </p:cNvGrpSpPr>
          <p:nvPr/>
        </p:nvGrpSpPr>
        <p:grpSpPr bwMode="auto">
          <a:xfrm>
            <a:off x="5486400" y="5371611"/>
            <a:ext cx="4471988" cy="2482850"/>
            <a:chOff x="3945556" y="2782503"/>
            <a:chExt cx="7010400" cy="3581400"/>
          </a:xfrm>
        </p:grpSpPr>
        <p:grpSp>
          <p:nvGrpSpPr>
            <p:cNvPr id="18437" name="Group 6"/>
            <p:cNvGrpSpPr>
              <a:grpSpLocks/>
            </p:cNvGrpSpPr>
            <p:nvPr/>
          </p:nvGrpSpPr>
          <p:grpSpPr bwMode="auto">
            <a:xfrm>
              <a:off x="5926756" y="3685791"/>
              <a:ext cx="3048000" cy="2678112"/>
              <a:chOff x="2160" y="2544"/>
              <a:chExt cx="1920" cy="1687"/>
            </a:xfrm>
          </p:grpSpPr>
          <p:sp>
            <p:nvSpPr>
              <p:cNvPr id="18448" name="Line 7"/>
              <p:cNvSpPr>
                <a:spLocks noChangeShapeType="1"/>
              </p:cNvSpPr>
              <p:nvPr/>
            </p:nvSpPr>
            <p:spPr bwMode="auto">
              <a:xfrm>
                <a:off x="2736" y="2544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9" name="Line 8"/>
              <p:cNvSpPr>
                <a:spLocks noChangeShapeType="1"/>
              </p:cNvSpPr>
              <p:nvPr/>
            </p:nvSpPr>
            <p:spPr bwMode="auto">
              <a:xfrm>
                <a:off x="2736" y="3696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0" name="Freeform 9"/>
              <p:cNvSpPr>
                <a:spLocks/>
              </p:cNvSpPr>
              <p:nvPr/>
            </p:nvSpPr>
            <p:spPr bwMode="auto">
              <a:xfrm>
                <a:off x="2226" y="3696"/>
                <a:ext cx="510" cy="535"/>
              </a:xfrm>
              <a:custGeom>
                <a:avLst/>
                <a:gdLst>
                  <a:gd name="T0" fmla="*/ 510 w 510"/>
                  <a:gd name="T1" fmla="*/ 0 h 535"/>
                  <a:gd name="T2" fmla="*/ 0 w 510"/>
                  <a:gd name="T3" fmla="*/ 535 h 53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10" h="535">
                    <a:moveTo>
                      <a:pt x="510" y="0"/>
                    </a:moveTo>
                    <a:lnTo>
                      <a:pt x="0" y="53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1" name="AutoShape 10"/>
              <p:cNvSpPr>
                <a:spLocks noChangeArrowheads="1"/>
              </p:cNvSpPr>
              <p:nvPr/>
            </p:nvSpPr>
            <p:spPr bwMode="auto">
              <a:xfrm>
                <a:off x="3264" y="288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18452" name="AutoShape 11"/>
              <p:cNvSpPr>
                <a:spLocks noChangeArrowheads="1"/>
              </p:cNvSpPr>
              <p:nvPr/>
            </p:nvSpPr>
            <p:spPr bwMode="auto">
              <a:xfrm>
                <a:off x="3408" y="288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18453" name="AutoShape 12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18454" name="AutoShape 13"/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18455" name="AutoShape 14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18456" name="AutoShape 15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18457" name="AutoShape 16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18458" name="AutoShape 17"/>
              <p:cNvSpPr>
                <a:spLocks noChangeArrowheads="1"/>
              </p:cNvSpPr>
              <p:nvPr/>
            </p:nvSpPr>
            <p:spPr bwMode="auto">
              <a:xfrm>
                <a:off x="3504" y="297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18459" name="AutoShape 18"/>
              <p:cNvSpPr>
                <a:spLocks noChangeArrowheads="1"/>
              </p:cNvSpPr>
              <p:nvPr/>
            </p:nvSpPr>
            <p:spPr bwMode="auto">
              <a:xfrm>
                <a:off x="3168" y="297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18460" name="AutoShape 19"/>
              <p:cNvSpPr>
                <a:spLocks noChangeArrowheads="1"/>
              </p:cNvSpPr>
              <p:nvPr/>
            </p:nvSpPr>
            <p:spPr bwMode="auto">
              <a:xfrm>
                <a:off x="2160" y="3264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18461" name="AutoShape 20"/>
              <p:cNvSpPr>
                <a:spLocks noChangeArrowheads="1"/>
              </p:cNvSpPr>
              <p:nvPr/>
            </p:nvSpPr>
            <p:spPr bwMode="auto">
              <a:xfrm>
                <a:off x="2304" y="331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18462" name="AutoShape 21"/>
              <p:cNvSpPr>
                <a:spLocks noChangeArrowheads="1"/>
              </p:cNvSpPr>
              <p:nvPr/>
            </p:nvSpPr>
            <p:spPr bwMode="auto">
              <a:xfrm>
                <a:off x="2304" y="345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18463" name="AutoShape 22"/>
              <p:cNvSpPr>
                <a:spLocks noChangeArrowheads="1"/>
              </p:cNvSpPr>
              <p:nvPr/>
            </p:nvSpPr>
            <p:spPr bwMode="auto">
              <a:xfrm>
                <a:off x="2448" y="331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18464" name="AutoShape 23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18465" name="AutoShape 24"/>
              <p:cNvSpPr>
                <a:spLocks noChangeArrowheads="1"/>
              </p:cNvSpPr>
              <p:nvPr/>
            </p:nvSpPr>
            <p:spPr bwMode="auto">
              <a:xfrm>
                <a:off x="2448" y="345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18466" name="AutoShape 25"/>
              <p:cNvSpPr>
                <a:spLocks noChangeArrowheads="1"/>
              </p:cNvSpPr>
              <p:nvPr/>
            </p:nvSpPr>
            <p:spPr bwMode="auto">
              <a:xfrm>
                <a:off x="2160" y="3408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18467" name="AutoShape 26"/>
              <p:cNvSpPr>
                <a:spLocks noChangeArrowheads="1"/>
              </p:cNvSpPr>
              <p:nvPr/>
            </p:nvSpPr>
            <p:spPr bwMode="auto">
              <a:xfrm>
                <a:off x="3504" y="355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18468" name="AutoShape 27"/>
              <p:cNvSpPr>
                <a:spLocks noChangeArrowheads="1"/>
              </p:cNvSpPr>
              <p:nvPr/>
            </p:nvSpPr>
            <p:spPr bwMode="auto">
              <a:xfrm>
                <a:off x="3792" y="360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18469" name="AutoShape 28"/>
              <p:cNvSpPr>
                <a:spLocks noChangeArrowheads="1"/>
              </p:cNvSpPr>
              <p:nvPr/>
            </p:nvSpPr>
            <p:spPr bwMode="auto">
              <a:xfrm>
                <a:off x="3648" y="369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18470" name="AutoShape 29"/>
              <p:cNvSpPr>
                <a:spLocks noChangeArrowheads="1"/>
              </p:cNvSpPr>
              <p:nvPr/>
            </p:nvSpPr>
            <p:spPr bwMode="auto">
              <a:xfrm>
                <a:off x="3504" y="379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18471" name="AutoShape 30"/>
              <p:cNvSpPr>
                <a:spLocks noChangeArrowheads="1"/>
              </p:cNvSpPr>
              <p:nvPr/>
            </p:nvSpPr>
            <p:spPr bwMode="auto">
              <a:xfrm>
                <a:off x="3696" y="379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18472" name="AutoShape 31"/>
              <p:cNvSpPr>
                <a:spLocks noChangeArrowheads="1"/>
              </p:cNvSpPr>
              <p:nvPr/>
            </p:nvSpPr>
            <p:spPr bwMode="auto">
              <a:xfrm flipV="1">
                <a:off x="3504" y="3648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18473" name="AutoShape 32"/>
              <p:cNvSpPr>
                <a:spLocks noChangeArrowheads="1"/>
              </p:cNvSpPr>
              <p:nvPr/>
            </p:nvSpPr>
            <p:spPr bwMode="auto">
              <a:xfrm>
                <a:off x="3696" y="3504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</p:grpSp>
        <p:grpSp>
          <p:nvGrpSpPr>
            <p:cNvPr id="18438" name="Group 33"/>
            <p:cNvGrpSpPr>
              <a:grpSpLocks/>
            </p:cNvGrpSpPr>
            <p:nvPr/>
          </p:nvGrpSpPr>
          <p:grpSpPr bwMode="auto">
            <a:xfrm>
              <a:off x="7907956" y="2782503"/>
              <a:ext cx="3048000" cy="2514600"/>
              <a:chOff x="3312" y="1584"/>
              <a:chExt cx="1920" cy="1584"/>
            </a:xfrm>
          </p:grpSpPr>
          <p:sp>
            <p:nvSpPr>
              <p:cNvPr id="18446" name="Line 34"/>
              <p:cNvSpPr>
                <a:spLocks noChangeShapeType="1"/>
              </p:cNvSpPr>
              <p:nvPr/>
            </p:nvSpPr>
            <p:spPr bwMode="auto">
              <a:xfrm flipH="1" flipV="1">
                <a:off x="3312" y="2736"/>
                <a:ext cx="144" cy="432"/>
              </a:xfrm>
              <a:prstGeom prst="line">
                <a:avLst/>
              </a:prstGeom>
              <a:noFill/>
              <a:ln w="25400">
                <a:solidFill>
                  <a:srgbClr val="CC66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7" name="AutoShape 35"/>
              <p:cNvSpPr>
                <a:spLocks noChangeArrowheads="1"/>
              </p:cNvSpPr>
              <p:nvPr/>
            </p:nvSpPr>
            <p:spPr bwMode="auto">
              <a:xfrm>
                <a:off x="3984" y="1584"/>
                <a:ext cx="1248" cy="672"/>
              </a:xfrm>
              <a:prstGeom prst="wedgeRectCallout">
                <a:avLst>
                  <a:gd name="adj1" fmla="val -93509"/>
                  <a:gd name="adj2" fmla="val 150894"/>
                </a:avLst>
              </a:prstGeom>
              <a:solidFill>
                <a:srgbClr val="00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/>
                  <a:t>Inter-cluster distances are maximized</a:t>
                </a:r>
              </a:p>
            </p:txBody>
          </p:sp>
        </p:grpSp>
        <p:grpSp>
          <p:nvGrpSpPr>
            <p:cNvPr id="18439" name="Group 36"/>
            <p:cNvGrpSpPr>
              <a:grpSpLocks/>
            </p:cNvGrpSpPr>
            <p:nvPr/>
          </p:nvGrpSpPr>
          <p:grpSpPr bwMode="auto">
            <a:xfrm>
              <a:off x="5574632" y="3761991"/>
              <a:ext cx="3276600" cy="2286000"/>
              <a:chOff x="1824" y="2208"/>
              <a:chExt cx="2064" cy="1440"/>
            </a:xfrm>
          </p:grpSpPr>
          <p:sp>
            <p:nvSpPr>
              <p:cNvPr id="18443" name="Oval 37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816" cy="720"/>
              </a:xfrm>
              <a:prstGeom prst="ellips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18444" name="Oval 38"/>
              <p:cNvSpPr>
                <a:spLocks noChangeArrowheads="1"/>
              </p:cNvSpPr>
              <p:nvPr/>
            </p:nvSpPr>
            <p:spPr bwMode="auto">
              <a:xfrm>
                <a:off x="2928" y="2208"/>
                <a:ext cx="720" cy="624"/>
              </a:xfrm>
              <a:prstGeom prst="ellips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  <p:sp>
            <p:nvSpPr>
              <p:cNvPr id="18445" name="Oval 39"/>
              <p:cNvSpPr>
                <a:spLocks noChangeArrowheads="1"/>
              </p:cNvSpPr>
              <p:nvPr/>
            </p:nvSpPr>
            <p:spPr bwMode="auto">
              <a:xfrm>
                <a:off x="3216" y="3024"/>
                <a:ext cx="672" cy="624"/>
              </a:xfrm>
              <a:prstGeom prst="ellips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100"/>
              </a:p>
            </p:txBody>
          </p:sp>
        </p:grpSp>
        <p:grpSp>
          <p:nvGrpSpPr>
            <p:cNvPr id="18440" name="Group 40"/>
            <p:cNvGrpSpPr>
              <a:grpSpLocks/>
            </p:cNvGrpSpPr>
            <p:nvPr/>
          </p:nvGrpSpPr>
          <p:grpSpPr bwMode="auto">
            <a:xfrm>
              <a:off x="3945556" y="3087303"/>
              <a:ext cx="2286000" cy="1676400"/>
              <a:chOff x="816" y="1776"/>
              <a:chExt cx="1440" cy="1056"/>
            </a:xfrm>
          </p:grpSpPr>
          <p:sp>
            <p:nvSpPr>
              <p:cNvPr id="18441" name="Line 41"/>
              <p:cNvSpPr>
                <a:spLocks noChangeShapeType="1"/>
              </p:cNvSpPr>
              <p:nvPr/>
            </p:nvSpPr>
            <p:spPr bwMode="auto">
              <a:xfrm flipV="1">
                <a:off x="2064" y="2736"/>
                <a:ext cx="192" cy="96"/>
              </a:xfrm>
              <a:prstGeom prst="line">
                <a:avLst/>
              </a:prstGeom>
              <a:noFill/>
              <a:ln w="25400">
                <a:solidFill>
                  <a:srgbClr val="CC66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2" name="AutoShape 42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1248" cy="672"/>
              </a:xfrm>
              <a:prstGeom prst="wedgeRectCallout">
                <a:avLst>
                  <a:gd name="adj1" fmla="val 56250"/>
                  <a:gd name="adj2" fmla="val 92856"/>
                </a:avLst>
              </a:prstGeom>
              <a:solidFill>
                <a:srgbClr val="00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/>
                  <a:t>Intra-cluster distances are minimized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566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1: </a:t>
            </a:r>
            <a:r>
              <a:rPr lang="en-US" altLang="en-US" dirty="0"/>
              <a:t>k-Means </a:t>
            </a:r>
            <a:r>
              <a:rPr lang="en-US" altLang="en-US" dirty="0" smtClean="0"/>
              <a:t>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&lt;#&gt; of 9</a:t>
            </a: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256437"/>
            <a:ext cx="11118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Step 5- </a:t>
            </a:r>
            <a:r>
              <a:rPr lang="en-US" sz="2400" dirty="0"/>
              <a:t>Reassign each data point to the new closets centroid. If any reassignment took place, go to Step 4. Otherwise to final.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44" y="3302698"/>
            <a:ext cx="9437417" cy="4763165"/>
          </a:xfrm>
        </p:spPr>
      </p:pic>
    </p:spTree>
    <p:extLst>
      <p:ext uri="{BB962C8B-B14F-4D97-AF65-F5344CB8AC3E}">
        <p14:creationId xmlns:p14="http://schemas.microsoft.com/office/powerpoint/2010/main" val="33693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1: </a:t>
            </a:r>
            <a:r>
              <a:rPr lang="en-US" altLang="en-US" dirty="0"/>
              <a:t>k-Means </a:t>
            </a:r>
            <a:r>
              <a:rPr lang="en-US" altLang="en-US" dirty="0" smtClean="0"/>
              <a:t>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&lt;#&gt; of 9</a:t>
            </a: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256437"/>
            <a:ext cx="11118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Step 5- </a:t>
            </a:r>
            <a:r>
              <a:rPr lang="en-US" sz="2400" dirty="0"/>
              <a:t>Reassign each data point to the new closets centroid. If any reassignment took place, go to Step 4. Otherwise to final.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45" y="3543456"/>
            <a:ext cx="8980153" cy="4915587"/>
          </a:xfrm>
        </p:spPr>
      </p:pic>
    </p:spTree>
    <p:extLst>
      <p:ext uri="{BB962C8B-B14F-4D97-AF65-F5344CB8AC3E}">
        <p14:creationId xmlns:p14="http://schemas.microsoft.com/office/powerpoint/2010/main" val="388048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1: </a:t>
            </a:r>
            <a:r>
              <a:rPr lang="en-US" altLang="en-US" dirty="0"/>
              <a:t>k-Means Algorithm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&lt;#&gt; of 9</a:t>
            </a: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256437"/>
            <a:ext cx="11118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Step 5- </a:t>
            </a:r>
            <a:r>
              <a:rPr lang="en-US" sz="2400" dirty="0"/>
              <a:t>Reassign each data point to the new closets centroid. If any reassignment took place, go to Step 4. Otherwise to final.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25" y="3391961"/>
            <a:ext cx="8484785" cy="4737761"/>
          </a:xfrm>
        </p:spPr>
      </p:pic>
    </p:spTree>
    <p:extLst>
      <p:ext uri="{BB962C8B-B14F-4D97-AF65-F5344CB8AC3E}">
        <p14:creationId xmlns:p14="http://schemas.microsoft.com/office/powerpoint/2010/main" val="35768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Variations of the K-Means Method</a:t>
            </a:r>
          </a:p>
        </p:txBody>
      </p:sp>
      <p:sp>
        <p:nvSpPr>
          <p:cNvPr id="87043" name="Rectangl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A few variants of the k-means which differ in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Selection of the initial k means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Dissimilarity calculations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Strategies to calculate cluster means</a:t>
            </a:r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r>
              <a:rPr lang="en-US" altLang="en-US" dirty="0" smtClean="0">
                <a:solidFill>
                  <a:schemeClr val="tx1"/>
                </a:solidFill>
              </a:rPr>
              <a:t>Handling categorical data: k-modes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Replacing means of clusters with modes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Using new dissimilarity measures to deal with categorical objects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Using a frequency-based method to update modes of clusters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A mixture of categorical and numerical data: k-prototype method</a:t>
            </a:r>
          </a:p>
        </p:txBody>
      </p:sp>
    </p:spTree>
    <p:extLst>
      <p:ext uri="{BB962C8B-B14F-4D97-AF65-F5344CB8AC3E}">
        <p14:creationId xmlns:p14="http://schemas.microsoft.com/office/powerpoint/2010/main" val="176937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Outline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What is Cluster Analysis?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Measuring data similarity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 Categorization of Major Clustering Methods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K-Means Clustering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chemeClr val="tx1"/>
                </a:solidFill>
              </a:rPr>
              <a:t>K-</a:t>
            </a:r>
            <a:r>
              <a:rPr lang="en-US" b="1" dirty="0" err="1">
                <a:solidFill>
                  <a:schemeClr val="tx1"/>
                </a:solidFill>
              </a:rPr>
              <a:t>Mediods</a:t>
            </a:r>
            <a:r>
              <a:rPr lang="en-US" b="1" dirty="0">
                <a:solidFill>
                  <a:schemeClr val="tx1"/>
                </a:solidFill>
              </a:rPr>
              <a:t> Clustering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415437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05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PAM(</a:t>
            </a:r>
            <a:r>
              <a:rPr lang="en-MY" dirty="0"/>
              <a:t>Partitioning Around </a:t>
            </a:r>
            <a:r>
              <a:rPr lang="en-MY" dirty="0" err="1"/>
              <a:t>Medoids</a:t>
            </a:r>
            <a:r>
              <a:rPr lang="en-US" altLang="ko-KR" dirty="0" smtClean="0"/>
              <a:t>): </a:t>
            </a:r>
            <a:r>
              <a:rPr lang="en-US" altLang="ko-KR" dirty="0" smtClean="0"/>
              <a:t>A Typical K-</a:t>
            </a:r>
            <a:r>
              <a:rPr lang="en-US" altLang="ko-KR" dirty="0" err="1" smtClean="0"/>
              <a:t>Medoids</a:t>
            </a:r>
            <a:r>
              <a:rPr lang="en-US" altLang="ko-KR" dirty="0" smtClean="0"/>
              <a:t> Algorithm</a:t>
            </a:r>
          </a:p>
        </p:txBody>
      </p:sp>
      <p:grpSp>
        <p:nvGrpSpPr>
          <p:cNvPr id="91139" name="Group 2051"/>
          <p:cNvGrpSpPr>
            <a:grpSpLocks/>
          </p:cNvGrpSpPr>
          <p:nvPr/>
        </p:nvGrpSpPr>
        <p:grpSpPr bwMode="auto">
          <a:xfrm>
            <a:off x="7715250" y="2978150"/>
            <a:ext cx="1885950" cy="1771650"/>
            <a:chOff x="912" y="864"/>
            <a:chExt cx="1584" cy="1488"/>
          </a:xfrm>
        </p:grpSpPr>
        <p:graphicFrame>
          <p:nvGraphicFramePr>
            <p:cNvPr id="91400" name="Object 2052"/>
            <p:cNvGraphicFramePr>
              <a:graphicFrameLocks noChangeAspect="1"/>
            </p:cNvGraphicFramePr>
            <p:nvPr/>
          </p:nvGraphicFramePr>
          <p:xfrm>
            <a:off x="912" y="864"/>
            <a:ext cx="1584" cy="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4" name="Worksheet" r:id="rId4" imgW="2598840" imgH="2452680" progId="Excel.Sheet.8">
                    <p:embed/>
                  </p:oleObj>
                </mc:Choice>
                <mc:Fallback>
                  <p:oleObj name="Worksheet" r:id="rId4" imgW="2598840" imgH="2452680" progId="Excel.Sheet.8">
                    <p:embed/>
                    <p:pic>
                      <p:nvPicPr>
                        <p:cNvPr id="91400" name="Object 2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864"/>
                          <a:ext cx="1584" cy="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401" name="Line 2053"/>
            <p:cNvSpPr>
              <a:spLocks noChangeShapeType="1"/>
            </p:cNvSpPr>
            <p:nvPr/>
          </p:nvSpPr>
          <p:spPr bwMode="auto">
            <a:xfrm>
              <a:off x="1982" y="1502"/>
              <a:ext cx="0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987" name="Oval 2054"/>
            <p:cNvSpPr>
              <a:spLocks noChangeArrowheads="1"/>
            </p:cNvSpPr>
            <p:nvPr/>
          </p:nvSpPr>
          <p:spPr bwMode="auto">
            <a:xfrm>
              <a:off x="1212" y="1240"/>
              <a:ext cx="219" cy="3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1350">
                <a:ea typeface="SimSun" panose="02010600030101010101" pitchFamily="2" charset="-122"/>
              </a:endParaRPr>
            </a:p>
          </p:txBody>
        </p:sp>
        <p:sp>
          <p:nvSpPr>
            <p:cNvPr id="30988" name="Oval 2055"/>
            <p:cNvSpPr>
              <a:spLocks noChangeArrowheads="1"/>
            </p:cNvSpPr>
            <p:nvPr/>
          </p:nvSpPr>
          <p:spPr bwMode="auto">
            <a:xfrm>
              <a:off x="1725" y="1516"/>
              <a:ext cx="513" cy="3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1350">
                <a:ea typeface="SimSun" panose="02010600030101010101" pitchFamily="2" charset="-122"/>
              </a:endParaRPr>
            </a:p>
          </p:txBody>
        </p:sp>
      </p:grpSp>
      <p:sp>
        <p:nvSpPr>
          <p:cNvPr id="30725" name="Text Box 2056"/>
          <p:cNvSpPr txBox="1">
            <a:spLocks noChangeArrowheads="1"/>
          </p:cNvSpPr>
          <p:nvPr/>
        </p:nvSpPr>
        <p:spPr bwMode="auto">
          <a:xfrm>
            <a:off x="8488363" y="2749550"/>
            <a:ext cx="11112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050">
                <a:ea typeface="Gulim" panose="020B0600000101010101" pitchFamily="34" charset="-127"/>
              </a:rPr>
              <a:t>Total Cost = 20</a:t>
            </a:r>
          </a:p>
        </p:txBody>
      </p:sp>
      <p:sp>
        <p:nvSpPr>
          <p:cNvPr id="30726" name="Rectangle 2057"/>
          <p:cNvSpPr>
            <a:spLocks noChangeArrowheads="1"/>
          </p:cNvSpPr>
          <p:nvPr/>
        </p:nvSpPr>
        <p:spPr bwMode="auto">
          <a:xfrm>
            <a:off x="2774950" y="3009900"/>
            <a:ext cx="1797050" cy="1690688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1350">
              <a:ea typeface="SimSun" panose="02010600030101010101" pitchFamily="2" charset="-122"/>
            </a:endParaRPr>
          </a:p>
        </p:txBody>
      </p:sp>
      <p:sp>
        <p:nvSpPr>
          <p:cNvPr id="30727" name="Rectangle 2058"/>
          <p:cNvSpPr>
            <a:spLocks noChangeArrowheads="1"/>
          </p:cNvSpPr>
          <p:nvPr/>
        </p:nvSpPr>
        <p:spPr bwMode="auto">
          <a:xfrm>
            <a:off x="2963863" y="3148016"/>
            <a:ext cx="1511300" cy="13414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1350">
              <a:ea typeface="SimSun" panose="02010600030101010101" pitchFamily="2" charset="-122"/>
            </a:endParaRPr>
          </a:p>
        </p:txBody>
      </p:sp>
      <p:sp>
        <p:nvSpPr>
          <p:cNvPr id="91143" name="Line 2059"/>
          <p:cNvSpPr>
            <a:spLocks noChangeShapeType="1"/>
          </p:cNvSpPr>
          <p:nvPr/>
        </p:nvSpPr>
        <p:spPr bwMode="auto">
          <a:xfrm>
            <a:off x="2963863" y="4359275"/>
            <a:ext cx="15113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4" name="Line 2060"/>
          <p:cNvSpPr>
            <a:spLocks noChangeShapeType="1"/>
          </p:cNvSpPr>
          <p:nvPr/>
        </p:nvSpPr>
        <p:spPr bwMode="auto">
          <a:xfrm>
            <a:off x="2963863" y="4221163"/>
            <a:ext cx="15113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5" name="Line 2061"/>
          <p:cNvSpPr>
            <a:spLocks noChangeShapeType="1"/>
          </p:cNvSpPr>
          <p:nvPr/>
        </p:nvSpPr>
        <p:spPr bwMode="auto">
          <a:xfrm>
            <a:off x="2963863" y="4090991"/>
            <a:ext cx="15113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6" name="Line 2062"/>
          <p:cNvSpPr>
            <a:spLocks noChangeShapeType="1"/>
          </p:cNvSpPr>
          <p:nvPr/>
        </p:nvSpPr>
        <p:spPr bwMode="auto">
          <a:xfrm>
            <a:off x="2963863" y="3952875"/>
            <a:ext cx="15113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7" name="Line 2063"/>
          <p:cNvSpPr>
            <a:spLocks noChangeShapeType="1"/>
          </p:cNvSpPr>
          <p:nvPr/>
        </p:nvSpPr>
        <p:spPr bwMode="auto">
          <a:xfrm>
            <a:off x="2963863" y="3822700"/>
            <a:ext cx="15113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8" name="Line 2064"/>
          <p:cNvSpPr>
            <a:spLocks noChangeShapeType="1"/>
          </p:cNvSpPr>
          <p:nvPr/>
        </p:nvSpPr>
        <p:spPr bwMode="auto">
          <a:xfrm>
            <a:off x="2963863" y="3684591"/>
            <a:ext cx="15113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9" name="Line 2065"/>
          <p:cNvSpPr>
            <a:spLocks noChangeShapeType="1"/>
          </p:cNvSpPr>
          <p:nvPr/>
        </p:nvSpPr>
        <p:spPr bwMode="auto">
          <a:xfrm>
            <a:off x="2963863" y="3556000"/>
            <a:ext cx="15113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0" name="Line 2066"/>
          <p:cNvSpPr>
            <a:spLocks noChangeShapeType="1"/>
          </p:cNvSpPr>
          <p:nvPr/>
        </p:nvSpPr>
        <p:spPr bwMode="auto">
          <a:xfrm>
            <a:off x="2963863" y="3417888"/>
            <a:ext cx="15113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1" name="Line 2067"/>
          <p:cNvSpPr>
            <a:spLocks noChangeShapeType="1"/>
          </p:cNvSpPr>
          <p:nvPr/>
        </p:nvSpPr>
        <p:spPr bwMode="auto">
          <a:xfrm>
            <a:off x="2963863" y="3286125"/>
            <a:ext cx="15113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2" name="Line 2068"/>
          <p:cNvSpPr>
            <a:spLocks noChangeShapeType="1"/>
          </p:cNvSpPr>
          <p:nvPr/>
        </p:nvSpPr>
        <p:spPr bwMode="auto">
          <a:xfrm>
            <a:off x="2963863" y="3148016"/>
            <a:ext cx="15113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3" name="Line 2069"/>
          <p:cNvSpPr>
            <a:spLocks noChangeShapeType="1"/>
          </p:cNvSpPr>
          <p:nvPr/>
        </p:nvSpPr>
        <p:spPr bwMode="auto">
          <a:xfrm>
            <a:off x="3117850" y="3148016"/>
            <a:ext cx="1588" cy="13414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4" name="Line 2070"/>
          <p:cNvSpPr>
            <a:spLocks noChangeShapeType="1"/>
          </p:cNvSpPr>
          <p:nvPr/>
        </p:nvSpPr>
        <p:spPr bwMode="auto">
          <a:xfrm>
            <a:off x="3265491" y="3148016"/>
            <a:ext cx="1587" cy="13414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5" name="Line 2071"/>
          <p:cNvSpPr>
            <a:spLocks noChangeShapeType="1"/>
          </p:cNvSpPr>
          <p:nvPr/>
        </p:nvSpPr>
        <p:spPr bwMode="auto">
          <a:xfrm>
            <a:off x="3421066" y="3148016"/>
            <a:ext cx="1587" cy="13414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6" name="Line 2072"/>
          <p:cNvSpPr>
            <a:spLocks noChangeShapeType="1"/>
          </p:cNvSpPr>
          <p:nvPr/>
        </p:nvSpPr>
        <p:spPr bwMode="auto">
          <a:xfrm>
            <a:off x="3568700" y="3148016"/>
            <a:ext cx="1588" cy="13414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7" name="Line 2073"/>
          <p:cNvSpPr>
            <a:spLocks noChangeShapeType="1"/>
          </p:cNvSpPr>
          <p:nvPr/>
        </p:nvSpPr>
        <p:spPr bwMode="auto">
          <a:xfrm>
            <a:off x="3722691" y="3148016"/>
            <a:ext cx="1587" cy="13414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8" name="Line 2074"/>
          <p:cNvSpPr>
            <a:spLocks noChangeShapeType="1"/>
          </p:cNvSpPr>
          <p:nvPr/>
        </p:nvSpPr>
        <p:spPr bwMode="auto">
          <a:xfrm>
            <a:off x="3868741" y="3148016"/>
            <a:ext cx="1587" cy="13414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9" name="Line 2075"/>
          <p:cNvSpPr>
            <a:spLocks noChangeShapeType="1"/>
          </p:cNvSpPr>
          <p:nvPr/>
        </p:nvSpPr>
        <p:spPr bwMode="auto">
          <a:xfrm>
            <a:off x="4025900" y="3148016"/>
            <a:ext cx="1588" cy="13414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0" name="Line 2076"/>
          <p:cNvSpPr>
            <a:spLocks noChangeShapeType="1"/>
          </p:cNvSpPr>
          <p:nvPr/>
        </p:nvSpPr>
        <p:spPr bwMode="auto">
          <a:xfrm>
            <a:off x="4171950" y="3148016"/>
            <a:ext cx="1588" cy="13414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1" name="Line 2077"/>
          <p:cNvSpPr>
            <a:spLocks noChangeShapeType="1"/>
          </p:cNvSpPr>
          <p:nvPr/>
        </p:nvSpPr>
        <p:spPr bwMode="auto">
          <a:xfrm>
            <a:off x="4325941" y="3148016"/>
            <a:ext cx="1587" cy="13414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2" name="Line 2078"/>
          <p:cNvSpPr>
            <a:spLocks noChangeShapeType="1"/>
          </p:cNvSpPr>
          <p:nvPr/>
        </p:nvSpPr>
        <p:spPr bwMode="auto">
          <a:xfrm>
            <a:off x="4475163" y="3148016"/>
            <a:ext cx="0" cy="13414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8" name="Rectangle 2079"/>
          <p:cNvSpPr>
            <a:spLocks noChangeArrowheads="1"/>
          </p:cNvSpPr>
          <p:nvPr/>
        </p:nvSpPr>
        <p:spPr bwMode="auto">
          <a:xfrm>
            <a:off x="2963863" y="3148016"/>
            <a:ext cx="1511300" cy="1341437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1350">
              <a:ea typeface="SimSun" panose="02010600030101010101" pitchFamily="2" charset="-122"/>
            </a:endParaRPr>
          </a:p>
        </p:txBody>
      </p:sp>
      <p:sp>
        <p:nvSpPr>
          <p:cNvPr id="91164" name="Line 2080"/>
          <p:cNvSpPr>
            <a:spLocks noChangeShapeType="1"/>
          </p:cNvSpPr>
          <p:nvPr/>
        </p:nvSpPr>
        <p:spPr bwMode="auto">
          <a:xfrm>
            <a:off x="2963866" y="3148016"/>
            <a:ext cx="1587" cy="13414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5" name="Line 2081"/>
          <p:cNvSpPr>
            <a:spLocks noChangeShapeType="1"/>
          </p:cNvSpPr>
          <p:nvPr/>
        </p:nvSpPr>
        <p:spPr bwMode="auto">
          <a:xfrm>
            <a:off x="2946403" y="4489450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6" name="Line 2082"/>
          <p:cNvSpPr>
            <a:spLocks noChangeShapeType="1"/>
          </p:cNvSpPr>
          <p:nvPr/>
        </p:nvSpPr>
        <p:spPr bwMode="auto">
          <a:xfrm>
            <a:off x="2946403" y="4359275"/>
            <a:ext cx="17463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7" name="Line 2083"/>
          <p:cNvSpPr>
            <a:spLocks noChangeShapeType="1"/>
          </p:cNvSpPr>
          <p:nvPr/>
        </p:nvSpPr>
        <p:spPr bwMode="auto">
          <a:xfrm>
            <a:off x="2946403" y="4221163"/>
            <a:ext cx="17463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8" name="Line 2084"/>
          <p:cNvSpPr>
            <a:spLocks noChangeShapeType="1"/>
          </p:cNvSpPr>
          <p:nvPr/>
        </p:nvSpPr>
        <p:spPr bwMode="auto">
          <a:xfrm>
            <a:off x="2946403" y="4090991"/>
            <a:ext cx="174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9" name="Line 2085"/>
          <p:cNvSpPr>
            <a:spLocks noChangeShapeType="1"/>
          </p:cNvSpPr>
          <p:nvPr/>
        </p:nvSpPr>
        <p:spPr bwMode="auto">
          <a:xfrm>
            <a:off x="2946403" y="3952875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0" name="Line 2086"/>
          <p:cNvSpPr>
            <a:spLocks noChangeShapeType="1"/>
          </p:cNvSpPr>
          <p:nvPr/>
        </p:nvSpPr>
        <p:spPr bwMode="auto">
          <a:xfrm>
            <a:off x="2946403" y="3822700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1" name="Line 2087"/>
          <p:cNvSpPr>
            <a:spLocks noChangeShapeType="1"/>
          </p:cNvSpPr>
          <p:nvPr/>
        </p:nvSpPr>
        <p:spPr bwMode="auto">
          <a:xfrm>
            <a:off x="2946403" y="3684591"/>
            <a:ext cx="174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2" name="Line 2088"/>
          <p:cNvSpPr>
            <a:spLocks noChangeShapeType="1"/>
          </p:cNvSpPr>
          <p:nvPr/>
        </p:nvSpPr>
        <p:spPr bwMode="auto">
          <a:xfrm>
            <a:off x="2946403" y="3556000"/>
            <a:ext cx="17463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3" name="Line 2089"/>
          <p:cNvSpPr>
            <a:spLocks noChangeShapeType="1"/>
          </p:cNvSpPr>
          <p:nvPr/>
        </p:nvSpPr>
        <p:spPr bwMode="auto">
          <a:xfrm>
            <a:off x="2946403" y="3417888"/>
            <a:ext cx="17463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4" name="Line 2090"/>
          <p:cNvSpPr>
            <a:spLocks noChangeShapeType="1"/>
          </p:cNvSpPr>
          <p:nvPr/>
        </p:nvSpPr>
        <p:spPr bwMode="auto">
          <a:xfrm>
            <a:off x="2946403" y="3286125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5" name="Line 2091"/>
          <p:cNvSpPr>
            <a:spLocks noChangeShapeType="1"/>
          </p:cNvSpPr>
          <p:nvPr/>
        </p:nvSpPr>
        <p:spPr bwMode="auto">
          <a:xfrm>
            <a:off x="2946403" y="3148016"/>
            <a:ext cx="174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6" name="Line 2092"/>
          <p:cNvSpPr>
            <a:spLocks noChangeShapeType="1"/>
          </p:cNvSpPr>
          <p:nvPr/>
        </p:nvSpPr>
        <p:spPr bwMode="auto">
          <a:xfrm>
            <a:off x="2963863" y="4489450"/>
            <a:ext cx="15113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7" name="Line 2093"/>
          <p:cNvSpPr>
            <a:spLocks noChangeShapeType="1"/>
          </p:cNvSpPr>
          <p:nvPr/>
        </p:nvSpPr>
        <p:spPr bwMode="auto">
          <a:xfrm flipV="1">
            <a:off x="2963866" y="4489453"/>
            <a:ext cx="15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8" name="Line 2094"/>
          <p:cNvSpPr>
            <a:spLocks noChangeShapeType="1"/>
          </p:cNvSpPr>
          <p:nvPr/>
        </p:nvSpPr>
        <p:spPr bwMode="auto">
          <a:xfrm flipV="1">
            <a:off x="3117850" y="4489453"/>
            <a:ext cx="15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9" name="Line 2095"/>
          <p:cNvSpPr>
            <a:spLocks noChangeShapeType="1"/>
          </p:cNvSpPr>
          <p:nvPr/>
        </p:nvSpPr>
        <p:spPr bwMode="auto">
          <a:xfrm flipV="1">
            <a:off x="3265491" y="4489453"/>
            <a:ext cx="15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80" name="Line 2096"/>
          <p:cNvSpPr>
            <a:spLocks noChangeShapeType="1"/>
          </p:cNvSpPr>
          <p:nvPr/>
        </p:nvSpPr>
        <p:spPr bwMode="auto">
          <a:xfrm flipV="1">
            <a:off x="3421066" y="4489453"/>
            <a:ext cx="15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81" name="Line 2097"/>
          <p:cNvSpPr>
            <a:spLocks noChangeShapeType="1"/>
          </p:cNvSpPr>
          <p:nvPr/>
        </p:nvSpPr>
        <p:spPr bwMode="auto">
          <a:xfrm flipV="1">
            <a:off x="3568700" y="4489453"/>
            <a:ext cx="15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82" name="Line 2098"/>
          <p:cNvSpPr>
            <a:spLocks noChangeShapeType="1"/>
          </p:cNvSpPr>
          <p:nvPr/>
        </p:nvSpPr>
        <p:spPr bwMode="auto">
          <a:xfrm flipV="1">
            <a:off x="3722691" y="4489453"/>
            <a:ext cx="15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83" name="Line 2099"/>
          <p:cNvSpPr>
            <a:spLocks noChangeShapeType="1"/>
          </p:cNvSpPr>
          <p:nvPr/>
        </p:nvSpPr>
        <p:spPr bwMode="auto">
          <a:xfrm flipV="1">
            <a:off x="3868741" y="4489453"/>
            <a:ext cx="15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84" name="Line 2100"/>
          <p:cNvSpPr>
            <a:spLocks noChangeShapeType="1"/>
          </p:cNvSpPr>
          <p:nvPr/>
        </p:nvSpPr>
        <p:spPr bwMode="auto">
          <a:xfrm flipV="1">
            <a:off x="4025900" y="4489453"/>
            <a:ext cx="15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85" name="Line 2101"/>
          <p:cNvSpPr>
            <a:spLocks noChangeShapeType="1"/>
          </p:cNvSpPr>
          <p:nvPr/>
        </p:nvSpPr>
        <p:spPr bwMode="auto">
          <a:xfrm flipV="1">
            <a:off x="4171950" y="4489453"/>
            <a:ext cx="15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86" name="Line 2102"/>
          <p:cNvSpPr>
            <a:spLocks noChangeShapeType="1"/>
          </p:cNvSpPr>
          <p:nvPr/>
        </p:nvSpPr>
        <p:spPr bwMode="auto">
          <a:xfrm flipV="1">
            <a:off x="4325941" y="4489453"/>
            <a:ext cx="15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87" name="Line 2103"/>
          <p:cNvSpPr>
            <a:spLocks noChangeShapeType="1"/>
          </p:cNvSpPr>
          <p:nvPr/>
        </p:nvSpPr>
        <p:spPr bwMode="auto">
          <a:xfrm flipV="1">
            <a:off x="4475163" y="4489453"/>
            <a:ext cx="0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88" name="Freeform 2104"/>
          <p:cNvSpPr>
            <a:spLocks/>
          </p:cNvSpPr>
          <p:nvPr/>
        </p:nvSpPr>
        <p:spPr bwMode="auto">
          <a:xfrm>
            <a:off x="3363913" y="3895725"/>
            <a:ext cx="114300" cy="114300"/>
          </a:xfrm>
          <a:custGeom>
            <a:avLst/>
            <a:gdLst>
              <a:gd name="T0" fmla="*/ 2147483646 w 96"/>
              <a:gd name="T1" fmla="*/ 0 h 96"/>
              <a:gd name="T2" fmla="*/ 2147483646 w 96"/>
              <a:gd name="T3" fmla="*/ 2147483646 h 96"/>
              <a:gd name="T4" fmla="*/ 2147483646 w 96"/>
              <a:gd name="T5" fmla="*/ 2147483646 h 96"/>
              <a:gd name="T6" fmla="*/ 0 w 96"/>
              <a:gd name="T7" fmla="*/ 2147483646 h 96"/>
              <a:gd name="T8" fmla="*/ 2147483646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89" name="Freeform 2105"/>
          <p:cNvSpPr>
            <a:spLocks/>
          </p:cNvSpPr>
          <p:nvPr/>
        </p:nvSpPr>
        <p:spPr bwMode="auto">
          <a:xfrm>
            <a:off x="3208338" y="3627438"/>
            <a:ext cx="114300" cy="114300"/>
          </a:xfrm>
          <a:custGeom>
            <a:avLst/>
            <a:gdLst>
              <a:gd name="T0" fmla="*/ 2147483646 w 96"/>
              <a:gd name="T1" fmla="*/ 0 h 96"/>
              <a:gd name="T2" fmla="*/ 2147483646 w 96"/>
              <a:gd name="T3" fmla="*/ 2147483646 h 96"/>
              <a:gd name="T4" fmla="*/ 2147483646 w 96"/>
              <a:gd name="T5" fmla="*/ 2147483646 h 96"/>
              <a:gd name="T6" fmla="*/ 0 w 96"/>
              <a:gd name="T7" fmla="*/ 2147483646 h 96"/>
              <a:gd name="T8" fmla="*/ 2147483646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90" name="Freeform 2106"/>
          <p:cNvSpPr>
            <a:spLocks/>
          </p:cNvSpPr>
          <p:nvPr/>
        </p:nvSpPr>
        <p:spPr bwMode="auto">
          <a:xfrm>
            <a:off x="3968750" y="4033838"/>
            <a:ext cx="114300" cy="114300"/>
          </a:xfrm>
          <a:custGeom>
            <a:avLst/>
            <a:gdLst>
              <a:gd name="T0" fmla="*/ 2147483646 w 96"/>
              <a:gd name="T1" fmla="*/ 0 h 96"/>
              <a:gd name="T2" fmla="*/ 2147483646 w 96"/>
              <a:gd name="T3" fmla="*/ 2147483646 h 96"/>
              <a:gd name="T4" fmla="*/ 2147483646 w 96"/>
              <a:gd name="T5" fmla="*/ 2147483646 h 96"/>
              <a:gd name="T6" fmla="*/ 0 w 96"/>
              <a:gd name="T7" fmla="*/ 2147483646 h 96"/>
              <a:gd name="T8" fmla="*/ 2147483646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91" name="Freeform 2107"/>
          <p:cNvSpPr>
            <a:spLocks/>
          </p:cNvSpPr>
          <p:nvPr/>
        </p:nvSpPr>
        <p:spPr bwMode="auto">
          <a:xfrm>
            <a:off x="3511550" y="3497263"/>
            <a:ext cx="114300" cy="114300"/>
          </a:xfrm>
          <a:custGeom>
            <a:avLst/>
            <a:gdLst>
              <a:gd name="T0" fmla="*/ 2147483646 w 96"/>
              <a:gd name="T1" fmla="*/ 0 h 95"/>
              <a:gd name="T2" fmla="*/ 2147483646 w 96"/>
              <a:gd name="T3" fmla="*/ 2147483646 h 95"/>
              <a:gd name="T4" fmla="*/ 2147483646 w 96"/>
              <a:gd name="T5" fmla="*/ 2147483646 h 95"/>
              <a:gd name="T6" fmla="*/ 0 w 96"/>
              <a:gd name="T7" fmla="*/ 2147483646 h 95"/>
              <a:gd name="T8" fmla="*/ 2147483646 w 96"/>
              <a:gd name="T9" fmla="*/ 0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5"/>
              <a:gd name="T17" fmla="*/ 96 w 96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5">
                <a:moveTo>
                  <a:pt x="48" y="0"/>
                </a:moveTo>
                <a:lnTo>
                  <a:pt x="96" y="48"/>
                </a:lnTo>
                <a:lnTo>
                  <a:pt x="48" y="95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92" name="Freeform 2108"/>
          <p:cNvSpPr>
            <a:spLocks/>
          </p:cNvSpPr>
          <p:nvPr/>
        </p:nvSpPr>
        <p:spPr bwMode="auto">
          <a:xfrm>
            <a:off x="4114800" y="3765550"/>
            <a:ext cx="114300" cy="114300"/>
          </a:xfrm>
          <a:custGeom>
            <a:avLst/>
            <a:gdLst>
              <a:gd name="T0" fmla="*/ 2147483646 w 96"/>
              <a:gd name="T1" fmla="*/ 0 h 96"/>
              <a:gd name="T2" fmla="*/ 2147483646 w 96"/>
              <a:gd name="T3" fmla="*/ 2147483646 h 96"/>
              <a:gd name="T4" fmla="*/ 2147483646 w 96"/>
              <a:gd name="T5" fmla="*/ 2147483646 h 96"/>
              <a:gd name="T6" fmla="*/ 0 w 96"/>
              <a:gd name="T7" fmla="*/ 2147483646 h 96"/>
              <a:gd name="T8" fmla="*/ 2147483646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93" name="Freeform 2109"/>
          <p:cNvSpPr>
            <a:spLocks/>
          </p:cNvSpPr>
          <p:nvPr/>
        </p:nvSpPr>
        <p:spPr bwMode="auto">
          <a:xfrm>
            <a:off x="3811588" y="4164013"/>
            <a:ext cx="114300" cy="114300"/>
          </a:xfrm>
          <a:custGeom>
            <a:avLst/>
            <a:gdLst>
              <a:gd name="T0" fmla="*/ 2147483646 w 96"/>
              <a:gd name="T1" fmla="*/ 0 h 95"/>
              <a:gd name="T2" fmla="*/ 2147483646 w 96"/>
              <a:gd name="T3" fmla="*/ 2147483646 h 95"/>
              <a:gd name="T4" fmla="*/ 2147483646 w 96"/>
              <a:gd name="T5" fmla="*/ 2147483646 h 95"/>
              <a:gd name="T6" fmla="*/ 0 w 96"/>
              <a:gd name="T7" fmla="*/ 2147483646 h 95"/>
              <a:gd name="T8" fmla="*/ 2147483646 w 96"/>
              <a:gd name="T9" fmla="*/ 0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5"/>
              <a:gd name="T17" fmla="*/ 96 w 96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5">
                <a:moveTo>
                  <a:pt x="48" y="0"/>
                </a:moveTo>
                <a:lnTo>
                  <a:pt x="96" y="47"/>
                </a:lnTo>
                <a:lnTo>
                  <a:pt x="48" y="95"/>
                </a:lnTo>
                <a:lnTo>
                  <a:pt x="0" y="47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94" name="Freeform 2110"/>
          <p:cNvSpPr>
            <a:spLocks/>
          </p:cNvSpPr>
          <p:nvPr/>
        </p:nvSpPr>
        <p:spPr bwMode="auto">
          <a:xfrm>
            <a:off x="3968750" y="3895725"/>
            <a:ext cx="114300" cy="114300"/>
          </a:xfrm>
          <a:custGeom>
            <a:avLst/>
            <a:gdLst>
              <a:gd name="T0" fmla="*/ 2147483646 w 96"/>
              <a:gd name="T1" fmla="*/ 0 h 96"/>
              <a:gd name="T2" fmla="*/ 2147483646 w 96"/>
              <a:gd name="T3" fmla="*/ 2147483646 h 96"/>
              <a:gd name="T4" fmla="*/ 2147483646 w 96"/>
              <a:gd name="T5" fmla="*/ 2147483646 h 96"/>
              <a:gd name="T6" fmla="*/ 0 w 96"/>
              <a:gd name="T7" fmla="*/ 2147483646 h 96"/>
              <a:gd name="T8" fmla="*/ 2147483646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95" name="Freeform 2111"/>
          <p:cNvSpPr>
            <a:spLocks/>
          </p:cNvSpPr>
          <p:nvPr/>
        </p:nvSpPr>
        <p:spPr bwMode="auto">
          <a:xfrm>
            <a:off x="3968750" y="3627438"/>
            <a:ext cx="114300" cy="114300"/>
          </a:xfrm>
          <a:custGeom>
            <a:avLst/>
            <a:gdLst>
              <a:gd name="T0" fmla="*/ 2147483646 w 96"/>
              <a:gd name="T1" fmla="*/ 0 h 96"/>
              <a:gd name="T2" fmla="*/ 2147483646 w 96"/>
              <a:gd name="T3" fmla="*/ 2147483646 h 96"/>
              <a:gd name="T4" fmla="*/ 2147483646 w 96"/>
              <a:gd name="T5" fmla="*/ 2147483646 h 96"/>
              <a:gd name="T6" fmla="*/ 0 w 96"/>
              <a:gd name="T7" fmla="*/ 2147483646 h 96"/>
              <a:gd name="T8" fmla="*/ 2147483646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81" name="Rectangle 2112"/>
          <p:cNvSpPr>
            <a:spLocks noChangeArrowheads="1"/>
          </p:cNvSpPr>
          <p:nvPr/>
        </p:nvSpPr>
        <p:spPr bwMode="auto">
          <a:xfrm>
            <a:off x="2897188" y="4464050"/>
            <a:ext cx="27252" cy="5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375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0</a:t>
            </a:r>
            <a:endParaRPr lang="ko-KR" altLang="en-US" sz="1350">
              <a:ea typeface="Gulim" panose="020B0600000101010101" pitchFamily="34" charset="-127"/>
            </a:endParaRPr>
          </a:p>
        </p:txBody>
      </p:sp>
      <p:sp>
        <p:nvSpPr>
          <p:cNvPr id="30782" name="Rectangle 2113"/>
          <p:cNvSpPr>
            <a:spLocks noChangeArrowheads="1"/>
          </p:cNvSpPr>
          <p:nvPr/>
        </p:nvSpPr>
        <p:spPr bwMode="auto">
          <a:xfrm>
            <a:off x="2897188" y="4335463"/>
            <a:ext cx="27252" cy="5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375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1</a:t>
            </a:r>
            <a:endParaRPr lang="ko-KR" altLang="en-US" sz="1350">
              <a:ea typeface="Gulim" panose="020B0600000101010101" pitchFamily="34" charset="-127"/>
            </a:endParaRPr>
          </a:p>
        </p:txBody>
      </p:sp>
      <p:sp>
        <p:nvSpPr>
          <p:cNvPr id="30783" name="Rectangle 2114"/>
          <p:cNvSpPr>
            <a:spLocks noChangeArrowheads="1"/>
          </p:cNvSpPr>
          <p:nvPr/>
        </p:nvSpPr>
        <p:spPr bwMode="auto">
          <a:xfrm>
            <a:off x="2897188" y="4197350"/>
            <a:ext cx="27252" cy="5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375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2</a:t>
            </a:r>
            <a:endParaRPr lang="ko-KR" altLang="en-US" sz="1350">
              <a:ea typeface="Gulim" panose="020B0600000101010101" pitchFamily="34" charset="-127"/>
            </a:endParaRPr>
          </a:p>
        </p:txBody>
      </p:sp>
      <p:sp>
        <p:nvSpPr>
          <p:cNvPr id="30784" name="Rectangle 2115"/>
          <p:cNvSpPr>
            <a:spLocks noChangeArrowheads="1"/>
          </p:cNvSpPr>
          <p:nvPr/>
        </p:nvSpPr>
        <p:spPr bwMode="auto">
          <a:xfrm>
            <a:off x="2897188" y="4067175"/>
            <a:ext cx="27252" cy="5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375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3</a:t>
            </a:r>
            <a:endParaRPr lang="ko-KR" altLang="en-US" sz="1350">
              <a:ea typeface="Gulim" panose="020B0600000101010101" pitchFamily="34" charset="-127"/>
            </a:endParaRPr>
          </a:p>
        </p:txBody>
      </p:sp>
      <p:sp>
        <p:nvSpPr>
          <p:cNvPr id="30785" name="Rectangle 2116"/>
          <p:cNvSpPr>
            <a:spLocks noChangeArrowheads="1"/>
          </p:cNvSpPr>
          <p:nvPr/>
        </p:nvSpPr>
        <p:spPr bwMode="auto">
          <a:xfrm>
            <a:off x="2897188" y="3929063"/>
            <a:ext cx="27252" cy="5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375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4</a:t>
            </a:r>
            <a:endParaRPr lang="ko-KR" altLang="en-US" sz="1350">
              <a:ea typeface="Gulim" panose="020B0600000101010101" pitchFamily="34" charset="-127"/>
            </a:endParaRPr>
          </a:p>
        </p:txBody>
      </p:sp>
      <p:sp>
        <p:nvSpPr>
          <p:cNvPr id="30786" name="Rectangle 2117"/>
          <p:cNvSpPr>
            <a:spLocks noChangeArrowheads="1"/>
          </p:cNvSpPr>
          <p:nvPr/>
        </p:nvSpPr>
        <p:spPr bwMode="auto">
          <a:xfrm>
            <a:off x="2897188" y="3797300"/>
            <a:ext cx="27252" cy="5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375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5</a:t>
            </a:r>
            <a:endParaRPr lang="ko-KR" altLang="en-US" sz="1350">
              <a:ea typeface="Gulim" panose="020B0600000101010101" pitchFamily="34" charset="-127"/>
            </a:endParaRPr>
          </a:p>
        </p:txBody>
      </p:sp>
      <p:sp>
        <p:nvSpPr>
          <p:cNvPr id="30787" name="Rectangle 2118"/>
          <p:cNvSpPr>
            <a:spLocks noChangeArrowheads="1"/>
          </p:cNvSpPr>
          <p:nvPr/>
        </p:nvSpPr>
        <p:spPr bwMode="auto">
          <a:xfrm>
            <a:off x="2897188" y="3659188"/>
            <a:ext cx="27252" cy="5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375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6</a:t>
            </a:r>
            <a:endParaRPr lang="ko-KR" altLang="en-US" sz="1350">
              <a:ea typeface="Gulim" panose="020B0600000101010101" pitchFamily="34" charset="-127"/>
            </a:endParaRPr>
          </a:p>
        </p:txBody>
      </p:sp>
      <p:sp>
        <p:nvSpPr>
          <p:cNvPr id="30788" name="Rectangle 2119"/>
          <p:cNvSpPr>
            <a:spLocks noChangeArrowheads="1"/>
          </p:cNvSpPr>
          <p:nvPr/>
        </p:nvSpPr>
        <p:spPr bwMode="auto">
          <a:xfrm>
            <a:off x="2897188" y="3530600"/>
            <a:ext cx="27252" cy="5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375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7</a:t>
            </a:r>
            <a:endParaRPr lang="ko-KR" altLang="en-US" sz="1350">
              <a:ea typeface="Gulim" panose="020B0600000101010101" pitchFamily="34" charset="-127"/>
            </a:endParaRPr>
          </a:p>
        </p:txBody>
      </p:sp>
      <p:sp>
        <p:nvSpPr>
          <p:cNvPr id="30789" name="Rectangle 2120"/>
          <p:cNvSpPr>
            <a:spLocks noChangeArrowheads="1"/>
          </p:cNvSpPr>
          <p:nvPr/>
        </p:nvSpPr>
        <p:spPr bwMode="auto">
          <a:xfrm>
            <a:off x="2897188" y="3392488"/>
            <a:ext cx="27252" cy="5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375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8</a:t>
            </a:r>
            <a:endParaRPr lang="ko-KR" altLang="en-US" sz="1350">
              <a:ea typeface="Gulim" panose="020B0600000101010101" pitchFamily="34" charset="-127"/>
            </a:endParaRPr>
          </a:p>
        </p:txBody>
      </p:sp>
      <p:sp>
        <p:nvSpPr>
          <p:cNvPr id="30790" name="Rectangle 2121"/>
          <p:cNvSpPr>
            <a:spLocks noChangeArrowheads="1"/>
          </p:cNvSpPr>
          <p:nvPr/>
        </p:nvSpPr>
        <p:spPr bwMode="auto">
          <a:xfrm>
            <a:off x="2897188" y="3262313"/>
            <a:ext cx="27252" cy="5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375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9</a:t>
            </a:r>
            <a:endParaRPr lang="ko-KR" altLang="en-US" sz="1350">
              <a:ea typeface="Gulim" panose="020B0600000101010101" pitchFamily="34" charset="-127"/>
            </a:endParaRPr>
          </a:p>
        </p:txBody>
      </p:sp>
      <p:sp>
        <p:nvSpPr>
          <p:cNvPr id="30791" name="Rectangle 2122"/>
          <p:cNvSpPr>
            <a:spLocks noChangeArrowheads="1"/>
          </p:cNvSpPr>
          <p:nvPr/>
        </p:nvSpPr>
        <p:spPr bwMode="auto">
          <a:xfrm>
            <a:off x="2874963" y="3124200"/>
            <a:ext cx="54502" cy="5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375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10</a:t>
            </a:r>
            <a:endParaRPr lang="ko-KR" altLang="en-US" sz="1350">
              <a:ea typeface="Gulim" panose="020B0600000101010101" pitchFamily="34" charset="-127"/>
            </a:endParaRPr>
          </a:p>
        </p:txBody>
      </p:sp>
      <p:sp>
        <p:nvSpPr>
          <p:cNvPr id="30792" name="Rectangle 2123"/>
          <p:cNvSpPr>
            <a:spLocks noChangeArrowheads="1"/>
          </p:cNvSpPr>
          <p:nvPr/>
        </p:nvSpPr>
        <p:spPr bwMode="auto">
          <a:xfrm>
            <a:off x="2954338" y="4545013"/>
            <a:ext cx="27252" cy="5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375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0</a:t>
            </a:r>
            <a:endParaRPr lang="ko-KR" altLang="en-US" sz="1350">
              <a:ea typeface="Gulim" panose="020B0600000101010101" pitchFamily="34" charset="-127"/>
            </a:endParaRPr>
          </a:p>
        </p:txBody>
      </p:sp>
      <p:sp>
        <p:nvSpPr>
          <p:cNvPr id="30793" name="Rectangle 2124"/>
          <p:cNvSpPr>
            <a:spLocks noChangeArrowheads="1"/>
          </p:cNvSpPr>
          <p:nvPr/>
        </p:nvSpPr>
        <p:spPr bwMode="auto">
          <a:xfrm>
            <a:off x="3111500" y="4545013"/>
            <a:ext cx="27252" cy="5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375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1</a:t>
            </a:r>
            <a:endParaRPr lang="ko-KR" altLang="en-US" sz="1350">
              <a:ea typeface="Gulim" panose="020B0600000101010101" pitchFamily="34" charset="-127"/>
            </a:endParaRPr>
          </a:p>
        </p:txBody>
      </p:sp>
      <p:sp>
        <p:nvSpPr>
          <p:cNvPr id="30794" name="Rectangle 2125"/>
          <p:cNvSpPr>
            <a:spLocks noChangeArrowheads="1"/>
          </p:cNvSpPr>
          <p:nvPr/>
        </p:nvSpPr>
        <p:spPr bwMode="auto">
          <a:xfrm>
            <a:off x="3257550" y="4545013"/>
            <a:ext cx="27252" cy="5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375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2</a:t>
            </a:r>
            <a:endParaRPr lang="ko-KR" altLang="en-US" sz="1350">
              <a:ea typeface="Gulim" panose="020B0600000101010101" pitchFamily="34" charset="-127"/>
            </a:endParaRPr>
          </a:p>
        </p:txBody>
      </p:sp>
      <p:sp>
        <p:nvSpPr>
          <p:cNvPr id="30795" name="Rectangle 2126"/>
          <p:cNvSpPr>
            <a:spLocks noChangeArrowheads="1"/>
          </p:cNvSpPr>
          <p:nvPr/>
        </p:nvSpPr>
        <p:spPr bwMode="auto">
          <a:xfrm>
            <a:off x="3411538" y="4545013"/>
            <a:ext cx="27252" cy="5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375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3</a:t>
            </a:r>
            <a:endParaRPr lang="ko-KR" altLang="en-US" sz="1350">
              <a:ea typeface="Gulim" panose="020B0600000101010101" pitchFamily="34" charset="-127"/>
            </a:endParaRPr>
          </a:p>
        </p:txBody>
      </p:sp>
      <p:sp>
        <p:nvSpPr>
          <p:cNvPr id="30796" name="Rectangle 2127"/>
          <p:cNvSpPr>
            <a:spLocks noChangeArrowheads="1"/>
          </p:cNvSpPr>
          <p:nvPr/>
        </p:nvSpPr>
        <p:spPr bwMode="auto">
          <a:xfrm>
            <a:off x="3560763" y="4545013"/>
            <a:ext cx="27252" cy="5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375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4</a:t>
            </a:r>
            <a:endParaRPr lang="ko-KR" altLang="en-US" sz="1350">
              <a:ea typeface="Gulim" panose="020B0600000101010101" pitchFamily="34" charset="-127"/>
            </a:endParaRPr>
          </a:p>
        </p:txBody>
      </p:sp>
      <p:sp>
        <p:nvSpPr>
          <p:cNvPr id="30797" name="Rectangle 2128"/>
          <p:cNvSpPr>
            <a:spLocks noChangeArrowheads="1"/>
          </p:cNvSpPr>
          <p:nvPr/>
        </p:nvSpPr>
        <p:spPr bwMode="auto">
          <a:xfrm>
            <a:off x="3714750" y="4545013"/>
            <a:ext cx="27252" cy="5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375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5</a:t>
            </a:r>
            <a:endParaRPr lang="ko-KR" altLang="en-US" sz="1350">
              <a:ea typeface="Gulim" panose="020B0600000101010101" pitchFamily="34" charset="-127"/>
            </a:endParaRPr>
          </a:p>
        </p:txBody>
      </p:sp>
      <p:sp>
        <p:nvSpPr>
          <p:cNvPr id="30798" name="Rectangle 2129"/>
          <p:cNvSpPr>
            <a:spLocks noChangeArrowheads="1"/>
          </p:cNvSpPr>
          <p:nvPr/>
        </p:nvSpPr>
        <p:spPr bwMode="auto">
          <a:xfrm>
            <a:off x="3860800" y="4545013"/>
            <a:ext cx="27252" cy="5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375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6</a:t>
            </a:r>
            <a:endParaRPr lang="ko-KR" altLang="en-US" sz="1350">
              <a:ea typeface="Gulim" panose="020B0600000101010101" pitchFamily="34" charset="-127"/>
            </a:endParaRPr>
          </a:p>
        </p:txBody>
      </p:sp>
      <p:sp>
        <p:nvSpPr>
          <p:cNvPr id="30799" name="Rectangle 2130"/>
          <p:cNvSpPr>
            <a:spLocks noChangeArrowheads="1"/>
          </p:cNvSpPr>
          <p:nvPr/>
        </p:nvSpPr>
        <p:spPr bwMode="auto">
          <a:xfrm>
            <a:off x="4017963" y="4545013"/>
            <a:ext cx="27252" cy="5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375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7</a:t>
            </a:r>
            <a:endParaRPr lang="ko-KR" altLang="en-US" sz="1350">
              <a:ea typeface="Gulim" panose="020B0600000101010101" pitchFamily="34" charset="-127"/>
            </a:endParaRPr>
          </a:p>
        </p:txBody>
      </p:sp>
      <p:sp>
        <p:nvSpPr>
          <p:cNvPr id="30800" name="Rectangle 2131"/>
          <p:cNvSpPr>
            <a:spLocks noChangeArrowheads="1"/>
          </p:cNvSpPr>
          <p:nvPr/>
        </p:nvSpPr>
        <p:spPr bwMode="auto">
          <a:xfrm>
            <a:off x="4164013" y="4545013"/>
            <a:ext cx="27252" cy="5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375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8</a:t>
            </a:r>
            <a:endParaRPr lang="ko-KR" altLang="en-US" sz="1350">
              <a:ea typeface="Gulim" panose="020B0600000101010101" pitchFamily="34" charset="-127"/>
            </a:endParaRPr>
          </a:p>
        </p:txBody>
      </p:sp>
      <p:sp>
        <p:nvSpPr>
          <p:cNvPr id="30801" name="Rectangle 2132"/>
          <p:cNvSpPr>
            <a:spLocks noChangeArrowheads="1"/>
          </p:cNvSpPr>
          <p:nvPr/>
        </p:nvSpPr>
        <p:spPr bwMode="auto">
          <a:xfrm>
            <a:off x="4318000" y="4545013"/>
            <a:ext cx="27252" cy="5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375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9</a:t>
            </a:r>
            <a:endParaRPr lang="ko-KR" altLang="en-US" sz="1350">
              <a:ea typeface="Gulim" panose="020B0600000101010101" pitchFamily="34" charset="-127"/>
            </a:endParaRPr>
          </a:p>
        </p:txBody>
      </p:sp>
      <p:sp>
        <p:nvSpPr>
          <p:cNvPr id="30802" name="Rectangle 2133"/>
          <p:cNvSpPr>
            <a:spLocks noChangeArrowheads="1"/>
          </p:cNvSpPr>
          <p:nvPr/>
        </p:nvSpPr>
        <p:spPr bwMode="auto">
          <a:xfrm>
            <a:off x="4449763" y="4545013"/>
            <a:ext cx="54502" cy="5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375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10</a:t>
            </a:r>
            <a:endParaRPr lang="ko-KR" altLang="en-US" sz="1350">
              <a:ea typeface="Gulim" panose="020B0600000101010101" pitchFamily="34" charset="-127"/>
            </a:endParaRPr>
          </a:p>
        </p:txBody>
      </p:sp>
      <p:sp>
        <p:nvSpPr>
          <p:cNvPr id="30803" name="Rectangle 2134"/>
          <p:cNvSpPr>
            <a:spLocks noChangeArrowheads="1"/>
          </p:cNvSpPr>
          <p:nvPr/>
        </p:nvSpPr>
        <p:spPr bwMode="auto">
          <a:xfrm>
            <a:off x="2774950" y="3009900"/>
            <a:ext cx="1797050" cy="1690688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1350">
              <a:ea typeface="SimSun" panose="02010600030101010101" pitchFamily="2" charset="-122"/>
            </a:endParaRPr>
          </a:p>
        </p:txBody>
      </p:sp>
      <p:sp>
        <p:nvSpPr>
          <p:cNvPr id="91219" name="Freeform 2135"/>
          <p:cNvSpPr>
            <a:spLocks/>
          </p:cNvSpPr>
          <p:nvPr/>
        </p:nvSpPr>
        <p:spPr bwMode="auto">
          <a:xfrm>
            <a:off x="3371850" y="3378200"/>
            <a:ext cx="114300" cy="114300"/>
          </a:xfrm>
          <a:custGeom>
            <a:avLst/>
            <a:gdLst>
              <a:gd name="T0" fmla="*/ 2147483646 w 96"/>
              <a:gd name="T1" fmla="*/ 0 h 95"/>
              <a:gd name="T2" fmla="*/ 2147483646 w 96"/>
              <a:gd name="T3" fmla="*/ 2147483646 h 95"/>
              <a:gd name="T4" fmla="*/ 2147483646 w 96"/>
              <a:gd name="T5" fmla="*/ 2147483646 h 95"/>
              <a:gd name="T6" fmla="*/ 0 w 96"/>
              <a:gd name="T7" fmla="*/ 2147483646 h 95"/>
              <a:gd name="T8" fmla="*/ 2147483646 w 96"/>
              <a:gd name="T9" fmla="*/ 0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5"/>
              <a:gd name="T17" fmla="*/ 96 w 96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5">
                <a:moveTo>
                  <a:pt x="48" y="0"/>
                </a:moveTo>
                <a:lnTo>
                  <a:pt x="96" y="48"/>
                </a:lnTo>
                <a:lnTo>
                  <a:pt x="48" y="95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220" name="Freeform 2136"/>
          <p:cNvSpPr>
            <a:spLocks/>
          </p:cNvSpPr>
          <p:nvPr/>
        </p:nvSpPr>
        <p:spPr bwMode="auto">
          <a:xfrm>
            <a:off x="3829050" y="4006850"/>
            <a:ext cx="114300" cy="114300"/>
          </a:xfrm>
          <a:custGeom>
            <a:avLst/>
            <a:gdLst>
              <a:gd name="T0" fmla="*/ 2147483646 w 96"/>
              <a:gd name="T1" fmla="*/ 0 h 96"/>
              <a:gd name="T2" fmla="*/ 2147483646 w 96"/>
              <a:gd name="T3" fmla="*/ 2147483646 h 96"/>
              <a:gd name="T4" fmla="*/ 2147483646 w 96"/>
              <a:gd name="T5" fmla="*/ 2147483646 h 96"/>
              <a:gd name="T6" fmla="*/ 0 w 96"/>
              <a:gd name="T7" fmla="*/ 2147483646 h 96"/>
              <a:gd name="T8" fmla="*/ 2147483646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06" name="Text Box 2137"/>
          <p:cNvSpPr txBox="1">
            <a:spLocks noChangeArrowheads="1"/>
          </p:cNvSpPr>
          <p:nvPr/>
        </p:nvSpPr>
        <p:spPr bwMode="auto">
          <a:xfrm>
            <a:off x="2789238" y="4635500"/>
            <a:ext cx="506412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350">
                <a:ea typeface="Gulim" panose="020B0600000101010101" pitchFamily="34" charset="-127"/>
              </a:rPr>
              <a:t>K=2</a:t>
            </a:r>
          </a:p>
        </p:txBody>
      </p:sp>
      <p:sp>
        <p:nvSpPr>
          <p:cNvPr id="91222" name="Line 2138"/>
          <p:cNvSpPr>
            <a:spLocks noChangeShapeType="1"/>
          </p:cNvSpPr>
          <p:nvPr/>
        </p:nvSpPr>
        <p:spPr bwMode="auto">
          <a:xfrm>
            <a:off x="4629150" y="32639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808" name="Text Box 2139"/>
          <p:cNvSpPr txBox="1">
            <a:spLocks noChangeArrowheads="1"/>
          </p:cNvSpPr>
          <p:nvPr/>
        </p:nvSpPr>
        <p:spPr bwMode="auto">
          <a:xfrm>
            <a:off x="4629150" y="3492500"/>
            <a:ext cx="6858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ko-KR" sz="1050">
                <a:ea typeface="Gulim" panose="020B0600000101010101" pitchFamily="34" charset="-127"/>
              </a:rPr>
              <a:t>Arbitrary choose k object as initial medoids</a:t>
            </a:r>
          </a:p>
        </p:txBody>
      </p:sp>
      <p:graphicFrame>
        <p:nvGraphicFramePr>
          <p:cNvPr id="91224" name="Object 2140"/>
          <p:cNvGraphicFramePr>
            <a:graphicFrameLocks noChangeAspect="1"/>
          </p:cNvGraphicFramePr>
          <p:nvPr/>
        </p:nvGraphicFramePr>
        <p:xfrm>
          <a:off x="5257800" y="2978150"/>
          <a:ext cx="188595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Worksheet" r:id="rId6" imgW="2598840" imgH="2452680" progId="Excel.Sheet.8">
                  <p:embed/>
                </p:oleObj>
              </mc:Choice>
              <mc:Fallback>
                <p:oleObj name="Worksheet" r:id="rId6" imgW="2598840" imgH="2452680" progId="Excel.Sheet.8">
                  <p:embed/>
                  <p:pic>
                    <p:nvPicPr>
                      <p:cNvPr id="91224" name="Object 2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978150"/>
                        <a:ext cx="1885950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25" name="Line 2141"/>
          <p:cNvSpPr>
            <a:spLocks noChangeShapeType="1"/>
          </p:cNvSpPr>
          <p:nvPr/>
        </p:nvSpPr>
        <p:spPr bwMode="auto">
          <a:xfrm>
            <a:off x="6532563" y="3736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226" name="Line 2142"/>
          <p:cNvSpPr>
            <a:spLocks noChangeShapeType="1"/>
          </p:cNvSpPr>
          <p:nvPr/>
        </p:nvSpPr>
        <p:spPr bwMode="auto">
          <a:xfrm>
            <a:off x="7143750" y="332105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812" name="Text Box 2143"/>
          <p:cNvSpPr txBox="1">
            <a:spLocks noChangeArrowheads="1"/>
          </p:cNvSpPr>
          <p:nvPr/>
        </p:nvSpPr>
        <p:spPr bwMode="auto">
          <a:xfrm>
            <a:off x="7086600" y="3492500"/>
            <a:ext cx="685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ko-KR" sz="1050" dirty="0">
                <a:ea typeface="Gulim" panose="020B0600000101010101" pitchFamily="34" charset="-127"/>
              </a:rPr>
              <a:t>Assign each remaining object to nearest medoids</a:t>
            </a:r>
          </a:p>
        </p:txBody>
      </p:sp>
      <p:sp>
        <p:nvSpPr>
          <p:cNvPr id="91228" name="Line 2144"/>
          <p:cNvSpPr>
            <a:spLocks noChangeShapeType="1"/>
          </p:cNvSpPr>
          <p:nvPr/>
        </p:nvSpPr>
        <p:spPr bwMode="auto">
          <a:xfrm>
            <a:off x="7772400" y="47498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814" name="Text Box 2145"/>
          <p:cNvSpPr txBox="1">
            <a:spLocks noChangeArrowheads="1"/>
          </p:cNvSpPr>
          <p:nvPr/>
        </p:nvSpPr>
        <p:spPr bwMode="auto">
          <a:xfrm>
            <a:off x="7886700" y="4749803"/>
            <a:ext cx="16573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ko-KR" sz="1050">
                <a:ea typeface="Gulim" panose="020B0600000101010101" pitchFamily="34" charset="-127"/>
              </a:rPr>
              <a:t>Randomly select a nonmedoid object,O</a:t>
            </a:r>
            <a:r>
              <a:rPr lang="en-US" altLang="ko-KR" sz="1050" baseline="-25000">
                <a:ea typeface="Gulim" panose="020B0600000101010101" pitchFamily="34" charset="-127"/>
              </a:rPr>
              <a:t>ramdom</a:t>
            </a:r>
          </a:p>
        </p:txBody>
      </p:sp>
      <p:sp>
        <p:nvSpPr>
          <p:cNvPr id="91230" name="Line 2146"/>
          <p:cNvSpPr>
            <a:spLocks noChangeShapeType="1"/>
          </p:cNvSpPr>
          <p:nvPr/>
        </p:nvSpPr>
        <p:spPr bwMode="auto">
          <a:xfrm flipH="1">
            <a:off x="7200900" y="5264150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816" name="Text Box 2147"/>
          <p:cNvSpPr txBox="1">
            <a:spLocks noChangeArrowheads="1"/>
          </p:cNvSpPr>
          <p:nvPr/>
        </p:nvSpPr>
        <p:spPr bwMode="auto">
          <a:xfrm>
            <a:off x="6972300" y="5378450"/>
            <a:ext cx="8572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ko-KR" sz="1050">
                <a:ea typeface="Gulim" panose="020B0600000101010101" pitchFamily="34" charset="-127"/>
              </a:rPr>
              <a:t>Compute total cost of swapping</a:t>
            </a:r>
          </a:p>
        </p:txBody>
      </p:sp>
      <p:grpSp>
        <p:nvGrpSpPr>
          <p:cNvPr id="91232" name="Group 2148"/>
          <p:cNvGrpSpPr>
            <a:grpSpLocks/>
          </p:cNvGrpSpPr>
          <p:nvPr/>
        </p:nvGrpSpPr>
        <p:grpSpPr bwMode="auto">
          <a:xfrm>
            <a:off x="5345113" y="5180016"/>
            <a:ext cx="1631950" cy="1525587"/>
            <a:chOff x="2233" y="2905"/>
            <a:chExt cx="1371" cy="1282"/>
          </a:xfrm>
        </p:grpSpPr>
        <p:sp>
          <p:nvSpPr>
            <p:cNvPr id="30904" name="Rectangle 2149"/>
            <p:cNvSpPr>
              <a:spLocks noChangeArrowheads="1"/>
            </p:cNvSpPr>
            <p:nvPr/>
          </p:nvSpPr>
          <p:spPr bwMode="auto">
            <a:xfrm>
              <a:off x="2233" y="2905"/>
              <a:ext cx="1371" cy="12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1350">
                <a:ea typeface="SimSun" panose="02010600030101010101" pitchFamily="2" charset="-122"/>
              </a:endParaRPr>
            </a:p>
          </p:txBody>
        </p:sp>
        <p:sp>
          <p:nvSpPr>
            <p:cNvPr id="30905" name="Rectangle 2150"/>
            <p:cNvSpPr>
              <a:spLocks noChangeArrowheads="1"/>
            </p:cNvSpPr>
            <p:nvPr/>
          </p:nvSpPr>
          <p:spPr bwMode="auto">
            <a:xfrm>
              <a:off x="2376" y="3009"/>
              <a:ext cx="1155" cy="10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1350">
                <a:ea typeface="SimSun" panose="02010600030101010101" pitchFamily="2" charset="-122"/>
              </a:endParaRPr>
            </a:p>
          </p:txBody>
        </p:sp>
        <p:sp>
          <p:nvSpPr>
            <p:cNvPr id="91321" name="Line 2151"/>
            <p:cNvSpPr>
              <a:spLocks noChangeShapeType="1"/>
            </p:cNvSpPr>
            <p:nvPr/>
          </p:nvSpPr>
          <p:spPr bwMode="auto">
            <a:xfrm>
              <a:off x="2376" y="392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22" name="Line 2152"/>
            <p:cNvSpPr>
              <a:spLocks noChangeShapeType="1"/>
            </p:cNvSpPr>
            <p:nvPr/>
          </p:nvSpPr>
          <p:spPr bwMode="auto">
            <a:xfrm>
              <a:off x="2376" y="382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23" name="Line 2153"/>
            <p:cNvSpPr>
              <a:spLocks noChangeShapeType="1"/>
            </p:cNvSpPr>
            <p:nvPr/>
          </p:nvSpPr>
          <p:spPr bwMode="auto">
            <a:xfrm>
              <a:off x="2376" y="3725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24" name="Line 2154"/>
            <p:cNvSpPr>
              <a:spLocks noChangeShapeType="1"/>
            </p:cNvSpPr>
            <p:nvPr/>
          </p:nvSpPr>
          <p:spPr bwMode="auto">
            <a:xfrm>
              <a:off x="2376" y="3620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25" name="Line 2155"/>
            <p:cNvSpPr>
              <a:spLocks noChangeShapeType="1"/>
            </p:cNvSpPr>
            <p:nvPr/>
          </p:nvSpPr>
          <p:spPr bwMode="auto">
            <a:xfrm>
              <a:off x="2376" y="3521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26" name="Line 2156"/>
            <p:cNvSpPr>
              <a:spLocks noChangeShapeType="1"/>
            </p:cNvSpPr>
            <p:nvPr/>
          </p:nvSpPr>
          <p:spPr bwMode="auto">
            <a:xfrm>
              <a:off x="2376" y="3416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27" name="Line 2157"/>
            <p:cNvSpPr>
              <a:spLocks noChangeShapeType="1"/>
            </p:cNvSpPr>
            <p:nvPr/>
          </p:nvSpPr>
          <p:spPr bwMode="auto">
            <a:xfrm>
              <a:off x="2376" y="331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28" name="Line 2158"/>
            <p:cNvSpPr>
              <a:spLocks noChangeShapeType="1"/>
            </p:cNvSpPr>
            <p:nvPr/>
          </p:nvSpPr>
          <p:spPr bwMode="auto">
            <a:xfrm>
              <a:off x="2376" y="321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29" name="Line 2159"/>
            <p:cNvSpPr>
              <a:spLocks noChangeShapeType="1"/>
            </p:cNvSpPr>
            <p:nvPr/>
          </p:nvSpPr>
          <p:spPr bwMode="auto">
            <a:xfrm>
              <a:off x="2376" y="3114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30" name="Line 2160"/>
            <p:cNvSpPr>
              <a:spLocks noChangeShapeType="1"/>
            </p:cNvSpPr>
            <p:nvPr/>
          </p:nvSpPr>
          <p:spPr bwMode="auto">
            <a:xfrm>
              <a:off x="2376" y="3009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31" name="Line 2161"/>
            <p:cNvSpPr>
              <a:spLocks noChangeShapeType="1"/>
            </p:cNvSpPr>
            <p:nvPr/>
          </p:nvSpPr>
          <p:spPr bwMode="auto">
            <a:xfrm>
              <a:off x="2495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32" name="Line 2162"/>
            <p:cNvSpPr>
              <a:spLocks noChangeShapeType="1"/>
            </p:cNvSpPr>
            <p:nvPr/>
          </p:nvSpPr>
          <p:spPr bwMode="auto">
            <a:xfrm>
              <a:off x="260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33" name="Line 2163"/>
            <p:cNvSpPr>
              <a:spLocks noChangeShapeType="1"/>
            </p:cNvSpPr>
            <p:nvPr/>
          </p:nvSpPr>
          <p:spPr bwMode="auto">
            <a:xfrm>
              <a:off x="2725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34" name="Line 2164"/>
            <p:cNvSpPr>
              <a:spLocks noChangeShapeType="1"/>
            </p:cNvSpPr>
            <p:nvPr/>
          </p:nvSpPr>
          <p:spPr bwMode="auto">
            <a:xfrm>
              <a:off x="2838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35" name="Line 2165"/>
            <p:cNvSpPr>
              <a:spLocks noChangeShapeType="1"/>
            </p:cNvSpPr>
            <p:nvPr/>
          </p:nvSpPr>
          <p:spPr bwMode="auto">
            <a:xfrm>
              <a:off x="2956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36" name="Line 2166"/>
            <p:cNvSpPr>
              <a:spLocks noChangeShapeType="1"/>
            </p:cNvSpPr>
            <p:nvPr/>
          </p:nvSpPr>
          <p:spPr bwMode="auto">
            <a:xfrm>
              <a:off x="3068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37" name="Line 2167"/>
            <p:cNvSpPr>
              <a:spLocks noChangeShapeType="1"/>
            </p:cNvSpPr>
            <p:nvPr/>
          </p:nvSpPr>
          <p:spPr bwMode="auto">
            <a:xfrm>
              <a:off x="318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38" name="Line 2168"/>
            <p:cNvSpPr>
              <a:spLocks noChangeShapeType="1"/>
            </p:cNvSpPr>
            <p:nvPr/>
          </p:nvSpPr>
          <p:spPr bwMode="auto">
            <a:xfrm>
              <a:off x="329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39" name="Line 2169"/>
            <p:cNvSpPr>
              <a:spLocks noChangeShapeType="1"/>
            </p:cNvSpPr>
            <p:nvPr/>
          </p:nvSpPr>
          <p:spPr bwMode="auto">
            <a:xfrm>
              <a:off x="341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0" name="Line 2170"/>
            <p:cNvSpPr>
              <a:spLocks noChangeShapeType="1"/>
            </p:cNvSpPr>
            <p:nvPr/>
          </p:nvSpPr>
          <p:spPr bwMode="auto">
            <a:xfrm>
              <a:off x="353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6" name="Rectangle 2171"/>
            <p:cNvSpPr>
              <a:spLocks noChangeArrowheads="1"/>
            </p:cNvSpPr>
            <p:nvPr/>
          </p:nvSpPr>
          <p:spPr bwMode="auto">
            <a:xfrm>
              <a:off x="2376" y="3009"/>
              <a:ext cx="1155" cy="1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1350">
                <a:ea typeface="SimSun" panose="02010600030101010101" pitchFamily="2" charset="-122"/>
              </a:endParaRPr>
            </a:p>
          </p:txBody>
        </p:sp>
        <p:sp>
          <p:nvSpPr>
            <p:cNvPr id="91342" name="Line 2172"/>
            <p:cNvSpPr>
              <a:spLocks noChangeShapeType="1"/>
            </p:cNvSpPr>
            <p:nvPr/>
          </p:nvSpPr>
          <p:spPr bwMode="auto">
            <a:xfrm>
              <a:off x="2376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3" name="Line 2173"/>
            <p:cNvSpPr>
              <a:spLocks noChangeShapeType="1"/>
            </p:cNvSpPr>
            <p:nvPr/>
          </p:nvSpPr>
          <p:spPr bwMode="auto">
            <a:xfrm>
              <a:off x="2364" y="40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4" name="Line 2174"/>
            <p:cNvSpPr>
              <a:spLocks noChangeShapeType="1"/>
            </p:cNvSpPr>
            <p:nvPr/>
          </p:nvSpPr>
          <p:spPr bwMode="auto">
            <a:xfrm>
              <a:off x="2364" y="39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5" name="Line 2175"/>
            <p:cNvSpPr>
              <a:spLocks noChangeShapeType="1"/>
            </p:cNvSpPr>
            <p:nvPr/>
          </p:nvSpPr>
          <p:spPr bwMode="auto">
            <a:xfrm>
              <a:off x="2364" y="38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6" name="Line 2176"/>
            <p:cNvSpPr>
              <a:spLocks noChangeShapeType="1"/>
            </p:cNvSpPr>
            <p:nvPr/>
          </p:nvSpPr>
          <p:spPr bwMode="auto">
            <a:xfrm>
              <a:off x="2364" y="37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7" name="Line 2177"/>
            <p:cNvSpPr>
              <a:spLocks noChangeShapeType="1"/>
            </p:cNvSpPr>
            <p:nvPr/>
          </p:nvSpPr>
          <p:spPr bwMode="auto">
            <a:xfrm>
              <a:off x="2364" y="36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8" name="Line 2178"/>
            <p:cNvSpPr>
              <a:spLocks noChangeShapeType="1"/>
            </p:cNvSpPr>
            <p:nvPr/>
          </p:nvSpPr>
          <p:spPr bwMode="auto">
            <a:xfrm>
              <a:off x="2364" y="352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9" name="Line 2179"/>
            <p:cNvSpPr>
              <a:spLocks noChangeShapeType="1"/>
            </p:cNvSpPr>
            <p:nvPr/>
          </p:nvSpPr>
          <p:spPr bwMode="auto">
            <a:xfrm>
              <a:off x="2364" y="34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50" name="Line 2180"/>
            <p:cNvSpPr>
              <a:spLocks noChangeShapeType="1"/>
            </p:cNvSpPr>
            <p:nvPr/>
          </p:nvSpPr>
          <p:spPr bwMode="auto">
            <a:xfrm>
              <a:off x="2364" y="3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51" name="Line 2181"/>
            <p:cNvSpPr>
              <a:spLocks noChangeShapeType="1"/>
            </p:cNvSpPr>
            <p:nvPr/>
          </p:nvSpPr>
          <p:spPr bwMode="auto">
            <a:xfrm>
              <a:off x="2364" y="32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52" name="Line 2182"/>
            <p:cNvSpPr>
              <a:spLocks noChangeShapeType="1"/>
            </p:cNvSpPr>
            <p:nvPr/>
          </p:nvSpPr>
          <p:spPr bwMode="auto">
            <a:xfrm>
              <a:off x="2364" y="311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53" name="Line 2183"/>
            <p:cNvSpPr>
              <a:spLocks noChangeShapeType="1"/>
            </p:cNvSpPr>
            <p:nvPr/>
          </p:nvSpPr>
          <p:spPr bwMode="auto">
            <a:xfrm>
              <a:off x="2364" y="30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54" name="Line 2184"/>
            <p:cNvSpPr>
              <a:spLocks noChangeShapeType="1"/>
            </p:cNvSpPr>
            <p:nvPr/>
          </p:nvSpPr>
          <p:spPr bwMode="auto">
            <a:xfrm>
              <a:off x="2376" y="4027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55" name="Line 2185"/>
            <p:cNvSpPr>
              <a:spLocks noChangeShapeType="1"/>
            </p:cNvSpPr>
            <p:nvPr/>
          </p:nvSpPr>
          <p:spPr bwMode="auto">
            <a:xfrm flipV="1">
              <a:off x="2376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56" name="Line 2186"/>
            <p:cNvSpPr>
              <a:spLocks noChangeShapeType="1"/>
            </p:cNvSpPr>
            <p:nvPr/>
          </p:nvSpPr>
          <p:spPr bwMode="auto">
            <a:xfrm flipV="1">
              <a:off x="2495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57" name="Line 2187"/>
            <p:cNvSpPr>
              <a:spLocks noChangeShapeType="1"/>
            </p:cNvSpPr>
            <p:nvPr/>
          </p:nvSpPr>
          <p:spPr bwMode="auto">
            <a:xfrm flipV="1">
              <a:off x="260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58" name="Line 2188"/>
            <p:cNvSpPr>
              <a:spLocks noChangeShapeType="1"/>
            </p:cNvSpPr>
            <p:nvPr/>
          </p:nvSpPr>
          <p:spPr bwMode="auto">
            <a:xfrm flipV="1">
              <a:off x="2725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59" name="Line 2189"/>
            <p:cNvSpPr>
              <a:spLocks noChangeShapeType="1"/>
            </p:cNvSpPr>
            <p:nvPr/>
          </p:nvSpPr>
          <p:spPr bwMode="auto">
            <a:xfrm flipV="1">
              <a:off x="2838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60" name="Line 2190"/>
            <p:cNvSpPr>
              <a:spLocks noChangeShapeType="1"/>
            </p:cNvSpPr>
            <p:nvPr/>
          </p:nvSpPr>
          <p:spPr bwMode="auto">
            <a:xfrm flipV="1">
              <a:off x="2956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61" name="Line 2191"/>
            <p:cNvSpPr>
              <a:spLocks noChangeShapeType="1"/>
            </p:cNvSpPr>
            <p:nvPr/>
          </p:nvSpPr>
          <p:spPr bwMode="auto">
            <a:xfrm flipV="1">
              <a:off x="3068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62" name="Line 2192"/>
            <p:cNvSpPr>
              <a:spLocks noChangeShapeType="1"/>
            </p:cNvSpPr>
            <p:nvPr/>
          </p:nvSpPr>
          <p:spPr bwMode="auto">
            <a:xfrm flipV="1">
              <a:off x="318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63" name="Line 2193"/>
            <p:cNvSpPr>
              <a:spLocks noChangeShapeType="1"/>
            </p:cNvSpPr>
            <p:nvPr/>
          </p:nvSpPr>
          <p:spPr bwMode="auto">
            <a:xfrm flipV="1">
              <a:off x="329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64" name="Line 2194"/>
            <p:cNvSpPr>
              <a:spLocks noChangeShapeType="1"/>
            </p:cNvSpPr>
            <p:nvPr/>
          </p:nvSpPr>
          <p:spPr bwMode="auto">
            <a:xfrm flipV="1">
              <a:off x="341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65" name="Line 2195"/>
            <p:cNvSpPr>
              <a:spLocks noChangeShapeType="1"/>
            </p:cNvSpPr>
            <p:nvPr/>
          </p:nvSpPr>
          <p:spPr bwMode="auto">
            <a:xfrm flipV="1">
              <a:off x="353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66" name="Freeform 2196"/>
            <p:cNvSpPr>
              <a:spLocks/>
            </p:cNvSpPr>
            <p:nvPr/>
          </p:nvSpPr>
          <p:spPr bwMode="auto">
            <a:xfrm>
              <a:off x="2682" y="3577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67" name="Freeform 2197"/>
            <p:cNvSpPr>
              <a:spLocks/>
            </p:cNvSpPr>
            <p:nvPr/>
          </p:nvSpPr>
          <p:spPr bwMode="auto">
            <a:xfrm>
              <a:off x="2563" y="3373"/>
              <a:ext cx="88" cy="87"/>
            </a:xfrm>
            <a:custGeom>
              <a:avLst/>
              <a:gdLst>
                <a:gd name="T0" fmla="*/ 44 w 88"/>
                <a:gd name="T1" fmla="*/ 0 h 87"/>
                <a:gd name="T2" fmla="*/ 88 w 88"/>
                <a:gd name="T3" fmla="*/ 43 h 87"/>
                <a:gd name="T4" fmla="*/ 44 w 88"/>
                <a:gd name="T5" fmla="*/ 87 h 87"/>
                <a:gd name="T6" fmla="*/ 0 w 88"/>
                <a:gd name="T7" fmla="*/ 43 h 87"/>
                <a:gd name="T8" fmla="*/ 44 w 88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7"/>
                <a:gd name="T17" fmla="*/ 88 w 88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7">
                  <a:moveTo>
                    <a:pt x="44" y="0"/>
                  </a:moveTo>
                  <a:lnTo>
                    <a:pt x="88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68" name="Freeform 2198"/>
            <p:cNvSpPr>
              <a:spLocks/>
            </p:cNvSpPr>
            <p:nvPr/>
          </p:nvSpPr>
          <p:spPr bwMode="auto">
            <a:xfrm>
              <a:off x="3143" y="3681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4 w 87"/>
                <a:gd name="T5" fmla="*/ 87 h 87"/>
                <a:gd name="T6" fmla="*/ 0 w 87"/>
                <a:gd name="T7" fmla="*/ 44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69" name="Freeform 2199"/>
            <p:cNvSpPr>
              <a:spLocks/>
            </p:cNvSpPr>
            <p:nvPr/>
          </p:nvSpPr>
          <p:spPr bwMode="auto">
            <a:xfrm>
              <a:off x="2794" y="3275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70" name="Freeform 2200"/>
            <p:cNvSpPr>
              <a:spLocks/>
            </p:cNvSpPr>
            <p:nvPr/>
          </p:nvSpPr>
          <p:spPr bwMode="auto">
            <a:xfrm>
              <a:off x="2682" y="317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71" name="Freeform 2201"/>
            <p:cNvSpPr>
              <a:spLocks/>
            </p:cNvSpPr>
            <p:nvPr/>
          </p:nvSpPr>
          <p:spPr bwMode="auto">
            <a:xfrm>
              <a:off x="3255" y="3478"/>
              <a:ext cx="88" cy="86"/>
            </a:xfrm>
            <a:custGeom>
              <a:avLst/>
              <a:gdLst>
                <a:gd name="T0" fmla="*/ 44 w 88"/>
                <a:gd name="T1" fmla="*/ 0 h 86"/>
                <a:gd name="T2" fmla="*/ 88 w 88"/>
                <a:gd name="T3" fmla="*/ 43 h 86"/>
                <a:gd name="T4" fmla="*/ 44 w 88"/>
                <a:gd name="T5" fmla="*/ 86 h 86"/>
                <a:gd name="T6" fmla="*/ 0 w 88"/>
                <a:gd name="T7" fmla="*/ 43 h 86"/>
                <a:gd name="T8" fmla="*/ 44 w 8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6"/>
                <a:gd name="T17" fmla="*/ 88 w 8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6">
                  <a:moveTo>
                    <a:pt x="44" y="0"/>
                  </a:moveTo>
                  <a:lnTo>
                    <a:pt x="88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72" name="Freeform 2202"/>
            <p:cNvSpPr>
              <a:spLocks/>
            </p:cNvSpPr>
            <p:nvPr/>
          </p:nvSpPr>
          <p:spPr bwMode="auto">
            <a:xfrm>
              <a:off x="3143" y="3577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73" name="Freeform 2203"/>
            <p:cNvSpPr>
              <a:spLocks/>
            </p:cNvSpPr>
            <p:nvPr/>
          </p:nvSpPr>
          <p:spPr bwMode="auto">
            <a:xfrm>
              <a:off x="3143" y="3373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3 h 87"/>
                <a:gd name="T4" fmla="*/ 44 w 87"/>
                <a:gd name="T5" fmla="*/ 87 h 87"/>
                <a:gd name="T6" fmla="*/ 0 w 87"/>
                <a:gd name="T7" fmla="*/ 43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9" name="Rectangle 2204"/>
            <p:cNvSpPr>
              <a:spLocks noChangeArrowheads="1"/>
            </p:cNvSpPr>
            <p:nvPr/>
          </p:nvSpPr>
          <p:spPr bwMode="auto">
            <a:xfrm>
              <a:off x="2326" y="4008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0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960" name="Rectangle 2205"/>
            <p:cNvSpPr>
              <a:spLocks noChangeArrowheads="1"/>
            </p:cNvSpPr>
            <p:nvPr/>
          </p:nvSpPr>
          <p:spPr bwMode="auto">
            <a:xfrm>
              <a:off x="2326" y="3910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961" name="Rectangle 2206"/>
            <p:cNvSpPr>
              <a:spLocks noChangeArrowheads="1"/>
            </p:cNvSpPr>
            <p:nvPr/>
          </p:nvSpPr>
          <p:spPr bwMode="auto">
            <a:xfrm>
              <a:off x="2326" y="3805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2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962" name="Rectangle 2207"/>
            <p:cNvSpPr>
              <a:spLocks noChangeArrowheads="1"/>
            </p:cNvSpPr>
            <p:nvPr/>
          </p:nvSpPr>
          <p:spPr bwMode="auto">
            <a:xfrm>
              <a:off x="2326" y="3705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3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963" name="Rectangle 2208"/>
            <p:cNvSpPr>
              <a:spLocks noChangeArrowheads="1"/>
            </p:cNvSpPr>
            <p:nvPr/>
          </p:nvSpPr>
          <p:spPr bwMode="auto">
            <a:xfrm>
              <a:off x="2326" y="3601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4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964" name="Rectangle 2209"/>
            <p:cNvSpPr>
              <a:spLocks noChangeArrowheads="1"/>
            </p:cNvSpPr>
            <p:nvPr/>
          </p:nvSpPr>
          <p:spPr bwMode="auto">
            <a:xfrm>
              <a:off x="2326" y="3503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5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965" name="Rectangle 2210"/>
            <p:cNvSpPr>
              <a:spLocks noChangeArrowheads="1"/>
            </p:cNvSpPr>
            <p:nvPr/>
          </p:nvSpPr>
          <p:spPr bwMode="auto">
            <a:xfrm>
              <a:off x="2326" y="3399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6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966" name="Rectangle 2211"/>
            <p:cNvSpPr>
              <a:spLocks noChangeArrowheads="1"/>
            </p:cNvSpPr>
            <p:nvPr/>
          </p:nvSpPr>
          <p:spPr bwMode="auto">
            <a:xfrm>
              <a:off x="2326" y="3299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7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967" name="Rectangle 2212"/>
            <p:cNvSpPr>
              <a:spLocks noChangeArrowheads="1"/>
            </p:cNvSpPr>
            <p:nvPr/>
          </p:nvSpPr>
          <p:spPr bwMode="auto">
            <a:xfrm>
              <a:off x="2326" y="3194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8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968" name="Rectangle 2213"/>
            <p:cNvSpPr>
              <a:spLocks noChangeArrowheads="1"/>
            </p:cNvSpPr>
            <p:nvPr/>
          </p:nvSpPr>
          <p:spPr bwMode="auto">
            <a:xfrm>
              <a:off x="2326" y="3096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9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969" name="Rectangle 2214"/>
            <p:cNvSpPr>
              <a:spLocks noChangeArrowheads="1"/>
            </p:cNvSpPr>
            <p:nvPr/>
          </p:nvSpPr>
          <p:spPr bwMode="auto">
            <a:xfrm>
              <a:off x="2308" y="2990"/>
              <a:ext cx="46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10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970" name="Rectangle 2215"/>
            <p:cNvSpPr>
              <a:spLocks noChangeArrowheads="1"/>
            </p:cNvSpPr>
            <p:nvPr/>
          </p:nvSpPr>
          <p:spPr bwMode="auto">
            <a:xfrm>
              <a:off x="2370" y="4070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0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971" name="Rectangle 2216"/>
            <p:cNvSpPr>
              <a:spLocks noChangeArrowheads="1"/>
            </p:cNvSpPr>
            <p:nvPr/>
          </p:nvSpPr>
          <p:spPr bwMode="auto">
            <a:xfrm>
              <a:off x="2489" y="4070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972" name="Rectangle 2217"/>
            <p:cNvSpPr>
              <a:spLocks noChangeArrowheads="1"/>
            </p:cNvSpPr>
            <p:nvPr/>
          </p:nvSpPr>
          <p:spPr bwMode="auto">
            <a:xfrm>
              <a:off x="2601" y="4070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2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973" name="Rectangle 2218"/>
            <p:cNvSpPr>
              <a:spLocks noChangeArrowheads="1"/>
            </p:cNvSpPr>
            <p:nvPr/>
          </p:nvSpPr>
          <p:spPr bwMode="auto">
            <a:xfrm>
              <a:off x="2718" y="4070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3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974" name="Rectangle 2219"/>
            <p:cNvSpPr>
              <a:spLocks noChangeArrowheads="1"/>
            </p:cNvSpPr>
            <p:nvPr/>
          </p:nvSpPr>
          <p:spPr bwMode="auto">
            <a:xfrm>
              <a:off x="2830" y="4070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4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975" name="Rectangle 2220"/>
            <p:cNvSpPr>
              <a:spLocks noChangeArrowheads="1"/>
            </p:cNvSpPr>
            <p:nvPr/>
          </p:nvSpPr>
          <p:spPr bwMode="auto">
            <a:xfrm>
              <a:off x="2951" y="4070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5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976" name="Rectangle 2221"/>
            <p:cNvSpPr>
              <a:spLocks noChangeArrowheads="1"/>
            </p:cNvSpPr>
            <p:nvPr/>
          </p:nvSpPr>
          <p:spPr bwMode="auto">
            <a:xfrm>
              <a:off x="3063" y="4070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6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977" name="Rectangle 2222"/>
            <p:cNvSpPr>
              <a:spLocks noChangeArrowheads="1"/>
            </p:cNvSpPr>
            <p:nvPr/>
          </p:nvSpPr>
          <p:spPr bwMode="auto">
            <a:xfrm>
              <a:off x="3180" y="4070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7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978" name="Rectangle 2223"/>
            <p:cNvSpPr>
              <a:spLocks noChangeArrowheads="1"/>
            </p:cNvSpPr>
            <p:nvPr/>
          </p:nvSpPr>
          <p:spPr bwMode="auto">
            <a:xfrm>
              <a:off x="3293" y="4070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8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979" name="Rectangle 2224"/>
            <p:cNvSpPr>
              <a:spLocks noChangeArrowheads="1"/>
            </p:cNvSpPr>
            <p:nvPr/>
          </p:nvSpPr>
          <p:spPr bwMode="auto">
            <a:xfrm>
              <a:off x="3411" y="4070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9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980" name="Rectangle 2225"/>
            <p:cNvSpPr>
              <a:spLocks noChangeArrowheads="1"/>
            </p:cNvSpPr>
            <p:nvPr/>
          </p:nvSpPr>
          <p:spPr bwMode="auto">
            <a:xfrm>
              <a:off x="3511" y="4070"/>
              <a:ext cx="46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10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981" name="Rectangle 2226"/>
            <p:cNvSpPr>
              <a:spLocks noChangeArrowheads="1"/>
            </p:cNvSpPr>
            <p:nvPr/>
          </p:nvSpPr>
          <p:spPr bwMode="auto">
            <a:xfrm>
              <a:off x="2233" y="2905"/>
              <a:ext cx="1371" cy="12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1350">
                <a:ea typeface="SimSun" panose="02010600030101010101" pitchFamily="2" charset="-122"/>
              </a:endParaRPr>
            </a:p>
          </p:txBody>
        </p:sp>
        <p:sp>
          <p:nvSpPr>
            <p:cNvPr id="91397" name="Line 2227"/>
            <p:cNvSpPr>
              <a:spLocks noChangeShapeType="1"/>
            </p:cNvSpPr>
            <p:nvPr/>
          </p:nvSpPr>
          <p:spPr bwMode="auto">
            <a:xfrm>
              <a:off x="3181" y="3456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1398" name="Freeform 2228"/>
            <p:cNvSpPr>
              <a:spLocks/>
            </p:cNvSpPr>
            <p:nvPr/>
          </p:nvSpPr>
          <p:spPr bwMode="auto">
            <a:xfrm>
              <a:off x="3033" y="3600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99" name="Freeform 2229"/>
            <p:cNvSpPr>
              <a:spLocks/>
            </p:cNvSpPr>
            <p:nvPr/>
          </p:nvSpPr>
          <p:spPr bwMode="auto">
            <a:xfrm>
              <a:off x="3024" y="3792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18" name="Rectangle 2230"/>
          <p:cNvSpPr>
            <a:spLocks noChangeArrowheads="1"/>
          </p:cNvSpPr>
          <p:nvPr/>
        </p:nvSpPr>
        <p:spPr bwMode="auto">
          <a:xfrm>
            <a:off x="5429250" y="4921250"/>
            <a:ext cx="11112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050">
                <a:ea typeface="Gulim" panose="020B0600000101010101" pitchFamily="34" charset="-127"/>
              </a:rPr>
              <a:t>Total Cost = 26</a:t>
            </a:r>
          </a:p>
        </p:txBody>
      </p:sp>
      <p:sp>
        <p:nvSpPr>
          <p:cNvPr id="91234" name="Line 2231"/>
          <p:cNvSpPr>
            <a:spLocks noChangeShapeType="1"/>
          </p:cNvSpPr>
          <p:nvPr/>
        </p:nvSpPr>
        <p:spPr bwMode="auto">
          <a:xfrm flipV="1">
            <a:off x="6686550" y="48069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820" name="Text Box 2232"/>
          <p:cNvSpPr txBox="1">
            <a:spLocks noChangeArrowheads="1"/>
          </p:cNvSpPr>
          <p:nvPr/>
        </p:nvSpPr>
        <p:spPr bwMode="auto">
          <a:xfrm>
            <a:off x="4457700" y="5492750"/>
            <a:ext cx="9144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ko-KR" sz="1050">
                <a:ea typeface="Gulim" panose="020B0600000101010101" pitchFamily="34" charset="-127"/>
              </a:rPr>
              <a:t>Swapping O and O</a:t>
            </a:r>
            <a:r>
              <a:rPr lang="en-US" altLang="ko-KR" sz="1050" baseline="-25000">
                <a:ea typeface="Gulim" panose="020B0600000101010101" pitchFamily="34" charset="-127"/>
              </a:rPr>
              <a:t>ramdom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ko-KR" sz="1050">
                <a:ea typeface="Gulim" panose="020B0600000101010101" pitchFamily="34" charset="-127"/>
              </a:rPr>
              <a:t>If quality is improved.</a:t>
            </a:r>
          </a:p>
        </p:txBody>
      </p:sp>
      <p:sp>
        <p:nvSpPr>
          <p:cNvPr id="91236" name="Text Box 2233"/>
          <p:cNvSpPr txBox="1">
            <a:spLocks noChangeArrowheads="1"/>
          </p:cNvSpPr>
          <p:nvPr/>
        </p:nvSpPr>
        <p:spPr bwMode="auto">
          <a:xfrm>
            <a:off x="2857500" y="5264153"/>
            <a:ext cx="14859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rgbClr val="7030A0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94543"/>
              </a:buClr>
              <a:buSzPct val="100000"/>
              <a:buFont typeface="Wingdings" panose="05000000000000000000" pitchFamily="2" charset="2"/>
              <a:buChar char="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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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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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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500" b="1">
                <a:latin typeface="Tahoma" panose="020B0604030504040204" pitchFamily="34" charset="0"/>
                <a:ea typeface="Gulim" pitchFamily="34" charset="-127"/>
              </a:rPr>
              <a:t>Do loop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500" b="1">
                <a:latin typeface="Tahoma" panose="020B0604030504040204" pitchFamily="34" charset="0"/>
                <a:ea typeface="Gulim" pitchFamily="34" charset="-127"/>
              </a:rPr>
              <a:t>Until no change</a:t>
            </a:r>
          </a:p>
        </p:txBody>
      </p:sp>
      <p:grpSp>
        <p:nvGrpSpPr>
          <p:cNvPr id="91237" name="Group 2234"/>
          <p:cNvGrpSpPr>
            <a:grpSpLocks/>
          </p:cNvGrpSpPr>
          <p:nvPr/>
        </p:nvGrpSpPr>
        <p:grpSpPr bwMode="auto">
          <a:xfrm>
            <a:off x="7802563" y="5180016"/>
            <a:ext cx="1631950" cy="1525587"/>
            <a:chOff x="4297" y="2905"/>
            <a:chExt cx="1371" cy="1282"/>
          </a:xfrm>
        </p:grpSpPr>
        <p:sp>
          <p:nvSpPr>
            <p:cNvPr id="30823" name="Rectangle 2235"/>
            <p:cNvSpPr>
              <a:spLocks noChangeArrowheads="1"/>
            </p:cNvSpPr>
            <p:nvPr/>
          </p:nvSpPr>
          <p:spPr bwMode="auto">
            <a:xfrm>
              <a:off x="4297" y="2905"/>
              <a:ext cx="1371" cy="12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1350">
                <a:ea typeface="SimSun" panose="02010600030101010101" pitchFamily="2" charset="-122"/>
              </a:endParaRPr>
            </a:p>
          </p:txBody>
        </p:sp>
        <p:sp>
          <p:nvSpPr>
            <p:cNvPr id="30824" name="Rectangle 2236"/>
            <p:cNvSpPr>
              <a:spLocks noChangeArrowheads="1"/>
            </p:cNvSpPr>
            <p:nvPr/>
          </p:nvSpPr>
          <p:spPr bwMode="auto">
            <a:xfrm>
              <a:off x="4440" y="3009"/>
              <a:ext cx="1155" cy="10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1350">
                <a:ea typeface="SimSun" panose="02010600030101010101" pitchFamily="2" charset="-122"/>
              </a:endParaRPr>
            </a:p>
          </p:txBody>
        </p:sp>
        <p:sp>
          <p:nvSpPr>
            <p:cNvPr id="91240" name="Line 2237"/>
            <p:cNvSpPr>
              <a:spLocks noChangeShapeType="1"/>
            </p:cNvSpPr>
            <p:nvPr/>
          </p:nvSpPr>
          <p:spPr bwMode="auto">
            <a:xfrm>
              <a:off x="4440" y="392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41" name="Line 2238"/>
            <p:cNvSpPr>
              <a:spLocks noChangeShapeType="1"/>
            </p:cNvSpPr>
            <p:nvPr/>
          </p:nvSpPr>
          <p:spPr bwMode="auto">
            <a:xfrm>
              <a:off x="4440" y="382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42" name="Line 2239"/>
            <p:cNvSpPr>
              <a:spLocks noChangeShapeType="1"/>
            </p:cNvSpPr>
            <p:nvPr/>
          </p:nvSpPr>
          <p:spPr bwMode="auto">
            <a:xfrm>
              <a:off x="4440" y="3725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43" name="Line 2240"/>
            <p:cNvSpPr>
              <a:spLocks noChangeShapeType="1"/>
            </p:cNvSpPr>
            <p:nvPr/>
          </p:nvSpPr>
          <p:spPr bwMode="auto">
            <a:xfrm>
              <a:off x="4440" y="3620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44" name="Line 2241"/>
            <p:cNvSpPr>
              <a:spLocks noChangeShapeType="1"/>
            </p:cNvSpPr>
            <p:nvPr/>
          </p:nvSpPr>
          <p:spPr bwMode="auto">
            <a:xfrm>
              <a:off x="4440" y="3521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45" name="Line 2242"/>
            <p:cNvSpPr>
              <a:spLocks noChangeShapeType="1"/>
            </p:cNvSpPr>
            <p:nvPr/>
          </p:nvSpPr>
          <p:spPr bwMode="auto">
            <a:xfrm>
              <a:off x="4440" y="3416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46" name="Line 2243"/>
            <p:cNvSpPr>
              <a:spLocks noChangeShapeType="1"/>
            </p:cNvSpPr>
            <p:nvPr/>
          </p:nvSpPr>
          <p:spPr bwMode="auto">
            <a:xfrm>
              <a:off x="4440" y="331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47" name="Line 2244"/>
            <p:cNvSpPr>
              <a:spLocks noChangeShapeType="1"/>
            </p:cNvSpPr>
            <p:nvPr/>
          </p:nvSpPr>
          <p:spPr bwMode="auto">
            <a:xfrm>
              <a:off x="4440" y="321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48" name="Line 2245"/>
            <p:cNvSpPr>
              <a:spLocks noChangeShapeType="1"/>
            </p:cNvSpPr>
            <p:nvPr/>
          </p:nvSpPr>
          <p:spPr bwMode="auto">
            <a:xfrm>
              <a:off x="4440" y="3114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49" name="Line 2246"/>
            <p:cNvSpPr>
              <a:spLocks noChangeShapeType="1"/>
            </p:cNvSpPr>
            <p:nvPr/>
          </p:nvSpPr>
          <p:spPr bwMode="auto">
            <a:xfrm>
              <a:off x="4440" y="3009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50" name="Line 2247"/>
            <p:cNvSpPr>
              <a:spLocks noChangeShapeType="1"/>
            </p:cNvSpPr>
            <p:nvPr/>
          </p:nvSpPr>
          <p:spPr bwMode="auto">
            <a:xfrm>
              <a:off x="455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51" name="Line 2248"/>
            <p:cNvSpPr>
              <a:spLocks noChangeShapeType="1"/>
            </p:cNvSpPr>
            <p:nvPr/>
          </p:nvSpPr>
          <p:spPr bwMode="auto">
            <a:xfrm>
              <a:off x="467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52" name="Line 2249"/>
            <p:cNvSpPr>
              <a:spLocks noChangeShapeType="1"/>
            </p:cNvSpPr>
            <p:nvPr/>
          </p:nvSpPr>
          <p:spPr bwMode="auto">
            <a:xfrm>
              <a:off x="478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53" name="Line 2250"/>
            <p:cNvSpPr>
              <a:spLocks noChangeShapeType="1"/>
            </p:cNvSpPr>
            <p:nvPr/>
          </p:nvSpPr>
          <p:spPr bwMode="auto">
            <a:xfrm>
              <a:off x="4902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54" name="Line 2251"/>
            <p:cNvSpPr>
              <a:spLocks noChangeShapeType="1"/>
            </p:cNvSpPr>
            <p:nvPr/>
          </p:nvSpPr>
          <p:spPr bwMode="auto">
            <a:xfrm>
              <a:off x="502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55" name="Line 2252"/>
            <p:cNvSpPr>
              <a:spLocks noChangeShapeType="1"/>
            </p:cNvSpPr>
            <p:nvPr/>
          </p:nvSpPr>
          <p:spPr bwMode="auto">
            <a:xfrm>
              <a:off x="5132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56" name="Line 2253"/>
            <p:cNvSpPr>
              <a:spLocks noChangeShapeType="1"/>
            </p:cNvSpPr>
            <p:nvPr/>
          </p:nvSpPr>
          <p:spPr bwMode="auto">
            <a:xfrm>
              <a:off x="525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57" name="Line 2254"/>
            <p:cNvSpPr>
              <a:spLocks noChangeShapeType="1"/>
            </p:cNvSpPr>
            <p:nvPr/>
          </p:nvSpPr>
          <p:spPr bwMode="auto">
            <a:xfrm>
              <a:off x="5363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58" name="Line 2255"/>
            <p:cNvSpPr>
              <a:spLocks noChangeShapeType="1"/>
            </p:cNvSpPr>
            <p:nvPr/>
          </p:nvSpPr>
          <p:spPr bwMode="auto">
            <a:xfrm>
              <a:off x="548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59" name="Line 2256"/>
            <p:cNvSpPr>
              <a:spLocks noChangeShapeType="1"/>
            </p:cNvSpPr>
            <p:nvPr/>
          </p:nvSpPr>
          <p:spPr bwMode="auto">
            <a:xfrm>
              <a:off x="5594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5" name="Rectangle 2257"/>
            <p:cNvSpPr>
              <a:spLocks noChangeArrowheads="1"/>
            </p:cNvSpPr>
            <p:nvPr/>
          </p:nvSpPr>
          <p:spPr bwMode="auto">
            <a:xfrm>
              <a:off x="4440" y="3009"/>
              <a:ext cx="1155" cy="1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1350">
                <a:ea typeface="SimSun" panose="02010600030101010101" pitchFamily="2" charset="-122"/>
              </a:endParaRPr>
            </a:p>
          </p:txBody>
        </p:sp>
        <p:sp>
          <p:nvSpPr>
            <p:cNvPr id="91261" name="Line 2258"/>
            <p:cNvSpPr>
              <a:spLocks noChangeShapeType="1"/>
            </p:cNvSpPr>
            <p:nvPr/>
          </p:nvSpPr>
          <p:spPr bwMode="auto">
            <a:xfrm>
              <a:off x="444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62" name="Line 2259"/>
            <p:cNvSpPr>
              <a:spLocks noChangeShapeType="1"/>
            </p:cNvSpPr>
            <p:nvPr/>
          </p:nvSpPr>
          <p:spPr bwMode="auto">
            <a:xfrm>
              <a:off x="4428" y="40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63" name="Line 2260"/>
            <p:cNvSpPr>
              <a:spLocks noChangeShapeType="1"/>
            </p:cNvSpPr>
            <p:nvPr/>
          </p:nvSpPr>
          <p:spPr bwMode="auto">
            <a:xfrm>
              <a:off x="4428" y="39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64" name="Line 2261"/>
            <p:cNvSpPr>
              <a:spLocks noChangeShapeType="1"/>
            </p:cNvSpPr>
            <p:nvPr/>
          </p:nvSpPr>
          <p:spPr bwMode="auto">
            <a:xfrm>
              <a:off x="4428" y="38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65" name="Line 2262"/>
            <p:cNvSpPr>
              <a:spLocks noChangeShapeType="1"/>
            </p:cNvSpPr>
            <p:nvPr/>
          </p:nvSpPr>
          <p:spPr bwMode="auto">
            <a:xfrm>
              <a:off x="4428" y="37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66" name="Line 2263"/>
            <p:cNvSpPr>
              <a:spLocks noChangeShapeType="1"/>
            </p:cNvSpPr>
            <p:nvPr/>
          </p:nvSpPr>
          <p:spPr bwMode="auto">
            <a:xfrm>
              <a:off x="4428" y="36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67" name="Line 2264"/>
            <p:cNvSpPr>
              <a:spLocks noChangeShapeType="1"/>
            </p:cNvSpPr>
            <p:nvPr/>
          </p:nvSpPr>
          <p:spPr bwMode="auto">
            <a:xfrm>
              <a:off x="4428" y="352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68" name="Line 2265"/>
            <p:cNvSpPr>
              <a:spLocks noChangeShapeType="1"/>
            </p:cNvSpPr>
            <p:nvPr/>
          </p:nvSpPr>
          <p:spPr bwMode="auto">
            <a:xfrm>
              <a:off x="4428" y="34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69" name="Line 2266"/>
            <p:cNvSpPr>
              <a:spLocks noChangeShapeType="1"/>
            </p:cNvSpPr>
            <p:nvPr/>
          </p:nvSpPr>
          <p:spPr bwMode="auto">
            <a:xfrm>
              <a:off x="4428" y="3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70" name="Line 2267"/>
            <p:cNvSpPr>
              <a:spLocks noChangeShapeType="1"/>
            </p:cNvSpPr>
            <p:nvPr/>
          </p:nvSpPr>
          <p:spPr bwMode="auto">
            <a:xfrm>
              <a:off x="4428" y="32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71" name="Line 2268"/>
            <p:cNvSpPr>
              <a:spLocks noChangeShapeType="1"/>
            </p:cNvSpPr>
            <p:nvPr/>
          </p:nvSpPr>
          <p:spPr bwMode="auto">
            <a:xfrm>
              <a:off x="4428" y="311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72" name="Line 2269"/>
            <p:cNvSpPr>
              <a:spLocks noChangeShapeType="1"/>
            </p:cNvSpPr>
            <p:nvPr/>
          </p:nvSpPr>
          <p:spPr bwMode="auto">
            <a:xfrm>
              <a:off x="4428" y="30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73" name="Line 2270"/>
            <p:cNvSpPr>
              <a:spLocks noChangeShapeType="1"/>
            </p:cNvSpPr>
            <p:nvPr/>
          </p:nvSpPr>
          <p:spPr bwMode="auto">
            <a:xfrm>
              <a:off x="4440" y="4027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74" name="Line 2271"/>
            <p:cNvSpPr>
              <a:spLocks noChangeShapeType="1"/>
            </p:cNvSpPr>
            <p:nvPr/>
          </p:nvSpPr>
          <p:spPr bwMode="auto">
            <a:xfrm flipV="1">
              <a:off x="444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75" name="Line 2272"/>
            <p:cNvSpPr>
              <a:spLocks noChangeShapeType="1"/>
            </p:cNvSpPr>
            <p:nvPr/>
          </p:nvSpPr>
          <p:spPr bwMode="auto">
            <a:xfrm flipV="1">
              <a:off x="455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76" name="Line 2273"/>
            <p:cNvSpPr>
              <a:spLocks noChangeShapeType="1"/>
            </p:cNvSpPr>
            <p:nvPr/>
          </p:nvSpPr>
          <p:spPr bwMode="auto">
            <a:xfrm flipV="1">
              <a:off x="467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77" name="Line 2274"/>
            <p:cNvSpPr>
              <a:spLocks noChangeShapeType="1"/>
            </p:cNvSpPr>
            <p:nvPr/>
          </p:nvSpPr>
          <p:spPr bwMode="auto">
            <a:xfrm flipV="1">
              <a:off x="478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78" name="Line 2275"/>
            <p:cNvSpPr>
              <a:spLocks noChangeShapeType="1"/>
            </p:cNvSpPr>
            <p:nvPr/>
          </p:nvSpPr>
          <p:spPr bwMode="auto">
            <a:xfrm flipV="1">
              <a:off x="4902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79" name="Line 2276"/>
            <p:cNvSpPr>
              <a:spLocks noChangeShapeType="1"/>
            </p:cNvSpPr>
            <p:nvPr/>
          </p:nvSpPr>
          <p:spPr bwMode="auto">
            <a:xfrm flipV="1">
              <a:off x="502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80" name="Line 2277"/>
            <p:cNvSpPr>
              <a:spLocks noChangeShapeType="1"/>
            </p:cNvSpPr>
            <p:nvPr/>
          </p:nvSpPr>
          <p:spPr bwMode="auto">
            <a:xfrm flipV="1">
              <a:off x="5132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81" name="Line 2278"/>
            <p:cNvSpPr>
              <a:spLocks noChangeShapeType="1"/>
            </p:cNvSpPr>
            <p:nvPr/>
          </p:nvSpPr>
          <p:spPr bwMode="auto">
            <a:xfrm flipV="1">
              <a:off x="525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82" name="Line 2279"/>
            <p:cNvSpPr>
              <a:spLocks noChangeShapeType="1"/>
            </p:cNvSpPr>
            <p:nvPr/>
          </p:nvSpPr>
          <p:spPr bwMode="auto">
            <a:xfrm flipV="1">
              <a:off x="5363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83" name="Line 2280"/>
            <p:cNvSpPr>
              <a:spLocks noChangeShapeType="1"/>
            </p:cNvSpPr>
            <p:nvPr/>
          </p:nvSpPr>
          <p:spPr bwMode="auto">
            <a:xfrm flipV="1">
              <a:off x="548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84" name="Line 2281"/>
            <p:cNvSpPr>
              <a:spLocks noChangeShapeType="1"/>
            </p:cNvSpPr>
            <p:nvPr/>
          </p:nvSpPr>
          <p:spPr bwMode="auto">
            <a:xfrm flipV="1">
              <a:off x="5594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85" name="Freeform 2282"/>
            <p:cNvSpPr>
              <a:spLocks/>
            </p:cNvSpPr>
            <p:nvPr/>
          </p:nvSpPr>
          <p:spPr bwMode="auto">
            <a:xfrm>
              <a:off x="4746" y="3577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86" name="Freeform 2283"/>
            <p:cNvSpPr>
              <a:spLocks/>
            </p:cNvSpPr>
            <p:nvPr/>
          </p:nvSpPr>
          <p:spPr bwMode="auto">
            <a:xfrm>
              <a:off x="4627" y="3373"/>
              <a:ext cx="88" cy="87"/>
            </a:xfrm>
            <a:custGeom>
              <a:avLst/>
              <a:gdLst>
                <a:gd name="T0" fmla="*/ 44 w 88"/>
                <a:gd name="T1" fmla="*/ 0 h 87"/>
                <a:gd name="T2" fmla="*/ 88 w 88"/>
                <a:gd name="T3" fmla="*/ 43 h 87"/>
                <a:gd name="T4" fmla="*/ 44 w 88"/>
                <a:gd name="T5" fmla="*/ 87 h 87"/>
                <a:gd name="T6" fmla="*/ 0 w 88"/>
                <a:gd name="T7" fmla="*/ 43 h 87"/>
                <a:gd name="T8" fmla="*/ 44 w 88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7"/>
                <a:gd name="T17" fmla="*/ 88 w 88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7">
                  <a:moveTo>
                    <a:pt x="44" y="0"/>
                  </a:moveTo>
                  <a:lnTo>
                    <a:pt x="88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87" name="Freeform 2284"/>
            <p:cNvSpPr>
              <a:spLocks/>
            </p:cNvSpPr>
            <p:nvPr/>
          </p:nvSpPr>
          <p:spPr bwMode="auto">
            <a:xfrm>
              <a:off x="5207" y="3681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4 w 87"/>
                <a:gd name="T5" fmla="*/ 87 h 87"/>
                <a:gd name="T6" fmla="*/ 0 w 87"/>
                <a:gd name="T7" fmla="*/ 44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88" name="Freeform 2285"/>
            <p:cNvSpPr>
              <a:spLocks/>
            </p:cNvSpPr>
            <p:nvPr/>
          </p:nvSpPr>
          <p:spPr bwMode="auto">
            <a:xfrm>
              <a:off x="4858" y="3275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89" name="Freeform 2286"/>
            <p:cNvSpPr>
              <a:spLocks/>
            </p:cNvSpPr>
            <p:nvPr/>
          </p:nvSpPr>
          <p:spPr bwMode="auto">
            <a:xfrm>
              <a:off x="4746" y="317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90" name="Freeform 2287"/>
            <p:cNvSpPr>
              <a:spLocks/>
            </p:cNvSpPr>
            <p:nvPr/>
          </p:nvSpPr>
          <p:spPr bwMode="auto">
            <a:xfrm>
              <a:off x="5319" y="3478"/>
              <a:ext cx="88" cy="86"/>
            </a:xfrm>
            <a:custGeom>
              <a:avLst/>
              <a:gdLst>
                <a:gd name="T0" fmla="*/ 44 w 88"/>
                <a:gd name="T1" fmla="*/ 0 h 86"/>
                <a:gd name="T2" fmla="*/ 88 w 88"/>
                <a:gd name="T3" fmla="*/ 43 h 86"/>
                <a:gd name="T4" fmla="*/ 44 w 88"/>
                <a:gd name="T5" fmla="*/ 86 h 86"/>
                <a:gd name="T6" fmla="*/ 0 w 88"/>
                <a:gd name="T7" fmla="*/ 43 h 86"/>
                <a:gd name="T8" fmla="*/ 44 w 8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6"/>
                <a:gd name="T17" fmla="*/ 88 w 8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6">
                  <a:moveTo>
                    <a:pt x="44" y="0"/>
                  </a:moveTo>
                  <a:lnTo>
                    <a:pt x="88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91" name="Freeform 2288"/>
            <p:cNvSpPr>
              <a:spLocks/>
            </p:cNvSpPr>
            <p:nvPr/>
          </p:nvSpPr>
          <p:spPr bwMode="auto">
            <a:xfrm>
              <a:off x="5089" y="378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92" name="Freeform 2289"/>
            <p:cNvSpPr>
              <a:spLocks/>
            </p:cNvSpPr>
            <p:nvPr/>
          </p:nvSpPr>
          <p:spPr bwMode="auto">
            <a:xfrm>
              <a:off x="5207" y="3577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93" name="Freeform 2290"/>
            <p:cNvSpPr>
              <a:spLocks/>
            </p:cNvSpPr>
            <p:nvPr/>
          </p:nvSpPr>
          <p:spPr bwMode="auto">
            <a:xfrm>
              <a:off x="5207" y="3373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3 h 87"/>
                <a:gd name="T4" fmla="*/ 44 w 87"/>
                <a:gd name="T5" fmla="*/ 87 h 87"/>
                <a:gd name="T6" fmla="*/ 0 w 87"/>
                <a:gd name="T7" fmla="*/ 43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9" name="Rectangle 2291"/>
            <p:cNvSpPr>
              <a:spLocks noChangeArrowheads="1"/>
            </p:cNvSpPr>
            <p:nvPr/>
          </p:nvSpPr>
          <p:spPr bwMode="auto">
            <a:xfrm>
              <a:off x="4390" y="4008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0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880" name="Rectangle 2292"/>
            <p:cNvSpPr>
              <a:spLocks noChangeArrowheads="1"/>
            </p:cNvSpPr>
            <p:nvPr/>
          </p:nvSpPr>
          <p:spPr bwMode="auto">
            <a:xfrm>
              <a:off x="4390" y="3910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881" name="Rectangle 2293"/>
            <p:cNvSpPr>
              <a:spLocks noChangeArrowheads="1"/>
            </p:cNvSpPr>
            <p:nvPr/>
          </p:nvSpPr>
          <p:spPr bwMode="auto">
            <a:xfrm>
              <a:off x="4390" y="3805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2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882" name="Rectangle 2294"/>
            <p:cNvSpPr>
              <a:spLocks noChangeArrowheads="1"/>
            </p:cNvSpPr>
            <p:nvPr/>
          </p:nvSpPr>
          <p:spPr bwMode="auto">
            <a:xfrm>
              <a:off x="4390" y="3705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3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883" name="Rectangle 2295"/>
            <p:cNvSpPr>
              <a:spLocks noChangeArrowheads="1"/>
            </p:cNvSpPr>
            <p:nvPr/>
          </p:nvSpPr>
          <p:spPr bwMode="auto">
            <a:xfrm>
              <a:off x="4390" y="3601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4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884" name="Rectangle 2296"/>
            <p:cNvSpPr>
              <a:spLocks noChangeArrowheads="1"/>
            </p:cNvSpPr>
            <p:nvPr/>
          </p:nvSpPr>
          <p:spPr bwMode="auto">
            <a:xfrm>
              <a:off x="4390" y="3503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5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885" name="Rectangle 2297"/>
            <p:cNvSpPr>
              <a:spLocks noChangeArrowheads="1"/>
            </p:cNvSpPr>
            <p:nvPr/>
          </p:nvSpPr>
          <p:spPr bwMode="auto">
            <a:xfrm>
              <a:off x="4390" y="3399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6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886" name="Rectangle 2298"/>
            <p:cNvSpPr>
              <a:spLocks noChangeArrowheads="1"/>
            </p:cNvSpPr>
            <p:nvPr/>
          </p:nvSpPr>
          <p:spPr bwMode="auto">
            <a:xfrm>
              <a:off x="4390" y="3299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7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887" name="Rectangle 2299"/>
            <p:cNvSpPr>
              <a:spLocks noChangeArrowheads="1"/>
            </p:cNvSpPr>
            <p:nvPr/>
          </p:nvSpPr>
          <p:spPr bwMode="auto">
            <a:xfrm>
              <a:off x="4390" y="3194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8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888" name="Rectangle 2300"/>
            <p:cNvSpPr>
              <a:spLocks noChangeArrowheads="1"/>
            </p:cNvSpPr>
            <p:nvPr/>
          </p:nvSpPr>
          <p:spPr bwMode="auto">
            <a:xfrm>
              <a:off x="4390" y="3096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9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889" name="Rectangle 2301"/>
            <p:cNvSpPr>
              <a:spLocks noChangeArrowheads="1"/>
            </p:cNvSpPr>
            <p:nvPr/>
          </p:nvSpPr>
          <p:spPr bwMode="auto">
            <a:xfrm>
              <a:off x="4372" y="2990"/>
              <a:ext cx="46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10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890" name="Rectangle 2302"/>
            <p:cNvSpPr>
              <a:spLocks noChangeArrowheads="1"/>
            </p:cNvSpPr>
            <p:nvPr/>
          </p:nvSpPr>
          <p:spPr bwMode="auto">
            <a:xfrm>
              <a:off x="4434" y="4070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0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891" name="Rectangle 2303"/>
            <p:cNvSpPr>
              <a:spLocks noChangeArrowheads="1"/>
            </p:cNvSpPr>
            <p:nvPr/>
          </p:nvSpPr>
          <p:spPr bwMode="auto">
            <a:xfrm>
              <a:off x="4553" y="4070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892" name="Rectangle 2304"/>
            <p:cNvSpPr>
              <a:spLocks noChangeArrowheads="1"/>
            </p:cNvSpPr>
            <p:nvPr/>
          </p:nvSpPr>
          <p:spPr bwMode="auto">
            <a:xfrm>
              <a:off x="4665" y="4070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2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893" name="Rectangle 2305"/>
            <p:cNvSpPr>
              <a:spLocks noChangeArrowheads="1"/>
            </p:cNvSpPr>
            <p:nvPr/>
          </p:nvSpPr>
          <p:spPr bwMode="auto">
            <a:xfrm>
              <a:off x="4782" y="4070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3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894" name="Rectangle 2306"/>
            <p:cNvSpPr>
              <a:spLocks noChangeArrowheads="1"/>
            </p:cNvSpPr>
            <p:nvPr/>
          </p:nvSpPr>
          <p:spPr bwMode="auto">
            <a:xfrm>
              <a:off x="4894" y="4070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4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895" name="Rectangle 2307"/>
            <p:cNvSpPr>
              <a:spLocks noChangeArrowheads="1"/>
            </p:cNvSpPr>
            <p:nvPr/>
          </p:nvSpPr>
          <p:spPr bwMode="auto">
            <a:xfrm>
              <a:off x="5015" y="4070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5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896" name="Rectangle 2308"/>
            <p:cNvSpPr>
              <a:spLocks noChangeArrowheads="1"/>
            </p:cNvSpPr>
            <p:nvPr/>
          </p:nvSpPr>
          <p:spPr bwMode="auto">
            <a:xfrm>
              <a:off x="5127" y="4070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6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897" name="Rectangle 2309"/>
            <p:cNvSpPr>
              <a:spLocks noChangeArrowheads="1"/>
            </p:cNvSpPr>
            <p:nvPr/>
          </p:nvSpPr>
          <p:spPr bwMode="auto">
            <a:xfrm>
              <a:off x="5244" y="4070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7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898" name="Rectangle 2310"/>
            <p:cNvSpPr>
              <a:spLocks noChangeArrowheads="1"/>
            </p:cNvSpPr>
            <p:nvPr/>
          </p:nvSpPr>
          <p:spPr bwMode="auto">
            <a:xfrm>
              <a:off x="5357" y="4070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8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899" name="Rectangle 2311"/>
            <p:cNvSpPr>
              <a:spLocks noChangeArrowheads="1"/>
            </p:cNvSpPr>
            <p:nvPr/>
          </p:nvSpPr>
          <p:spPr bwMode="auto">
            <a:xfrm>
              <a:off x="5475" y="4070"/>
              <a:ext cx="23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9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900" name="Rectangle 2312"/>
            <p:cNvSpPr>
              <a:spLocks noChangeArrowheads="1"/>
            </p:cNvSpPr>
            <p:nvPr/>
          </p:nvSpPr>
          <p:spPr bwMode="auto">
            <a:xfrm>
              <a:off x="5575" y="4070"/>
              <a:ext cx="46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ko-KR" altLang="en-US" sz="375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10</a:t>
              </a:r>
              <a:endParaRPr lang="ko-KR" altLang="en-US" sz="1350">
                <a:ea typeface="Gulim" panose="020B0600000101010101" pitchFamily="34" charset="-127"/>
              </a:endParaRPr>
            </a:p>
          </p:txBody>
        </p:sp>
        <p:sp>
          <p:nvSpPr>
            <p:cNvPr id="30901" name="Rectangle 2313"/>
            <p:cNvSpPr>
              <a:spLocks noChangeArrowheads="1"/>
            </p:cNvSpPr>
            <p:nvPr/>
          </p:nvSpPr>
          <p:spPr bwMode="auto">
            <a:xfrm>
              <a:off x="4297" y="2905"/>
              <a:ext cx="1371" cy="12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1350">
                <a:ea typeface="SimSun" panose="02010600030101010101" pitchFamily="2" charset="-122"/>
              </a:endParaRPr>
            </a:p>
          </p:txBody>
        </p:sp>
        <p:sp>
          <p:nvSpPr>
            <p:cNvPr id="91317" name="Line 2314"/>
            <p:cNvSpPr>
              <a:spLocks noChangeShapeType="1"/>
            </p:cNvSpPr>
            <p:nvPr/>
          </p:nvSpPr>
          <p:spPr bwMode="auto">
            <a:xfrm>
              <a:off x="5245" y="3456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1318" name="Freeform 2315"/>
            <p:cNvSpPr>
              <a:spLocks/>
            </p:cNvSpPr>
            <p:nvPr/>
          </p:nvSpPr>
          <p:spPr bwMode="auto">
            <a:xfrm>
              <a:off x="5088" y="360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929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>
          <a:xfrm>
            <a:off x="1152144" y="1477108"/>
            <a:ext cx="10561320" cy="839374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K-</a:t>
            </a:r>
            <a:r>
              <a:rPr lang="en-US" altLang="en-US" sz="4400" dirty="0" err="1" smtClean="0"/>
              <a:t>medoids</a:t>
            </a:r>
            <a:endParaRPr lang="en-US" altLang="en-US" sz="4400" dirty="0" smtClean="0"/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Each cluster is represented by one of the objects near the center of the cluster </a:t>
            </a:r>
          </a:p>
          <a:p>
            <a:r>
              <a:rPr lang="en-US" altLang="en-US" dirty="0" smtClean="0">
                <a:solidFill>
                  <a:srgbClr val="0070C0"/>
                </a:solidFill>
              </a:rPr>
              <a:t>Step1: </a:t>
            </a:r>
            <a:r>
              <a:rPr lang="en-US" altLang="en-US" dirty="0" smtClean="0">
                <a:solidFill>
                  <a:schemeClr val="tx1"/>
                </a:solidFill>
              </a:rPr>
              <a:t>randomly select k objects as the </a:t>
            </a:r>
            <a:r>
              <a:rPr lang="en-US" altLang="en-US" dirty="0" err="1" smtClean="0">
                <a:solidFill>
                  <a:schemeClr val="tx1"/>
                </a:solidFill>
              </a:rPr>
              <a:t>medoids</a:t>
            </a:r>
            <a:r>
              <a:rPr lang="en-US" altLang="en-US" dirty="0" smtClean="0">
                <a:solidFill>
                  <a:schemeClr val="tx1"/>
                </a:solidFill>
              </a:rPr>
              <a:t> of the clusters </a:t>
            </a:r>
          </a:p>
          <a:p>
            <a:r>
              <a:rPr lang="en-US" altLang="en-US" dirty="0" smtClean="0">
                <a:solidFill>
                  <a:srgbClr val="0070C0"/>
                </a:solidFill>
              </a:rPr>
              <a:t>Step2: </a:t>
            </a:r>
            <a:r>
              <a:rPr lang="en-US" altLang="en-US" dirty="0" smtClean="0">
                <a:solidFill>
                  <a:schemeClr val="tx1"/>
                </a:solidFill>
              </a:rPr>
              <a:t>for each remaining object, assign it to the cluster whose </a:t>
            </a:r>
            <a:r>
              <a:rPr lang="en-US" altLang="en-US" dirty="0" err="1" smtClean="0">
                <a:solidFill>
                  <a:schemeClr val="tx1"/>
                </a:solidFill>
              </a:rPr>
              <a:t>medoid</a:t>
            </a:r>
            <a:r>
              <a:rPr lang="en-US" altLang="en-US" dirty="0" smtClean="0">
                <a:solidFill>
                  <a:schemeClr val="tx1"/>
                </a:solidFill>
              </a:rPr>
              <a:t> is the nearest to the object </a:t>
            </a:r>
          </a:p>
          <a:p>
            <a:r>
              <a:rPr lang="en-US" altLang="en-US" dirty="0" smtClean="0">
                <a:solidFill>
                  <a:srgbClr val="0070C0"/>
                </a:solidFill>
              </a:rPr>
              <a:t>Step3: </a:t>
            </a:r>
            <a:r>
              <a:rPr lang="en-US" altLang="en-US" dirty="0" smtClean="0">
                <a:solidFill>
                  <a:schemeClr val="tx1"/>
                </a:solidFill>
              </a:rPr>
              <a:t>if the quality of the clustering (or cost of swapping can be minimized)  can be improved by swapping a non-</a:t>
            </a:r>
            <a:r>
              <a:rPr lang="en-US" altLang="en-US" dirty="0" err="1" smtClean="0">
                <a:solidFill>
                  <a:schemeClr val="tx1"/>
                </a:solidFill>
              </a:rPr>
              <a:t>medoid</a:t>
            </a:r>
            <a:r>
              <a:rPr lang="en-US" altLang="en-US" dirty="0" smtClean="0">
                <a:solidFill>
                  <a:schemeClr val="tx1"/>
                </a:solidFill>
              </a:rPr>
              <a:t> with a </a:t>
            </a:r>
            <a:r>
              <a:rPr lang="en-US" altLang="en-US" dirty="0" err="1" smtClean="0">
                <a:solidFill>
                  <a:schemeClr val="tx1"/>
                </a:solidFill>
              </a:rPr>
              <a:t>medoid</a:t>
            </a:r>
            <a:r>
              <a:rPr lang="en-US" altLang="en-US" dirty="0" smtClean="0">
                <a:solidFill>
                  <a:schemeClr val="tx1"/>
                </a:solidFill>
              </a:rPr>
              <a:t>, swapping them and then go to Step 2; otherwise exit </a:t>
            </a:r>
          </a:p>
        </p:txBody>
      </p:sp>
      <p:pic>
        <p:nvPicPr>
          <p:cNvPr id="931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09" y="6294441"/>
            <a:ext cx="5665788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50"/>
          <p:cNvSpPr txBox="1">
            <a:spLocks/>
          </p:cNvSpPr>
          <p:nvPr/>
        </p:nvSpPr>
        <p:spPr>
          <a:xfrm>
            <a:off x="1152144" y="382139"/>
            <a:ext cx="10561320" cy="10949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121917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400" kern="1200" spc="-67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/>
              <a:t>PAM(</a:t>
            </a:r>
            <a:r>
              <a:rPr lang="en-MY" sz="4800" dirty="0" smtClean="0"/>
              <a:t>Partitioning Around </a:t>
            </a:r>
            <a:r>
              <a:rPr lang="en-MY" sz="4800" dirty="0" err="1" smtClean="0"/>
              <a:t>Medoids</a:t>
            </a:r>
            <a:r>
              <a:rPr lang="en-US" altLang="ko-KR" sz="4800" dirty="0" smtClean="0"/>
              <a:t>): A Typical K-</a:t>
            </a:r>
            <a:r>
              <a:rPr lang="en-US" altLang="ko-KR" sz="4800" dirty="0" err="1" smtClean="0"/>
              <a:t>Medoids</a:t>
            </a:r>
            <a:r>
              <a:rPr lang="en-US" altLang="ko-KR" sz="4800" dirty="0" smtClean="0"/>
              <a:t> Algorithm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69297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K-medoids vs. K-means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Advantages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K-</a:t>
            </a:r>
            <a:r>
              <a:rPr lang="en-US" altLang="en-US" dirty="0" err="1" smtClean="0">
                <a:solidFill>
                  <a:schemeClr val="tx1"/>
                </a:solidFill>
              </a:rPr>
              <a:t>Medoids</a:t>
            </a:r>
            <a:r>
              <a:rPr lang="en-US" altLang="en-US" dirty="0" smtClean="0">
                <a:solidFill>
                  <a:schemeClr val="tx1"/>
                </a:solidFill>
              </a:rPr>
              <a:t> method is more robust than k-Means in the presence of noise and outliers</a:t>
            </a:r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r>
              <a:rPr lang="en-US" altLang="en-US" dirty="0" smtClean="0">
                <a:solidFill>
                  <a:schemeClr val="tx1"/>
                </a:solidFill>
              </a:rPr>
              <a:t>Disadvantages 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K-</a:t>
            </a:r>
            <a:r>
              <a:rPr lang="en-US" altLang="en-US" dirty="0" err="1" smtClean="0">
                <a:solidFill>
                  <a:schemeClr val="tx1"/>
                </a:solidFill>
              </a:rPr>
              <a:t>Medoids</a:t>
            </a:r>
            <a:r>
              <a:rPr lang="en-US" altLang="en-US" dirty="0" smtClean="0">
                <a:solidFill>
                  <a:schemeClr val="tx1"/>
                </a:solidFill>
              </a:rPr>
              <a:t> is more costly that the k-Means method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Like k-means, k-</a:t>
            </a:r>
            <a:r>
              <a:rPr lang="en-US" altLang="en-US" dirty="0" err="1" smtClean="0">
                <a:solidFill>
                  <a:schemeClr val="tx1"/>
                </a:solidFill>
              </a:rPr>
              <a:t>medoids</a:t>
            </a:r>
            <a:r>
              <a:rPr lang="en-US" altLang="en-US" dirty="0" smtClean="0">
                <a:solidFill>
                  <a:schemeClr val="tx1"/>
                </a:solidFill>
              </a:rPr>
              <a:t> requires the user to specify k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It does not scale well for large data sets</a:t>
            </a:r>
          </a:p>
        </p:txBody>
      </p:sp>
    </p:spTree>
    <p:extLst>
      <p:ext uri="{BB962C8B-B14F-4D97-AF65-F5344CB8AC3E}">
        <p14:creationId xmlns:p14="http://schemas.microsoft.com/office/powerpoint/2010/main" val="6939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Han, J., Pei, J., &amp; </a:t>
            </a:r>
            <a:r>
              <a:rPr lang="en-US" dirty="0" err="1"/>
              <a:t>Kamber</a:t>
            </a:r>
            <a:r>
              <a:rPr lang="en-US" dirty="0"/>
              <a:t>, M. (2011). </a:t>
            </a:r>
            <a:r>
              <a:rPr lang="en-US" i="1" dirty="0"/>
              <a:t>Data mining: concepts and </a:t>
            </a:r>
            <a:r>
              <a:rPr lang="en-US" i="1" dirty="0" smtClean="0"/>
              <a:t>techniques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i="1" dirty="0"/>
              <a:t>Peter Bruce , and  Andrew Bruce (2017) Practical Statistics for Data Scientists</a:t>
            </a:r>
          </a:p>
          <a:p>
            <a:r>
              <a:rPr lang="en-US" dirty="0"/>
              <a:t>R for Data </a:t>
            </a:r>
            <a:r>
              <a:rPr lang="en-US" dirty="0" smtClean="0"/>
              <a:t>Science. Book </a:t>
            </a:r>
            <a:r>
              <a:rPr lang="en-US" dirty="0"/>
              <a:t>by Garrett </a:t>
            </a:r>
            <a:r>
              <a:rPr lang="en-US" dirty="0" err="1"/>
              <a:t>Grolemund</a:t>
            </a:r>
            <a:r>
              <a:rPr lang="en-US" dirty="0"/>
              <a:t> and Hadley </a:t>
            </a:r>
            <a:r>
              <a:rPr lang="en-US" dirty="0" smtClean="0"/>
              <a:t>Wickham</a:t>
            </a:r>
          </a:p>
          <a:p>
            <a:endParaRPr lang="en-US" dirty="0"/>
          </a:p>
          <a:p>
            <a:r>
              <a:rPr lang="en-US" dirty="0" smtClean="0"/>
              <a:t>Other Resources:</a:t>
            </a:r>
          </a:p>
          <a:p>
            <a:r>
              <a:rPr lang="en-US" dirty="0"/>
              <a:t>https://www.youtube.com/watch?v=EmxxOyLcYrw</a:t>
            </a:r>
          </a:p>
          <a:p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456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164" y="2389911"/>
            <a:ext cx="10515600" cy="314498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en-US" dirty="0"/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en-US" dirty="0" smtClean="0"/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en-US" dirty="0" smtClean="0"/>
          </a:p>
          <a:p>
            <a:endParaRPr lang="en-US" altLang="en-US" dirty="0"/>
          </a:p>
          <a:p>
            <a:pPr marL="0" indent="0" algn="ctr">
              <a:buNone/>
            </a:pPr>
            <a:r>
              <a:rPr lang="en-US" altLang="en-US" sz="9600" dirty="0"/>
              <a:t>Thank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8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Cluster Analysis?</a:t>
            </a:r>
          </a:p>
        </p:txBody>
      </p:sp>
      <p:sp>
        <p:nvSpPr>
          <p:cNvPr id="19459" name="Rectangle 103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 dirty="0" smtClean="0">
                <a:solidFill>
                  <a:schemeClr val="tx1"/>
                </a:solidFill>
              </a:rPr>
              <a:t>Cluster: a collection of data objects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Similar to one another within the same cluster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Dissimilar to the objects in other clusters</a:t>
            </a:r>
          </a:p>
          <a:p>
            <a:r>
              <a:rPr lang="en-US" altLang="en-US" b="1" dirty="0" smtClean="0">
                <a:solidFill>
                  <a:schemeClr val="tx1"/>
                </a:solidFill>
              </a:rPr>
              <a:t>Cluster analysis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Grouping a set of data objects into clusters</a:t>
            </a:r>
          </a:p>
          <a:p>
            <a:r>
              <a:rPr lang="en-US" altLang="en-US" sz="2700" b="1" dirty="0">
                <a:solidFill>
                  <a:schemeClr val="tx1"/>
                </a:solidFill>
              </a:rPr>
              <a:t>Clustering is unsupervised classification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no predefined classes/dependent variable</a:t>
            </a:r>
          </a:p>
          <a:p>
            <a:r>
              <a:rPr lang="en-US" altLang="en-US" b="1" dirty="0" smtClean="0">
                <a:solidFill>
                  <a:schemeClr val="tx1"/>
                </a:solidFill>
              </a:rPr>
              <a:t>Common uses: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Determine if meaningful relationships in the form of concepts can be found in the data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Evaluate the likely performance of a supervised learner model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Determine a best set of input attributes for supervised learning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Detect outliers</a:t>
            </a:r>
          </a:p>
        </p:txBody>
      </p:sp>
    </p:spTree>
    <p:extLst>
      <p:ext uri="{BB962C8B-B14F-4D97-AF65-F5344CB8AC3E}">
        <p14:creationId xmlns:p14="http://schemas.microsoft.com/office/powerpoint/2010/main" val="226346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General Applications of Clustering </a:t>
            </a:r>
          </a:p>
        </p:txBody>
      </p:sp>
      <p:sp>
        <p:nvSpPr>
          <p:cNvPr id="21507" name="Rectangl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tx1"/>
                </a:solidFill>
              </a:rPr>
              <a:t>Pattern Recognition</a:t>
            </a:r>
          </a:p>
          <a:p>
            <a:r>
              <a:rPr lang="en-US" altLang="en-US" b="1" dirty="0" smtClean="0">
                <a:solidFill>
                  <a:schemeClr val="tx1"/>
                </a:solidFill>
              </a:rPr>
              <a:t>Spatial Data Analysis 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create thematic maps in GIS by clustering feature spaces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detect spatial clusters and explain them in spatial data mining</a:t>
            </a:r>
          </a:p>
          <a:p>
            <a:r>
              <a:rPr lang="en-US" altLang="en-US" b="1" dirty="0" smtClean="0">
                <a:solidFill>
                  <a:schemeClr val="tx1"/>
                </a:solidFill>
              </a:rPr>
              <a:t>Image Processing</a:t>
            </a:r>
          </a:p>
          <a:p>
            <a:r>
              <a:rPr lang="en-US" altLang="en-US" b="1" dirty="0" smtClean="0">
                <a:solidFill>
                  <a:schemeClr val="tx1"/>
                </a:solidFill>
              </a:rPr>
              <a:t>Economic Science (especially market research)</a:t>
            </a:r>
          </a:p>
          <a:p>
            <a:r>
              <a:rPr lang="en-US" altLang="en-US" b="1" dirty="0" smtClean="0">
                <a:solidFill>
                  <a:schemeClr val="tx1"/>
                </a:solidFill>
              </a:rPr>
              <a:t>WWW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Document classification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Cluster Weblog data to discover groups of similar access patterns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9468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Examples of Clustering Applications</a:t>
            </a:r>
          </a:p>
        </p:txBody>
      </p:sp>
      <p:sp>
        <p:nvSpPr>
          <p:cNvPr id="143770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Marketing: </a:t>
            </a:r>
            <a:r>
              <a:rPr lang="en-US" dirty="0">
                <a:solidFill>
                  <a:schemeClr val="tx1"/>
                </a:solidFill>
              </a:rPr>
              <a:t>Help marketers discover distinct groups in their customer bases, and then use this knowledge to develop targeted marketing programs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Land use: </a:t>
            </a:r>
            <a:r>
              <a:rPr lang="en-US" dirty="0">
                <a:solidFill>
                  <a:schemeClr val="tx1"/>
                </a:solidFill>
              </a:rPr>
              <a:t>Identification of areas of similar land use in an earth observation database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Insurance: </a:t>
            </a:r>
            <a:r>
              <a:rPr lang="en-US" dirty="0">
                <a:solidFill>
                  <a:schemeClr val="tx1"/>
                </a:solidFill>
              </a:rPr>
              <a:t>Identifying groups of motor insurance policy holders with a high average claim cost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City-planning: </a:t>
            </a:r>
            <a:r>
              <a:rPr lang="en-US" dirty="0">
                <a:solidFill>
                  <a:schemeClr val="tx1"/>
                </a:solidFill>
              </a:rPr>
              <a:t>Identifying groups of houses according to their house type, value, and geographical location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Earth-quake studies: </a:t>
            </a:r>
            <a:r>
              <a:rPr lang="en-US" dirty="0">
                <a:solidFill>
                  <a:schemeClr val="tx1"/>
                </a:solidFill>
              </a:rPr>
              <a:t>Observed earth quake epicenters should be clustered along continent faults</a:t>
            </a:r>
          </a:p>
        </p:txBody>
      </p:sp>
    </p:spTree>
    <p:extLst>
      <p:ext uri="{BB962C8B-B14F-4D97-AF65-F5344CB8AC3E}">
        <p14:creationId xmlns:p14="http://schemas.microsoft.com/office/powerpoint/2010/main" val="288266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not Cluster Analysis?</a:t>
            </a: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tx1"/>
                </a:solidFill>
              </a:rPr>
              <a:t>Supervised classification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Have class label information</a:t>
            </a:r>
          </a:p>
          <a:p>
            <a:pPr lvl="4"/>
            <a:endParaRPr lang="en-US" altLang="en-US" dirty="0" smtClean="0">
              <a:solidFill>
                <a:schemeClr val="tx1"/>
              </a:solidFill>
            </a:endParaRPr>
          </a:p>
          <a:p>
            <a:r>
              <a:rPr lang="en-US" altLang="en-US" b="1" dirty="0" smtClean="0">
                <a:solidFill>
                  <a:schemeClr val="tx1"/>
                </a:solidFill>
              </a:rPr>
              <a:t>Simple segmentation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Dividing students into different registration groups alphabetically, by last name</a:t>
            </a:r>
          </a:p>
          <a:p>
            <a:pPr lvl="4"/>
            <a:endParaRPr lang="en-US" altLang="en-US" dirty="0" smtClean="0">
              <a:solidFill>
                <a:schemeClr val="tx1"/>
              </a:solidFill>
            </a:endParaRPr>
          </a:p>
          <a:p>
            <a:r>
              <a:rPr lang="en-US" altLang="en-US" b="1" dirty="0" smtClean="0">
                <a:solidFill>
                  <a:schemeClr val="tx1"/>
                </a:solidFill>
              </a:rPr>
              <a:t>Results of a query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Groupings are a result of an external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98921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Good Clustering?</a:t>
            </a:r>
          </a:p>
        </p:txBody>
      </p:sp>
      <p:sp>
        <p:nvSpPr>
          <p:cNvPr id="26627" name="Rectangl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zh-CN" dirty="0" smtClean="0">
                <a:solidFill>
                  <a:schemeClr val="tx1"/>
                </a:solidFill>
                <a:ea typeface="SimSun" panose="02010600030101010101" pitchFamily="2" charset="-122"/>
              </a:rPr>
              <a:t>A </a:t>
            </a:r>
            <a:r>
              <a:rPr lang="en-US" altLang="zh-CN" u="sng" dirty="0" smtClean="0">
                <a:solidFill>
                  <a:schemeClr val="tx1"/>
                </a:solidFill>
                <a:ea typeface="SimSun" panose="02010600030101010101" pitchFamily="2" charset="-122"/>
              </a:rPr>
              <a:t>good clustering</a:t>
            </a:r>
            <a:r>
              <a:rPr lang="en-US" altLang="zh-CN" dirty="0" smtClean="0">
                <a:solidFill>
                  <a:schemeClr val="tx1"/>
                </a:solidFill>
                <a:ea typeface="SimSun" panose="02010600030101010101" pitchFamily="2" charset="-122"/>
              </a:rPr>
              <a:t> method will produce high quality clusters</a:t>
            </a:r>
          </a:p>
          <a:p>
            <a:pPr lvl="1">
              <a:lnSpc>
                <a:spcPct val="13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SimSun" panose="02010600030101010101" pitchFamily="2" charset="-122"/>
              </a:rPr>
              <a:t>high </a:t>
            </a:r>
            <a:r>
              <a:rPr lang="en-US" altLang="zh-CN" u="sng" dirty="0" smtClean="0">
                <a:solidFill>
                  <a:schemeClr val="tx1"/>
                </a:solidFill>
                <a:ea typeface="SimSun" panose="02010600030101010101" pitchFamily="2" charset="-122"/>
              </a:rPr>
              <a:t>intra-class</a:t>
            </a:r>
            <a:r>
              <a:rPr lang="en-US" altLang="zh-CN" dirty="0" smtClean="0">
                <a:solidFill>
                  <a:schemeClr val="tx1"/>
                </a:solidFill>
                <a:ea typeface="SimSun" panose="02010600030101010101" pitchFamily="2" charset="-122"/>
              </a:rPr>
              <a:t> similarity: cohesive within clusters</a:t>
            </a:r>
          </a:p>
          <a:p>
            <a:pPr lvl="1">
              <a:lnSpc>
                <a:spcPct val="13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SimSun" panose="02010600030101010101" pitchFamily="2" charset="-122"/>
              </a:rPr>
              <a:t>low </a:t>
            </a:r>
            <a:r>
              <a:rPr lang="en-US" altLang="zh-CN" u="sng" dirty="0" smtClean="0">
                <a:solidFill>
                  <a:schemeClr val="tx1"/>
                </a:solidFill>
                <a:ea typeface="SimSun" panose="02010600030101010101" pitchFamily="2" charset="-122"/>
              </a:rPr>
              <a:t>inter-class</a:t>
            </a:r>
            <a:r>
              <a:rPr lang="en-US" altLang="zh-CN" dirty="0" smtClean="0">
                <a:solidFill>
                  <a:schemeClr val="tx1"/>
                </a:solidFill>
                <a:ea typeface="SimSun" panose="02010600030101010101" pitchFamily="2" charset="-122"/>
              </a:rPr>
              <a:t> similarity: distinctive between clusters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ea typeface="SimSun" panose="02010600030101010101" pitchFamily="2" charset="-122"/>
              </a:rPr>
              <a:t>The quality of a clustering result depends on both the similarity measure used by the method and its </a:t>
            </a:r>
            <a:r>
              <a:rPr lang="en-US" dirty="0" smtClean="0">
                <a:solidFill>
                  <a:schemeClr val="tx1"/>
                </a:solidFill>
                <a:ea typeface="SimSun" panose="02010600030101010101" pitchFamily="2" charset="-122"/>
              </a:rPr>
              <a:t>implementation.</a:t>
            </a:r>
            <a:endParaRPr lang="en-US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ea typeface="SimSun" panose="02010600030101010101" pitchFamily="2" charset="-122"/>
              </a:rPr>
              <a:t>The quality of a clustering method is also measured by its ability to discover some or all of the hidden patterns. </a:t>
            </a:r>
            <a:endParaRPr lang="en-US" altLang="zh-CN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5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1791</TotalTime>
  <Words>1959</Words>
  <Application>Microsoft Office PowerPoint</Application>
  <PresentationFormat>Custom</PresentationFormat>
  <Paragraphs>385</Paragraphs>
  <Slides>49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49</vt:i4>
      </vt:variant>
    </vt:vector>
  </HeadingPairs>
  <TitlesOfParts>
    <vt:vector size="69" baseType="lpstr">
      <vt:lpstr>맑은 고딕</vt:lpstr>
      <vt:lpstr>SimSun</vt:lpstr>
      <vt:lpstr>Arial</vt:lpstr>
      <vt:lpstr>Calibri</vt:lpstr>
      <vt:lpstr>Calibri Light</vt:lpstr>
      <vt:lpstr>Cambria Math</vt:lpstr>
      <vt:lpstr>Century Gothic</vt:lpstr>
      <vt:lpstr>等线</vt:lpstr>
      <vt:lpstr>Gulim</vt:lpstr>
      <vt:lpstr>新細明體</vt:lpstr>
      <vt:lpstr>Small Fonts</vt:lpstr>
      <vt:lpstr>Symbol</vt:lpstr>
      <vt:lpstr>Tahoma</vt:lpstr>
      <vt:lpstr>Times New Roman</vt:lpstr>
      <vt:lpstr>Wingdings</vt:lpstr>
      <vt:lpstr>Retrospect</vt:lpstr>
      <vt:lpstr>VISIO</vt:lpstr>
      <vt:lpstr>Worksheet</vt:lpstr>
      <vt:lpstr>Equation</vt:lpstr>
      <vt:lpstr>SmartDraw</vt:lpstr>
      <vt:lpstr>Clustering -Part I  </vt:lpstr>
      <vt:lpstr>Outline</vt:lpstr>
      <vt:lpstr>Outline</vt:lpstr>
      <vt:lpstr>What is Cluster Analysis?</vt:lpstr>
      <vt:lpstr>What is Cluster Analysis?</vt:lpstr>
      <vt:lpstr>General Applications of Clustering </vt:lpstr>
      <vt:lpstr>Examples of Clustering Applications</vt:lpstr>
      <vt:lpstr>What is not Cluster Analysis?</vt:lpstr>
      <vt:lpstr>What Is Good Clustering?</vt:lpstr>
      <vt:lpstr>Notion of a Cluster can be Ambiguous</vt:lpstr>
      <vt:lpstr>Outline</vt:lpstr>
      <vt:lpstr>Similarity and Dissimilarity</vt:lpstr>
      <vt:lpstr>Example: Data Matrix and Distance Matrix</vt:lpstr>
      <vt:lpstr>Similarity and Dissimilarity Between Objects</vt:lpstr>
      <vt:lpstr>Minkowski Distance</vt:lpstr>
      <vt:lpstr>Special Cases of Minkowski Distance</vt:lpstr>
      <vt:lpstr>Example: Minkowski Distance</vt:lpstr>
      <vt:lpstr>Outline</vt:lpstr>
      <vt:lpstr>Major Clustering Approaches</vt:lpstr>
      <vt:lpstr>Properties of Clustering Algorithms</vt:lpstr>
      <vt:lpstr>Examples</vt:lpstr>
      <vt:lpstr>Examples</vt:lpstr>
      <vt:lpstr>Outline</vt:lpstr>
      <vt:lpstr>The k-Means Algorithm (1)</vt:lpstr>
      <vt:lpstr>PowerPoint Presentation</vt:lpstr>
      <vt:lpstr>K-Means Clustering – How it Works</vt:lpstr>
      <vt:lpstr>The k-Means Algorithm (2)</vt:lpstr>
      <vt:lpstr>The k-Means Algorithm (3)</vt:lpstr>
      <vt:lpstr>Example 1: k-Means Algorithm (1)</vt:lpstr>
      <vt:lpstr>How did K-means works</vt:lpstr>
      <vt:lpstr>Example 1: k-Means Algorithm</vt:lpstr>
      <vt:lpstr>Example 1: k-Means Algorithm</vt:lpstr>
      <vt:lpstr>Example 1: k-Means Algorithm</vt:lpstr>
      <vt:lpstr>Example 1: k-Means Algorithm</vt:lpstr>
      <vt:lpstr>Example 1: k-Means Algorithm</vt:lpstr>
      <vt:lpstr>Example 1: k-Means Algorithm</vt:lpstr>
      <vt:lpstr>Example 1: k-Means Algorithm </vt:lpstr>
      <vt:lpstr>Example 1: k-Means Algorithm </vt:lpstr>
      <vt:lpstr>Example 1: k-Means Algorithm </vt:lpstr>
      <vt:lpstr>Example 1: k-Means Algorithm</vt:lpstr>
      <vt:lpstr>Example 1: k-Means Algorithm</vt:lpstr>
      <vt:lpstr>Example 1: k-Means Algorithm </vt:lpstr>
      <vt:lpstr>Variations of the K-Means Method</vt:lpstr>
      <vt:lpstr>Outline</vt:lpstr>
      <vt:lpstr>PAM(Partitioning Around Medoids): A Typical K-Medoids Algorithm</vt:lpstr>
      <vt:lpstr>K-medoids</vt:lpstr>
      <vt:lpstr>K-medoids vs. K-means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&amp; Overview</dc:title>
  <dc:creator>Ibrahim Abaker Targio Hashem</dc:creator>
  <cp:lastModifiedBy>mmalik</cp:lastModifiedBy>
  <cp:revision>85</cp:revision>
  <dcterms:created xsi:type="dcterms:W3CDTF">2018-09-22T03:09:11Z</dcterms:created>
  <dcterms:modified xsi:type="dcterms:W3CDTF">2019-11-19T09:32:54Z</dcterms:modified>
</cp:coreProperties>
</file>