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4" r:id="rId7"/>
    <p:sldId id="265" r:id="rId8"/>
    <p:sldId id="267" r:id="rId9"/>
    <p:sldId id="268" r:id="rId10"/>
    <p:sldId id="269" r:id="rId11"/>
    <p:sldId id="270" r:id="rId12"/>
    <p:sldId id="271" r:id="rId13"/>
    <p:sldId id="272" r:id="rId14"/>
    <p:sldId id="273" r:id="rId15"/>
    <p:sldId id="274" r:id="rId16"/>
    <p:sldId id="275" r:id="rId17"/>
    <p:sldId id="276"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9" d="100"/>
          <a:sy n="69"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E1461-B3FC-476A-BD2E-308C649AA6D9}" type="datetimeFigureOut">
              <a:rPr lang="en-US" smtClean="0"/>
              <a:t>22/09/2018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17A2A-5CB2-488E-9126-DC5F5C460053}" type="slidenum">
              <a:rPr lang="en-US" smtClean="0"/>
              <a:t>‹#›</a:t>
            </a:fld>
            <a:endParaRPr lang="en-US"/>
          </a:p>
        </p:txBody>
      </p:sp>
    </p:spTree>
    <p:extLst>
      <p:ext uri="{BB962C8B-B14F-4D97-AF65-F5344CB8AC3E}">
        <p14:creationId xmlns:p14="http://schemas.microsoft.com/office/powerpoint/2010/main" val="245417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Data Science:</a:t>
            </a:r>
            <a:r>
              <a:rPr lang="en-US" baseline="0" dirty="0" smtClean="0"/>
              <a:t> </a:t>
            </a:r>
            <a:r>
              <a:rPr lang="en-US" sz="1200" dirty="0" smtClean="0"/>
              <a:t>brings together expertise from fields including statistics, mathematics, computer science, communication as well as domain expertise such as business knowledge. </a:t>
            </a:r>
            <a:endParaRPr lang="en-US" dirty="0" smtClean="0"/>
          </a:p>
          <a:p>
            <a:endParaRPr lang="en-US" dirty="0" smtClean="0"/>
          </a:p>
          <a:p>
            <a:r>
              <a:rPr lang="en-US" dirty="0" smtClean="0"/>
              <a:t>Machine learning focuses on</a:t>
            </a:r>
            <a:r>
              <a:rPr lang="en-US" baseline="0" dirty="0" smtClean="0"/>
              <a:t> the development of the computer programs that can change when exposed to new data.</a:t>
            </a:r>
            <a:endParaRPr lang="en-US" dirty="0" smtClean="0"/>
          </a:p>
          <a:p>
            <a:endParaRPr lang="en-US" dirty="0"/>
          </a:p>
        </p:txBody>
      </p:sp>
    </p:spTree>
    <p:extLst>
      <p:ext uri="{BB962C8B-B14F-4D97-AF65-F5344CB8AC3E}">
        <p14:creationId xmlns:p14="http://schemas.microsoft.com/office/powerpoint/2010/main" val="3737658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9268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4976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250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3014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3576"/>
            <a:r>
              <a:rPr lang="en-US" b="1" dirty="0" smtClean="0"/>
              <a:t>Business Intelligence </a:t>
            </a:r>
            <a:r>
              <a:rPr lang="en-US" dirty="0" smtClean="0"/>
              <a:t>(</a:t>
            </a:r>
            <a:r>
              <a:rPr lang="en-US" b="1" dirty="0" smtClean="0"/>
              <a:t>BI) focuses on using a consistent set of metrics to measure past performance and inform business planning.</a:t>
            </a:r>
            <a:r>
              <a:rPr lang="en-US" dirty="0" smtClean="0"/>
              <a:t>   This includes creating Key Performance Indicators (KPIs) that reflect the most essential metrics to measure your business.  Measures and KPIs are commonly defined within the OLAP schema to enable BI reporting on defined metrics.</a:t>
            </a:r>
          </a:p>
          <a:p>
            <a:pPr defTabSz="913576"/>
            <a:r>
              <a:rPr lang="en-US" b="1" dirty="0" smtClean="0"/>
              <a:t>Predictive Analytics &amp; Data Mining </a:t>
            </a:r>
            <a:r>
              <a:rPr lang="en-US" dirty="0" smtClean="0"/>
              <a:t>(data science) refers to a </a:t>
            </a:r>
            <a:r>
              <a:rPr lang="en-US" b="1" dirty="0" smtClean="0"/>
              <a:t>combination of analytical and machine learning techniques used for drawing inferences and insight out of data</a:t>
            </a:r>
            <a:r>
              <a:rPr lang="en-US" dirty="0" smtClean="0"/>
              <a:t>.  These methods include approaches such as regression analysis, Association Rules (for example, Market Basket Analysis), optimization techniques, and simulations (for example, Monte Carlo simulation to model scenario outcomes).  These are the more robust techniques for answering higher order questions and deriving greater value for an organization.  </a:t>
            </a:r>
          </a:p>
          <a:p>
            <a:pPr defTabSz="913576"/>
            <a:r>
              <a:rPr lang="en-US" b="1" dirty="0" smtClean="0"/>
              <a:t>Both BI and Data Mining are needed </a:t>
            </a:r>
            <a:r>
              <a:rPr lang="en-US" dirty="0" smtClean="0"/>
              <a:t>for organizations to meet these emerging business challenges successfully.</a:t>
            </a:r>
          </a:p>
          <a:p>
            <a:pPr defTabSz="913576"/>
            <a:endParaRPr lang="en-US" dirty="0" smtClean="0"/>
          </a:p>
          <a:p>
            <a:pPr defTabSz="913966">
              <a:defRPr/>
            </a:pPr>
            <a:endParaRPr lang="en-US" dirty="0" smtClean="0"/>
          </a:p>
          <a:p>
            <a:endParaRPr lang="en-US" dirty="0"/>
          </a:p>
        </p:txBody>
      </p:sp>
    </p:spTree>
    <p:extLst>
      <p:ext uri="{BB962C8B-B14F-4D97-AF65-F5344CB8AC3E}">
        <p14:creationId xmlns:p14="http://schemas.microsoft.com/office/powerpoint/2010/main" val="199586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data projects carry with them several considerations that you need to keep in mind to ensure this approach fits with what you are trying to achieve. Due of the characteristics of big data, these projects lend themselves to decision support for high-value, strategic decision making with high processing complexity.  The analytic techniques being used in this context need to be iterative and flexible (</a:t>
            </a:r>
            <a:r>
              <a:rPr lang="en-US" b="1" dirty="0" smtClean="0"/>
              <a:t>analysis flexibility</a:t>
            </a:r>
            <a:r>
              <a:rPr lang="en-US" dirty="0" smtClean="0"/>
              <a:t>), due to the high volume of data and its complexity.  These conditions give rise to complex analytical projects (such as predicting customer churn rates) that can be performed with some latency (consider the </a:t>
            </a:r>
            <a:r>
              <a:rPr lang="en-US" b="1" dirty="0" smtClean="0"/>
              <a:t>speed of decision making </a:t>
            </a:r>
            <a:r>
              <a:rPr lang="en-US" dirty="0" smtClean="0"/>
              <a:t>needed), or by operationalizing these analytical techniques using a combination of advanced analytical methods, big data and machine learning algorithms to provide real time (requires high </a:t>
            </a:r>
            <a:r>
              <a:rPr lang="en-US" b="1" dirty="0" smtClean="0"/>
              <a:t>throughput</a:t>
            </a:r>
            <a:r>
              <a:rPr lang="en-US" dirty="0" smtClean="0"/>
              <a:t>) or near real time analysis, such as recommendation engines that look at your recent web history and purchasing behavior.</a:t>
            </a:r>
          </a:p>
          <a:p>
            <a:r>
              <a:rPr lang="en-US" dirty="0" smtClean="0"/>
              <a:t>In addition, to be successful you will need a different approach to the data architecture than seen in today’s typical EDWs.  </a:t>
            </a:r>
            <a:r>
              <a:rPr lang="en-US" b="1" dirty="0" smtClean="0"/>
              <a:t>Analysts need to partner with IT and DBAs to get the data they need within an analytic sandbox</a:t>
            </a:r>
            <a:r>
              <a:rPr lang="en-US" dirty="0" smtClean="0"/>
              <a:t>, which contains raw data, aggregated data, and data with multiple kinds of structure.  The sandbox requires a more savvy user to take advantage of it, and leverage it or exploring data in a more robust way.</a:t>
            </a:r>
          </a:p>
          <a:p>
            <a:endParaRPr lang="en-US" dirty="0"/>
          </a:p>
        </p:txBody>
      </p:sp>
    </p:spTree>
    <p:extLst>
      <p:ext uri="{BB962C8B-B14F-4D97-AF65-F5344CB8AC3E}">
        <p14:creationId xmlns:p14="http://schemas.microsoft.com/office/powerpoint/2010/main" val="212095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9454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921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4679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5913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61F225-C9C8-4E05-A46D-C05653972AFE}" type="datetimeFigureOut">
              <a:rPr lang="en-US" smtClean="0"/>
              <a:t>22/09/2018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04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61F225-C9C8-4E05-A46D-C05653972AFE}" type="datetimeFigureOut">
              <a:rPr lang="en-US" smtClean="0"/>
              <a:t>22/09/2018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88260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61F225-C9C8-4E05-A46D-C05653972AFE}" type="datetimeFigureOut">
              <a:rPr lang="en-US" smtClean="0"/>
              <a:t>22/09/2018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281420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61F225-C9C8-4E05-A46D-C05653972AFE}" type="datetimeFigureOut">
              <a:rPr lang="en-US" smtClean="0"/>
              <a:t>22/09/2018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88842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61F225-C9C8-4E05-A46D-C05653972AFE}" type="datetimeFigureOut">
              <a:rPr lang="en-US" smtClean="0"/>
              <a:t>22/09/2018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57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61F225-C9C8-4E05-A46D-C05653972AFE}" type="datetimeFigureOut">
              <a:rPr lang="en-US" smtClean="0"/>
              <a:t>22/09/2018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220669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61F225-C9C8-4E05-A46D-C05653972AFE}" type="datetimeFigureOut">
              <a:rPr lang="en-US" smtClean="0"/>
              <a:t>22/09/2018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175601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61F225-C9C8-4E05-A46D-C05653972AFE}" type="datetimeFigureOut">
              <a:rPr lang="en-US" smtClean="0"/>
              <a:t>22/09/2018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320350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61F225-C9C8-4E05-A46D-C05653972AFE}" type="datetimeFigureOut">
              <a:rPr lang="en-US" smtClean="0"/>
              <a:t>22/09/2018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271538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61F225-C9C8-4E05-A46D-C05653972AFE}" type="datetimeFigureOut">
              <a:rPr lang="en-US" smtClean="0"/>
              <a:t>22/09/2018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C5F7FE-2F8F-4AAF-803F-A4D48D2BEE09}" type="slidenum">
              <a:rPr lang="en-US" smtClean="0"/>
              <a:t>‹#›</a:t>
            </a:fld>
            <a:endParaRPr lang="en-US"/>
          </a:p>
        </p:txBody>
      </p:sp>
    </p:spTree>
    <p:extLst>
      <p:ext uri="{BB962C8B-B14F-4D97-AF65-F5344CB8AC3E}">
        <p14:creationId xmlns:p14="http://schemas.microsoft.com/office/powerpoint/2010/main" val="708840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61F225-C9C8-4E05-A46D-C05653972AFE}" type="datetimeFigureOut">
              <a:rPr lang="en-US" smtClean="0"/>
              <a:t>22/09/2018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300489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61F225-C9C8-4E05-A46D-C05653972AFE}" type="datetimeFigureOut">
              <a:rPr lang="en-US" smtClean="0"/>
              <a:t>22/09/2018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BC5F7FE-2F8F-4AAF-803F-A4D48D2BEE0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4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jpeg"/><Relationship Id="rId3" Type="http://schemas.openxmlformats.org/officeDocument/2006/relationships/notesSlide" Target="../notesSlides/notesSlide6.xml"/><Relationship Id="rId21" Type="http://schemas.openxmlformats.org/officeDocument/2006/relationships/image" Target="../media/image23.png"/><Relationship Id="rId7" Type="http://schemas.openxmlformats.org/officeDocument/2006/relationships/image" Target="../media/image9.jpeg"/><Relationship Id="rId12" Type="http://schemas.openxmlformats.org/officeDocument/2006/relationships/image" Target="../media/image14.png"/><Relationship Id="rId17" Type="http://schemas.openxmlformats.org/officeDocument/2006/relationships/image" Target="../media/image19.jpeg"/><Relationship Id="rId2" Type="http://schemas.openxmlformats.org/officeDocument/2006/relationships/slideLayout" Target="../slideLayouts/slideLayout2.xml"/><Relationship Id="rId16" Type="http://schemas.openxmlformats.org/officeDocument/2006/relationships/image" Target="../media/image18.jpeg"/><Relationship Id="rId20"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jpe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oleObject" Target="../embeddings/oleObject1.bin"/><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emf"/></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145" y="2327709"/>
            <a:ext cx="9919855" cy="2387600"/>
          </a:xfrm>
        </p:spPr>
        <p:txBody>
          <a:bodyPr>
            <a:normAutofit fontScale="90000"/>
          </a:bodyPr>
          <a:lstStyle/>
          <a:p>
            <a:r>
              <a:rPr lang="en-US" dirty="0" smtClean="0"/>
              <a:t/>
            </a:r>
            <a:br>
              <a:rPr lang="en-US" dirty="0" smtClean="0"/>
            </a:br>
            <a:r>
              <a:rPr lang="en-US" b="1" dirty="0" smtClean="0"/>
              <a:t>Introduction </a:t>
            </a:r>
            <a:r>
              <a:rPr lang="en-US" b="1" dirty="0" smtClean="0"/>
              <a:t>Data Analytics</a:t>
            </a:r>
            <a:r>
              <a:rPr lang="en-US" b="1" dirty="0" smtClean="0"/>
              <a:t> </a:t>
            </a:r>
            <a:r>
              <a:rPr lang="en-US" dirty="0" smtClean="0"/>
              <a:t/>
            </a:r>
            <a:br>
              <a:rPr lang="en-US" dirty="0" smtClean="0"/>
            </a:br>
            <a:endParaRPr lang="en-US" dirty="0"/>
          </a:p>
        </p:txBody>
      </p:sp>
      <p:sp>
        <p:nvSpPr>
          <p:cNvPr id="3" name="Subtitle 2"/>
          <p:cNvSpPr>
            <a:spLocks noGrp="1"/>
          </p:cNvSpPr>
          <p:nvPr>
            <p:ph type="subTitle" idx="1"/>
          </p:nvPr>
        </p:nvSpPr>
        <p:spPr>
          <a:xfrm>
            <a:off x="1524000" y="4904365"/>
            <a:ext cx="9144000" cy="1655762"/>
          </a:xfrm>
        </p:spPr>
        <p:txBody>
          <a:bodyPr>
            <a:normAutofit/>
          </a:bodyPr>
          <a:lstStyle/>
          <a:p>
            <a:endParaRPr lang="en-US" dirty="0" smtClean="0"/>
          </a:p>
          <a:p>
            <a:r>
              <a:rPr lang="en-US" dirty="0" smtClean="0"/>
              <a:t>Dr. Ibrahim Abaker</a:t>
            </a:r>
            <a:endParaRPr lang="en-US" dirty="0"/>
          </a:p>
        </p:txBody>
      </p:sp>
      <p:sp>
        <p:nvSpPr>
          <p:cNvPr id="5" name="TextBox 4"/>
          <p:cNvSpPr txBox="1"/>
          <p:nvPr/>
        </p:nvSpPr>
        <p:spPr>
          <a:xfrm>
            <a:off x="401782" y="199033"/>
            <a:ext cx="5550558" cy="923330"/>
          </a:xfrm>
          <a:prstGeom prst="rect">
            <a:avLst/>
          </a:prstGeom>
          <a:noFill/>
        </p:spPr>
        <p:txBody>
          <a:bodyPr wrap="none" rtlCol="0">
            <a:spAutoFit/>
          </a:bodyPr>
          <a:lstStyle/>
          <a:p>
            <a:r>
              <a:rPr lang="en-GB" sz="3600" b="1" dirty="0" smtClean="0"/>
              <a:t>Data Analytics -   WQD 7003</a:t>
            </a:r>
            <a:endParaRPr lang="en-US" sz="3600" b="1" dirty="0" smtClean="0"/>
          </a:p>
          <a:p>
            <a:r>
              <a:rPr lang="en-GB" dirty="0" smtClean="0"/>
              <a:t> </a:t>
            </a:r>
            <a:endParaRPr lang="en-US" dirty="0"/>
          </a:p>
        </p:txBody>
      </p:sp>
    </p:spTree>
    <p:extLst>
      <p:ext uri="{BB962C8B-B14F-4D97-AF65-F5344CB8AC3E}">
        <p14:creationId xmlns:p14="http://schemas.microsoft.com/office/powerpoint/2010/main" val="3780052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97280" y="466350"/>
            <a:ext cx="10058400" cy="758220"/>
          </a:xfrm>
        </p:spPr>
        <p:txBody>
          <a:bodyPr>
            <a:normAutofit/>
          </a:bodyPr>
          <a:lstStyle/>
          <a:p>
            <a:r>
              <a:rPr lang="en-US" altLang="zh-TW" sz="3200" b="1" dirty="0">
                <a:latin typeface="Arial" panose="020B0604020202020204" pitchFamily="34" charset="0"/>
                <a:ea typeface="+mn-ea"/>
                <a:cs typeface="+mn-cs"/>
              </a:rPr>
              <a:t>Business Drivers for Analytics</a:t>
            </a:r>
            <a:endParaRPr lang="en-US" altLang="zh-TW" sz="3200" b="1" dirty="0">
              <a:latin typeface="Arial" panose="020B0604020202020204" pitchFamily="34" charset="0"/>
              <a:ea typeface="+mn-ea"/>
              <a:cs typeface="+mn-cs"/>
            </a:endParaRPr>
          </a:p>
        </p:txBody>
      </p:sp>
      <p:sp>
        <p:nvSpPr>
          <p:cNvPr id="6" name="Footer Placeholder 5"/>
          <p:cNvSpPr>
            <a:spLocks noGrp="1"/>
          </p:cNvSpPr>
          <p:nvPr>
            <p:ph type="ftr" sz="quarter" idx="10"/>
          </p:nvPr>
        </p:nvSpPr>
        <p:spPr/>
        <p:txBody>
          <a:bodyPr/>
          <a:lstStyle/>
          <a:p>
            <a:pPr>
              <a:defRPr/>
            </a:pPr>
            <a:r>
              <a:rPr lang="en-GB" dirty="0" smtClean="0"/>
              <a:t>Slide &lt;</a:t>
            </a:r>
            <a:fld id="{6E93DA9D-B172-4A0F-9950-D382CB8DB5F7}" type="slidenum">
              <a:rPr lang="en-GB" smtClean="0"/>
              <a:t>10</a:t>
            </a:fld>
            <a:r>
              <a:rPr lang="en-GB" dirty="0" smtClean="0"/>
              <a:t>&gt; of 9</a:t>
            </a:r>
            <a:endParaRPr lang="en-GB" dirty="0"/>
          </a:p>
        </p:txBody>
      </p:sp>
      <p:graphicFrame>
        <p:nvGraphicFramePr>
          <p:cNvPr id="7" name="Content Placeholder 3"/>
          <p:cNvGraphicFramePr>
            <a:graphicFrameLocks/>
          </p:cNvGraphicFramePr>
          <p:nvPr>
            <p:extLst/>
          </p:nvPr>
        </p:nvGraphicFramePr>
        <p:xfrm>
          <a:off x="2386885" y="1996226"/>
          <a:ext cx="7914342" cy="4023577"/>
        </p:xfrm>
        <a:graphic>
          <a:graphicData uri="http://schemas.openxmlformats.org/drawingml/2006/table">
            <a:tbl>
              <a:tblPr firstRow="1" bandRow="1">
                <a:tableStyleId>{5C22544A-7EE6-4342-B048-85BDC9FD1C3A}</a:tableStyleId>
              </a:tblPr>
              <a:tblGrid>
                <a:gridCol w="3483197">
                  <a:extLst>
                    <a:ext uri="{9D8B030D-6E8A-4147-A177-3AD203B41FA5}">
                      <a16:colId xmlns:a16="http://schemas.microsoft.com/office/drawing/2014/main" val="20000"/>
                    </a:ext>
                  </a:extLst>
                </a:gridCol>
                <a:gridCol w="4431145">
                  <a:extLst>
                    <a:ext uri="{9D8B030D-6E8A-4147-A177-3AD203B41FA5}">
                      <a16:colId xmlns:a16="http://schemas.microsoft.com/office/drawing/2014/main" val="20001"/>
                    </a:ext>
                  </a:extLst>
                </a:gridCol>
              </a:tblGrid>
              <a:tr h="509049">
                <a:tc>
                  <a:txBody>
                    <a:bodyPr/>
                    <a:lstStyle/>
                    <a:p>
                      <a:pPr algn="ctr"/>
                      <a:r>
                        <a:rPr lang="en-US" sz="2000" dirty="0"/>
                        <a:t>Driver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Examples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786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Desire to optimize business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Sales, pricing, profitability, efficiency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786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Desire to identify business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Customer churn, fraud, default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78632">
                <a:tc>
                  <a:txBody>
                    <a:bodyPr/>
                    <a:lstStyle/>
                    <a:p>
                      <a:r>
                        <a:rPr lang="en-US" sz="1800" dirty="0"/>
                        <a:t>Predict </a:t>
                      </a:r>
                      <a:r>
                        <a:rPr lang="en-US" sz="1800" baseline="0" dirty="0"/>
                        <a:t>new business opportunities </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Upsell, cross-sell, best new customer prospects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78632">
                <a:tc>
                  <a:txBody>
                    <a:bodyPr/>
                    <a:lstStyle/>
                    <a:p>
                      <a:r>
                        <a:rPr lang="en-US" sz="1800" dirty="0"/>
                        <a:t>Comply</a:t>
                      </a:r>
                      <a:r>
                        <a:rPr lang="en-US" sz="1800" baseline="0" dirty="0"/>
                        <a:t> </a:t>
                      </a:r>
                      <a:r>
                        <a:rPr lang="en-US" sz="1800" dirty="0"/>
                        <a:t>with laws</a:t>
                      </a:r>
                      <a:r>
                        <a:rPr lang="en-US" sz="1800" baseline="0" dirty="0"/>
                        <a:t> or regulatory requirements </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Anti-Money Laundering, Fair Lending, Basel II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Oval 7"/>
          <p:cNvSpPr/>
          <p:nvPr/>
        </p:nvSpPr>
        <p:spPr bwMode="auto">
          <a:xfrm>
            <a:off x="1770421" y="2544654"/>
            <a:ext cx="457200" cy="457200"/>
          </a:xfrm>
          <a:prstGeom prst="ellipse">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0" tIns="0" rIns="0" bIns="0" anchor="ctr"/>
          <a:lstStyle/>
          <a:p>
            <a:pPr algn="ctr">
              <a:defRPr/>
            </a:pPr>
            <a:r>
              <a:rPr lang="en-US" b="1" dirty="0"/>
              <a:t>1</a:t>
            </a:r>
          </a:p>
        </p:txBody>
      </p:sp>
      <p:sp>
        <p:nvSpPr>
          <p:cNvPr id="9" name="Oval 8"/>
          <p:cNvSpPr/>
          <p:nvPr/>
        </p:nvSpPr>
        <p:spPr bwMode="auto">
          <a:xfrm>
            <a:off x="1744663" y="3427818"/>
            <a:ext cx="457200" cy="457200"/>
          </a:xfrm>
          <a:prstGeom prst="ellipse">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0" tIns="0" rIns="0" bIns="0" anchor="ctr"/>
          <a:lstStyle/>
          <a:p>
            <a:pPr algn="ctr">
              <a:defRPr/>
            </a:pPr>
            <a:r>
              <a:rPr lang="en-US" b="1" dirty="0"/>
              <a:t>2</a:t>
            </a:r>
          </a:p>
        </p:txBody>
      </p:sp>
      <p:sp>
        <p:nvSpPr>
          <p:cNvPr id="10" name="Oval 9"/>
          <p:cNvSpPr/>
          <p:nvPr/>
        </p:nvSpPr>
        <p:spPr bwMode="auto">
          <a:xfrm>
            <a:off x="1744663" y="4321938"/>
            <a:ext cx="457200" cy="457200"/>
          </a:xfrm>
          <a:prstGeom prst="ellipse">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0" tIns="0" rIns="0" bIns="0" anchor="ctr"/>
          <a:lstStyle/>
          <a:p>
            <a:pPr algn="ctr">
              <a:defRPr/>
            </a:pPr>
            <a:r>
              <a:rPr lang="en-US" b="1" dirty="0"/>
              <a:t>3</a:t>
            </a:r>
          </a:p>
        </p:txBody>
      </p:sp>
      <p:sp>
        <p:nvSpPr>
          <p:cNvPr id="11" name="Oval 10"/>
          <p:cNvSpPr/>
          <p:nvPr/>
        </p:nvSpPr>
        <p:spPr bwMode="auto">
          <a:xfrm>
            <a:off x="1744663" y="5313612"/>
            <a:ext cx="457200" cy="457200"/>
          </a:xfrm>
          <a:prstGeom prst="ellipse">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0" tIns="0" rIns="0" bIns="0" anchor="ctr"/>
          <a:lstStyle/>
          <a:p>
            <a:pPr algn="ctr">
              <a:defRPr/>
            </a:pPr>
            <a:r>
              <a:rPr lang="en-US" b="1" dirty="0"/>
              <a:t>4</a:t>
            </a:r>
          </a:p>
        </p:txBody>
      </p:sp>
      <p:sp>
        <p:nvSpPr>
          <p:cNvPr id="12" name="Rounded Rectangle 5"/>
          <p:cNvSpPr>
            <a:spLocks noChangeArrowheads="1"/>
          </p:cNvSpPr>
          <p:nvPr/>
        </p:nvSpPr>
        <p:spPr bwMode="auto">
          <a:xfrm>
            <a:off x="1620252" y="1418997"/>
            <a:ext cx="7615996" cy="685800"/>
          </a:xfrm>
          <a:prstGeom prst="roundRect">
            <a:avLst>
              <a:gd name="adj" fmla="val 16667"/>
            </a:avLst>
          </a:prstGeom>
          <a:solidFill>
            <a:srgbClr val="FFFFCC"/>
          </a:solidFill>
          <a:ln w="9525" algn="ctr">
            <a:solidFill>
              <a:schemeClr val="tx1"/>
            </a:solidFill>
            <a:round/>
            <a:headEnd/>
            <a:tailEnd/>
          </a:ln>
        </p:spPr>
        <p:txBody>
          <a:bodyPr lIns="0" tIns="0" rIns="0" bIns="0" anchor="ctr"/>
          <a:lstStyle/>
          <a:p>
            <a:pPr algn="ctr"/>
            <a:endParaRPr lang="en-US" sz="2000">
              <a:solidFill>
                <a:srgbClr val="020102"/>
              </a:solidFill>
            </a:endParaRPr>
          </a:p>
        </p:txBody>
      </p:sp>
      <p:sp>
        <p:nvSpPr>
          <p:cNvPr id="13" name="Content Placeholder 2"/>
          <p:cNvSpPr txBox="1">
            <a:spLocks/>
          </p:cNvSpPr>
          <p:nvPr/>
        </p:nvSpPr>
        <p:spPr bwMode="auto">
          <a:xfrm>
            <a:off x="1620252" y="1426572"/>
            <a:ext cx="7615996" cy="617220"/>
          </a:xfrm>
          <a:prstGeom prst="rect">
            <a:avLst/>
          </a:prstGeom>
          <a:noFill/>
          <a:ln w="9525">
            <a:noFill/>
            <a:miter lim="800000"/>
            <a:headEnd/>
            <a:tailEnd/>
          </a:ln>
        </p:spPr>
        <p:txBody>
          <a:bodyPr/>
          <a:lstStyle/>
          <a:p>
            <a:pPr algn="ctr">
              <a:spcBef>
                <a:spcPct val="20000"/>
              </a:spcBef>
              <a:buClr>
                <a:srgbClr val="92D050"/>
              </a:buClr>
              <a:buSzPct val="120000"/>
              <a:buFont typeface="Arial" charset="0"/>
              <a:buNone/>
            </a:pPr>
            <a:r>
              <a:rPr lang="en-US" sz="2000" b="1" i="1" dirty="0">
                <a:solidFill>
                  <a:srgbClr val="474747"/>
                </a:solidFill>
                <a:latin typeface="Calibri" pitchFamily="34" charset="0"/>
              </a:rPr>
              <a:t>Current Business Problems Provide Opportunities for Organizations to Become More Analytical &amp; Data Driven</a:t>
            </a:r>
          </a:p>
        </p:txBody>
      </p:sp>
    </p:spTree>
    <p:extLst>
      <p:ext uri="{BB962C8B-B14F-4D97-AF65-F5344CB8AC3E}">
        <p14:creationId xmlns:p14="http://schemas.microsoft.com/office/powerpoint/2010/main" val="4033505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97280" y="286603"/>
            <a:ext cx="10058400" cy="696061"/>
          </a:xfrm>
        </p:spPr>
        <p:txBody>
          <a:bodyPr>
            <a:normAutofit/>
          </a:bodyPr>
          <a:lstStyle/>
          <a:p>
            <a:r>
              <a:rPr lang="en-US" altLang="zh-TW" sz="3200" b="1" dirty="0">
                <a:latin typeface="Arial" panose="020B0604020202020204" pitchFamily="34" charset="0"/>
                <a:ea typeface="+mn-ea"/>
                <a:cs typeface="+mn-cs"/>
              </a:rPr>
              <a:t>Opportunities for a New Approach to Analytics</a:t>
            </a:r>
            <a:endParaRPr lang="en-US" altLang="zh-TW" sz="3200" b="1" dirty="0">
              <a:latin typeface="Arial" panose="020B0604020202020204" pitchFamily="34" charset="0"/>
              <a:ea typeface="+mn-ea"/>
              <a:cs typeface="+mn-cs"/>
            </a:endParaRPr>
          </a:p>
        </p:txBody>
      </p:sp>
      <p:sp>
        <p:nvSpPr>
          <p:cNvPr id="6" name="Footer Placeholder 5"/>
          <p:cNvSpPr>
            <a:spLocks noGrp="1"/>
          </p:cNvSpPr>
          <p:nvPr>
            <p:ph type="ftr" sz="quarter" idx="10"/>
          </p:nvPr>
        </p:nvSpPr>
        <p:spPr>
          <a:xfrm>
            <a:off x="1097280" y="6778451"/>
            <a:ext cx="2484531" cy="357118"/>
          </a:xfrm>
        </p:spPr>
        <p:txBody>
          <a:bodyPr/>
          <a:lstStyle/>
          <a:p>
            <a:pPr>
              <a:defRPr/>
            </a:pPr>
            <a:r>
              <a:rPr lang="en-GB" dirty="0" smtClean="0"/>
              <a:t>Slide &lt;</a:t>
            </a:r>
            <a:fld id="{6E93DA9D-B172-4A0F-9950-D382CB8DB5F7}" type="slidenum">
              <a:rPr lang="en-GB" smtClean="0"/>
              <a:t>11</a:t>
            </a:fld>
            <a:r>
              <a:rPr lang="en-GB" dirty="0" smtClean="0"/>
              <a:t>&gt; of 9</a:t>
            </a:r>
            <a:endParaRPr lang="en-GB" dirty="0"/>
          </a:p>
        </p:txBody>
      </p:sp>
      <p:graphicFrame>
        <p:nvGraphicFramePr>
          <p:cNvPr id="7" name="Chart 81"/>
          <p:cNvGraphicFramePr>
            <a:graphicFrameLocks/>
          </p:cNvGraphicFramePr>
          <p:nvPr>
            <p:extLst>
              <p:ext uri="{D42A27DB-BD31-4B8C-83A1-F6EECF244321}">
                <p14:modId xmlns:p14="http://schemas.microsoft.com/office/powerpoint/2010/main" val="3267081789"/>
              </p:ext>
            </p:extLst>
          </p:nvPr>
        </p:nvGraphicFramePr>
        <p:xfrm>
          <a:off x="1434236" y="1630947"/>
          <a:ext cx="9358455" cy="4769853"/>
        </p:xfrm>
        <a:graphic>
          <a:graphicData uri="http://schemas.openxmlformats.org/presentationml/2006/ole">
            <mc:AlternateContent xmlns:mc="http://schemas.openxmlformats.org/markup-compatibility/2006">
              <mc:Choice xmlns:v="urn:schemas-microsoft-com:vml" Requires="v">
                <p:oleObj spid="_x0000_s2054" r:id="rId4" imgW="9309399" imgH="4877223" progId="Excel.Sheet.8">
                  <p:embed/>
                </p:oleObj>
              </mc:Choice>
              <mc:Fallback>
                <p:oleObj r:id="rId4" imgW="9309399" imgH="4877223" progId="Excel.Sheet.8">
                  <p:embed/>
                  <p:pic>
                    <p:nvPicPr>
                      <p:cNvPr id="7" name="Chart 8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236" y="1630947"/>
                        <a:ext cx="9358455" cy="4769853"/>
                      </a:xfrm>
                      <a:prstGeom prst="rect">
                        <a:avLst/>
                      </a:prstGeom>
                      <a:noFill/>
                      <a:extLst/>
                    </p:spPr>
                  </p:pic>
                </p:oleObj>
              </mc:Fallback>
            </mc:AlternateContent>
          </a:graphicData>
        </a:graphic>
      </p:graphicFrame>
      <p:grpSp>
        <p:nvGrpSpPr>
          <p:cNvPr id="8" name="Group 16"/>
          <p:cNvGrpSpPr>
            <a:grpSpLocks/>
          </p:cNvGrpSpPr>
          <p:nvPr/>
        </p:nvGrpSpPr>
        <p:grpSpPr bwMode="auto">
          <a:xfrm>
            <a:off x="9821864" y="2350665"/>
            <a:ext cx="564762" cy="546546"/>
            <a:chOff x="485298" y="4105275"/>
            <a:chExt cx="788671" cy="783431"/>
          </a:xfrm>
        </p:grpSpPr>
        <p:sp>
          <p:nvSpPr>
            <p:cNvPr id="9" name="Rounded Rectangle 8"/>
            <p:cNvSpPr/>
            <p:nvPr/>
          </p:nvSpPr>
          <p:spPr>
            <a:xfrm>
              <a:off x="485298" y="4105275"/>
              <a:ext cx="788671" cy="783431"/>
            </a:xfrm>
            <a:prstGeom prst="roundRect">
              <a:avLst>
                <a:gd name="adj" fmla="val 18187"/>
              </a:avLst>
            </a:prstGeom>
            <a:solidFill>
              <a:schemeClr val="bg1"/>
            </a:solidFill>
            <a:effectLst>
              <a:outerShdw blurRad="50800" dist="38100" dir="5400000" algn="t" rotWithShape="0">
                <a:prstClr val="black">
                  <a:alpha val="40000"/>
                </a:prstClr>
              </a:outerShdw>
            </a:effectLst>
          </p:spPr>
          <p:txBody>
            <a:bodyPr wrap="none" anchor="ctr"/>
            <a:lstStyle/>
            <a:p>
              <a:pPr algn="ctr">
                <a:defRPr/>
              </a:pPr>
              <a:endParaRPr lang="en-US" sz="3200" b="1" dirty="0">
                <a:solidFill>
                  <a:schemeClr val="bg2"/>
                </a:solidFill>
                <a:latin typeface="Arial" pitchFamily="34" charset="0"/>
                <a:cs typeface="Arial" pitchFamily="34" charset="0"/>
              </a:endParaRPr>
            </a:p>
          </p:txBody>
        </p:sp>
        <p:pic>
          <p:nvPicPr>
            <p:cNvPr id="10" name="Picture 4" descr="C:\Users\Yvette.DUARTE\Desktop\EMC\Sourced Images\logos\logos\twitter_bug_qyfc.jpg.bmp"/>
            <p:cNvPicPr>
              <a:picLocks noChangeAspect="1" noChangeArrowheads="1"/>
            </p:cNvPicPr>
            <p:nvPr/>
          </p:nvPicPr>
          <p:blipFill>
            <a:blip r:embed="rId6" cstate="print">
              <a:extLst/>
            </a:blip>
            <a:srcRect/>
            <a:stretch>
              <a:fillRect/>
            </a:stretch>
          </p:blipFill>
          <p:spPr bwMode="auto">
            <a:xfrm>
              <a:off x="485298" y="4105275"/>
              <a:ext cx="788194" cy="782615"/>
            </a:xfrm>
            <a:prstGeom prst="roundRect">
              <a:avLst>
                <a:gd name="adj" fmla="val 18337"/>
              </a:avLst>
            </a:prstGeom>
            <a:noFill/>
          </p:spPr>
        </p:pic>
      </p:grpSp>
      <p:grpSp>
        <p:nvGrpSpPr>
          <p:cNvPr id="11" name="Group 33"/>
          <p:cNvGrpSpPr>
            <a:grpSpLocks/>
          </p:cNvGrpSpPr>
          <p:nvPr/>
        </p:nvGrpSpPr>
        <p:grpSpPr bwMode="auto">
          <a:xfrm>
            <a:off x="8077201" y="4581104"/>
            <a:ext cx="508924" cy="492201"/>
            <a:chOff x="8115300" y="2809875"/>
            <a:chExt cx="766763" cy="762000"/>
          </a:xfrm>
        </p:grpSpPr>
        <p:sp>
          <p:nvSpPr>
            <p:cNvPr id="12" name="Rounded Rectangle 11"/>
            <p:cNvSpPr/>
            <p:nvPr/>
          </p:nvSpPr>
          <p:spPr>
            <a:xfrm>
              <a:off x="8115300" y="2809875"/>
              <a:ext cx="766763" cy="759597"/>
            </a:xfrm>
            <a:prstGeom prst="roundRect">
              <a:avLst>
                <a:gd name="adj" fmla="val 17959"/>
              </a:avLst>
            </a:prstGeom>
            <a:solidFill>
              <a:schemeClr val="bg1"/>
            </a:solidFill>
            <a:effectLst>
              <a:outerShdw blurRad="50800" dist="38100" dir="5400000" algn="t" rotWithShape="0">
                <a:prstClr val="black">
                  <a:alpha val="40000"/>
                </a:prstClr>
              </a:outerShdw>
            </a:effectLst>
          </p:spPr>
          <p:txBody>
            <a:bodyPr wrap="none" anchor="ctr"/>
            <a:lstStyle/>
            <a:p>
              <a:pPr algn="ctr">
                <a:defRPr/>
              </a:pPr>
              <a:endParaRPr lang="en-US" sz="3200" b="1" dirty="0">
                <a:solidFill>
                  <a:schemeClr val="bg2"/>
                </a:solidFill>
                <a:latin typeface="Arial" pitchFamily="34" charset="0"/>
                <a:cs typeface="Arial" pitchFamily="34" charset="0"/>
              </a:endParaRPr>
            </a:p>
          </p:txBody>
        </p:sp>
        <p:pic>
          <p:nvPicPr>
            <p:cNvPr id="13" name="Picture 2" descr="C:\Users\Yvette.DUARTE\Desktop\EMC\Sourced Images\logos\logos\sms_icon.jpg"/>
            <p:cNvPicPr>
              <a:picLocks noChangeAspect="1" noChangeArrowheads="1"/>
            </p:cNvPicPr>
            <p:nvPr/>
          </p:nvPicPr>
          <p:blipFill>
            <a:blip r:embed="rId7" cstate="print">
              <a:extLst/>
            </a:blip>
            <a:srcRect/>
            <a:stretch>
              <a:fillRect/>
            </a:stretch>
          </p:blipFill>
          <p:spPr bwMode="auto">
            <a:xfrm>
              <a:off x="8115300" y="2809875"/>
              <a:ext cx="766762" cy="762000"/>
            </a:xfrm>
            <a:prstGeom prst="roundRect">
              <a:avLst>
                <a:gd name="adj" fmla="val 17712"/>
              </a:avLst>
            </a:prstGeom>
            <a:noFill/>
          </p:spPr>
        </p:pic>
      </p:grpSp>
      <p:pic>
        <p:nvPicPr>
          <p:cNvPr id="14" name="Picture 56" descr="video.png"/>
          <p:cNvPicPr>
            <a:picLocks noChangeAspect="1"/>
          </p:cNvPicPr>
          <p:nvPr/>
        </p:nvPicPr>
        <p:blipFill>
          <a:blip r:embed="rId8" cstate="print"/>
          <a:srcRect/>
          <a:stretch>
            <a:fillRect/>
          </a:stretch>
        </p:blipFill>
        <p:spPr bwMode="auto">
          <a:xfrm>
            <a:off x="8777287" y="4376315"/>
            <a:ext cx="840761" cy="625386"/>
          </a:xfrm>
          <a:prstGeom prst="rect">
            <a:avLst/>
          </a:prstGeom>
          <a:noFill/>
          <a:ln w="9525">
            <a:noFill/>
            <a:miter lim="800000"/>
            <a:headEnd/>
            <a:tailEnd/>
          </a:ln>
        </p:spPr>
      </p:pic>
      <p:pic>
        <p:nvPicPr>
          <p:cNvPr id="15" name="Picture 9" descr="C:\Users\Yvette.DUARTE\Desktop\EMC\png\Wikipedia.png"/>
          <p:cNvPicPr>
            <a:picLocks noChangeAspect="1" noChangeArrowheads="1"/>
          </p:cNvPicPr>
          <p:nvPr/>
        </p:nvPicPr>
        <p:blipFill>
          <a:blip r:embed="rId9" cstate="print"/>
          <a:srcRect/>
          <a:stretch>
            <a:fillRect/>
          </a:stretch>
        </p:blipFill>
        <p:spPr bwMode="auto">
          <a:xfrm>
            <a:off x="9686926" y="3933403"/>
            <a:ext cx="654103" cy="625386"/>
          </a:xfrm>
          <a:prstGeom prst="rect">
            <a:avLst/>
          </a:prstGeom>
          <a:noFill/>
          <a:effectLst>
            <a:outerShdw blurRad="50800" dist="38100" dir="5400000" algn="t" rotWithShape="0">
              <a:prstClr val="black">
                <a:alpha val="40000"/>
              </a:prstClr>
            </a:outerShdw>
          </a:effectLst>
        </p:spPr>
      </p:pic>
      <p:pic>
        <p:nvPicPr>
          <p:cNvPr id="16" name="Picture 39" descr="C:\Windows\system32\config\systemprofile\Desktop\EMC\Logos\2000px-Microsoft_Powerpoint_Icon.svg.png"/>
          <p:cNvPicPr>
            <a:picLocks noChangeAspect="1" noChangeArrowheads="1"/>
          </p:cNvPicPr>
          <p:nvPr/>
        </p:nvPicPr>
        <p:blipFill>
          <a:blip r:embed="rId10" cstate="print"/>
          <a:srcRect/>
          <a:stretch>
            <a:fillRect/>
          </a:stretch>
        </p:blipFill>
        <p:spPr bwMode="auto">
          <a:xfrm>
            <a:off x="6497637" y="3703216"/>
            <a:ext cx="591883" cy="558381"/>
          </a:xfrm>
          <a:prstGeom prst="rect">
            <a:avLst/>
          </a:prstGeom>
          <a:noFill/>
          <a:ln w="9525">
            <a:noFill/>
            <a:miter lim="800000"/>
            <a:headEnd/>
            <a:tailEnd/>
          </a:ln>
        </p:spPr>
      </p:pic>
      <p:pic>
        <p:nvPicPr>
          <p:cNvPr id="17" name="Picture 4" descr="C:\Windows\system32\config\systemprofile\Desktop\EMC\Logos\2000px-Microsoft_Word_2010_Icon.svg.png"/>
          <p:cNvPicPr>
            <a:picLocks noChangeAspect="1" noChangeArrowheads="1"/>
          </p:cNvPicPr>
          <p:nvPr/>
        </p:nvPicPr>
        <p:blipFill>
          <a:blip r:embed="rId11" cstate="print"/>
          <a:srcRect/>
          <a:stretch>
            <a:fillRect/>
          </a:stretch>
        </p:blipFill>
        <p:spPr bwMode="auto">
          <a:xfrm>
            <a:off x="5451476" y="4585866"/>
            <a:ext cx="591884" cy="591884"/>
          </a:xfrm>
          <a:prstGeom prst="rect">
            <a:avLst/>
          </a:prstGeom>
          <a:noFill/>
          <a:ln w="9525">
            <a:noFill/>
            <a:miter lim="800000"/>
            <a:headEnd/>
            <a:tailEnd/>
          </a:ln>
        </p:spPr>
      </p:pic>
      <p:pic>
        <p:nvPicPr>
          <p:cNvPr id="18" name="Picture 5" descr="C:\Windows\system32\config\systemprofile\Desktop\EMC\Logos\Excel_2010_icon.png"/>
          <p:cNvPicPr>
            <a:picLocks noChangeAspect="1" noChangeArrowheads="1"/>
          </p:cNvPicPr>
          <p:nvPr/>
        </p:nvPicPr>
        <p:blipFill>
          <a:blip r:embed="rId12" cstate="print"/>
          <a:srcRect/>
          <a:stretch>
            <a:fillRect/>
          </a:stretch>
        </p:blipFill>
        <p:spPr bwMode="auto">
          <a:xfrm>
            <a:off x="6280151" y="4585866"/>
            <a:ext cx="591884" cy="591884"/>
          </a:xfrm>
          <a:prstGeom prst="rect">
            <a:avLst/>
          </a:prstGeom>
          <a:noFill/>
          <a:ln w="9525">
            <a:noFill/>
            <a:miter lim="800000"/>
            <a:headEnd/>
            <a:tailEnd/>
          </a:ln>
        </p:spPr>
      </p:pic>
      <p:pic>
        <p:nvPicPr>
          <p:cNvPr id="19" name="Picture 6" descr="C:\Windows\system32\config\systemprofile\Desktop\EMC\Logos\Microsoft_Outlook_Icon.png"/>
          <p:cNvPicPr>
            <a:picLocks noChangeAspect="1" noChangeArrowheads="1"/>
          </p:cNvPicPr>
          <p:nvPr/>
        </p:nvPicPr>
        <p:blipFill>
          <a:blip r:embed="rId13" cstate="print"/>
          <a:srcRect/>
          <a:stretch>
            <a:fillRect/>
          </a:stretch>
        </p:blipFill>
        <p:spPr bwMode="auto">
          <a:xfrm>
            <a:off x="5084762" y="3669877"/>
            <a:ext cx="591883" cy="591883"/>
          </a:xfrm>
          <a:prstGeom prst="rect">
            <a:avLst/>
          </a:prstGeom>
          <a:noFill/>
          <a:ln w="9525">
            <a:noFill/>
            <a:miter lim="800000"/>
            <a:headEnd/>
            <a:tailEnd/>
          </a:ln>
        </p:spPr>
      </p:pic>
      <p:pic>
        <p:nvPicPr>
          <p:cNvPr id="20" name="Picture 57"/>
          <p:cNvPicPr>
            <a:picLocks noChangeAspect="1"/>
          </p:cNvPicPr>
          <p:nvPr/>
        </p:nvPicPr>
        <p:blipFill>
          <a:blip r:embed="rId14" cstate="print"/>
          <a:srcRect/>
          <a:stretch>
            <a:fillRect/>
          </a:stretch>
        </p:blipFill>
        <p:spPr bwMode="auto">
          <a:xfrm>
            <a:off x="5848349" y="3220616"/>
            <a:ext cx="510519" cy="508924"/>
          </a:xfrm>
          <a:prstGeom prst="rect">
            <a:avLst/>
          </a:prstGeom>
          <a:noFill/>
          <a:ln w="9525">
            <a:noFill/>
            <a:miter lim="800000"/>
            <a:headEnd/>
            <a:tailEnd/>
          </a:ln>
        </p:spPr>
      </p:pic>
      <p:grpSp>
        <p:nvGrpSpPr>
          <p:cNvPr id="21" name="Group 68"/>
          <p:cNvGrpSpPr>
            <a:grpSpLocks/>
          </p:cNvGrpSpPr>
          <p:nvPr/>
        </p:nvGrpSpPr>
        <p:grpSpPr bwMode="auto">
          <a:xfrm>
            <a:off x="5794374" y="3884190"/>
            <a:ext cx="537641" cy="548099"/>
            <a:chOff x="1583277" y="3784920"/>
            <a:chExt cx="552891" cy="565209"/>
          </a:xfrm>
        </p:grpSpPr>
        <p:pic>
          <p:nvPicPr>
            <p:cNvPr id="22" name="Picture 59"/>
            <p:cNvPicPr>
              <a:picLocks noChangeAspect="1"/>
            </p:cNvPicPr>
            <p:nvPr/>
          </p:nvPicPr>
          <p:blipFill>
            <a:blip r:embed="rId15" cstate="print"/>
            <a:srcRect/>
            <a:stretch>
              <a:fillRect/>
            </a:stretch>
          </p:blipFill>
          <p:spPr bwMode="auto">
            <a:xfrm rot="2283440">
              <a:off x="1583277" y="3784920"/>
              <a:ext cx="401677" cy="534231"/>
            </a:xfrm>
            <a:prstGeom prst="rect">
              <a:avLst/>
            </a:prstGeom>
            <a:noFill/>
            <a:ln w="9525">
              <a:noFill/>
              <a:miter lim="800000"/>
              <a:headEnd/>
              <a:tailEnd/>
            </a:ln>
          </p:spPr>
        </p:pic>
        <p:pic>
          <p:nvPicPr>
            <p:cNvPr id="23" name="Picture 60"/>
            <p:cNvPicPr>
              <a:picLocks noChangeAspect="1"/>
            </p:cNvPicPr>
            <p:nvPr/>
          </p:nvPicPr>
          <p:blipFill>
            <a:blip r:embed="rId15" cstate="print"/>
            <a:srcRect/>
            <a:stretch>
              <a:fillRect/>
            </a:stretch>
          </p:blipFill>
          <p:spPr bwMode="auto">
            <a:xfrm rot="1403616">
              <a:off x="1654327" y="3815898"/>
              <a:ext cx="401677" cy="534231"/>
            </a:xfrm>
            <a:prstGeom prst="rect">
              <a:avLst/>
            </a:prstGeom>
            <a:noFill/>
            <a:ln w="9525">
              <a:noFill/>
              <a:miter lim="800000"/>
              <a:headEnd/>
              <a:tailEnd/>
            </a:ln>
          </p:spPr>
        </p:pic>
        <p:pic>
          <p:nvPicPr>
            <p:cNvPr id="24" name="Picture 61"/>
            <p:cNvPicPr>
              <a:picLocks noChangeAspect="1"/>
            </p:cNvPicPr>
            <p:nvPr/>
          </p:nvPicPr>
          <p:blipFill>
            <a:blip r:embed="rId15" cstate="print"/>
            <a:srcRect/>
            <a:stretch>
              <a:fillRect/>
            </a:stretch>
          </p:blipFill>
          <p:spPr bwMode="auto">
            <a:xfrm>
              <a:off x="1734491" y="3793132"/>
              <a:ext cx="401677" cy="534231"/>
            </a:xfrm>
            <a:prstGeom prst="rect">
              <a:avLst/>
            </a:prstGeom>
            <a:noFill/>
            <a:ln w="9525">
              <a:noFill/>
              <a:miter lim="800000"/>
              <a:headEnd/>
              <a:tailEnd/>
            </a:ln>
          </p:spPr>
        </p:pic>
      </p:grpSp>
      <p:pic>
        <p:nvPicPr>
          <p:cNvPr id="25" name="Picture 71"/>
          <p:cNvPicPr>
            <a:picLocks noChangeAspect="1"/>
          </p:cNvPicPr>
          <p:nvPr/>
        </p:nvPicPr>
        <p:blipFill>
          <a:blip r:embed="rId16" cstate="print"/>
          <a:srcRect/>
          <a:stretch>
            <a:fillRect/>
          </a:stretch>
        </p:blipFill>
        <p:spPr bwMode="auto">
          <a:xfrm>
            <a:off x="9012239" y="3184104"/>
            <a:ext cx="678033" cy="678033"/>
          </a:xfrm>
          <a:prstGeom prst="rect">
            <a:avLst/>
          </a:prstGeom>
          <a:noFill/>
          <a:ln w="9525">
            <a:noFill/>
            <a:miter lim="800000"/>
            <a:headEnd/>
            <a:tailEnd/>
          </a:ln>
        </p:spPr>
      </p:pic>
      <p:pic>
        <p:nvPicPr>
          <p:cNvPr id="26" name="Picture 72"/>
          <p:cNvPicPr>
            <a:picLocks noChangeAspect="1"/>
          </p:cNvPicPr>
          <p:nvPr/>
        </p:nvPicPr>
        <p:blipFill>
          <a:blip r:embed="rId17" cstate="print"/>
          <a:srcRect/>
          <a:stretch>
            <a:fillRect/>
          </a:stretch>
        </p:blipFill>
        <p:spPr bwMode="auto">
          <a:xfrm>
            <a:off x="8116887" y="3669877"/>
            <a:ext cx="663675" cy="663675"/>
          </a:xfrm>
          <a:prstGeom prst="rect">
            <a:avLst/>
          </a:prstGeom>
          <a:noFill/>
          <a:ln w="9525">
            <a:noFill/>
            <a:miter lim="800000"/>
            <a:headEnd/>
            <a:tailEnd/>
          </a:ln>
        </p:spPr>
      </p:pic>
      <p:sp>
        <p:nvSpPr>
          <p:cNvPr id="27" name="TextBox 77"/>
          <p:cNvSpPr txBox="1">
            <a:spLocks noChangeArrowheads="1"/>
          </p:cNvSpPr>
          <p:nvPr/>
        </p:nvSpPr>
        <p:spPr bwMode="auto">
          <a:xfrm>
            <a:off x="4562476" y="5385967"/>
            <a:ext cx="3149265" cy="1015663"/>
          </a:xfrm>
          <a:prstGeom prst="rect">
            <a:avLst/>
          </a:prstGeom>
          <a:noFill/>
          <a:ln w="9525">
            <a:noFill/>
            <a:miter lim="800000"/>
            <a:headEnd/>
            <a:tailEnd/>
          </a:ln>
        </p:spPr>
        <p:txBody>
          <a:bodyPr wrap="square">
            <a:spAutoFit/>
          </a:bodyPr>
          <a:lstStyle/>
          <a:p>
            <a:pPr algn="ctr"/>
            <a:r>
              <a:rPr lang="en-US" sz="2000" dirty="0">
                <a:latin typeface="Calibri" pitchFamily="34" charset="0"/>
                <a:ea typeface="ＭＳ Ｐゴシック" pitchFamily="34" charset="-128"/>
              </a:rPr>
              <a:t>2000</a:t>
            </a:r>
            <a:r>
              <a:rPr lang="ja-JP" altLang="en-US" sz="2000">
                <a:latin typeface="Calibri" pitchFamily="34" charset="0"/>
                <a:ea typeface="ＭＳ Ｐゴシック" pitchFamily="34" charset="-128"/>
              </a:rPr>
              <a:t>’</a:t>
            </a:r>
            <a:r>
              <a:rPr lang="en-US" altLang="ja-JP" sz="2000" dirty="0">
                <a:latin typeface="Calibri" pitchFamily="34" charset="0"/>
                <a:ea typeface="ＭＳ Ｐゴシック" pitchFamily="34" charset="-128"/>
              </a:rPr>
              <a:t>s</a:t>
            </a:r>
          </a:p>
          <a:p>
            <a:pPr algn="ctr"/>
            <a:r>
              <a:rPr lang="en-US" sz="2000" dirty="0">
                <a:latin typeface="Calibri" pitchFamily="34" charset="0"/>
                <a:ea typeface="ＭＳ Ｐゴシック" pitchFamily="34" charset="-128"/>
              </a:rPr>
              <a:t>(CONTENT &amp; DIGITAL ASSET MANAGEMENT</a:t>
            </a:r>
            <a:r>
              <a:rPr lang="en-US" sz="2000" dirty="0">
                <a:latin typeface="MetaNormalLF-Roman" pitchFamily="34" charset="0"/>
                <a:ea typeface="ＭＳ Ｐゴシック" pitchFamily="34" charset="-128"/>
              </a:rPr>
              <a:t>)</a:t>
            </a:r>
          </a:p>
        </p:txBody>
      </p:sp>
      <p:sp>
        <p:nvSpPr>
          <p:cNvPr id="28" name="TextBox 78"/>
          <p:cNvSpPr txBox="1">
            <a:spLocks noChangeArrowheads="1"/>
          </p:cNvSpPr>
          <p:nvPr/>
        </p:nvSpPr>
        <p:spPr bwMode="auto">
          <a:xfrm>
            <a:off x="1981201" y="5398667"/>
            <a:ext cx="2466446" cy="1015663"/>
          </a:xfrm>
          <a:prstGeom prst="rect">
            <a:avLst/>
          </a:prstGeom>
          <a:noFill/>
          <a:ln w="9525">
            <a:noFill/>
            <a:miter lim="800000"/>
            <a:headEnd/>
            <a:tailEnd/>
          </a:ln>
        </p:spPr>
        <p:txBody>
          <a:bodyPr wrap="square">
            <a:spAutoFit/>
          </a:bodyPr>
          <a:lstStyle/>
          <a:p>
            <a:pPr algn="ctr"/>
            <a:r>
              <a:rPr lang="en-US" sz="2000" dirty="0">
                <a:latin typeface="Calibri" pitchFamily="34" charset="0"/>
                <a:ea typeface="ＭＳ Ｐゴシック" pitchFamily="34" charset="-128"/>
              </a:rPr>
              <a:t>1990</a:t>
            </a:r>
            <a:r>
              <a:rPr lang="ja-JP" altLang="en-US" sz="2000" dirty="0">
                <a:latin typeface="Calibri" pitchFamily="34" charset="0"/>
                <a:ea typeface="ＭＳ Ｐゴシック" pitchFamily="34" charset="-128"/>
              </a:rPr>
              <a:t>’</a:t>
            </a:r>
            <a:r>
              <a:rPr lang="en-US" altLang="ja-JP" sz="2000" dirty="0">
                <a:latin typeface="Calibri" pitchFamily="34" charset="0"/>
                <a:ea typeface="ＭＳ Ｐゴシック" pitchFamily="34" charset="-128"/>
              </a:rPr>
              <a:t>s</a:t>
            </a:r>
          </a:p>
          <a:p>
            <a:pPr algn="ctr"/>
            <a:r>
              <a:rPr lang="en-US" sz="2000" dirty="0">
                <a:latin typeface="Calibri" pitchFamily="34" charset="0"/>
                <a:ea typeface="ＭＳ Ｐゴシック" pitchFamily="34" charset="-128"/>
              </a:rPr>
              <a:t>(RDBMS &amp; DATA WAREHOUSE</a:t>
            </a:r>
            <a:r>
              <a:rPr lang="en-US" sz="1400" dirty="0">
                <a:latin typeface="MetaNormalLF-Roman" pitchFamily="34" charset="0"/>
                <a:ea typeface="ＭＳ Ｐゴシック" pitchFamily="34" charset="-128"/>
              </a:rPr>
              <a:t>)</a:t>
            </a:r>
          </a:p>
        </p:txBody>
      </p:sp>
      <p:sp>
        <p:nvSpPr>
          <p:cNvPr id="29" name="TextBox 80"/>
          <p:cNvSpPr txBox="1">
            <a:spLocks noChangeArrowheads="1"/>
          </p:cNvSpPr>
          <p:nvPr/>
        </p:nvSpPr>
        <p:spPr bwMode="auto">
          <a:xfrm>
            <a:off x="7426326" y="5398665"/>
            <a:ext cx="3149265" cy="707886"/>
          </a:xfrm>
          <a:prstGeom prst="rect">
            <a:avLst/>
          </a:prstGeom>
          <a:noFill/>
          <a:ln w="9525">
            <a:noFill/>
            <a:miter lim="800000"/>
            <a:headEnd/>
            <a:tailEnd/>
          </a:ln>
        </p:spPr>
        <p:txBody>
          <a:bodyPr wrap="square">
            <a:spAutoFit/>
          </a:bodyPr>
          <a:lstStyle/>
          <a:p>
            <a:pPr algn="ctr"/>
            <a:r>
              <a:rPr lang="en-US" sz="2000" dirty="0">
                <a:latin typeface="Calibri" pitchFamily="34" charset="0"/>
                <a:ea typeface="ＭＳ Ｐゴシック" pitchFamily="34" charset="-128"/>
              </a:rPr>
              <a:t>2010</a:t>
            </a:r>
            <a:r>
              <a:rPr lang="ja-JP" altLang="en-US" sz="2000" dirty="0">
                <a:latin typeface="Calibri" pitchFamily="34" charset="0"/>
                <a:ea typeface="ＭＳ Ｐゴシック" pitchFamily="34" charset="-128"/>
              </a:rPr>
              <a:t>’</a:t>
            </a:r>
            <a:r>
              <a:rPr lang="en-US" altLang="ja-JP" sz="2000" dirty="0">
                <a:latin typeface="Calibri" pitchFamily="34" charset="0"/>
                <a:ea typeface="ＭＳ Ｐゴシック" pitchFamily="34" charset="-128"/>
              </a:rPr>
              <a:t>s</a:t>
            </a:r>
          </a:p>
          <a:p>
            <a:pPr algn="ctr"/>
            <a:r>
              <a:rPr lang="en-US" sz="2000" dirty="0">
                <a:latin typeface="Calibri" pitchFamily="34" charset="0"/>
                <a:ea typeface="ＭＳ Ｐゴシック" pitchFamily="34" charset="-128"/>
              </a:rPr>
              <a:t>(NO-SQL &amp; KEY/VALUE)</a:t>
            </a:r>
          </a:p>
        </p:txBody>
      </p:sp>
      <p:pic>
        <p:nvPicPr>
          <p:cNvPr id="30" name="Picture 82"/>
          <p:cNvPicPr>
            <a:picLocks noChangeAspect="1"/>
          </p:cNvPicPr>
          <p:nvPr/>
        </p:nvPicPr>
        <p:blipFill>
          <a:blip r:embed="rId18" cstate="print"/>
          <a:srcRect/>
          <a:stretch>
            <a:fillRect/>
          </a:stretch>
        </p:blipFill>
        <p:spPr bwMode="auto">
          <a:xfrm>
            <a:off x="7827964" y="2615779"/>
            <a:ext cx="1009870" cy="775351"/>
          </a:xfrm>
          <a:prstGeom prst="rect">
            <a:avLst/>
          </a:prstGeom>
          <a:noFill/>
          <a:ln w="9525">
            <a:noFill/>
            <a:miter lim="800000"/>
            <a:headEnd/>
            <a:tailEnd/>
          </a:ln>
        </p:spPr>
      </p:pic>
      <p:grpSp>
        <p:nvGrpSpPr>
          <p:cNvPr id="31" name="Group 96"/>
          <p:cNvGrpSpPr>
            <a:grpSpLocks/>
          </p:cNvGrpSpPr>
          <p:nvPr/>
        </p:nvGrpSpPr>
        <p:grpSpPr bwMode="auto">
          <a:xfrm>
            <a:off x="1524000" y="1925216"/>
            <a:ext cx="631768" cy="3439201"/>
            <a:chOff x="0" y="1606318"/>
            <a:chExt cx="627865" cy="3516703"/>
          </a:xfrm>
        </p:grpSpPr>
        <p:cxnSp>
          <p:nvCxnSpPr>
            <p:cNvPr id="32" name="Straight Arrow Connector 31"/>
            <p:cNvCxnSpPr/>
            <p:nvPr/>
          </p:nvCxnSpPr>
          <p:spPr>
            <a:xfrm flipV="1">
              <a:off x="608839" y="1638072"/>
              <a:ext cx="0" cy="3391276"/>
            </a:xfrm>
            <a:prstGeom prst="straightConnector1">
              <a:avLst/>
            </a:prstGeom>
            <a:ln w="28575">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86"/>
            <p:cNvSpPr txBox="1">
              <a:spLocks noChangeArrowheads="1"/>
            </p:cNvSpPr>
            <p:nvPr/>
          </p:nvSpPr>
          <p:spPr bwMode="auto">
            <a:xfrm rot="-5400000">
              <a:off x="-1256471" y="3164037"/>
              <a:ext cx="3423030" cy="307590"/>
            </a:xfrm>
            <a:prstGeom prst="rect">
              <a:avLst/>
            </a:prstGeom>
            <a:noFill/>
            <a:ln w="9525">
              <a:noFill/>
              <a:miter lim="800000"/>
              <a:headEnd/>
              <a:tailEnd/>
            </a:ln>
          </p:spPr>
          <p:txBody>
            <a:bodyPr>
              <a:spAutoFit/>
            </a:bodyPr>
            <a:lstStyle/>
            <a:p>
              <a:pPr algn="ctr"/>
              <a:r>
                <a:rPr lang="en-US" sz="1400">
                  <a:solidFill>
                    <a:srgbClr val="7F7F7F"/>
                  </a:solidFill>
                  <a:latin typeface="MetaNormalLF-Roman" pitchFamily="34" charset="0"/>
                  <a:ea typeface="ＭＳ Ｐゴシック" pitchFamily="34" charset="-128"/>
                </a:rPr>
                <a:t>VOLUME OF INFORMATION</a:t>
              </a:r>
              <a:endParaRPr lang="en-US" sz="800">
                <a:solidFill>
                  <a:srgbClr val="7F7F7F"/>
                </a:solidFill>
                <a:latin typeface="MetaNormalLF-Roman" pitchFamily="34" charset="0"/>
                <a:ea typeface="ＭＳ Ｐゴシック" pitchFamily="34" charset="-128"/>
              </a:endParaRPr>
            </a:p>
          </p:txBody>
        </p:sp>
        <p:sp>
          <p:nvSpPr>
            <p:cNvPr id="34" name="TextBox 87"/>
            <p:cNvSpPr txBox="1">
              <a:spLocks noChangeArrowheads="1"/>
            </p:cNvSpPr>
            <p:nvPr/>
          </p:nvSpPr>
          <p:spPr bwMode="auto">
            <a:xfrm>
              <a:off x="0" y="1638072"/>
              <a:ext cx="627865" cy="246090"/>
            </a:xfrm>
            <a:prstGeom prst="rect">
              <a:avLst/>
            </a:prstGeom>
            <a:noFill/>
            <a:ln w="9525">
              <a:noFill/>
              <a:miter lim="800000"/>
              <a:headEnd/>
              <a:tailEnd/>
            </a:ln>
          </p:spPr>
          <p:txBody>
            <a:bodyPr>
              <a:spAutoFit/>
            </a:bodyPr>
            <a:lstStyle/>
            <a:p>
              <a:pPr algn="r"/>
              <a:r>
                <a:rPr lang="en-US" sz="1000" dirty="0">
                  <a:solidFill>
                    <a:srgbClr val="7F7F7F"/>
                  </a:solidFill>
                  <a:latin typeface="MetaNormalLF-Roman" pitchFamily="34" charset="0"/>
                  <a:ea typeface="ＭＳ Ｐゴシック" pitchFamily="34" charset="-128"/>
                </a:rPr>
                <a:t>LARGE</a:t>
              </a:r>
              <a:endParaRPr lang="en-US" sz="400" dirty="0">
                <a:solidFill>
                  <a:srgbClr val="7F7F7F"/>
                </a:solidFill>
                <a:latin typeface="MetaNormalLF-Roman" pitchFamily="34" charset="0"/>
                <a:ea typeface="ＭＳ Ｐゴシック" pitchFamily="34" charset="-128"/>
              </a:endParaRPr>
            </a:p>
          </p:txBody>
        </p:sp>
        <p:sp>
          <p:nvSpPr>
            <p:cNvPr id="35" name="TextBox 88"/>
            <p:cNvSpPr txBox="1">
              <a:spLocks noChangeArrowheads="1"/>
            </p:cNvSpPr>
            <p:nvPr/>
          </p:nvSpPr>
          <p:spPr bwMode="auto">
            <a:xfrm>
              <a:off x="0" y="4876931"/>
              <a:ext cx="627865" cy="246090"/>
            </a:xfrm>
            <a:prstGeom prst="rect">
              <a:avLst/>
            </a:prstGeom>
            <a:noFill/>
            <a:ln w="9525">
              <a:noFill/>
              <a:miter lim="800000"/>
              <a:headEnd/>
              <a:tailEnd/>
            </a:ln>
          </p:spPr>
          <p:txBody>
            <a:bodyPr>
              <a:spAutoFit/>
            </a:bodyPr>
            <a:lstStyle/>
            <a:p>
              <a:pPr algn="r"/>
              <a:r>
                <a:rPr lang="en-US" sz="1000">
                  <a:solidFill>
                    <a:srgbClr val="7F7F7F"/>
                  </a:solidFill>
                  <a:latin typeface="MetaNormalLF-Roman" pitchFamily="34" charset="0"/>
                  <a:ea typeface="ＭＳ Ｐゴシック" pitchFamily="34" charset="-128"/>
                </a:rPr>
                <a:t>SMALL</a:t>
              </a:r>
              <a:endParaRPr lang="en-US" sz="400">
                <a:solidFill>
                  <a:srgbClr val="7F7F7F"/>
                </a:solidFill>
                <a:latin typeface="MetaNormalLF-Roman" pitchFamily="34" charset="0"/>
                <a:ea typeface="ＭＳ Ｐゴシック" pitchFamily="34" charset="-128"/>
              </a:endParaRPr>
            </a:p>
          </p:txBody>
        </p:sp>
      </p:grpSp>
      <p:sp>
        <p:nvSpPr>
          <p:cNvPr id="36" name="TextBox 89"/>
          <p:cNvSpPr txBox="1">
            <a:spLocks noChangeArrowheads="1"/>
          </p:cNvSpPr>
          <p:nvPr/>
        </p:nvSpPr>
        <p:spPr bwMode="auto">
          <a:xfrm>
            <a:off x="2271714" y="1766465"/>
            <a:ext cx="2018146" cy="677108"/>
          </a:xfrm>
          <a:prstGeom prst="rect">
            <a:avLst/>
          </a:prstGeom>
          <a:noFill/>
          <a:ln w="9525">
            <a:noFill/>
            <a:miter lim="800000"/>
            <a:headEnd/>
            <a:tailEnd/>
          </a:ln>
        </p:spPr>
        <p:txBody>
          <a:bodyPr wrap="square">
            <a:spAutoFit/>
          </a:bodyPr>
          <a:lstStyle/>
          <a:p>
            <a:pPr algn="ctr"/>
            <a:r>
              <a:rPr lang="en-US" sz="1000">
                <a:latin typeface="MetaNormalLF-Roman" pitchFamily="34" charset="0"/>
                <a:ea typeface="ＭＳ Ｐゴシック" pitchFamily="34" charset="-128"/>
              </a:rPr>
              <a:t> MEASURED IN</a:t>
            </a:r>
          </a:p>
          <a:p>
            <a:pPr algn="ctr"/>
            <a:r>
              <a:rPr lang="en-US">
                <a:solidFill>
                  <a:srgbClr val="005E92"/>
                </a:solidFill>
                <a:latin typeface="MetaNormalLF-Roman" pitchFamily="34" charset="0"/>
                <a:ea typeface="ＭＳ Ｐゴシック" pitchFamily="34" charset="-128"/>
              </a:rPr>
              <a:t>TERABYTES</a:t>
            </a:r>
          </a:p>
          <a:p>
            <a:pPr algn="ctr"/>
            <a:r>
              <a:rPr lang="en-US" sz="1000">
                <a:solidFill>
                  <a:srgbClr val="005E92"/>
                </a:solidFill>
                <a:latin typeface="MetaNormalLF-Roman" pitchFamily="34" charset="0"/>
                <a:ea typeface="ＭＳ Ｐゴシック" pitchFamily="34" charset="-128"/>
              </a:rPr>
              <a:t>1TB = 1,000GB</a:t>
            </a:r>
          </a:p>
        </p:txBody>
      </p:sp>
      <p:sp>
        <p:nvSpPr>
          <p:cNvPr id="37" name="TextBox 90"/>
          <p:cNvSpPr txBox="1">
            <a:spLocks noChangeArrowheads="1"/>
          </p:cNvSpPr>
          <p:nvPr/>
        </p:nvSpPr>
        <p:spPr bwMode="auto">
          <a:xfrm>
            <a:off x="5213350" y="1766465"/>
            <a:ext cx="2022932" cy="677108"/>
          </a:xfrm>
          <a:prstGeom prst="rect">
            <a:avLst/>
          </a:prstGeom>
          <a:noFill/>
          <a:ln w="9525">
            <a:noFill/>
            <a:miter lim="800000"/>
            <a:headEnd/>
            <a:tailEnd/>
          </a:ln>
        </p:spPr>
        <p:txBody>
          <a:bodyPr wrap="square">
            <a:spAutoFit/>
          </a:bodyPr>
          <a:lstStyle/>
          <a:p>
            <a:pPr algn="ctr"/>
            <a:r>
              <a:rPr lang="en-US" sz="1000">
                <a:latin typeface="MetaNormalLF-Roman" pitchFamily="34" charset="0"/>
                <a:ea typeface="ＭＳ Ｐゴシック" pitchFamily="34" charset="-128"/>
              </a:rPr>
              <a:t> MEASURED IN</a:t>
            </a:r>
          </a:p>
          <a:p>
            <a:pPr algn="ctr"/>
            <a:r>
              <a:rPr lang="en-US">
                <a:solidFill>
                  <a:srgbClr val="005E92"/>
                </a:solidFill>
                <a:latin typeface="MetaNormalLF-Roman" pitchFamily="34" charset="0"/>
                <a:ea typeface="ＭＳ Ｐゴシック" pitchFamily="34" charset="-128"/>
              </a:rPr>
              <a:t>PETABYTES</a:t>
            </a:r>
          </a:p>
          <a:p>
            <a:pPr algn="ctr"/>
            <a:r>
              <a:rPr lang="en-US" sz="1000">
                <a:solidFill>
                  <a:srgbClr val="005E92"/>
                </a:solidFill>
                <a:latin typeface="MetaNormalLF-Roman" pitchFamily="34" charset="0"/>
                <a:ea typeface="ＭＳ Ｐゴシック" pitchFamily="34" charset="-128"/>
              </a:rPr>
              <a:t>1PB = 1,000TB</a:t>
            </a:r>
          </a:p>
        </p:txBody>
      </p:sp>
      <p:sp>
        <p:nvSpPr>
          <p:cNvPr id="38" name="TextBox 91"/>
          <p:cNvSpPr txBox="1">
            <a:spLocks noChangeArrowheads="1"/>
          </p:cNvSpPr>
          <p:nvPr/>
        </p:nvSpPr>
        <p:spPr bwMode="auto">
          <a:xfrm>
            <a:off x="8229600" y="1766467"/>
            <a:ext cx="1882540" cy="677108"/>
          </a:xfrm>
          <a:prstGeom prst="rect">
            <a:avLst/>
          </a:prstGeom>
          <a:noFill/>
          <a:ln w="9525">
            <a:noFill/>
            <a:miter lim="800000"/>
            <a:headEnd/>
            <a:tailEnd/>
          </a:ln>
        </p:spPr>
        <p:txBody>
          <a:bodyPr wrap="square">
            <a:spAutoFit/>
          </a:bodyPr>
          <a:lstStyle/>
          <a:p>
            <a:pPr algn="ctr"/>
            <a:r>
              <a:rPr lang="en-US" sz="1000">
                <a:latin typeface="MetaNormalLF-Roman" pitchFamily="34" charset="0"/>
                <a:ea typeface="ＭＳ Ｐゴシック" pitchFamily="34" charset="-128"/>
              </a:rPr>
              <a:t>WILL BE MEASURED IN</a:t>
            </a:r>
          </a:p>
          <a:p>
            <a:pPr algn="ctr"/>
            <a:r>
              <a:rPr lang="en-US">
                <a:solidFill>
                  <a:srgbClr val="005E92"/>
                </a:solidFill>
                <a:latin typeface="MetaNormalLF-Roman" pitchFamily="34" charset="0"/>
                <a:ea typeface="ＭＳ Ｐゴシック" pitchFamily="34" charset="-128"/>
              </a:rPr>
              <a:t>EXABYTES</a:t>
            </a:r>
          </a:p>
          <a:p>
            <a:pPr algn="ctr"/>
            <a:r>
              <a:rPr lang="en-US" sz="1000">
                <a:solidFill>
                  <a:srgbClr val="005E92"/>
                </a:solidFill>
                <a:latin typeface="MetaNormalLF-Roman" pitchFamily="34" charset="0"/>
                <a:ea typeface="ＭＳ Ｐゴシック" pitchFamily="34" charset="-128"/>
              </a:rPr>
              <a:t>1EB = 1,000PB</a:t>
            </a:r>
          </a:p>
        </p:txBody>
      </p:sp>
      <p:pic>
        <p:nvPicPr>
          <p:cNvPr id="39" name="Picture 7" descr="C:\Users\Yvette.DUARTE\Desktop\EMC\png\AIM2.png"/>
          <p:cNvPicPr>
            <a:picLocks noChangeAspect="1" noChangeArrowheads="1"/>
          </p:cNvPicPr>
          <p:nvPr/>
        </p:nvPicPr>
        <p:blipFill>
          <a:blip r:embed="rId19" cstate="print"/>
          <a:srcRect/>
          <a:stretch>
            <a:fillRect/>
          </a:stretch>
        </p:blipFill>
        <p:spPr bwMode="auto">
          <a:xfrm>
            <a:off x="8643939" y="2469729"/>
            <a:ext cx="1011466" cy="441918"/>
          </a:xfrm>
          <a:prstGeom prst="rect">
            <a:avLst/>
          </a:prstGeom>
          <a:noFill/>
          <a:effectLst>
            <a:outerShdw blurRad="50800" dist="38100" dir="5400000" algn="t" rotWithShape="0">
              <a:prstClr val="black">
                <a:alpha val="40000"/>
              </a:prstClr>
            </a:outerShdw>
          </a:effectLst>
        </p:spPr>
      </p:pic>
      <p:pic>
        <p:nvPicPr>
          <p:cNvPr id="40" name="Picture 39"/>
          <p:cNvPicPr>
            <a:picLocks noChangeAspect="1"/>
          </p:cNvPicPr>
          <p:nvPr/>
        </p:nvPicPr>
        <p:blipFill>
          <a:blip r:embed="rId20" cstate="print">
            <a:extLst/>
          </a:blip>
          <a:srcRect l="2984" t="2947" r="2453" b="3898"/>
          <a:stretch>
            <a:fillRect/>
          </a:stretch>
        </p:blipFill>
        <p:spPr>
          <a:xfrm>
            <a:off x="9751335" y="4711633"/>
            <a:ext cx="525035" cy="521398"/>
          </a:xfrm>
          <a:prstGeom prst="roundRect">
            <a:avLst>
              <a:gd name="adj" fmla="val 16667"/>
            </a:avLst>
          </a:prstGeom>
          <a:solidFill>
            <a:schemeClr val="bg1"/>
          </a:solidFill>
          <a:effectLst>
            <a:outerShdw blurRad="50800" dist="38100" dir="5400000" algn="t" rotWithShape="0">
              <a:prstClr val="black">
                <a:alpha val="40000"/>
              </a:prstClr>
            </a:outerShdw>
          </a:effectLst>
        </p:spPr>
      </p:pic>
      <p:pic>
        <p:nvPicPr>
          <p:cNvPr id="41" name="Picture 5" descr="C:\Users\Yvette.DUARTE\Desktop\EMC\png\SAP1.png"/>
          <p:cNvPicPr>
            <a:picLocks noChangeAspect="1" noChangeArrowheads="1"/>
          </p:cNvPicPr>
          <p:nvPr/>
        </p:nvPicPr>
        <p:blipFill>
          <a:blip r:embed="rId21" cstate="print"/>
          <a:srcRect/>
          <a:stretch>
            <a:fillRect/>
          </a:stretch>
        </p:blipFill>
        <p:spPr bwMode="auto">
          <a:xfrm>
            <a:off x="2438399" y="4616027"/>
            <a:ext cx="682819" cy="338219"/>
          </a:xfrm>
          <a:prstGeom prst="rect">
            <a:avLst/>
          </a:prstGeom>
          <a:noFill/>
          <a:ln w="9525">
            <a:noFill/>
            <a:miter lim="800000"/>
            <a:headEnd/>
            <a:tailEnd/>
          </a:ln>
        </p:spPr>
      </p:pic>
      <p:pic>
        <p:nvPicPr>
          <p:cNvPr id="42" name="Picture 6"/>
          <p:cNvPicPr>
            <a:picLocks noChangeAspect="1" noChangeArrowheads="1"/>
          </p:cNvPicPr>
          <p:nvPr/>
        </p:nvPicPr>
        <p:blipFill>
          <a:blip r:embed="rId22" cstate="print"/>
          <a:srcRect/>
          <a:stretch>
            <a:fillRect/>
          </a:stretch>
        </p:blipFill>
        <p:spPr bwMode="auto">
          <a:xfrm>
            <a:off x="2695576" y="5082754"/>
            <a:ext cx="1044969" cy="130820"/>
          </a:xfrm>
          <a:prstGeom prst="rect">
            <a:avLst/>
          </a:prstGeom>
          <a:noFill/>
          <a:ln w="9525">
            <a:noFill/>
            <a:miter lim="800000"/>
            <a:headEnd/>
            <a:tailEnd/>
          </a:ln>
        </p:spPr>
      </p:pic>
    </p:spTree>
    <p:extLst>
      <p:ext uri="{BB962C8B-B14F-4D97-AF65-F5344CB8AC3E}">
        <p14:creationId xmlns:p14="http://schemas.microsoft.com/office/powerpoint/2010/main" val="239216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altLang="zh-TW" sz="3200" b="1" dirty="0">
                <a:latin typeface="Arial" panose="020B0604020202020204" pitchFamily="34" charset="0"/>
                <a:ea typeface="+mn-ea"/>
                <a:cs typeface="+mn-cs"/>
              </a:rPr>
              <a:t>Examples </a:t>
            </a:r>
            <a:r>
              <a:rPr lang="en-US" altLang="zh-TW" sz="3200" b="1" dirty="0">
                <a:latin typeface="Arial" panose="020B0604020202020204" pitchFamily="34" charset="0"/>
                <a:ea typeface="+mn-ea"/>
                <a:cs typeface="+mn-cs"/>
              </a:rPr>
              <a:t>of Big Data Analytics </a:t>
            </a:r>
            <a:endParaRPr lang="en-US" altLang="zh-TW" sz="3200" b="1" dirty="0">
              <a:latin typeface="Arial" panose="020B0604020202020204" pitchFamily="34" charset="0"/>
              <a:ea typeface="+mn-ea"/>
              <a:cs typeface="+mn-cs"/>
            </a:endParaRPr>
          </a:p>
        </p:txBody>
      </p:sp>
      <p:sp>
        <p:nvSpPr>
          <p:cNvPr id="6" name="Footer Placeholder 5"/>
          <p:cNvSpPr>
            <a:spLocks noGrp="1"/>
          </p:cNvSpPr>
          <p:nvPr>
            <p:ph type="ftr" sz="quarter" idx="10"/>
          </p:nvPr>
        </p:nvSpPr>
        <p:spPr/>
        <p:txBody>
          <a:bodyPr/>
          <a:lstStyle/>
          <a:p>
            <a:pPr>
              <a:defRPr/>
            </a:pPr>
            <a:r>
              <a:rPr lang="en-GB" dirty="0" smtClean="0"/>
              <a:t>Slide &lt;</a:t>
            </a:r>
            <a:fld id="{6E93DA9D-B172-4A0F-9950-D382CB8DB5F7}" type="slidenum">
              <a:rPr lang="en-GB" smtClean="0"/>
              <a:t>12</a:t>
            </a:fld>
            <a:r>
              <a:rPr lang="en-GB" dirty="0" smtClean="0"/>
              <a:t>&gt; of 9</a:t>
            </a:r>
            <a:endParaRPr lang="en-GB" dirty="0"/>
          </a:p>
        </p:txBody>
      </p:sp>
      <p:pic>
        <p:nvPicPr>
          <p:cNvPr id="7"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3702" y="2309062"/>
            <a:ext cx="6119025" cy="3689957"/>
          </a:xfrm>
        </p:spPr>
      </p:pic>
      <p:sp>
        <p:nvSpPr>
          <p:cNvPr id="8" name="TextBox 7"/>
          <p:cNvSpPr txBox="1"/>
          <p:nvPr/>
        </p:nvSpPr>
        <p:spPr>
          <a:xfrm>
            <a:off x="8617051" y="5814353"/>
            <a:ext cx="915635" cy="369332"/>
          </a:xfrm>
          <a:prstGeom prst="rect">
            <a:avLst/>
          </a:prstGeom>
          <a:noFill/>
        </p:spPr>
        <p:txBody>
          <a:bodyPr wrap="none" rtlCol="0">
            <a:spAutoFit/>
          </a:bodyPr>
          <a:lstStyle/>
          <a:p>
            <a:r>
              <a:rPr lang="en-US" dirty="0"/>
              <a:t>Gartner</a:t>
            </a:r>
            <a:endParaRPr lang="en-US" dirty="0"/>
          </a:p>
        </p:txBody>
      </p:sp>
    </p:spTree>
    <p:extLst>
      <p:ext uri="{BB962C8B-B14F-4D97-AF65-F5344CB8AC3E}">
        <p14:creationId xmlns:p14="http://schemas.microsoft.com/office/powerpoint/2010/main" val="4155905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1800" dirty="0"/>
              <a:t>To determine the outcome of an event that might occur in the </a:t>
            </a:r>
            <a:r>
              <a:rPr lang="en-US" sz="1800" b="1" dirty="0"/>
              <a:t>future</a:t>
            </a:r>
            <a:r>
              <a:rPr lang="en-US" sz="1800" dirty="0"/>
              <a:t>. </a:t>
            </a:r>
          </a:p>
          <a:p>
            <a:r>
              <a:rPr lang="en-US" sz="1800" dirty="0"/>
              <a:t>Generate knowledge that conveys how that information is related. </a:t>
            </a:r>
          </a:p>
          <a:p>
            <a:r>
              <a:rPr lang="en-US" sz="1800" dirty="0"/>
              <a:t>Form the basis of models that are used to generate future predictions based upon past events. </a:t>
            </a:r>
          </a:p>
          <a:p>
            <a:r>
              <a:rPr lang="en-US" sz="1800" dirty="0"/>
              <a:t>Sample questions: </a:t>
            </a:r>
          </a:p>
          <a:p>
            <a:pPr lvl="2">
              <a:buFont typeface="Wingdings" pitchFamily="2" charset="2"/>
              <a:buChar char="q"/>
            </a:pPr>
            <a:r>
              <a:rPr lang="en-US" dirty="0"/>
              <a:t>W</a:t>
            </a:r>
            <a:r>
              <a:rPr lang="en-US" sz="1200" dirty="0"/>
              <a:t>hat are the chances that a customer will default on a loan if they have missed a monthly payment? </a:t>
            </a:r>
          </a:p>
          <a:p>
            <a:pPr lvl="2">
              <a:buFont typeface="Wingdings" pitchFamily="2" charset="2"/>
              <a:buChar char="q"/>
            </a:pPr>
            <a:r>
              <a:rPr lang="en-US" sz="1200" dirty="0"/>
              <a:t>What will be the patient survival rate if Drug B is administrated instead of Drug A? </a:t>
            </a:r>
          </a:p>
          <a:p>
            <a:pPr lvl="2">
              <a:buFont typeface="Wingdings" pitchFamily="2" charset="2"/>
              <a:buChar char="q"/>
            </a:pPr>
            <a:r>
              <a:rPr lang="en-US" sz="1200" dirty="0"/>
              <a:t>If a customer has purchased Product A and B, what are the chances that they will also purchase Product C? </a:t>
            </a:r>
          </a:p>
          <a:p>
            <a:r>
              <a:rPr lang="en-US" sz="1800" dirty="0"/>
              <a:t>Predicts the outcomes of events and predictions are made on patterns, trends and exceptions found in historical and current data. This leads to the identification of both risks and opportunities. </a:t>
            </a:r>
          </a:p>
          <a:p>
            <a:r>
              <a:rPr lang="en-US" sz="1800" dirty="0"/>
              <a:t>Use of Large datasets comprised internal and external data and various data analysis techniques. </a:t>
            </a:r>
          </a:p>
          <a:p>
            <a:r>
              <a:rPr lang="en-US" sz="1800" dirty="0"/>
              <a:t>Greater value and required more skillset. </a:t>
            </a:r>
          </a:p>
          <a:p>
            <a:r>
              <a:rPr lang="en-US" sz="1800" dirty="0"/>
              <a:t>Statistical tools with user-friendly front-end interface. </a:t>
            </a:r>
          </a:p>
          <a:p>
            <a:endParaRPr lang="en-US" dirty="0"/>
          </a:p>
        </p:txBody>
      </p:sp>
      <p:sp>
        <p:nvSpPr>
          <p:cNvPr id="5" name="Title 1"/>
          <p:cNvSpPr>
            <a:spLocks noGrp="1"/>
          </p:cNvSpPr>
          <p:nvPr>
            <p:ph type="title"/>
          </p:nvPr>
        </p:nvSpPr>
        <p:spPr/>
        <p:txBody>
          <a:bodyPr>
            <a:normAutofit/>
          </a:bodyPr>
          <a:lstStyle/>
          <a:p>
            <a:r>
              <a:rPr lang="en-US" altLang="zh-TW" sz="3200" b="1" dirty="0">
                <a:latin typeface="Arial" panose="020B0604020202020204" pitchFamily="34" charset="0"/>
                <a:ea typeface="+mn-ea"/>
                <a:cs typeface="+mn-cs"/>
              </a:rPr>
              <a:t>Predictive analytics</a:t>
            </a:r>
            <a:endParaRPr lang="en-US" altLang="zh-TW" sz="3200" b="1" dirty="0">
              <a:latin typeface="Arial" panose="020B0604020202020204" pitchFamily="34" charset="0"/>
              <a:ea typeface="+mn-ea"/>
              <a:cs typeface="+mn-cs"/>
            </a:endParaRPr>
          </a:p>
        </p:txBody>
      </p:sp>
      <p:sp>
        <p:nvSpPr>
          <p:cNvPr id="6" name="Footer Placeholder 5"/>
          <p:cNvSpPr>
            <a:spLocks noGrp="1"/>
          </p:cNvSpPr>
          <p:nvPr>
            <p:ph type="ftr" sz="quarter" idx="10"/>
          </p:nvPr>
        </p:nvSpPr>
        <p:spPr/>
        <p:txBody>
          <a:bodyPr/>
          <a:lstStyle/>
          <a:p>
            <a:pPr>
              <a:defRPr/>
            </a:pPr>
            <a:r>
              <a:rPr lang="en-GB" dirty="0" smtClean="0"/>
              <a:t>Slide &lt;</a:t>
            </a:r>
            <a:fld id="{6E93DA9D-B172-4A0F-9950-D382CB8DB5F7}" type="slidenum">
              <a:rPr lang="en-GB" smtClean="0"/>
              <a:t>13</a:t>
            </a:fld>
            <a:r>
              <a:rPr lang="en-GB" dirty="0" smtClean="0"/>
              <a:t>&gt; of 9</a:t>
            </a:r>
            <a:endParaRPr lang="en-GB" dirty="0"/>
          </a:p>
        </p:txBody>
      </p:sp>
      <p:sp>
        <p:nvSpPr>
          <p:cNvPr id="2" name="TextBox 1"/>
          <p:cNvSpPr txBox="1"/>
          <p:nvPr/>
        </p:nvSpPr>
        <p:spPr>
          <a:xfrm>
            <a:off x="5001491" y="1368028"/>
            <a:ext cx="2684774" cy="369332"/>
          </a:xfrm>
          <a:prstGeom prst="rect">
            <a:avLst/>
          </a:prstGeom>
          <a:noFill/>
        </p:spPr>
        <p:txBody>
          <a:bodyPr wrap="none" rtlCol="0">
            <a:spAutoFit/>
          </a:bodyPr>
          <a:lstStyle/>
          <a:p>
            <a:r>
              <a:rPr lang="en-US" dirty="0"/>
              <a:t>(What is likely to happen?)</a:t>
            </a:r>
          </a:p>
        </p:txBody>
      </p:sp>
    </p:spTree>
    <p:extLst>
      <p:ext uri="{BB962C8B-B14F-4D97-AF65-F5344CB8AC3E}">
        <p14:creationId xmlns:p14="http://schemas.microsoft.com/office/powerpoint/2010/main" val="388554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1363" y="1697038"/>
            <a:ext cx="8489212" cy="4525962"/>
          </a:xfrm>
        </p:spPr>
        <p:txBody>
          <a:bodyPr>
            <a:normAutofit fontScale="92500" lnSpcReduction="20000"/>
          </a:bodyPr>
          <a:lstStyle/>
          <a:p>
            <a:r>
              <a:rPr lang="en-US" sz="1800" dirty="0"/>
              <a:t>Build upon the results of predictive analytics by prescribing actions that should be taken.</a:t>
            </a:r>
          </a:p>
          <a:p>
            <a:r>
              <a:rPr lang="en-US" sz="1800" dirty="0"/>
              <a:t>Focus </a:t>
            </a:r>
            <a:r>
              <a:rPr lang="en-US" sz="1800" dirty="0"/>
              <a:t>is not only on which prescribed option is best to follow, but why.</a:t>
            </a:r>
          </a:p>
          <a:p>
            <a:r>
              <a:rPr lang="en-US" sz="1800" dirty="0"/>
              <a:t>Provide </a:t>
            </a:r>
            <a:r>
              <a:rPr lang="en-US" sz="1800" dirty="0"/>
              <a:t>results that can be reasoned about because they embed elements of situational understanding.</a:t>
            </a:r>
          </a:p>
          <a:p>
            <a:r>
              <a:rPr lang="en-US" sz="1800" dirty="0"/>
              <a:t>Can </a:t>
            </a:r>
            <a:r>
              <a:rPr lang="en-US" sz="1800" dirty="0"/>
              <a:t>be used to gain an advantage or mitigate a risk.</a:t>
            </a:r>
          </a:p>
          <a:p>
            <a:r>
              <a:rPr lang="en-US" sz="1800" dirty="0"/>
              <a:t>Sample </a:t>
            </a:r>
            <a:r>
              <a:rPr lang="en-US" sz="1800" dirty="0"/>
              <a:t>questions:</a:t>
            </a:r>
          </a:p>
          <a:p>
            <a:pPr lvl="1">
              <a:buFont typeface="Wingdings" pitchFamily="2" charset="2"/>
              <a:buChar char="q"/>
            </a:pPr>
            <a:r>
              <a:rPr lang="en-US" sz="1400" dirty="0"/>
              <a:t>Among </a:t>
            </a:r>
            <a:r>
              <a:rPr lang="en-US" sz="1400" dirty="0"/>
              <a:t>three drugs, which one provides the best results?</a:t>
            </a:r>
          </a:p>
          <a:p>
            <a:pPr lvl="1">
              <a:buFont typeface="Wingdings" pitchFamily="2" charset="2"/>
              <a:buChar char="q"/>
            </a:pPr>
            <a:r>
              <a:rPr lang="en-US" sz="1400" dirty="0"/>
              <a:t>When </a:t>
            </a:r>
            <a:r>
              <a:rPr lang="en-US" sz="1400" dirty="0"/>
              <a:t>is the best time to trade a particular stock?</a:t>
            </a:r>
          </a:p>
          <a:p>
            <a:r>
              <a:rPr lang="en-US" sz="1800" dirty="0"/>
              <a:t>Provide </a:t>
            </a:r>
            <a:r>
              <a:rPr lang="en-US" sz="1800" dirty="0"/>
              <a:t>more value and require most advanced skillset and well as specialized software and tools.</a:t>
            </a:r>
          </a:p>
          <a:p>
            <a:r>
              <a:rPr lang="en-US" sz="1800" dirty="0"/>
              <a:t>Shift </a:t>
            </a:r>
            <a:r>
              <a:rPr lang="en-US" sz="1800" dirty="0"/>
              <a:t>from explanatory to advisory. Simulation of various scenarios.</a:t>
            </a:r>
          </a:p>
          <a:p>
            <a:r>
              <a:rPr lang="en-US" sz="1800" dirty="0"/>
              <a:t>Incorporates </a:t>
            </a:r>
            <a:r>
              <a:rPr lang="en-US" sz="1800" dirty="0"/>
              <a:t>internal and external data.</a:t>
            </a:r>
          </a:p>
          <a:p>
            <a:r>
              <a:rPr lang="en-US" sz="1800" dirty="0"/>
              <a:t>Internal </a:t>
            </a:r>
            <a:r>
              <a:rPr lang="en-US" sz="1800" dirty="0"/>
              <a:t>data: customer information, current and historical sales data</a:t>
            </a:r>
          </a:p>
          <a:p>
            <a:r>
              <a:rPr lang="en-US" sz="1800" dirty="0"/>
              <a:t>External </a:t>
            </a:r>
            <a:r>
              <a:rPr lang="en-US" sz="1800" dirty="0"/>
              <a:t>data: social media data, weather forecasts, and government –produced data.</a:t>
            </a:r>
          </a:p>
        </p:txBody>
      </p:sp>
      <p:sp>
        <p:nvSpPr>
          <p:cNvPr id="5" name="Title 1"/>
          <p:cNvSpPr>
            <a:spLocks noGrp="1"/>
          </p:cNvSpPr>
          <p:nvPr>
            <p:ph type="title"/>
          </p:nvPr>
        </p:nvSpPr>
        <p:spPr/>
        <p:txBody>
          <a:bodyPr>
            <a:normAutofit/>
          </a:bodyPr>
          <a:lstStyle/>
          <a:p>
            <a:r>
              <a:rPr lang="en-US" altLang="zh-TW" sz="3200" b="1" dirty="0">
                <a:latin typeface="Arial" panose="020B0604020202020204" pitchFamily="34" charset="0"/>
                <a:ea typeface="+mn-ea"/>
                <a:cs typeface="+mn-cs"/>
              </a:rPr>
              <a:t>Prescriptive Analytics</a:t>
            </a:r>
            <a:endParaRPr lang="en-US" altLang="zh-TW" sz="3200" b="1" dirty="0">
              <a:latin typeface="Arial" panose="020B0604020202020204" pitchFamily="34" charset="0"/>
              <a:ea typeface="+mn-ea"/>
              <a:cs typeface="+mn-cs"/>
            </a:endParaRPr>
          </a:p>
        </p:txBody>
      </p:sp>
      <p:sp>
        <p:nvSpPr>
          <p:cNvPr id="6" name="Footer Placeholder 5"/>
          <p:cNvSpPr>
            <a:spLocks noGrp="1"/>
          </p:cNvSpPr>
          <p:nvPr>
            <p:ph type="ftr" sz="quarter" idx="10"/>
          </p:nvPr>
        </p:nvSpPr>
        <p:spPr/>
        <p:txBody>
          <a:bodyPr/>
          <a:lstStyle/>
          <a:p>
            <a:pPr>
              <a:defRPr/>
            </a:pPr>
            <a:r>
              <a:rPr lang="en-GB" dirty="0" smtClean="0"/>
              <a:t>Slide &lt;</a:t>
            </a:r>
            <a:fld id="{6E93DA9D-B172-4A0F-9950-D382CB8DB5F7}" type="slidenum">
              <a:rPr lang="en-GB" smtClean="0"/>
              <a:t>14</a:t>
            </a:fld>
            <a:r>
              <a:rPr lang="en-GB" dirty="0" smtClean="0"/>
              <a:t>&gt; of 9</a:t>
            </a:r>
            <a:endParaRPr lang="en-GB" dirty="0"/>
          </a:p>
        </p:txBody>
      </p:sp>
      <p:sp>
        <p:nvSpPr>
          <p:cNvPr id="2" name="TextBox 1"/>
          <p:cNvSpPr txBox="1"/>
          <p:nvPr/>
        </p:nvSpPr>
        <p:spPr>
          <a:xfrm>
            <a:off x="5339436" y="1368028"/>
            <a:ext cx="2747355" cy="369332"/>
          </a:xfrm>
          <a:prstGeom prst="rect">
            <a:avLst/>
          </a:prstGeom>
          <a:noFill/>
        </p:spPr>
        <p:txBody>
          <a:bodyPr wrap="none" rtlCol="0">
            <a:spAutoFit/>
          </a:bodyPr>
          <a:lstStyle/>
          <a:p>
            <a:r>
              <a:rPr lang="en-US" dirty="0"/>
              <a:t>What Should I Do About It?</a:t>
            </a:r>
          </a:p>
        </p:txBody>
      </p:sp>
    </p:spTree>
    <p:extLst>
      <p:ext uri="{BB962C8B-B14F-4D97-AF65-F5344CB8AC3E}">
        <p14:creationId xmlns:p14="http://schemas.microsoft.com/office/powerpoint/2010/main" val="443546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700" dirty="0"/>
              <a:t>Answer </a:t>
            </a:r>
            <a:r>
              <a:rPr lang="en-US" sz="2700" dirty="0"/>
              <a:t>questions about events that </a:t>
            </a:r>
            <a:r>
              <a:rPr lang="en-US" sz="2700" b="1" dirty="0"/>
              <a:t>have already occurred. </a:t>
            </a:r>
            <a:endParaRPr lang="en-US" sz="2700" dirty="0"/>
          </a:p>
          <a:p>
            <a:r>
              <a:rPr lang="en-US" sz="2700" dirty="0"/>
              <a:t>Generate </a:t>
            </a:r>
            <a:r>
              <a:rPr lang="en-US" sz="2700" dirty="0"/>
              <a:t>information </a:t>
            </a:r>
          </a:p>
          <a:p>
            <a:r>
              <a:rPr lang="en-US" sz="2800" dirty="0"/>
              <a:t>Sample </a:t>
            </a:r>
            <a:r>
              <a:rPr lang="en-US" sz="2800" dirty="0"/>
              <a:t>questions: </a:t>
            </a:r>
          </a:p>
          <a:p>
            <a:pPr lvl="2">
              <a:buFont typeface="Wingdings" pitchFamily="2" charset="2"/>
              <a:buChar char="q"/>
            </a:pPr>
            <a:r>
              <a:rPr lang="en-US" sz="1800" dirty="0"/>
              <a:t>What </a:t>
            </a:r>
            <a:r>
              <a:rPr lang="en-US" sz="1800" dirty="0"/>
              <a:t>was the sales volume over the 12 months </a:t>
            </a:r>
          </a:p>
          <a:p>
            <a:pPr lvl="2">
              <a:buFont typeface="Wingdings" pitchFamily="2" charset="2"/>
              <a:buChar char="q"/>
            </a:pPr>
            <a:r>
              <a:rPr lang="en-US" sz="1800" dirty="0"/>
              <a:t>What </a:t>
            </a:r>
            <a:r>
              <a:rPr lang="en-US" sz="1800" dirty="0"/>
              <a:t>is the number of support calls received as categorized by severity and geographic location? </a:t>
            </a:r>
          </a:p>
          <a:p>
            <a:pPr lvl="2">
              <a:buFont typeface="Wingdings" pitchFamily="2" charset="2"/>
              <a:buChar char="q"/>
            </a:pPr>
            <a:r>
              <a:rPr lang="en-US" sz="1800" dirty="0"/>
              <a:t>What </a:t>
            </a:r>
            <a:r>
              <a:rPr lang="en-US" sz="1800" dirty="0"/>
              <a:t>is the monthly commission earned by each sales agent? </a:t>
            </a:r>
          </a:p>
          <a:p>
            <a:r>
              <a:rPr lang="en-US" sz="2700" dirty="0"/>
              <a:t>80% of generated analytics results </a:t>
            </a:r>
            <a:r>
              <a:rPr lang="en-US" sz="2700" dirty="0"/>
              <a:t>are descriptive </a:t>
            </a:r>
            <a:r>
              <a:rPr lang="en-US" sz="2700" dirty="0"/>
              <a:t>in nature </a:t>
            </a:r>
          </a:p>
          <a:p>
            <a:r>
              <a:rPr lang="en-US" sz="2700" dirty="0"/>
              <a:t>Least worth and require a relatively basic skillset.</a:t>
            </a:r>
          </a:p>
        </p:txBody>
      </p:sp>
      <p:sp>
        <p:nvSpPr>
          <p:cNvPr id="5" name="Title 1"/>
          <p:cNvSpPr>
            <a:spLocks noGrp="1"/>
          </p:cNvSpPr>
          <p:nvPr>
            <p:ph type="title"/>
          </p:nvPr>
        </p:nvSpPr>
        <p:spPr/>
        <p:txBody>
          <a:bodyPr>
            <a:normAutofit/>
          </a:bodyPr>
          <a:lstStyle/>
          <a:p>
            <a:r>
              <a:rPr lang="en-US" altLang="zh-TW" sz="3200" b="1" dirty="0">
                <a:latin typeface="Arial" panose="020B0604020202020204" pitchFamily="34" charset="0"/>
                <a:ea typeface="+mn-ea"/>
                <a:cs typeface="+mn-cs"/>
              </a:rPr>
              <a:t>Descriptive Analytics</a:t>
            </a:r>
            <a:endParaRPr lang="en-US" altLang="zh-TW" sz="3200" b="1" dirty="0">
              <a:latin typeface="Arial" panose="020B0604020202020204" pitchFamily="34" charset="0"/>
              <a:ea typeface="+mn-ea"/>
              <a:cs typeface="+mn-cs"/>
            </a:endParaRPr>
          </a:p>
        </p:txBody>
      </p:sp>
      <p:sp>
        <p:nvSpPr>
          <p:cNvPr id="6" name="Footer Placeholder 5"/>
          <p:cNvSpPr>
            <a:spLocks noGrp="1"/>
          </p:cNvSpPr>
          <p:nvPr>
            <p:ph type="ftr" sz="quarter" idx="10"/>
          </p:nvPr>
        </p:nvSpPr>
        <p:spPr/>
        <p:txBody>
          <a:bodyPr/>
          <a:lstStyle/>
          <a:p>
            <a:pPr>
              <a:defRPr/>
            </a:pPr>
            <a:r>
              <a:rPr lang="en-GB" dirty="0" smtClean="0"/>
              <a:t>Slide &lt;</a:t>
            </a:r>
            <a:fld id="{6E93DA9D-B172-4A0F-9950-D382CB8DB5F7}" type="slidenum">
              <a:rPr lang="en-GB" smtClean="0"/>
              <a:t>15</a:t>
            </a:fld>
            <a:r>
              <a:rPr lang="en-GB" dirty="0" smtClean="0"/>
              <a:t>&gt; of 9</a:t>
            </a:r>
            <a:endParaRPr lang="en-GB" dirty="0"/>
          </a:p>
        </p:txBody>
      </p:sp>
      <p:sp>
        <p:nvSpPr>
          <p:cNvPr id="2" name="TextBox 1"/>
          <p:cNvSpPr txBox="1"/>
          <p:nvPr/>
        </p:nvSpPr>
        <p:spPr>
          <a:xfrm>
            <a:off x="5196041" y="1368028"/>
            <a:ext cx="2072490" cy="369332"/>
          </a:xfrm>
          <a:prstGeom prst="rect">
            <a:avLst/>
          </a:prstGeom>
          <a:noFill/>
        </p:spPr>
        <p:txBody>
          <a:bodyPr wrap="none" rtlCol="0">
            <a:spAutoFit/>
          </a:bodyPr>
          <a:lstStyle/>
          <a:p>
            <a:r>
              <a:rPr lang="en-US" dirty="0"/>
              <a:t>What is Happening?</a:t>
            </a:r>
          </a:p>
        </p:txBody>
      </p:sp>
    </p:spTree>
    <p:extLst>
      <p:ext uri="{BB962C8B-B14F-4D97-AF65-F5344CB8AC3E}">
        <p14:creationId xmlns:p14="http://schemas.microsoft.com/office/powerpoint/2010/main" val="1778276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700" dirty="0"/>
              <a:t>Determine </a:t>
            </a:r>
            <a:r>
              <a:rPr lang="en-US" sz="2700" b="1" dirty="0"/>
              <a:t>the cause </a:t>
            </a:r>
            <a:r>
              <a:rPr lang="en-US" sz="2700" dirty="0"/>
              <a:t>of a phenomenon that occurred in the past questions that focus on the reason behind the event. </a:t>
            </a:r>
          </a:p>
          <a:p>
            <a:r>
              <a:rPr lang="en-US" sz="2700" dirty="0"/>
              <a:t>Sample </a:t>
            </a:r>
            <a:r>
              <a:rPr lang="en-US" sz="2700" dirty="0"/>
              <a:t>questions: </a:t>
            </a:r>
          </a:p>
          <a:p>
            <a:pPr lvl="2">
              <a:buFont typeface="Wingdings" pitchFamily="2" charset="2"/>
              <a:buChar char="q"/>
            </a:pPr>
            <a:r>
              <a:rPr lang="en-US" sz="1600" dirty="0"/>
              <a:t>Why </a:t>
            </a:r>
            <a:r>
              <a:rPr lang="en-US" sz="1600" dirty="0"/>
              <a:t>were Q2 sales less than Q1 sales? </a:t>
            </a:r>
          </a:p>
          <a:p>
            <a:pPr lvl="2">
              <a:buFont typeface="Wingdings" pitchFamily="2" charset="2"/>
              <a:buChar char="q"/>
            </a:pPr>
            <a:r>
              <a:rPr lang="en-US" sz="1600" dirty="0"/>
              <a:t>Why </a:t>
            </a:r>
            <a:r>
              <a:rPr lang="en-US" sz="1600" dirty="0"/>
              <a:t>have there been more support calls originating from the Eastern region than from the Western region? </a:t>
            </a:r>
          </a:p>
          <a:p>
            <a:pPr lvl="2">
              <a:buFont typeface="Wingdings" pitchFamily="2" charset="2"/>
              <a:buChar char="q"/>
            </a:pPr>
            <a:r>
              <a:rPr lang="en-US" sz="1600" dirty="0"/>
              <a:t>Why </a:t>
            </a:r>
            <a:r>
              <a:rPr lang="en-US" sz="1600" dirty="0"/>
              <a:t>was there an increase in patient re-admission rates over the past three months? </a:t>
            </a:r>
          </a:p>
          <a:p>
            <a:r>
              <a:rPr lang="en-US" sz="2700" dirty="0"/>
              <a:t>Provide </a:t>
            </a:r>
            <a:r>
              <a:rPr lang="en-US" sz="2700" dirty="0"/>
              <a:t>more value than descriptive analytics but require a more advanced skillset. </a:t>
            </a:r>
          </a:p>
          <a:p>
            <a:r>
              <a:rPr lang="en-US" sz="2700" dirty="0" smtClean="0"/>
              <a:t>Show </a:t>
            </a:r>
            <a:r>
              <a:rPr lang="en-US" sz="2700" dirty="0"/>
              <a:t>trends and patterns—</a:t>
            </a:r>
            <a:r>
              <a:rPr lang="en-US" sz="2700" b="1" dirty="0"/>
              <a:t>interactive visualization tools </a:t>
            </a:r>
            <a:endParaRPr lang="en-US" sz="2700" dirty="0"/>
          </a:p>
          <a:p>
            <a:endParaRPr lang="en-US" dirty="0"/>
          </a:p>
        </p:txBody>
      </p:sp>
      <p:sp>
        <p:nvSpPr>
          <p:cNvPr id="5" name="Title 1"/>
          <p:cNvSpPr>
            <a:spLocks noGrp="1"/>
          </p:cNvSpPr>
          <p:nvPr>
            <p:ph type="title"/>
          </p:nvPr>
        </p:nvSpPr>
        <p:spPr/>
        <p:txBody>
          <a:bodyPr>
            <a:normAutofit/>
          </a:bodyPr>
          <a:lstStyle/>
          <a:p>
            <a:r>
              <a:rPr lang="en-US" altLang="zh-TW" sz="3200" b="1" dirty="0">
                <a:latin typeface="Arial" panose="020B0604020202020204" pitchFamily="34" charset="0"/>
                <a:ea typeface="+mn-ea"/>
                <a:cs typeface="+mn-cs"/>
              </a:rPr>
              <a:t>Diagnostic Analytics</a:t>
            </a:r>
            <a:endParaRPr lang="en-US" altLang="zh-TW" sz="3200" b="1" dirty="0">
              <a:latin typeface="Arial" panose="020B0604020202020204" pitchFamily="34" charset="0"/>
              <a:ea typeface="+mn-ea"/>
              <a:cs typeface="+mn-cs"/>
            </a:endParaRPr>
          </a:p>
        </p:txBody>
      </p:sp>
      <p:sp>
        <p:nvSpPr>
          <p:cNvPr id="6" name="Footer Placeholder 5"/>
          <p:cNvSpPr>
            <a:spLocks noGrp="1"/>
          </p:cNvSpPr>
          <p:nvPr>
            <p:ph type="ftr" sz="quarter" idx="10"/>
          </p:nvPr>
        </p:nvSpPr>
        <p:spPr/>
        <p:txBody>
          <a:bodyPr/>
          <a:lstStyle/>
          <a:p>
            <a:pPr>
              <a:defRPr/>
            </a:pPr>
            <a:r>
              <a:rPr lang="en-GB" dirty="0" smtClean="0"/>
              <a:t>Slide &lt;</a:t>
            </a:r>
            <a:fld id="{6E93DA9D-B172-4A0F-9950-D382CB8DB5F7}" type="slidenum">
              <a:rPr lang="en-GB" smtClean="0"/>
              <a:t>16</a:t>
            </a:fld>
            <a:r>
              <a:rPr lang="en-GB" dirty="0" smtClean="0"/>
              <a:t>&gt; of 9</a:t>
            </a:r>
            <a:endParaRPr lang="en-GB" dirty="0"/>
          </a:p>
        </p:txBody>
      </p:sp>
      <p:sp>
        <p:nvSpPr>
          <p:cNvPr id="2" name="TextBox 1"/>
          <p:cNvSpPr txBox="1"/>
          <p:nvPr/>
        </p:nvSpPr>
        <p:spPr>
          <a:xfrm>
            <a:off x="5096134" y="1368028"/>
            <a:ext cx="2060692" cy="369332"/>
          </a:xfrm>
          <a:prstGeom prst="rect">
            <a:avLst/>
          </a:prstGeom>
          <a:noFill/>
        </p:spPr>
        <p:txBody>
          <a:bodyPr wrap="none" rtlCol="0">
            <a:spAutoFit/>
          </a:bodyPr>
          <a:lstStyle/>
          <a:p>
            <a:r>
              <a:rPr lang="en-US" dirty="0"/>
              <a:t>Why Did it Happen?</a:t>
            </a:r>
          </a:p>
        </p:txBody>
      </p:sp>
    </p:spTree>
    <p:extLst>
      <p:ext uri="{BB962C8B-B14F-4D97-AF65-F5344CB8AC3E}">
        <p14:creationId xmlns:p14="http://schemas.microsoft.com/office/powerpoint/2010/main" val="2697775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panose="020B0604020202020204" pitchFamily="34" charset="0"/>
                <a:ea typeface="+mn-ea"/>
                <a:cs typeface="+mn-cs"/>
              </a:rPr>
              <a:t>Data analytics framework</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3295" y="1846263"/>
            <a:ext cx="8285736" cy="4022725"/>
          </a:xfrm>
        </p:spPr>
      </p:pic>
    </p:spTree>
    <p:extLst>
      <p:ext uri="{BB962C8B-B14F-4D97-AF65-F5344CB8AC3E}">
        <p14:creationId xmlns:p14="http://schemas.microsoft.com/office/powerpoint/2010/main" val="45939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7364" y="1246909"/>
            <a:ext cx="10515600" cy="3144983"/>
          </a:xfrm>
        </p:spPr>
        <p:txBody>
          <a:bodyPr>
            <a:normAutofit lnSpcReduction="10000"/>
          </a:bodyPr>
          <a:lstStyle/>
          <a:p>
            <a:pPr marL="0" indent="0">
              <a:lnSpc>
                <a:spcPct val="85000"/>
              </a:lnSpc>
              <a:spcBef>
                <a:spcPct val="0"/>
              </a:spcBef>
              <a:buNone/>
            </a:pPr>
            <a:r>
              <a:rPr lang="en-US" altLang="en-US" sz="3200" b="1" spc="-50" dirty="0">
                <a:latin typeface="Arial" panose="020B0604020202020204" pitchFamily="34" charset="0"/>
              </a:rPr>
              <a:t>Question and Answer </a:t>
            </a:r>
            <a:r>
              <a:rPr lang="en-US" altLang="en-US" sz="3200" b="1" spc="-50" dirty="0" smtClean="0">
                <a:latin typeface="Arial" panose="020B0604020202020204" pitchFamily="34" charset="0"/>
              </a:rPr>
              <a:t>Session</a:t>
            </a:r>
            <a:endParaRPr lang="en-US" altLang="en-US" dirty="0" smtClean="0"/>
          </a:p>
          <a:p>
            <a:pPr marL="0" indent="0">
              <a:lnSpc>
                <a:spcPct val="85000"/>
              </a:lnSpc>
              <a:spcBef>
                <a:spcPct val="0"/>
              </a:spcBef>
              <a:buNone/>
            </a:pPr>
            <a:endParaRPr lang="en-US" altLang="en-US" dirty="0"/>
          </a:p>
          <a:p>
            <a:pPr marL="0" indent="0">
              <a:lnSpc>
                <a:spcPct val="85000"/>
              </a:lnSpc>
              <a:spcBef>
                <a:spcPct val="0"/>
              </a:spcBef>
              <a:buNone/>
            </a:pPr>
            <a:endParaRPr lang="en-US" altLang="en-US" dirty="0" smtClean="0"/>
          </a:p>
          <a:p>
            <a:pPr marL="0" indent="0">
              <a:lnSpc>
                <a:spcPct val="85000"/>
              </a:lnSpc>
              <a:spcBef>
                <a:spcPct val="0"/>
              </a:spcBef>
              <a:buNone/>
            </a:pPr>
            <a:endParaRPr lang="en-US" altLang="en-US" dirty="0" smtClean="0"/>
          </a:p>
          <a:p>
            <a:endParaRPr lang="en-US" altLang="en-US" dirty="0"/>
          </a:p>
          <a:p>
            <a:pPr marL="0" indent="0" algn="ctr">
              <a:buNone/>
            </a:pPr>
            <a:r>
              <a:rPr lang="en-US" altLang="en-US" sz="9600" dirty="0" smtClean="0"/>
              <a:t>Q </a:t>
            </a:r>
            <a:r>
              <a:rPr lang="en-US" altLang="en-US" sz="9600" dirty="0"/>
              <a:t>&amp; A</a:t>
            </a:r>
          </a:p>
          <a:p>
            <a:endParaRPr lang="en-US" dirty="0"/>
          </a:p>
        </p:txBody>
      </p:sp>
    </p:spTree>
    <p:extLst>
      <p:ext uri="{BB962C8B-B14F-4D97-AF65-F5344CB8AC3E}">
        <p14:creationId xmlns:p14="http://schemas.microsoft.com/office/powerpoint/2010/main" val="218838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t>Learning Outcomes</a:t>
            </a:r>
            <a:endParaRPr lang="en-US" dirty="0"/>
          </a:p>
        </p:txBody>
      </p:sp>
      <p:sp>
        <p:nvSpPr>
          <p:cNvPr id="3" name="Content Placeholder 2"/>
          <p:cNvSpPr>
            <a:spLocks noGrp="1"/>
          </p:cNvSpPr>
          <p:nvPr>
            <p:ph idx="1"/>
          </p:nvPr>
        </p:nvSpPr>
        <p:spPr/>
        <p:txBody>
          <a:bodyPr/>
          <a:lstStyle/>
          <a:p>
            <a:pPr marL="342900" indent="-342900" fontAlgn="base">
              <a:spcBef>
                <a:spcPct val="0"/>
              </a:spcBef>
              <a:spcAft>
                <a:spcPct val="0"/>
              </a:spcAft>
              <a:buNone/>
              <a:tabLst>
                <a:tab pos="914400" algn="l"/>
              </a:tabLst>
              <a:defRPr/>
            </a:pPr>
            <a:r>
              <a:rPr lang="en-GB" sz="2200" b="1" dirty="0">
                <a:latin typeface="Arial" charset="0"/>
              </a:rPr>
              <a:t>At the end of the </a:t>
            </a:r>
            <a:r>
              <a:rPr lang="en-GB" sz="2200" b="1" dirty="0" smtClean="0">
                <a:latin typeface="Arial" charset="0"/>
              </a:rPr>
              <a:t>class</a:t>
            </a:r>
            <a:r>
              <a:rPr lang="en-GB" sz="2200" b="1" dirty="0" smtClean="0">
                <a:latin typeface="Arial" charset="0"/>
              </a:rPr>
              <a:t>, </a:t>
            </a:r>
            <a:r>
              <a:rPr lang="en-GB" sz="2200" b="1" dirty="0">
                <a:latin typeface="Arial" charset="0"/>
              </a:rPr>
              <a:t>students are able to:</a:t>
            </a:r>
            <a:endParaRPr lang="en-US" sz="2200" b="1" dirty="0">
              <a:latin typeface="Arial" charset="0"/>
            </a:endParaRPr>
          </a:p>
          <a:p>
            <a:pPr marL="457200" lvl="0" indent="-457200" algn="just" fontAlgn="base">
              <a:lnSpc>
                <a:spcPct val="150000"/>
              </a:lnSpc>
              <a:spcBef>
                <a:spcPts val="600"/>
              </a:spcBef>
              <a:spcAft>
                <a:spcPct val="0"/>
              </a:spcAft>
              <a:buFont typeface="+mj-lt"/>
              <a:buAutoNum type="arabicPeriod"/>
              <a:defRPr/>
            </a:pPr>
            <a:r>
              <a:rPr lang="en-GB" sz="2200" dirty="0">
                <a:latin typeface="Arial" charset="0"/>
              </a:rPr>
              <a:t>Explain the basic concepts of data analytics </a:t>
            </a:r>
            <a:endParaRPr lang="en-US" sz="2200" dirty="0">
              <a:latin typeface="Arial" charset="0"/>
            </a:endParaRPr>
          </a:p>
        </p:txBody>
      </p:sp>
    </p:spTree>
    <p:extLst>
      <p:ext uri="{BB962C8B-B14F-4D97-AF65-F5344CB8AC3E}">
        <p14:creationId xmlns:p14="http://schemas.microsoft.com/office/powerpoint/2010/main" val="19146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panose="020B0604020202020204" pitchFamily="34" charset="0"/>
                <a:ea typeface="+mn-ea"/>
                <a:cs typeface="+mn-cs"/>
              </a:rPr>
              <a:t>DATA ANALYTICS</a:t>
            </a:r>
            <a:r>
              <a:rPr lang="en-US" sz="3200" b="1" dirty="0" smtClean="0">
                <a:latin typeface="Arial" panose="020B0604020202020204" pitchFamily="34" charset="0"/>
                <a:ea typeface="+mn-ea"/>
                <a:cs typeface="+mn-cs"/>
              </a:rPr>
              <a:t>:</a:t>
            </a:r>
            <a:endParaRPr lang="en-US" sz="3200" b="1" dirty="0">
              <a:latin typeface="Arial" panose="020B0604020202020204" pitchFamily="34" charset="0"/>
              <a:ea typeface="+mn-ea"/>
              <a:cs typeface="+mn-cs"/>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b="1" dirty="0"/>
              <a:t>Data Analytics (DA</a:t>
            </a:r>
            <a:r>
              <a:rPr lang="en-US" b="1" dirty="0" smtClean="0"/>
              <a:t>): </a:t>
            </a:r>
            <a:r>
              <a:rPr lang="en-US" dirty="0"/>
              <a:t>is the science of examining row data with the purpose of drawing conclusions about </a:t>
            </a:r>
            <a:r>
              <a:rPr lang="en-US" dirty="0" smtClean="0"/>
              <a:t>the information.</a:t>
            </a:r>
          </a:p>
          <a:p>
            <a:pPr algn="just"/>
            <a:r>
              <a:rPr lang="en-US" b="1" dirty="0" smtClean="0"/>
              <a:t>Often involves studying past historical data to:</a:t>
            </a:r>
          </a:p>
          <a:p>
            <a:pPr lvl="1" algn="just">
              <a:buFont typeface="Wingdings" panose="05000000000000000000" pitchFamily="2" charset="2"/>
              <a:buChar char="Ø"/>
            </a:pPr>
            <a:r>
              <a:rPr lang="en-US" dirty="0" smtClean="0"/>
              <a:t>Research potential trends</a:t>
            </a:r>
          </a:p>
          <a:p>
            <a:pPr lvl="1" algn="just">
              <a:buFont typeface="Wingdings" panose="05000000000000000000" pitchFamily="2" charset="2"/>
              <a:buChar char="Ø"/>
            </a:pPr>
            <a:r>
              <a:rPr lang="en-US" dirty="0" smtClean="0"/>
              <a:t>Analysis the effects of certain decisions or events, or</a:t>
            </a:r>
          </a:p>
          <a:p>
            <a:pPr lvl="1" algn="just">
              <a:buFont typeface="Wingdings" panose="05000000000000000000" pitchFamily="2" charset="2"/>
              <a:buChar char="Ø"/>
            </a:pPr>
            <a:r>
              <a:rPr lang="en-US" dirty="0" smtClean="0"/>
              <a:t>Evaluate the performance of a given tools or scenario</a:t>
            </a:r>
          </a:p>
          <a:p>
            <a:pPr algn="just"/>
            <a:r>
              <a:rPr lang="en-US" b="1" dirty="0" smtClean="0"/>
              <a:t>Goal: </a:t>
            </a:r>
            <a:r>
              <a:rPr lang="en-US" dirty="0"/>
              <a:t>T</a:t>
            </a:r>
            <a:r>
              <a:rPr lang="en-US" dirty="0" smtClean="0"/>
              <a:t>o improve the business by gaining knowledge which can be used to make improvements</a:t>
            </a:r>
          </a:p>
          <a:p>
            <a:pPr algn="just"/>
            <a:endParaRPr lang="en-US" dirty="0"/>
          </a:p>
        </p:txBody>
      </p:sp>
    </p:spTree>
    <p:extLst>
      <p:ext uri="{BB962C8B-B14F-4D97-AF65-F5344CB8AC3E}">
        <p14:creationId xmlns:p14="http://schemas.microsoft.com/office/powerpoint/2010/main" val="315972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panose="020B0604020202020204" pitchFamily="34" charset="0"/>
                <a:ea typeface="+mn-ea"/>
                <a:cs typeface="+mn-cs"/>
              </a:rPr>
              <a:t>WHY DO WE NEED DATA ANALYTICS</a:t>
            </a:r>
          </a:p>
        </p:txBody>
      </p:sp>
      <p:pic>
        <p:nvPicPr>
          <p:cNvPr id="1026" name="Picture 2" descr="Image result for WHY DO WE NEED DATA ANALYTIC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7709" y="1876478"/>
            <a:ext cx="4874035" cy="421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4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panose="020B0604020202020204" pitchFamily="34" charset="0"/>
                <a:ea typeface="+mn-ea"/>
                <a:cs typeface="+mn-cs"/>
              </a:rPr>
              <a:t>ACTIVITIES IN DATA ANALYTICS</a:t>
            </a:r>
          </a:p>
        </p:txBody>
      </p:sp>
      <p:sp>
        <p:nvSpPr>
          <p:cNvPr id="3" name="Content Placeholder 2"/>
          <p:cNvSpPr>
            <a:spLocks noGrp="1"/>
          </p:cNvSpPr>
          <p:nvPr>
            <p:ph idx="1"/>
          </p:nvPr>
        </p:nvSpPr>
        <p:spPr/>
        <p:txBody>
          <a:bodyPr/>
          <a:lstStyle/>
          <a:p>
            <a:pPr>
              <a:buFontTx/>
              <a:buChar char="•"/>
            </a:pPr>
            <a:r>
              <a:rPr lang="en-US" altLang="en-US" sz="2400" dirty="0">
                <a:latin typeface="Tahoma" pitchFamily="34" charset="0"/>
                <a:cs typeface="Tahoma" pitchFamily="34" charset="0"/>
              </a:rPr>
              <a:t>Foremost, bring the data in the environment.</a:t>
            </a:r>
          </a:p>
          <a:p>
            <a:pPr>
              <a:buFontTx/>
              <a:buChar char="•"/>
            </a:pPr>
            <a:r>
              <a:rPr lang="en-US" altLang="en-US" sz="2400" b="1" dirty="0">
                <a:latin typeface="Tahoma" pitchFamily="34" charset="0"/>
                <a:cs typeface="Tahoma" pitchFamily="34" charset="0"/>
              </a:rPr>
              <a:t>Tidy</a:t>
            </a:r>
            <a:r>
              <a:rPr lang="en-US" altLang="en-US" sz="2400" dirty="0">
                <a:latin typeface="Tahoma" pitchFamily="34" charset="0"/>
                <a:cs typeface="Tahoma" pitchFamily="34" charset="0"/>
              </a:rPr>
              <a:t> </a:t>
            </a:r>
            <a:r>
              <a:rPr lang="en-US" altLang="en-US" dirty="0">
                <a:latin typeface="Tahoma" pitchFamily="34" charset="0"/>
                <a:cs typeface="Tahoma" pitchFamily="34" charset="0"/>
              </a:rPr>
              <a:t>the data, such that each column is a variable and each row is an observation.</a:t>
            </a:r>
            <a:endParaRPr lang="en-US" altLang="en-US" sz="2400" dirty="0">
              <a:latin typeface="Tahoma" pitchFamily="34" charset="0"/>
              <a:cs typeface="Tahoma" pitchFamily="34" charset="0"/>
            </a:endParaRPr>
          </a:p>
          <a:p>
            <a:pPr>
              <a:buFontTx/>
              <a:buChar char="•"/>
            </a:pPr>
            <a:r>
              <a:rPr lang="en-US" altLang="en-US" sz="2400" b="1" dirty="0">
                <a:latin typeface="Tahoma" pitchFamily="34" charset="0"/>
                <a:cs typeface="Tahoma" pitchFamily="34" charset="0"/>
              </a:rPr>
              <a:t>Transform </a:t>
            </a:r>
            <a:r>
              <a:rPr lang="en-US" altLang="en-US" dirty="0">
                <a:latin typeface="Tahoma" pitchFamily="34" charset="0"/>
                <a:cs typeface="Tahoma" pitchFamily="34" charset="0"/>
              </a:rPr>
              <a:t>the data, includes narrowing observations of interest.</a:t>
            </a:r>
          </a:p>
          <a:p>
            <a:pPr>
              <a:buFontTx/>
              <a:buChar char="•"/>
            </a:pPr>
            <a:r>
              <a:rPr lang="en-US" altLang="en-US" b="1" dirty="0">
                <a:latin typeface="Tahoma" pitchFamily="34" charset="0"/>
                <a:cs typeface="Tahoma" pitchFamily="34" charset="0"/>
              </a:rPr>
              <a:t>Visualize </a:t>
            </a:r>
            <a:r>
              <a:rPr lang="en-US" altLang="en-US" dirty="0">
                <a:latin typeface="Tahoma" pitchFamily="34" charset="0"/>
                <a:cs typeface="Tahoma" pitchFamily="34" charset="0"/>
              </a:rPr>
              <a:t>the data, to explore possible relationships</a:t>
            </a:r>
          </a:p>
          <a:p>
            <a:pPr>
              <a:buFontTx/>
              <a:buChar char="•"/>
            </a:pPr>
            <a:r>
              <a:rPr lang="en-US" altLang="en-US" b="1" dirty="0">
                <a:latin typeface="Tahoma" pitchFamily="34" charset="0"/>
                <a:cs typeface="Tahoma" pitchFamily="34" charset="0"/>
              </a:rPr>
              <a:t>Models</a:t>
            </a:r>
            <a:r>
              <a:rPr lang="en-US" altLang="en-US" dirty="0">
                <a:latin typeface="Tahoma" pitchFamily="34" charset="0"/>
                <a:cs typeface="Tahoma" pitchFamily="34" charset="0"/>
              </a:rPr>
              <a:t> are complementary tools to visualization.</a:t>
            </a:r>
          </a:p>
          <a:p>
            <a:pPr>
              <a:buFontTx/>
              <a:buChar char="•"/>
            </a:pPr>
            <a:r>
              <a:rPr lang="en-US" altLang="en-US" b="1" dirty="0">
                <a:latin typeface="Tahoma" pitchFamily="34" charset="0"/>
                <a:cs typeface="Tahoma" pitchFamily="34" charset="0"/>
              </a:rPr>
              <a:t>Communicate</a:t>
            </a:r>
            <a:r>
              <a:rPr lang="en-US" altLang="en-US" dirty="0">
                <a:latin typeface="Tahoma" pitchFamily="34" charset="0"/>
                <a:cs typeface="Tahoma" pitchFamily="34" charset="0"/>
              </a:rPr>
              <a:t> the results</a:t>
            </a:r>
            <a:endParaRPr lang="en-US" altLang="en-US" b="1" dirty="0">
              <a:latin typeface="Tahoma" pitchFamily="34" charset="0"/>
              <a:cs typeface="Tahoma" pitchFamily="34" charset="0"/>
            </a:endParaRPr>
          </a:p>
          <a:p>
            <a:endParaRPr lang="en-US" dirty="0"/>
          </a:p>
        </p:txBody>
      </p:sp>
    </p:spTree>
    <p:extLst>
      <p:ext uri="{BB962C8B-B14F-4D97-AF65-F5344CB8AC3E}">
        <p14:creationId xmlns:p14="http://schemas.microsoft.com/office/powerpoint/2010/main" val="276038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i="1" dirty="0"/>
              <a:t>Data Science</a:t>
            </a:r>
            <a:r>
              <a:rPr lang="en-US" i="1" dirty="0"/>
              <a:t>: </a:t>
            </a:r>
            <a:r>
              <a:rPr lang="en-US" dirty="0"/>
              <a:t>Is the professional field that deals with turning data into value, such as new insights or predictive models. </a:t>
            </a:r>
          </a:p>
          <a:p>
            <a:r>
              <a:rPr lang="en-US" b="1" i="1" dirty="0"/>
              <a:t>Data </a:t>
            </a:r>
            <a:r>
              <a:rPr lang="en-US" b="1" i="1" dirty="0" smtClean="0"/>
              <a:t>Mining</a:t>
            </a:r>
            <a:r>
              <a:rPr lang="en-US" b="1" dirty="0"/>
              <a:t>: </a:t>
            </a:r>
            <a:r>
              <a:rPr lang="en-US" dirty="0"/>
              <a:t>defined as the process of discovering patterns in data.</a:t>
            </a:r>
          </a:p>
          <a:p>
            <a:r>
              <a:rPr lang="en-US" b="1" i="1" dirty="0"/>
              <a:t>Machine Learning</a:t>
            </a:r>
            <a:r>
              <a:rPr lang="en-US" b="1" dirty="0"/>
              <a:t>: </a:t>
            </a:r>
            <a:r>
              <a:rPr lang="en-US" dirty="0"/>
              <a:t>Is a type of artificial intelligent (AI) that provides computers with the ability to learn without being explicitly programmed</a:t>
            </a:r>
            <a:r>
              <a:rPr lang="en-US" dirty="0" smtClean="0"/>
              <a:t>.</a:t>
            </a:r>
          </a:p>
          <a:p>
            <a:r>
              <a:rPr lang="en-US" sz="2100" b="1" i="1" dirty="0"/>
              <a:t>Datasets</a:t>
            </a:r>
          </a:p>
          <a:p>
            <a:pPr lvl="1">
              <a:buFont typeface="Wingdings" pitchFamily="2" charset="2"/>
              <a:buChar char="§"/>
            </a:pPr>
            <a:r>
              <a:rPr lang="en-US" dirty="0"/>
              <a:t>Collections or groups of related data are generally referred to as datasets. </a:t>
            </a:r>
          </a:p>
          <a:p>
            <a:pPr lvl="1">
              <a:buFont typeface="Wingdings" pitchFamily="2" charset="2"/>
              <a:buChar char="§"/>
            </a:pPr>
            <a:r>
              <a:rPr lang="en-US" dirty="0"/>
              <a:t>Each group or dataset member shares the same set of attributes or properties as others in the same dataset. </a:t>
            </a:r>
          </a:p>
          <a:p>
            <a:pPr lvl="1">
              <a:buFont typeface="Wingdings" pitchFamily="2" charset="2"/>
              <a:buChar char="§"/>
            </a:pPr>
            <a:r>
              <a:rPr lang="en-US" dirty="0"/>
              <a:t>Examples: </a:t>
            </a:r>
          </a:p>
          <a:p>
            <a:pPr lvl="2">
              <a:buFont typeface="Wingdings" pitchFamily="2" charset="2"/>
              <a:buChar char="Ø"/>
            </a:pPr>
            <a:r>
              <a:rPr lang="en-US" dirty="0"/>
              <a:t>Tweets stored in a flat file </a:t>
            </a:r>
          </a:p>
          <a:p>
            <a:pPr lvl="2">
              <a:buFont typeface="Wingdings" pitchFamily="2" charset="2"/>
              <a:buChar char="Ø"/>
            </a:pPr>
            <a:r>
              <a:rPr lang="en-US" dirty="0"/>
              <a:t>A collection of image files in a directory </a:t>
            </a:r>
          </a:p>
          <a:p>
            <a:pPr lvl="2">
              <a:buFont typeface="Wingdings" pitchFamily="2" charset="2"/>
              <a:buChar char="Ø"/>
            </a:pPr>
            <a:r>
              <a:rPr lang="en-US" dirty="0"/>
              <a:t>An extract of rows from a database table stored in a CSV formatted file </a:t>
            </a:r>
          </a:p>
          <a:p>
            <a:pPr lvl="2">
              <a:buFont typeface="Wingdings" pitchFamily="2" charset="2"/>
              <a:buChar char="Ø"/>
            </a:pPr>
            <a:r>
              <a:rPr lang="en-US" dirty="0"/>
              <a:t>Historical weather observations that are stored as XML files </a:t>
            </a:r>
          </a:p>
          <a:p>
            <a:endParaRPr lang="en-US" dirty="0"/>
          </a:p>
          <a:p>
            <a:endParaRPr lang="en-US" dirty="0"/>
          </a:p>
          <a:p>
            <a:endParaRPr lang="en-US" dirty="0"/>
          </a:p>
        </p:txBody>
      </p:sp>
      <p:sp>
        <p:nvSpPr>
          <p:cNvPr id="5" name="Title 1"/>
          <p:cNvSpPr>
            <a:spLocks noGrp="1"/>
          </p:cNvSpPr>
          <p:nvPr>
            <p:ph type="title"/>
          </p:nvPr>
        </p:nvSpPr>
        <p:spPr/>
        <p:txBody>
          <a:bodyPr>
            <a:normAutofit/>
          </a:bodyPr>
          <a:lstStyle/>
          <a:p>
            <a:r>
              <a:rPr lang="en-US" altLang="zh-TW" sz="3200" b="1" dirty="0">
                <a:latin typeface="Arial" panose="020B0604020202020204" pitchFamily="34" charset="0"/>
                <a:ea typeface="+mn-ea"/>
                <a:cs typeface="+mn-cs"/>
              </a:rPr>
              <a:t>Concepts and Terminology</a:t>
            </a:r>
            <a:endParaRPr lang="en-US" altLang="zh-TW" sz="3200" b="1" dirty="0">
              <a:latin typeface="Arial" panose="020B0604020202020204" pitchFamily="34" charset="0"/>
              <a:ea typeface="+mn-ea"/>
              <a:cs typeface="+mn-cs"/>
            </a:endParaRPr>
          </a:p>
        </p:txBody>
      </p:sp>
      <p:sp>
        <p:nvSpPr>
          <p:cNvPr id="6" name="Footer Placeholder 5"/>
          <p:cNvSpPr>
            <a:spLocks noGrp="1"/>
          </p:cNvSpPr>
          <p:nvPr>
            <p:ph type="ftr" sz="quarter" idx="10"/>
          </p:nvPr>
        </p:nvSpPr>
        <p:spPr/>
        <p:txBody>
          <a:bodyPr/>
          <a:lstStyle/>
          <a:p>
            <a:pPr>
              <a:defRPr/>
            </a:pPr>
            <a:r>
              <a:rPr lang="en-GB" dirty="0" smtClean="0"/>
              <a:t>Slide &lt;</a:t>
            </a:r>
            <a:fld id="{6E93DA9D-B172-4A0F-9950-D382CB8DB5F7}" type="slidenum">
              <a:rPr lang="en-GB" smtClean="0"/>
              <a:t>6</a:t>
            </a:fld>
            <a:r>
              <a:rPr lang="en-GB" dirty="0" smtClean="0"/>
              <a:t>&gt; of 9</a:t>
            </a:r>
            <a:endParaRPr lang="en-GB" dirty="0"/>
          </a:p>
        </p:txBody>
      </p:sp>
    </p:spTree>
    <p:extLst>
      <p:ext uri="{BB962C8B-B14F-4D97-AF65-F5344CB8AC3E}">
        <p14:creationId xmlns:p14="http://schemas.microsoft.com/office/powerpoint/2010/main" val="3762411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dirty="0"/>
              <a:t>Algorithms</a:t>
            </a:r>
            <a:r>
              <a:rPr lang="en-US" b="1" dirty="0"/>
              <a:t>: </a:t>
            </a:r>
            <a:r>
              <a:rPr lang="en-US" dirty="0"/>
              <a:t>Algorithm is a set of steps for a computer program to accomplish a tasks</a:t>
            </a:r>
            <a:r>
              <a:rPr lang="en-US" dirty="0" smtClean="0"/>
              <a:t>.</a:t>
            </a:r>
          </a:p>
          <a:p>
            <a:r>
              <a:rPr lang="en-US" b="1" dirty="0" smtClean="0"/>
              <a:t>Business </a:t>
            </a:r>
            <a:r>
              <a:rPr lang="en-US" b="1" dirty="0"/>
              <a:t>Intelligence </a:t>
            </a:r>
            <a:r>
              <a:rPr lang="en-US" dirty="0"/>
              <a:t>(BI): is a technology-driven process for analyzing data and presenting actionable information to help make informed business decisions</a:t>
            </a:r>
            <a:r>
              <a:rPr lang="en-US" dirty="0" smtClean="0"/>
              <a:t>.</a:t>
            </a:r>
          </a:p>
          <a:p>
            <a:r>
              <a:rPr lang="en-US" b="1" i="1" dirty="0"/>
              <a:t>NoSQL database</a:t>
            </a:r>
            <a:r>
              <a:rPr lang="en-US" dirty="0"/>
              <a:t>: provides a mechanism for storage and retrieval of data that is modeled in means other than the tabular relations used in relational databases.</a:t>
            </a:r>
          </a:p>
          <a:p>
            <a:r>
              <a:rPr lang="en-US" b="1" i="1" dirty="0"/>
              <a:t>Data Warehouse</a:t>
            </a:r>
            <a:r>
              <a:rPr lang="en-US" dirty="0"/>
              <a:t>:  is a collection of corporate information and data derived from operational systems and external data sources.</a:t>
            </a:r>
          </a:p>
          <a:p>
            <a:endParaRPr lang="en-US" dirty="0"/>
          </a:p>
          <a:p>
            <a:endParaRPr lang="en-US" dirty="0"/>
          </a:p>
          <a:p>
            <a:endParaRPr lang="en-US" dirty="0"/>
          </a:p>
        </p:txBody>
      </p:sp>
      <p:sp>
        <p:nvSpPr>
          <p:cNvPr id="5" name="Title 1"/>
          <p:cNvSpPr>
            <a:spLocks noGrp="1"/>
          </p:cNvSpPr>
          <p:nvPr>
            <p:ph type="title"/>
          </p:nvPr>
        </p:nvSpPr>
        <p:spPr/>
        <p:txBody>
          <a:bodyPr>
            <a:normAutofit/>
          </a:bodyPr>
          <a:lstStyle/>
          <a:p>
            <a:r>
              <a:rPr lang="en-US" altLang="zh-TW" sz="3200" b="1" dirty="0">
                <a:latin typeface="Arial" panose="020B0604020202020204" pitchFamily="34" charset="0"/>
                <a:ea typeface="+mn-ea"/>
                <a:cs typeface="+mn-cs"/>
              </a:rPr>
              <a:t>Concepts and Terminology- cont’d</a:t>
            </a:r>
            <a:endParaRPr lang="en-US" altLang="zh-TW" sz="3200" b="1" dirty="0">
              <a:latin typeface="Arial" panose="020B0604020202020204" pitchFamily="34" charset="0"/>
              <a:ea typeface="+mn-ea"/>
              <a:cs typeface="+mn-cs"/>
            </a:endParaRPr>
          </a:p>
        </p:txBody>
      </p:sp>
      <p:sp>
        <p:nvSpPr>
          <p:cNvPr id="6" name="Footer Placeholder 5"/>
          <p:cNvSpPr>
            <a:spLocks noGrp="1"/>
          </p:cNvSpPr>
          <p:nvPr>
            <p:ph type="ftr" sz="quarter" idx="10"/>
          </p:nvPr>
        </p:nvSpPr>
        <p:spPr/>
        <p:txBody>
          <a:bodyPr/>
          <a:lstStyle/>
          <a:p>
            <a:pPr>
              <a:defRPr/>
            </a:pPr>
            <a:r>
              <a:rPr lang="en-GB" dirty="0" smtClean="0"/>
              <a:t>Slide &lt;</a:t>
            </a:r>
            <a:fld id="{6E93DA9D-B172-4A0F-9950-D382CB8DB5F7}" type="slidenum">
              <a:rPr lang="en-GB" smtClean="0"/>
              <a:t>7</a:t>
            </a:fld>
            <a:r>
              <a:rPr lang="en-GB" dirty="0" smtClean="0"/>
              <a:t>&gt; of 9</a:t>
            </a:r>
            <a:endParaRPr lang="en-GB" dirty="0"/>
          </a:p>
        </p:txBody>
      </p:sp>
    </p:spTree>
    <p:extLst>
      <p:ext uri="{BB962C8B-B14F-4D97-AF65-F5344CB8AC3E}">
        <p14:creationId xmlns:p14="http://schemas.microsoft.com/office/powerpoint/2010/main" val="911856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altLang="zh-TW" sz="3200" b="1" dirty="0">
                <a:latin typeface="Arial" panose="020B0604020202020204" pitchFamily="34" charset="0"/>
                <a:ea typeface="+mn-ea"/>
                <a:cs typeface="+mn-cs"/>
              </a:rPr>
              <a:t>The Model Has Changed…</a:t>
            </a:r>
          </a:p>
        </p:txBody>
      </p:sp>
      <p:sp>
        <p:nvSpPr>
          <p:cNvPr id="6" name="Footer Placeholder 5"/>
          <p:cNvSpPr>
            <a:spLocks noGrp="1"/>
          </p:cNvSpPr>
          <p:nvPr>
            <p:ph type="ftr" sz="quarter" idx="10"/>
          </p:nvPr>
        </p:nvSpPr>
        <p:spPr/>
        <p:txBody>
          <a:bodyPr/>
          <a:lstStyle/>
          <a:p>
            <a:pPr>
              <a:defRPr/>
            </a:pPr>
            <a:r>
              <a:rPr lang="en-GB" dirty="0" smtClean="0"/>
              <a:t>Slide &lt;</a:t>
            </a:r>
            <a:fld id="{6E93DA9D-B172-4A0F-9950-D382CB8DB5F7}" type="slidenum">
              <a:rPr lang="en-GB" smtClean="0"/>
              <a:t>8</a:t>
            </a:fld>
            <a:r>
              <a:rPr lang="en-GB" dirty="0" smtClean="0"/>
              <a:t>&gt; of 9</a:t>
            </a:r>
            <a:endParaRPr lang="en-GB" dirty="0"/>
          </a:p>
        </p:txBody>
      </p:sp>
      <p:sp>
        <p:nvSpPr>
          <p:cNvPr id="7" name="Content Placeholder 2">
            <a:extLst>
              <a:ext uri="{FF2B5EF4-FFF2-40B4-BE49-F238E27FC236}">
                <a16:creationId xmlns:a16="http://schemas.microsoft.com/office/drawing/2014/main" id="{9C88B399-5981-4F62-B22D-1C8A39988009}"/>
              </a:ext>
            </a:extLst>
          </p:cNvPr>
          <p:cNvSpPr txBox="1">
            <a:spLocks/>
          </p:cNvSpPr>
          <p:nvPr/>
        </p:nvSpPr>
        <p:spPr bwMode="auto">
          <a:xfrm>
            <a:off x="2091765" y="1801237"/>
            <a:ext cx="8144480" cy="69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b="1" dirty="0">
                <a:solidFill>
                  <a:srgbClr val="800000"/>
                </a:solidFill>
              </a:rPr>
              <a:t>The Model of Generating/Consuming Data has Changed</a:t>
            </a:r>
            <a:endParaRPr lang="en-US" b="1" dirty="0">
              <a:solidFill>
                <a:srgbClr val="800000"/>
              </a:solidFill>
            </a:endParaRPr>
          </a:p>
        </p:txBody>
      </p:sp>
      <p:pic>
        <p:nvPicPr>
          <p:cNvPr id="8" name="Picture 7" descr="Screen shot 2013-01-13 at 5.46.48 PM.png">
            <a:extLst>
              <a:ext uri="{FF2B5EF4-FFF2-40B4-BE49-F238E27FC236}">
                <a16:creationId xmlns:a16="http://schemas.microsoft.com/office/drawing/2014/main" id="{8FC2CCE2-823B-419A-A7B3-3654CDF3D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052" y="3190161"/>
            <a:ext cx="996168" cy="928795"/>
          </a:xfrm>
          <a:prstGeom prst="rect">
            <a:avLst/>
          </a:prstGeom>
        </p:spPr>
      </p:pic>
      <p:pic>
        <p:nvPicPr>
          <p:cNvPr id="9" name="Picture 8">
            <a:extLst>
              <a:ext uri="{FF2B5EF4-FFF2-40B4-BE49-F238E27FC236}">
                <a16:creationId xmlns:a16="http://schemas.microsoft.com/office/drawing/2014/main" id="{D043ABA4-EA73-47AE-9A0A-BBEC7876D882}"/>
              </a:ext>
            </a:extLst>
          </p:cNvPr>
          <p:cNvPicPr>
            <a:picLocks noChangeAspect="1"/>
          </p:cNvPicPr>
          <p:nvPr/>
        </p:nvPicPr>
        <p:blipFill>
          <a:blip r:embed="rId4"/>
          <a:stretch>
            <a:fillRect/>
          </a:stretch>
        </p:blipFill>
        <p:spPr>
          <a:xfrm>
            <a:off x="3352960" y="3190161"/>
            <a:ext cx="889834" cy="889149"/>
          </a:xfrm>
          <a:prstGeom prst="rect">
            <a:avLst/>
          </a:prstGeom>
        </p:spPr>
      </p:pic>
      <p:sp>
        <p:nvSpPr>
          <p:cNvPr id="10" name="TextBox 9">
            <a:extLst>
              <a:ext uri="{FF2B5EF4-FFF2-40B4-BE49-F238E27FC236}">
                <a16:creationId xmlns:a16="http://schemas.microsoft.com/office/drawing/2014/main" id="{0B4A0B0A-B960-4446-B6DB-0BDC72A1CF77}"/>
              </a:ext>
            </a:extLst>
          </p:cNvPr>
          <p:cNvSpPr txBox="1"/>
          <p:nvPr/>
        </p:nvSpPr>
        <p:spPr>
          <a:xfrm>
            <a:off x="1757381" y="2364395"/>
            <a:ext cx="8632324" cy="830997"/>
          </a:xfrm>
          <a:prstGeom prst="rect">
            <a:avLst/>
          </a:prstGeom>
          <a:noFill/>
        </p:spPr>
        <p:txBody>
          <a:bodyPr wrap="square" rtlCol="0">
            <a:spAutoFit/>
          </a:bodyPr>
          <a:lstStyle/>
          <a:p>
            <a:pPr>
              <a:defRPr/>
            </a:pPr>
            <a:r>
              <a:rPr lang="en-US" b="1" dirty="0">
                <a:solidFill>
                  <a:srgbClr val="0000FF"/>
                </a:solidFill>
                <a:latin typeface="Calisto MT"/>
              </a:rPr>
              <a:t>Old Model: </a:t>
            </a:r>
            <a:r>
              <a:rPr lang="en-US" sz="2400" dirty="0"/>
              <a:t>Few companies are generating data, all others are consuming data </a:t>
            </a:r>
          </a:p>
        </p:txBody>
      </p:sp>
      <p:pic>
        <p:nvPicPr>
          <p:cNvPr id="11" name="Picture 10">
            <a:extLst>
              <a:ext uri="{FF2B5EF4-FFF2-40B4-BE49-F238E27FC236}">
                <a16:creationId xmlns:a16="http://schemas.microsoft.com/office/drawing/2014/main" id="{83785A3A-2D8F-4949-81A4-11C64D5AB291}"/>
              </a:ext>
            </a:extLst>
          </p:cNvPr>
          <p:cNvPicPr>
            <a:picLocks noChangeAspect="1"/>
          </p:cNvPicPr>
          <p:nvPr/>
        </p:nvPicPr>
        <p:blipFill>
          <a:blip r:embed="rId5"/>
          <a:stretch>
            <a:fillRect/>
          </a:stretch>
        </p:blipFill>
        <p:spPr>
          <a:xfrm>
            <a:off x="6396832" y="3099234"/>
            <a:ext cx="1251853" cy="929560"/>
          </a:xfrm>
          <a:prstGeom prst="rect">
            <a:avLst/>
          </a:prstGeom>
        </p:spPr>
      </p:pic>
      <p:sp>
        <p:nvSpPr>
          <p:cNvPr id="12" name="Right Arrow 10">
            <a:extLst>
              <a:ext uri="{FF2B5EF4-FFF2-40B4-BE49-F238E27FC236}">
                <a16:creationId xmlns:a16="http://schemas.microsoft.com/office/drawing/2014/main" id="{C80ADE85-EDFA-4DB1-8CF4-1A26D765C355}"/>
              </a:ext>
            </a:extLst>
          </p:cNvPr>
          <p:cNvSpPr/>
          <p:nvPr/>
        </p:nvSpPr>
        <p:spPr>
          <a:xfrm>
            <a:off x="4408299" y="3383003"/>
            <a:ext cx="1768562" cy="48667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solidFill>
                <a:srgbClr val="FFFFFF"/>
              </a:solidFill>
              <a:latin typeface="Calisto MT"/>
            </a:endParaRPr>
          </a:p>
        </p:txBody>
      </p:sp>
      <p:grpSp>
        <p:nvGrpSpPr>
          <p:cNvPr id="13" name="Group 12">
            <a:extLst>
              <a:ext uri="{FF2B5EF4-FFF2-40B4-BE49-F238E27FC236}">
                <a16:creationId xmlns:a16="http://schemas.microsoft.com/office/drawing/2014/main" id="{55B33C49-2631-4C4C-99A8-29C9FC8D878E}"/>
              </a:ext>
            </a:extLst>
          </p:cNvPr>
          <p:cNvGrpSpPr/>
          <p:nvPr/>
        </p:nvGrpSpPr>
        <p:grpSpPr>
          <a:xfrm>
            <a:off x="1897705" y="4168308"/>
            <a:ext cx="7717177" cy="1778656"/>
            <a:chOff x="254436" y="4168308"/>
            <a:chExt cx="7717177" cy="1778656"/>
          </a:xfrm>
        </p:grpSpPr>
        <p:pic>
          <p:nvPicPr>
            <p:cNvPr id="14" name="Picture 13" descr="Screen shot 2013-01-13 at 5.50.25 PM.png">
              <a:extLst>
                <a:ext uri="{FF2B5EF4-FFF2-40B4-BE49-F238E27FC236}">
                  <a16:creationId xmlns:a16="http://schemas.microsoft.com/office/drawing/2014/main" id="{97023290-997F-45DA-9F29-E604D36959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765" y="5032760"/>
              <a:ext cx="1317519" cy="914204"/>
            </a:xfrm>
            <a:prstGeom prst="rect">
              <a:avLst/>
            </a:prstGeom>
          </p:spPr>
        </p:pic>
        <p:sp>
          <p:nvSpPr>
            <p:cNvPr id="15" name="Rectangle 14">
              <a:extLst>
                <a:ext uri="{FF2B5EF4-FFF2-40B4-BE49-F238E27FC236}">
                  <a16:creationId xmlns:a16="http://schemas.microsoft.com/office/drawing/2014/main" id="{B7DEF934-B6E4-4F11-8542-1D36E741C79B}"/>
                </a:ext>
              </a:extLst>
            </p:cNvPr>
            <p:cNvSpPr/>
            <p:nvPr/>
          </p:nvSpPr>
          <p:spPr>
            <a:xfrm>
              <a:off x="254436" y="4168308"/>
              <a:ext cx="7717177" cy="830997"/>
            </a:xfrm>
            <a:prstGeom prst="rect">
              <a:avLst/>
            </a:prstGeom>
          </p:spPr>
          <p:txBody>
            <a:bodyPr wrap="square">
              <a:spAutoFit/>
            </a:bodyPr>
            <a:lstStyle/>
            <a:p>
              <a:pPr>
                <a:defRPr/>
              </a:pPr>
              <a:r>
                <a:rPr lang="en-US" b="1" dirty="0">
                  <a:solidFill>
                    <a:srgbClr val="0000FF"/>
                  </a:solidFill>
                  <a:latin typeface="Calisto MT"/>
                </a:rPr>
                <a:t>New Model: </a:t>
              </a:r>
              <a:r>
                <a:rPr lang="en-US" sz="2400" dirty="0"/>
                <a:t>all of us are generating data, and all of us are consuming data </a:t>
              </a:r>
            </a:p>
          </p:txBody>
        </p:sp>
        <p:sp>
          <p:nvSpPr>
            <p:cNvPr id="16" name="Right Arrow 15">
              <a:extLst>
                <a:ext uri="{FF2B5EF4-FFF2-40B4-BE49-F238E27FC236}">
                  <a16:creationId xmlns:a16="http://schemas.microsoft.com/office/drawing/2014/main" id="{BAE6F218-A14D-408E-891C-9565A9DDE523}"/>
                </a:ext>
              </a:extLst>
            </p:cNvPr>
            <p:cNvSpPr/>
            <p:nvPr/>
          </p:nvSpPr>
          <p:spPr>
            <a:xfrm>
              <a:off x="2277048" y="5185359"/>
              <a:ext cx="1768562" cy="48667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solidFill>
                  <a:srgbClr val="FFFFFF"/>
                </a:solidFill>
                <a:latin typeface="Calisto MT"/>
              </a:endParaRPr>
            </a:p>
          </p:txBody>
        </p:sp>
        <p:pic>
          <p:nvPicPr>
            <p:cNvPr id="17" name="Picture 16">
              <a:extLst>
                <a:ext uri="{FF2B5EF4-FFF2-40B4-BE49-F238E27FC236}">
                  <a16:creationId xmlns:a16="http://schemas.microsoft.com/office/drawing/2014/main" id="{4A8BD8EA-94EE-4371-9E44-F601A21BE9A1}"/>
                </a:ext>
              </a:extLst>
            </p:cNvPr>
            <p:cNvPicPr>
              <a:picLocks noChangeAspect="1"/>
            </p:cNvPicPr>
            <p:nvPr/>
          </p:nvPicPr>
          <p:blipFill>
            <a:blip r:embed="rId5"/>
            <a:stretch>
              <a:fillRect/>
            </a:stretch>
          </p:blipFill>
          <p:spPr>
            <a:xfrm>
              <a:off x="4158754" y="4973409"/>
              <a:ext cx="1251853" cy="929560"/>
            </a:xfrm>
            <a:prstGeom prst="rect">
              <a:avLst/>
            </a:prstGeom>
          </p:spPr>
        </p:pic>
      </p:grpSp>
    </p:spTree>
    <p:extLst>
      <p:ext uri="{BB962C8B-B14F-4D97-AF65-F5344CB8AC3E}">
        <p14:creationId xmlns:p14="http://schemas.microsoft.com/office/powerpoint/2010/main" val="427717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97280" y="286603"/>
            <a:ext cx="10058400" cy="1042223"/>
          </a:xfrm>
        </p:spPr>
        <p:txBody>
          <a:bodyPr>
            <a:normAutofit/>
          </a:bodyPr>
          <a:lstStyle/>
          <a:p>
            <a:r>
              <a:rPr lang="en-US" altLang="zh-TW" sz="3200" b="1" dirty="0">
                <a:latin typeface="Arial" panose="020B0604020202020204" pitchFamily="34" charset="0"/>
                <a:ea typeface="+mn-ea"/>
                <a:cs typeface="+mn-cs"/>
              </a:rPr>
              <a:t>Business </a:t>
            </a:r>
            <a:r>
              <a:rPr lang="en-US" altLang="zh-TW" sz="3200" b="1" dirty="0">
                <a:latin typeface="Arial" panose="020B0604020202020204" pitchFamily="34" charset="0"/>
                <a:ea typeface="+mn-ea"/>
                <a:cs typeface="+mn-cs"/>
              </a:rPr>
              <a:t>Intelligence vs. Data Science</a:t>
            </a:r>
            <a:endParaRPr lang="en-US" altLang="zh-TW" sz="3200" b="1" dirty="0">
              <a:latin typeface="Arial" panose="020B0604020202020204" pitchFamily="34" charset="0"/>
              <a:ea typeface="+mn-ea"/>
              <a:cs typeface="+mn-cs"/>
            </a:endParaRPr>
          </a:p>
        </p:txBody>
      </p:sp>
      <p:sp>
        <p:nvSpPr>
          <p:cNvPr id="6" name="Footer Placeholder 5"/>
          <p:cNvSpPr>
            <a:spLocks noGrp="1"/>
          </p:cNvSpPr>
          <p:nvPr>
            <p:ph type="ftr" sz="quarter" idx="10"/>
          </p:nvPr>
        </p:nvSpPr>
        <p:spPr/>
        <p:txBody>
          <a:bodyPr/>
          <a:lstStyle/>
          <a:p>
            <a:pPr>
              <a:defRPr/>
            </a:pPr>
            <a:r>
              <a:rPr lang="en-GB" dirty="0" smtClean="0"/>
              <a:t>Slide &lt;</a:t>
            </a:r>
            <a:fld id="{6E93DA9D-B172-4A0F-9950-D382CB8DB5F7}" type="slidenum">
              <a:rPr lang="en-GB" smtClean="0"/>
              <a:t>9</a:t>
            </a:fld>
            <a:r>
              <a:rPr lang="en-GB" dirty="0" smtClean="0"/>
              <a:t>&gt; of 9</a:t>
            </a:r>
            <a:endParaRPr lang="en-GB" dirty="0"/>
          </a:p>
        </p:txBody>
      </p:sp>
      <p:sp>
        <p:nvSpPr>
          <p:cNvPr id="7" name="Line 3"/>
          <p:cNvSpPr>
            <a:spLocks noChangeShapeType="1"/>
          </p:cNvSpPr>
          <p:nvPr/>
        </p:nvSpPr>
        <p:spPr bwMode="auto">
          <a:xfrm flipV="1">
            <a:off x="2895731" y="2333760"/>
            <a:ext cx="0" cy="3718491"/>
          </a:xfrm>
          <a:prstGeom prst="line">
            <a:avLst/>
          </a:prstGeom>
          <a:noFill/>
          <a:ln w="44450">
            <a:solidFill>
              <a:srgbClr val="4A7EBB"/>
            </a:solidFill>
            <a:round/>
            <a:headEnd/>
            <a:tailEnd type="triangle" w="med" len="med"/>
          </a:ln>
          <a:effectLst>
            <a:outerShdw blurRad="38100" dist="25400" dir="5400000" algn="ctr" rotWithShape="0">
              <a:srgbClr val="000000">
                <a:alpha val="35001"/>
              </a:srgbClr>
            </a:outerShdw>
          </a:effectLst>
        </p:spPr>
        <p:txBody>
          <a:bodyPr vert="horz" wrap="square" lIns="91440" tIns="91440" rIns="91440" bIns="91440"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endParaRPr>
          </a:p>
        </p:txBody>
      </p:sp>
      <p:sp>
        <p:nvSpPr>
          <p:cNvPr id="8" name="Line 4"/>
          <p:cNvSpPr>
            <a:spLocks noChangeShapeType="1"/>
          </p:cNvSpPr>
          <p:nvPr/>
        </p:nvSpPr>
        <p:spPr bwMode="auto">
          <a:xfrm>
            <a:off x="2895731" y="6051614"/>
            <a:ext cx="5286244" cy="0"/>
          </a:xfrm>
          <a:prstGeom prst="line">
            <a:avLst/>
          </a:prstGeom>
          <a:noFill/>
          <a:ln w="44450">
            <a:solidFill>
              <a:srgbClr val="4A7EBB"/>
            </a:solidFill>
            <a:round/>
            <a:headEnd/>
            <a:tailEnd type="triangle" w="med" len="med"/>
          </a:ln>
          <a:effectLst>
            <a:outerShdw blurRad="38100" dist="25400" dir="5400000" algn="ctr" rotWithShape="0">
              <a:srgbClr val="000000">
                <a:alpha val="35001"/>
              </a:srgbClr>
            </a:outerShdw>
          </a:effectLst>
        </p:spPr>
        <p:txBody>
          <a:bodyPr vert="horz" wrap="square" lIns="91440" tIns="91440" rIns="91440" bIns="91440"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endParaRPr>
          </a:p>
        </p:txBody>
      </p:sp>
      <p:sp>
        <p:nvSpPr>
          <p:cNvPr id="9" name="Arc 5"/>
          <p:cNvSpPr>
            <a:spLocks/>
          </p:cNvSpPr>
          <p:nvPr/>
        </p:nvSpPr>
        <p:spPr bwMode="auto">
          <a:xfrm>
            <a:off x="2895732" y="4016131"/>
            <a:ext cx="2721235" cy="203548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44450">
            <a:solidFill>
              <a:srgbClr val="4A7EBB"/>
            </a:solidFill>
            <a:round/>
            <a:headEnd/>
            <a:tailEnd/>
          </a:ln>
          <a:effectLst>
            <a:outerShdw blurRad="38100" dist="25400" dir="5400000" algn="ctr" rotWithShape="0">
              <a:srgbClr val="000000">
                <a:alpha val="35001"/>
              </a:srgbClr>
            </a:outerShdw>
          </a:effectLst>
        </p:spPr>
        <p:txBody>
          <a:bodyPr vert="horz" wrap="square" lIns="91440" tIns="91440" rIns="91440" bIns="91440"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endParaRPr>
          </a:p>
        </p:txBody>
      </p:sp>
      <p:sp>
        <p:nvSpPr>
          <p:cNvPr id="10" name="Text Box 6"/>
          <p:cNvSpPr txBox="1">
            <a:spLocks noChangeArrowheads="1"/>
          </p:cNvSpPr>
          <p:nvPr/>
        </p:nvSpPr>
        <p:spPr bwMode="auto">
          <a:xfrm>
            <a:off x="2438336" y="2622093"/>
            <a:ext cx="685865" cy="45727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fontAlgn="base">
              <a:spcBef>
                <a:spcPct val="0"/>
              </a:spcBef>
              <a:spcAft>
                <a:spcPct val="0"/>
              </a:spcAft>
            </a:pPr>
            <a:r>
              <a:rPr lang="en-US" sz="1100" b="1" dirty="0">
                <a:solidFill>
                  <a:srgbClr val="000000"/>
                </a:solidFill>
                <a:latin typeface="Cambria" charset="0"/>
                <a:ea typeface="Times New Roman" charset="0"/>
              </a:rPr>
              <a:t>High</a:t>
            </a:r>
          </a:p>
        </p:txBody>
      </p:sp>
      <p:sp>
        <p:nvSpPr>
          <p:cNvPr id="11" name="Text Box 7"/>
          <p:cNvSpPr txBox="1">
            <a:spLocks noChangeArrowheads="1"/>
          </p:cNvSpPr>
          <p:nvPr/>
        </p:nvSpPr>
        <p:spPr bwMode="auto">
          <a:xfrm>
            <a:off x="7468168" y="6051614"/>
            <a:ext cx="685865" cy="45727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fontAlgn="base">
              <a:spcBef>
                <a:spcPct val="0"/>
              </a:spcBef>
              <a:spcAft>
                <a:spcPct val="0"/>
              </a:spcAft>
            </a:pPr>
            <a:r>
              <a:rPr lang="en-US" sz="1100" b="1" dirty="0">
                <a:solidFill>
                  <a:srgbClr val="000000"/>
                </a:solidFill>
                <a:latin typeface="Cambria" charset="0"/>
                <a:ea typeface="Times New Roman" charset="0"/>
              </a:rPr>
              <a:t>Future</a:t>
            </a:r>
          </a:p>
        </p:txBody>
      </p:sp>
      <p:sp>
        <p:nvSpPr>
          <p:cNvPr id="12" name="Text Box 8"/>
          <p:cNvSpPr txBox="1">
            <a:spLocks noChangeArrowheads="1"/>
          </p:cNvSpPr>
          <p:nvPr/>
        </p:nvSpPr>
        <p:spPr bwMode="auto">
          <a:xfrm>
            <a:off x="2927039" y="6051614"/>
            <a:ext cx="541072" cy="45727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fontAlgn="base">
              <a:spcBef>
                <a:spcPct val="0"/>
              </a:spcBef>
              <a:spcAft>
                <a:spcPct val="0"/>
              </a:spcAft>
            </a:pPr>
            <a:r>
              <a:rPr lang="en-US" sz="1100" b="1" dirty="0">
                <a:solidFill>
                  <a:srgbClr val="000000"/>
                </a:solidFill>
                <a:latin typeface="Cambria" charset="0"/>
                <a:ea typeface="Times New Roman" charset="0"/>
              </a:rPr>
              <a:t>Past      </a:t>
            </a:r>
            <a:endParaRPr lang="en-US" sz="1100" b="1" dirty="0">
              <a:solidFill>
                <a:srgbClr val="000000"/>
              </a:solidFill>
              <a:latin typeface="Times New Roman" charset="0"/>
              <a:ea typeface="Times New Roman" charset="0"/>
            </a:endParaRPr>
          </a:p>
        </p:txBody>
      </p:sp>
      <p:sp>
        <p:nvSpPr>
          <p:cNvPr id="13" name="Text Box 9"/>
          <p:cNvSpPr txBox="1">
            <a:spLocks noChangeArrowheads="1"/>
          </p:cNvSpPr>
          <p:nvPr/>
        </p:nvSpPr>
        <p:spPr bwMode="auto">
          <a:xfrm>
            <a:off x="4419600" y="6051614"/>
            <a:ext cx="1828974" cy="45727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algn="ctr" fontAlgn="base">
              <a:spcBef>
                <a:spcPct val="0"/>
              </a:spcBef>
              <a:spcAft>
                <a:spcPct val="0"/>
              </a:spcAft>
            </a:pPr>
            <a:r>
              <a:rPr lang="en-US" sz="1400" b="1" dirty="0">
                <a:solidFill>
                  <a:srgbClr val="0000FF"/>
                </a:solidFill>
                <a:latin typeface="Cambria" charset="0"/>
                <a:ea typeface="Times New Roman" charset="0"/>
              </a:rPr>
              <a:t>TIME</a:t>
            </a:r>
          </a:p>
        </p:txBody>
      </p:sp>
      <p:sp>
        <p:nvSpPr>
          <p:cNvPr id="14" name="Text Box 10"/>
          <p:cNvSpPr txBox="1">
            <a:spLocks noChangeArrowheads="1"/>
          </p:cNvSpPr>
          <p:nvPr/>
        </p:nvSpPr>
        <p:spPr bwMode="auto">
          <a:xfrm>
            <a:off x="1524001" y="3993901"/>
            <a:ext cx="1371731" cy="45727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algn="ctr" fontAlgn="base">
              <a:spcBef>
                <a:spcPct val="0"/>
              </a:spcBef>
              <a:spcAft>
                <a:spcPct val="0"/>
              </a:spcAft>
            </a:pPr>
            <a:r>
              <a:rPr lang="en-US" sz="1400" b="1" dirty="0">
                <a:solidFill>
                  <a:srgbClr val="0000FF"/>
                </a:solidFill>
                <a:latin typeface="Cambria" charset="0"/>
                <a:ea typeface="Times New Roman" charset="0"/>
              </a:rPr>
              <a:t>BUSINESS VALUE</a:t>
            </a:r>
            <a:endParaRPr lang="en-US" sz="1400" b="1" dirty="0">
              <a:solidFill>
                <a:srgbClr val="0000FF"/>
              </a:solidFill>
              <a:latin typeface="Times New Roman" charset="0"/>
              <a:ea typeface="Times New Roman" charset="0"/>
            </a:endParaRPr>
          </a:p>
        </p:txBody>
      </p:sp>
      <p:sp>
        <p:nvSpPr>
          <p:cNvPr id="15" name="Arc 11"/>
          <p:cNvSpPr>
            <a:spLocks/>
          </p:cNvSpPr>
          <p:nvPr/>
        </p:nvSpPr>
        <p:spPr bwMode="auto">
          <a:xfrm>
            <a:off x="2895732" y="2813257"/>
            <a:ext cx="4321587" cy="3216764"/>
          </a:xfrm>
          <a:custGeom>
            <a:avLst/>
            <a:gdLst>
              <a:gd name="G0" fmla="+- 0 0 0"/>
              <a:gd name="G1" fmla="+- 21600 0 0"/>
              <a:gd name="G2" fmla="+- 21600 0 0"/>
              <a:gd name="T0" fmla="*/ 0 w 21599"/>
              <a:gd name="T1" fmla="*/ 0 h 21600"/>
              <a:gd name="T2" fmla="*/ 21599 w 21599"/>
              <a:gd name="T3" fmla="*/ 21529 h 21600"/>
              <a:gd name="T4" fmla="*/ 0 w 21599"/>
              <a:gd name="T5" fmla="*/ 21600 h 21600"/>
            </a:gdLst>
            <a:ahLst/>
            <a:cxnLst>
              <a:cxn ang="0">
                <a:pos x="T0" y="T1"/>
              </a:cxn>
              <a:cxn ang="0">
                <a:pos x="T2" y="T3"/>
              </a:cxn>
              <a:cxn ang="0">
                <a:pos x="T4" y="T5"/>
              </a:cxn>
            </a:cxnLst>
            <a:rect l="0" t="0" r="r" b="b"/>
            <a:pathLst>
              <a:path w="21599" h="21600" fill="none" extrusionOk="0">
                <a:moveTo>
                  <a:pt x="0" y="-1"/>
                </a:moveTo>
                <a:cubicBezTo>
                  <a:pt x="11901" y="-1"/>
                  <a:pt x="21560" y="9627"/>
                  <a:pt x="21599" y="21528"/>
                </a:cubicBezTo>
              </a:path>
              <a:path w="21599" h="21600" stroke="0" extrusionOk="0">
                <a:moveTo>
                  <a:pt x="0" y="-1"/>
                </a:moveTo>
                <a:cubicBezTo>
                  <a:pt x="11901" y="-1"/>
                  <a:pt x="21560" y="9627"/>
                  <a:pt x="21599" y="21528"/>
                </a:cubicBezTo>
                <a:lnTo>
                  <a:pt x="0" y="21600"/>
                </a:lnTo>
                <a:close/>
              </a:path>
            </a:pathLst>
          </a:custGeom>
          <a:noFill/>
          <a:ln w="44450">
            <a:solidFill>
              <a:srgbClr val="4A7EBB"/>
            </a:solidFill>
            <a:round/>
            <a:headEnd/>
            <a:tailEnd/>
          </a:ln>
          <a:effectLst>
            <a:outerShdw blurRad="38100" dist="25400" dir="5400000" algn="ctr" rotWithShape="0">
              <a:srgbClr val="000000">
                <a:alpha val="35001"/>
              </a:srgbClr>
            </a:outerShdw>
          </a:effectLst>
        </p:spPr>
        <p:txBody>
          <a:bodyPr vert="horz" wrap="square" lIns="91440" tIns="91440" rIns="91440" bIns="91440" numCol="1" anchor="t" anchorCtr="0" compatLnSpc="1">
            <a:prstTxWarp prst="textNoShape">
              <a:avLst/>
            </a:prstTxWarp>
          </a:bodyPr>
          <a:lstStyle/>
          <a:p>
            <a:pPr fontAlgn="base">
              <a:spcBef>
                <a:spcPct val="0"/>
              </a:spcBef>
              <a:spcAft>
                <a:spcPct val="0"/>
              </a:spcAft>
            </a:pPr>
            <a:endParaRPr lang="en-US" sz="1200">
              <a:solidFill>
                <a:srgbClr val="000000"/>
              </a:solidFill>
              <a:latin typeface="Times New Roman" charset="0"/>
              <a:ea typeface="Times New Roman" charset="0"/>
            </a:endParaRPr>
          </a:p>
        </p:txBody>
      </p:sp>
      <p:sp>
        <p:nvSpPr>
          <p:cNvPr id="16" name="Text Box 12"/>
          <p:cNvSpPr txBox="1">
            <a:spLocks noChangeArrowheads="1"/>
          </p:cNvSpPr>
          <p:nvPr/>
        </p:nvSpPr>
        <p:spPr bwMode="auto">
          <a:xfrm>
            <a:off x="3124354" y="4322534"/>
            <a:ext cx="1078461" cy="790393"/>
          </a:xfrm>
          <a:prstGeom prst="rect">
            <a:avLst/>
          </a:prstGeom>
          <a:solidFill>
            <a:schemeClr val="bg1"/>
          </a:solidFill>
          <a:ln w="9525">
            <a:noFill/>
            <a:miter lim="800000"/>
            <a:headEnd/>
            <a:tailEnd/>
          </a:ln>
        </p:spPr>
        <p:txBody>
          <a:bodyPr vert="horz" wrap="square" lIns="91440" tIns="91440" rIns="91440" bIns="91440" numCol="1" anchor="ctr" anchorCtr="0" compatLnSpc="1">
            <a:prstTxWarp prst="textNoShape">
              <a:avLst/>
            </a:prstTxWarp>
          </a:bodyPr>
          <a:lstStyle/>
          <a:p>
            <a:pPr algn="ctr" fontAlgn="base">
              <a:spcBef>
                <a:spcPct val="0"/>
              </a:spcBef>
              <a:spcAft>
                <a:spcPct val="0"/>
              </a:spcAft>
            </a:pPr>
            <a:r>
              <a:rPr lang="en-US" sz="1200" dirty="0">
                <a:solidFill>
                  <a:srgbClr val="000000"/>
                </a:solidFill>
                <a:latin typeface="Cambria" charset="0"/>
                <a:ea typeface="Times New Roman" charset="0"/>
              </a:rPr>
              <a:t>Business </a:t>
            </a:r>
          </a:p>
          <a:p>
            <a:pPr algn="ctr" fontAlgn="base">
              <a:spcBef>
                <a:spcPct val="0"/>
              </a:spcBef>
              <a:spcAft>
                <a:spcPct val="0"/>
              </a:spcAft>
            </a:pPr>
            <a:r>
              <a:rPr lang="en-US" sz="1200" dirty="0">
                <a:solidFill>
                  <a:srgbClr val="000000"/>
                </a:solidFill>
                <a:latin typeface="Cambria" charset="0"/>
                <a:ea typeface="Times New Roman" charset="0"/>
              </a:rPr>
              <a:t>Intelligence</a:t>
            </a:r>
          </a:p>
        </p:txBody>
      </p:sp>
      <p:graphicFrame>
        <p:nvGraphicFramePr>
          <p:cNvPr id="17" name="Table 16"/>
          <p:cNvGraphicFramePr>
            <a:graphicFrameLocks noGrp="1"/>
          </p:cNvGraphicFramePr>
          <p:nvPr>
            <p:extLst/>
          </p:nvPr>
        </p:nvGraphicFramePr>
        <p:xfrm>
          <a:off x="6629401" y="1447798"/>
          <a:ext cx="3821173" cy="2209800"/>
        </p:xfrm>
        <a:graphic>
          <a:graphicData uri="http://schemas.openxmlformats.org/drawingml/2006/table">
            <a:tbl>
              <a:tblPr firstCol="1">
                <a:tableStyleId>{5C22544A-7EE6-4342-B048-85BDC9FD1C3A}</a:tableStyleId>
              </a:tblPr>
              <a:tblGrid>
                <a:gridCol w="1019827">
                  <a:extLst>
                    <a:ext uri="{9D8B030D-6E8A-4147-A177-3AD203B41FA5}">
                      <a16:colId xmlns:a16="http://schemas.microsoft.com/office/drawing/2014/main" val="20000"/>
                    </a:ext>
                  </a:extLst>
                </a:gridCol>
                <a:gridCol w="2801346">
                  <a:extLst>
                    <a:ext uri="{9D8B030D-6E8A-4147-A177-3AD203B41FA5}">
                      <a16:colId xmlns:a16="http://schemas.microsoft.com/office/drawing/2014/main" val="20001"/>
                    </a:ext>
                  </a:extLst>
                </a:gridCol>
              </a:tblGrid>
              <a:tr h="122779">
                <a:tc gridSpan="2">
                  <a:txBody>
                    <a:bodyPr/>
                    <a:lstStyle/>
                    <a:p>
                      <a:r>
                        <a:rPr lang="en-US" sz="1400" dirty="0">
                          <a:solidFill>
                            <a:schemeClr val="tx1"/>
                          </a:solidFill>
                        </a:rPr>
                        <a:t>Predictive Analytics &amp; Data Mining  </a:t>
                      </a:r>
                    </a:p>
                    <a:p>
                      <a:r>
                        <a:rPr lang="en-US" sz="1400" dirty="0">
                          <a:solidFill>
                            <a:schemeClr val="tx1"/>
                          </a:solidFill>
                        </a:rPr>
                        <a:t>(Data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71450" indent="-171450">
                        <a:buFont typeface="Arial" pitchFamily="34" charset="0"/>
                        <a:buChar char="•"/>
                      </a:pPr>
                      <a:endParaRPr lang="en-US" sz="1100" dirty="0"/>
                    </a:p>
                  </a:txBody>
                  <a:tcPr/>
                </a:tc>
                <a:extLst>
                  <a:ext uri="{0D108BD9-81ED-4DB2-BD59-A6C34878D82A}">
                    <a16:rowId xmlns:a16="http://schemas.microsoft.com/office/drawing/2014/main" val="10000"/>
                  </a:ext>
                </a:extLst>
              </a:tr>
              <a:tr h="122779">
                <a:tc>
                  <a:txBody>
                    <a:bodyPr/>
                    <a:lstStyle/>
                    <a:p>
                      <a:r>
                        <a:rPr lang="en-US" sz="1100" dirty="0">
                          <a:solidFill>
                            <a:schemeClr val="tx1"/>
                          </a:solidFill>
                        </a:rPr>
                        <a:t>Typical </a:t>
                      </a:r>
                      <a:r>
                        <a:rPr lang="en-US" sz="1100" baseline="0" dirty="0">
                          <a:solidFill>
                            <a:schemeClr val="tx1"/>
                          </a:solidFill>
                        </a:rPr>
                        <a:t> Techniques &amp; Data Types</a:t>
                      </a: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itchFamily="34" charset="0"/>
                        <a:buChar char="•"/>
                      </a:pPr>
                      <a:r>
                        <a:rPr lang="en-US" sz="1100" dirty="0">
                          <a:solidFill>
                            <a:schemeClr val="tx1"/>
                          </a:solidFill>
                        </a:rPr>
                        <a:t>Optimization, predictive modeling, forecasting, statistical analysis</a:t>
                      </a:r>
                    </a:p>
                    <a:p>
                      <a:pPr marL="171450" indent="-171450">
                        <a:buFont typeface="Arial" pitchFamily="34" charset="0"/>
                        <a:buChar char="•"/>
                      </a:pPr>
                      <a:r>
                        <a:rPr lang="en-US" sz="1100" dirty="0">
                          <a:solidFill>
                            <a:schemeClr val="tx1"/>
                          </a:solidFill>
                        </a:rPr>
                        <a:t>Structured/unstructured data, many types of sources, very large data 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Common Questions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itchFamily="34" charset="0"/>
                        <a:buChar char="•"/>
                      </a:pPr>
                      <a:r>
                        <a:rPr lang="en-US" sz="1100" dirty="0">
                          <a:solidFill>
                            <a:schemeClr val="tx1"/>
                          </a:solidFill>
                        </a:rPr>
                        <a:t>What</a:t>
                      </a:r>
                      <a:r>
                        <a:rPr lang="en-US" sz="1100" baseline="0" dirty="0">
                          <a:solidFill>
                            <a:schemeClr val="tx1"/>
                          </a:solidFill>
                        </a:rPr>
                        <a:t> if…..?</a:t>
                      </a:r>
                    </a:p>
                    <a:p>
                      <a:pPr marL="171450" indent="-171450">
                        <a:buFont typeface="Arial" pitchFamily="34" charset="0"/>
                        <a:buChar char="•"/>
                      </a:pPr>
                      <a:r>
                        <a:rPr lang="en-US" sz="1100" dirty="0">
                          <a:solidFill>
                            <a:schemeClr val="tx1"/>
                          </a:solidFill>
                        </a:rPr>
                        <a:t>What’s the optimal scenario for our business ? </a:t>
                      </a:r>
                    </a:p>
                    <a:p>
                      <a:pPr marL="171450" indent="-171450">
                        <a:buFont typeface="Arial" pitchFamily="34" charset="0"/>
                        <a:buChar char="•"/>
                      </a:pPr>
                      <a:r>
                        <a:rPr lang="en-US" sz="1100" dirty="0">
                          <a:solidFill>
                            <a:schemeClr val="tx1"/>
                          </a:solidFill>
                        </a:rPr>
                        <a:t>What will happen next? What if these trends continue?</a:t>
                      </a:r>
                      <a:r>
                        <a:rPr lang="en-US" sz="1100" baseline="0" dirty="0">
                          <a:solidFill>
                            <a:schemeClr val="tx1"/>
                          </a:solidFill>
                        </a:rPr>
                        <a:t> </a:t>
                      </a:r>
                      <a:r>
                        <a:rPr lang="en-US" sz="1100" dirty="0">
                          <a:solidFill>
                            <a:schemeClr val="tx1"/>
                          </a:solidFill>
                        </a:rPr>
                        <a:t>Why is this happening?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8" name="Line Callout 1 (Accent Bar) 17"/>
          <p:cNvSpPr/>
          <p:nvPr/>
        </p:nvSpPr>
        <p:spPr>
          <a:xfrm>
            <a:off x="7203978" y="1523999"/>
            <a:ext cx="3167680" cy="1662707"/>
          </a:xfrm>
          <a:prstGeom prst="accentCallout1">
            <a:avLst>
              <a:gd name="adj1" fmla="val 64904"/>
              <a:gd name="adj2" fmla="val -20654"/>
              <a:gd name="adj3" fmla="val 110709"/>
              <a:gd name="adj4" fmla="val -80546"/>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9" name="Line Callout 1 (Accent Bar) 18"/>
          <p:cNvSpPr/>
          <p:nvPr/>
        </p:nvSpPr>
        <p:spPr>
          <a:xfrm>
            <a:off x="6966920" y="3733799"/>
            <a:ext cx="3167680" cy="1609829"/>
          </a:xfrm>
          <a:prstGeom prst="accentCallout1">
            <a:avLst>
              <a:gd name="adj1" fmla="val 53128"/>
              <a:gd name="adj2" fmla="val -12909"/>
              <a:gd name="adj3" fmla="val 52963"/>
              <a:gd name="adj4" fmla="val -87338"/>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aphicFrame>
        <p:nvGraphicFramePr>
          <p:cNvPr id="20" name="Table 19"/>
          <p:cNvGraphicFramePr>
            <a:graphicFrameLocks noGrp="1"/>
          </p:cNvGraphicFramePr>
          <p:nvPr>
            <p:extLst/>
          </p:nvPr>
        </p:nvGraphicFramePr>
        <p:xfrm>
          <a:off x="6629401" y="3797966"/>
          <a:ext cx="3821173" cy="1996440"/>
        </p:xfrm>
        <a:graphic>
          <a:graphicData uri="http://schemas.openxmlformats.org/drawingml/2006/table">
            <a:tbl>
              <a:tblPr firstCol="1">
                <a:tableStyleId>{5C22544A-7EE6-4342-B048-85BDC9FD1C3A}</a:tableStyleId>
              </a:tblPr>
              <a:tblGrid>
                <a:gridCol w="1041778">
                  <a:extLst>
                    <a:ext uri="{9D8B030D-6E8A-4147-A177-3AD203B41FA5}">
                      <a16:colId xmlns:a16="http://schemas.microsoft.com/office/drawing/2014/main" val="20000"/>
                    </a:ext>
                  </a:extLst>
                </a:gridCol>
                <a:gridCol w="2779395">
                  <a:extLst>
                    <a:ext uri="{9D8B030D-6E8A-4147-A177-3AD203B41FA5}">
                      <a16:colId xmlns:a16="http://schemas.microsoft.com/office/drawing/2014/main" val="20001"/>
                    </a:ext>
                  </a:extLst>
                </a:gridCol>
              </a:tblGrid>
              <a:tr h="122779">
                <a:tc gridSpan="2">
                  <a:txBody>
                    <a:bodyPr/>
                    <a:lstStyle/>
                    <a:p>
                      <a:r>
                        <a:rPr lang="en-US" sz="1400" dirty="0">
                          <a:solidFill>
                            <a:schemeClr val="tx1"/>
                          </a:solidFill>
                        </a:rPr>
                        <a:t>Business Intelligence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71450" indent="-171450">
                        <a:buFont typeface="Arial" pitchFamily="34" charset="0"/>
                        <a:buChar char="•"/>
                      </a:pPr>
                      <a:endParaRPr lang="en-US" sz="1100" dirty="0"/>
                    </a:p>
                  </a:txBody>
                  <a:tcPr/>
                </a:tc>
                <a:extLst>
                  <a:ext uri="{0D108BD9-81ED-4DB2-BD59-A6C34878D82A}">
                    <a16:rowId xmlns:a16="http://schemas.microsoft.com/office/drawing/2014/main" val="10000"/>
                  </a:ext>
                </a:extLst>
              </a:tr>
              <a:tr h="122779">
                <a:tc>
                  <a:txBody>
                    <a:bodyPr/>
                    <a:lstStyle/>
                    <a:p>
                      <a:r>
                        <a:rPr lang="en-US" sz="1100" dirty="0">
                          <a:solidFill>
                            <a:schemeClr val="tx1"/>
                          </a:solidFill>
                        </a:rPr>
                        <a:t>Typical </a:t>
                      </a:r>
                      <a:r>
                        <a:rPr lang="en-US" sz="1100" baseline="0" dirty="0">
                          <a:solidFill>
                            <a:schemeClr val="tx1"/>
                          </a:solidFill>
                        </a:rPr>
                        <a:t> Techniques &amp; Data Types</a:t>
                      </a: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itchFamily="34" charset="0"/>
                        <a:buChar char="•"/>
                      </a:pPr>
                      <a:r>
                        <a:rPr lang="en-US" sz="1100" dirty="0">
                          <a:solidFill>
                            <a:schemeClr val="tx1"/>
                          </a:solidFill>
                        </a:rPr>
                        <a:t>Standard</a:t>
                      </a:r>
                      <a:r>
                        <a:rPr lang="en-US" sz="1100" baseline="0" dirty="0">
                          <a:solidFill>
                            <a:schemeClr val="tx1"/>
                          </a:solidFill>
                        </a:rPr>
                        <a:t> and ad hoc reporting, dashboards, alerts, queries, details on demand </a:t>
                      </a:r>
                    </a:p>
                    <a:p>
                      <a:pPr marL="171450" indent="-171450">
                        <a:buFont typeface="Arial" pitchFamily="34" charset="0"/>
                        <a:buChar char="•"/>
                      </a:pPr>
                      <a:r>
                        <a:rPr lang="en-US" sz="1100" baseline="0" dirty="0">
                          <a:solidFill>
                            <a:schemeClr val="tx1"/>
                          </a:solidFill>
                        </a:rPr>
                        <a:t>Structured data, traditional sources, manageable data sets</a:t>
                      </a: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Common Questions </a:t>
                      </a:r>
                    </a:p>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itchFamily="34" charset="0"/>
                        <a:buChar char="•"/>
                      </a:pPr>
                      <a:r>
                        <a:rPr lang="en-US" sz="1100" dirty="0">
                          <a:solidFill>
                            <a:schemeClr val="tx1"/>
                          </a:solidFill>
                        </a:rPr>
                        <a:t>What happened last quarter?</a:t>
                      </a:r>
                    </a:p>
                    <a:p>
                      <a:pPr marL="171450" indent="-171450">
                        <a:buFont typeface="Arial" pitchFamily="34" charset="0"/>
                        <a:buChar char="•"/>
                      </a:pPr>
                      <a:r>
                        <a:rPr lang="en-US" sz="1100" dirty="0">
                          <a:solidFill>
                            <a:schemeClr val="tx1"/>
                          </a:solidFill>
                        </a:rPr>
                        <a:t>How</a:t>
                      </a:r>
                      <a:r>
                        <a:rPr lang="en-US" sz="1100" baseline="0" dirty="0">
                          <a:solidFill>
                            <a:schemeClr val="tx1"/>
                          </a:solidFill>
                        </a:rPr>
                        <a:t> many did we sell?</a:t>
                      </a:r>
                    </a:p>
                    <a:p>
                      <a:pPr marL="171450" indent="-171450">
                        <a:buFont typeface="Arial" pitchFamily="34" charset="0"/>
                        <a:buChar char="•"/>
                      </a:pPr>
                      <a:r>
                        <a:rPr lang="en-US" sz="1100" baseline="0" dirty="0">
                          <a:solidFill>
                            <a:schemeClr val="tx1"/>
                          </a:solidFill>
                        </a:rPr>
                        <a:t>Where is the problem? In which situations?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21" name="Group 2"/>
          <p:cNvGrpSpPr/>
          <p:nvPr/>
        </p:nvGrpSpPr>
        <p:grpSpPr>
          <a:xfrm>
            <a:off x="4114801" y="3337440"/>
            <a:ext cx="1013557" cy="777358"/>
            <a:chOff x="2732348" y="2943913"/>
            <a:chExt cx="1013557" cy="777358"/>
          </a:xfrm>
        </p:grpSpPr>
        <p:sp>
          <p:nvSpPr>
            <p:cNvPr id="22" name="Text Box 13"/>
            <p:cNvSpPr txBox="1">
              <a:spLocks noChangeArrowheads="1"/>
            </p:cNvSpPr>
            <p:nvPr/>
          </p:nvSpPr>
          <p:spPr bwMode="auto">
            <a:xfrm>
              <a:off x="2732348" y="2943913"/>
              <a:ext cx="1013557" cy="777358"/>
            </a:xfrm>
            <a:prstGeom prst="rect">
              <a:avLst/>
            </a:prstGeom>
            <a:solidFill>
              <a:schemeClr val="bg1"/>
            </a:solidFill>
            <a:ln w="9525">
              <a:noFill/>
              <a:miter lim="800000"/>
              <a:headEnd/>
              <a:tailEnd/>
            </a:ln>
          </p:spPr>
          <p:txBody>
            <a:bodyPr vert="horz" wrap="square" lIns="91440" tIns="91440" rIns="91440" bIns="91440" numCol="1" anchor="ctr" anchorCtr="0" compatLnSpc="1">
              <a:prstTxWarp prst="textNoShape">
                <a:avLst/>
              </a:prstTxWarp>
            </a:bodyPr>
            <a:lstStyle/>
            <a:p>
              <a:pPr algn="ctr" fontAlgn="base">
                <a:spcBef>
                  <a:spcPct val="0"/>
                </a:spcBef>
                <a:spcAft>
                  <a:spcPct val="0"/>
                </a:spcAft>
              </a:pPr>
              <a:r>
                <a:rPr lang="en-US" sz="1200" dirty="0">
                  <a:solidFill>
                    <a:srgbClr val="000000"/>
                  </a:solidFill>
                  <a:latin typeface="Cambria" charset="0"/>
                  <a:ea typeface="Times New Roman" charset="0"/>
                </a:rPr>
                <a:t>Data </a:t>
              </a:r>
            </a:p>
            <a:p>
              <a:pPr algn="ctr" fontAlgn="base">
                <a:spcBef>
                  <a:spcPct val="0"/>
                </a:spcBef>
                <a:spcAft>
                  <a:spcPct val="0"/>
                </a:spcAft>
              </a:pPr>
              <a:r>
                <a:rPr lang="en-US" sz="1200" dirty="0">
                  <a:solidFill>
                    <a:srgbClr val="000000"/>
                  </a:solidFill>
                  <a:latin typeface="Cambria" charset="0"/>
                  <a:ea typeface="Times New Roman" charset="0"/>
                </a:rPr>
                <a:t>Science</a:t>
              </a:r>
            </a:p>
          </p:txBody>
        </p:sp>
        <p:sp>
          <p:nvSpPr>
            <p:cNvPr id="23" name="Rounded Rectangle 22"/>
            <p:cNvSpPr/>
            <p:nvPr/>
          </p:nvSpPr>
          <p:spPr>
            <a:xfrm>
              <a:off x="2756714" y="2943913"/>
              <a:ext cx="917358" cy="745190"/>
            </a:xfrm>
            <a:prstGeom prst="round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sp>
        <p:nvSpPr>
          <p:cNvPr id="24" name="Rounded Rectangle 23"/>
          <p:cNvSpPr/>
          <p:nvPr/>
        </p:nvSpPr>
        <p:spPr>
          <a:xfrm>
            <a:off x="3189000" y="4335568"/>
            <a:ext cx="1013814" cy="777358"/>
          </a:xfrm>
          <a:prstGeom prst="round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5" name="Text Box 8"/>
          <p:cNvSpPr txBox="1">
            <a:spLocks noChangeArrowheads="1"/>
          </p:cNvSpPr>
          <p:nvPr/>
        </p:nvSpPr>
        <p:spPr bwMode="auto">
          <a:xfrm>
            <a:off x="2438336" y="5572751"/>
            <a:ext cx="627567" cy="45727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fontAlgn="base">
              <a:spcBef>
                <a:spcPct val="0"/>
              </a:spcBef>
              <a:spcAft>
                <a:spcPct val="0"/>
              </a:spcAft>
            </a:pPr>
            <a:r>
              <a:rPr lang="en-US" sz="1100" b="1" dirty="0">
                <a:solidFill>
                  <a:srgbClr val="000000"/>
                </a:solidFill>
                <a:latin typeface="Cambria" charset="0"/>
                <a:ea typeface="Times New Roman" charset="0"/>
              </a:rPr>
              <a:t>Low</a:t>
            </a:r>
            <a:endParaRPr lang="en-US" sz="1100" b="1" dirty="0">
              <a:solidFill>
                <a:srgbClr val="000000"/>
              </a:solidFill>
              <a:latin typeface="Times New Roman" charset="0"/>
              <a:ea typeface="Times New Roman" charset="0"/>
            </a:endParaRPr>
          </a:p>
        </p:txBody>
      </p:sp>
    </p:spTree>
    <p:extLst>
      <p:ext uri="{BB962C8B-B14F-4D97-AF65-F5344CB8AC3E}">
        <p14:creationId xmlns:p14="http://schemas.microsoft.com/office/powerpoint/2010/main" val="373393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87</TotalTime>
  <Words>1719</Words>
  <Application>Microsoft Office PowerPoint</Application>
  <PresentationFormat>Widescreen</PresentationFormat>
  <Paragraphs>184</Paragraphs>
  <Slides>18</Slides>
  <Notes>11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1" baseType="lpstr">
      <vt:lpstr>ＭＳ Ｐゴシック</vt:lpstr>
      <vt:lpstr>Arial</vt:lpstr>
      <vt:lpstr>Calibri</vt:lpstr>
      <vt:lpstr>Calibri Light</vt:lpstr>
      <vt:lpstr>Calisto MT</vt:lpstr>
      <vt:lpstr>Cambria</vt:lpstr>
      <vt:lpstr>MetaNormalLF-Roman</vt:lpstr>
      <vt:lpstr>新細明體</vt:lpstr>
      <vt:lpstr>Tahoma</vt:lpstr>
      <vt:lpstr>Times New Roman</vt:lpstr>
      <vt:lpstr>Wingdings</vt:lpstr>
      <vt:lpstr>Retrospect</vt:lpstr>
      <vt:lpstr>Microsoft Excel 97-2003 Worksheet</vt:lpstr>
      <vt:lpstr> Introduction Data Analytics  </vt:lpstr>
      <vt:lpstr>Learning Outcomes</vt:lpstr>
      <vt:lpstr>DATA ANALYTICS:</vt:lpstr>
      <vt:lpstr>WHY DO WE NEED DATA ANALYTICS</vt:lpstr>
      <vt:lpstr>ACTIVITIES IN DATA ANALYTICS</vt:lpstr>
      <vt:lpstr>Concepts and Terminology</vt:lpstr>
      <vt:lpstr>Concepts and Terminology- cont’d</vt:lpstr>
      <vt:lpstr>The Model Has Changed…</vt:lpstr>
      <vt:lpstr>Business Intelligence vs. Data Science</vt:lpstr>
      <vt:lpstr>Business Drivers for Analytics</vt:lpstr>
      <vt:lpstr>Opportunities for a New Approach to Analytics</vt:lpstr>
      <vt:lpstr>Examples of Big Data Analytics </vt:lpstr>
      <vt:lpstr>Predictive analytics</vt:lpstr>
      <vt:lpstr>Prescriptive Analytics</vt:lpstr>
      <vt:lpstr>Descriptive Analytics</vt:lpstr>
      <vt:lpstr>Diagnostic Analytics</vt:lpstr>
      <vt:lpstr>Data analytics framework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&amp; Overview  </dc:title>
  <dc:creator>Ibrahim Abaker Targio Hashem</dc:creator>
  <cp:lastModifiedBy>Ibrahim Abaker Targio Hashem</cp:lastModifiedBy>
  <cp:revision>40</cp:revision>
  <dcterms:created xsi:type="dcterms:W3CDTF">2018-09-22T03:09:11Z</dcterms:created>
  <dcterms:modified xsi:type="dcterms:W3CDTF">2018-09-22T04:37:57Z</dcterms:modified>
</cp:coreProperties>
</file>