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6" r:id="rId2"/>
    <p:sldId id="342" r:id="rId3"/>
    <p:sldId id="343" r:id="rId4"/>
    <p:sldId id="344" r:id="rId5"/>
    <p:sldId id="364" r:id="rId6"/>
    <p:sldId id="346" r:id="rId7"/>
    <p:sldId id="347" r:id="rId8"/>
    <p:sldId id="348" r:id="rId9"/>
    <p:sldId id="349" r:id="rId10"/>
    <p:sldId id="350" r:id="rId11"/>
    <p:sldId id="351" r:id="rId12"/>
    <p:sldId id="309" r:id="rId13"/>
    <p:sldId id="310" r:id="rId14"/>
    <p:sldId id="311" r:id="rId15"/>
    <p:sldId id="313" r:id="rId16"/>
    <p:sldId id="317" r:id="rId17"/>
    <p:sldId id="352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24" r:id="rId28"/>
    <p:sldId id="325" r:id="rId29"/>
    <p:sldId id="326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07" r:id="rId45"/>
  </p:sldIdLst>
  <p:sldSz cx="12801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55" d="100"/>
          <a:sy n="55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1461-B3FC-476A-BD2E-308C649AA6D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17A2A-5CB2-488E-9126-DC5F5C46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7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1pPr>
    <a:lvl2pPr marL="489113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2pPr>
    <a:lvl3pPr marL="978225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3pPr>
    <a:lvl4pPr marL="1467338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4pPr>
    <a:lvl5pPr marL="1956450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5pPr>
    <a:lvl6pPr marL="2445563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6pPr>
    <a:lvl7pPr marL="2934675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7pPr>
    <a:lvl8pPr marL="3423788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8pPr>
    <a:lvl9pPr marL="3912900" algn="l" defTabSz="97822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54FC8-96C1-4CC8-B73D-FFC6C20A1A6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2038" y="696913"/>
            <a:ext cx="4873625" cy="3481387"/>
          </a:xfrm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r>
              <a:rPr lang="en-US" altLang="en-US" sz="2400"/>
              <a:t>Here I’m showing some data to cluster</a:t>
            </a:r>
          </a:p>
          <a:p>
            <a:r>
              <a:rPr lang="en-US" altLang="en-US" sz="2400"/>
              <a:t>Let’s say high-D data, but projected it down to 2 most important dimensions for clustering</a:t>
            </a:r>
          </a:p>
          <a:p>
            <a:r>
              <a:rPr lang="en-US" altLang="en-US" sz="2400"/>
              <a:t>It’s obvious to us even with 2-D projection that red points shouldn’t be in same cluster</a:t>
            </a:r>
          </a:p>
          <a:p>
            <a:r>
              <a:rPr lang="en-US" altLang="en-US" sz="2400"/>
              <a:t>But, standard clustering algorithm like GAC needs to compare these using all dimensions of the data</a:t>
            </a:r>
          </a:p>
          <a:p>
            <a:endParaRPr lang="en-US" altLang="en-US" sz="2400"/>
          </a:p>
          <a:p>
            <a:r>
              <a:rPr lang="en-US" altLang="en-US" sz="2400"/>
              <a:t>However, different story for the blue points.</a:t>
            </a:r>
          </a:p>
          <a:p>
            <a:r>
              <a:rPr lang="en-US" altLang="en-US" sz="2400"/>
              <a:t>Here, using the projection, we don’t know if they are in the same cluster.</a:t>
            </a:r>
          </a:p>
          <a:p>
            <a:r>
              <a:rPr lang="en-US" altLang="en-US" sz="2400"/>
              <a:t>We’d want to use the high-D metric to determine if there should be clustered together or apart.</a:t>
            </a:r>
          </a:p>
          <a:p>
            <a:endParaRPr lang="en-US" altLang="en-US" sz="2400"/>
          </a:p>
          <a:p>
            <a:r>
              <a:rPr lang="en-US" altLang="en-US" sz="2400"/>
              <a:t>We can encode exactly this type of information in an overlapping clustering of the data created by the inexpensive distance metric</a:t>
            </a:r>
          </a:p>
        </p:txBody>
      </p:sp>
    </p:spTree>
    <p:extLst>
      <p:ext uri="{BB962C8B-B14F-4D97-AF65-F5344CB8AC3E}">
        <p14:creationId xmlns:p14="http://schemas.microsoft.com/office/powerpoint/2010/main" val="53050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For a dendrogram tree, its horizontal axis indexes all objects in a given data set, while its vertical axis expresses the lifetime of all possible cluster formation.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The lifetime of a cluster (individual cluster) in the dendrogram is defined as a distance interval from the moment that the cluster is created to the moment that it disappears by merging with other clusters.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68E412-3A6F-4889-93CA-91077A1EBE5F}" type="slidenum">
              <a:rPr lang="en-US" altLang="en-US" sz="13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87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89AB94-FAD3-4B6C-87E6-126628F29DE2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0627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A64911-EEAA-420E-AC74-958087DFD0F2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518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CECEE-E6CB-409B-A243-FA8F92B95CA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2038" y="696913"/>
            <a:ext cx="4873625" cy="3481387"/>
          </a:xfrm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r>
              <a:rPr lang="en-US" altLang="en-US" sz="2400"/>
              <a:t>Here I’m showing some data to cluster</a:t>
            </a:r>
          </a:p>
          <a:p>
            <a:r>
              <a:rPr lang="en-US" altLang="en-US" sz="2400"/>
              <a:t>Let’s say high-D data, but projected it down to 2 most important dimensions for clustering</a:t>
            </a:r>
          </a:p>
          <a:p>
            <a:r>
              <a:rPr lang="en-US" altLang="en-US" sz="2400"/>
              <a:t>It’s obvious to us even with 2-D projection that red points shouldn’t be in same cluster</a:t>
            </a:r>
          </a:p>
          <a:p>
            <a:r>
              <a:rPr lang="en-US" altLang="en-US" sz="2400"/>
              <a:t>But, standard clustering algorithm like GAC needs to compare these using all dimensions of the data</a:t>
            </a:r>
          </a:p>
          <a:p>
            <a:endParaRPr lang="en-US" altLang="en-US" sz="2400"/>
          </a:p>
          <a:p>
            <a:r>
              <a:rPr lang="en-US" altLang="en-US" sz="2400"/>
              <a:t>However, different story for the blue points.</a:t>
            </a:r>
          </a:p>
          <a:p>
            <a:r>
              <a:rPr lang="en-US" altLang="en-US" sz="2400"/>
              <a:t>Here, using the projection, we don’t know if they are in the same cluster.</a:t>
            </a:r>
          </a:p>
          <a:p>
            <a:r>
              <a:rPr lang="en-US" altLang="en-US" sz="2400"/>
              <a:t>We’d want to use the high-D metric to determine if there should be clustered together or apart.</a:t>
            </a:r>
          </a:p>
          <a:p>
            <a:endParaRPr lang="en-US" altLang="en-US" sz="2400"/>
          </a:p>
          <a:p>
            <a:r>
              <a:rPr lang="en-US" altLang="en-US" sz="2400"/>
              <a:t>We can encode exactly this type of information in an overlapping clustering of the data created by the inexpensive distance metric</a:t>
            </a:r>
          </a:p>
        </p:txBody>
      </p:sp>
    </p:spTree>
    <p:extLst>
      <p:ext uri="{BB962C8B-B14F-4D97-AF65-F5344CB8AC3E}">
        <p14:creationId xmlns:p14="http://schemas.microsoft.com/office/powerpoint/2010/main" val="600247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7A239-F15B-4943-B44D-061319F1D87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2038" y="696913"/>
            <a:ext cx="4873625" cy="3481387"/>
          </a:xfrm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r>
              <a:rPr lang="en-US" altLang="en-US" sz="2400"/>
              <a:t>Task: clustering bibliographic citations</a:t>
            </a:r>
          </a:p>
          <a:p>
            <a:endParaRPr lang="en-US" altLang="en-US" sz="2400"/>
          </a:p>
          <a:p>
            <a:r>
              <a:rPr lang="en-US" altLang="en-US" sz="2400"/>
              <a:t>Here are 3 citations from bibliography sections of 3 different papers.  First two clustered together.  Third refers to different paper and forms separate cluster</a:t>
            </a:r>
          </a:p>
          <a:p>
            <a:endParaRPr lang="en-US" altLang="en-US" sz="2400"/>
          </a:p>
          <a:p>
            <a:r>
              <a:rPr lang="en-US" altLang="en-US" sz="2400"/>
              <a:t>Note that variations in formatting, field ordering, abbreviation and even misspellings and misinformation make this a challenging clustering problem.</a:t>
            </a:r>
          </a:p>
          <a:p>
            <a:endParaRPr lang="en-US" altLang="en-US" sz="2400"/>
          </a:p>
          <a:p>
            <a:r>
              <a:rPr lang="en-US" altLang="en-US" sz="2400"/>
              <a:t>Why collected this data?</a:t>
            </a:r>
          </a:p>
        </p:txBody>
      </p:sp>
    </p:spTree>
    <p:extLst>
      <p:ext uri="{BB962C8B-B14F-4D97-AF65-F5344CB8AC3E}">
        <p14:creationId xmlns:p14="http://schemas.microsoft.com/office/powerpoint/2010/main" val="28596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B590E-6773-46CF-B04E-349FF781995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2038" y="696913"/>
            <a:ext cx="4873625" cy="3481387"/>
          </a:xfrm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r>
              <a:rPr lang="en-US" altLang="en-US" sz="2400"/>
              <a:t>Task: clustering bibliographic citations</a:t>
            </a:r>
          </a:p>
          <a:p>
            <a:endParaRPr lang="en-US" altLang="en-US" sz="2400"/>
          </a:p>
          <a:p>
            <a:r>
              <a:rPr lang="en-US" altLang="en-US" sz="2400"/>
              <a:t>Here are 3 citations from bibliography sections of 3 different papers.  First two clustered together.  Third refers to different paper and forms separate cluster</a:t>
            </a:r>
          </a:p>
          <a:p>
            <a:endParaRPr lang="en-US" altLang="en-US" sz="2400"/>
          </a:p>
          <a:p>
            <a:r>
              <a:rPr lang="en-US" altLang="en-US" sz="2400"/>
              <a:t>Note that variations in formatting, field ordering, abbreviation and even misspellings and misinformation make this a challenging clustering problem.</a:t>
            </a:r>
          </a:p>
          <a:p>
            <a:endParaRPr lang="en-US" altLang="en-US" sz="2400"/>
          </a:p>
          <a:p>
            <a:r>
              <a:rPr lang="en-US" altLang="en-US" sz="2400"/>
              <a:t>Why collected this data?</a:t>
            </a:r>
          </a:p>
        </p:txBody>
      </p:sp>
    </p:spTree>
    <p:extLst>
      <p:ext uri="{BB962C8B-B14F-4D97-AF65-F5344CB8AC3E}">
        <p14:creationId xmlns:p14="http://schemas.microsoft.com/office/powerpoint/2010/main" val="211951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B7FE5-7834-4E69-A563-59EDD888DF6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696913"/>
            <a:ext cx="4868862" cy="3479800"/>
          </a:xfrm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08488"/>
            <a:ext cx="5526088" cy="4178300"/>
          </a:xfrm>
        </p:spPr>
        <p:txBody>
          <a:bodyPr/>
          <a:lstStyle/>
          <a:p>
            <a:r>
              <a:rPr lang="en-US" altLang="en-US"/>
              <a:t>Final data set:</a:t>
            </a:r>
            <a:br>
              <a:rPr lang="en-US" altLang="en-US"/>
            </a:br>
            <a:r>
              <a:rPr lang="en-US" altLang="en-US"/>
              <a:t>	</a:t>
            </a:r>
          </a:p>
          <a:p>
            <a:r>
              <a:rPr lang="en-US" altLang="en-US"/>
              <a:t>Yahoo Science hierarchy, consisting of text of web pages pointed to by Yahoo, gathered summer of 1997.</a:t>
            </a:r>
          </a:p>
          <a:p>
            <a:r>
              <a:rPr lang="en-US" altLang="en-US"/>
              <a:t>	264 classes, only sample shown here.</a:t>
            </a:r>
          </a:p>
        </p:txBody>
      </p:sp>
    </p:spTree>
    <p:extLst>
      <p:ext uri="{BB962C8B-B14F-4D97-AF65-F5344CB8AC3E}">
        <p14:creationId xmlns:p14="http://schemas.microsoft.com/office/powerpoint/2010/main" val="125962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2DAD49-807F-41EC-942A-094DAF30C0CF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434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4F74B9-A2C4-4AFE-A673-4A8423E5030B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420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BC4B6A-FFB3-4CF1-9161-E1DCB4B672FE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>
                <a:latin typeface="Arial" panose="020B0604020202020204" pitchFamily="34" charset="0"/>
              </a:rPr>
              <a:t>Define D(C, C)=0, the distance between two exactly same clusters is ZERO!</a:t>
            </a:r>
          </a:p>
        </p:txBody>
      </p:sp>
    </p:spTree>
    <p:extLst>
      <p:ext uri="{BB962C8B-B14F-4D97-AF65-F5344CB8AC3E}">
        <p14:creationId xmlns:p14="http://schemas.microsoft.com/office/powerpoint/2010/main" val="297649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40244A-680A-4F6F-8F79-5E3946EC21EB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34598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35" y="8534400"/>
            <a:ext cx="12798267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8445755"/>
            <a:ext cx="127982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144" y="1011936"/>
            <a:ext cx="10561320" cy="4754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0666" spc="-6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53" y="5940828"/>
            <a:ext cx="10561320" cy="1524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67" baseline="0">
                <a:solidFill>
                  <a:schemeClr val="tx2"/>
                </a:solidFill>
                <a:latin typeface="+mj-lt"/>
              </a:defRPr>
            </a:lvl1pPr>
            <a:lvl2pPr marL="609585" indent="0" algn="ctr">
              <a:buNone/>
              <a:defRPr sz="3200"/>
            </a:lvl2pPr>
            <a:lvl3pPr marL="1219170" indent="0" algn="ctr">
              <a:buNone/>
              <a:defRPr sz="3200"/>
            </a:lvl3pPr>
            <a:lvl4pPr marL="1828754" indent="0" algn="ctr">
              <a:buNone/>
              <a:defRPr sz="2667"/>
            </a:lvl4pPr>
            <a:lvl5pPr marL="2438339" indent="0" algn="ctr">
              <a:buNone/>
              <a:defRPr sz="2667"/>
            </a:lvl5pPr>
            <a:lvl6pPr marL="3047924" indent="0" algn="ctr">
              <a:buNone/>
              <a:defRPr sz="2667"/>
            </a:lvl6pPr>
            <a:lvl7pPr marL="3657509" indent="0" algn="ctr">
              <a:buNone/>
              <a:defRPr sz="2667"/>
            </a:lvl7pPr>
            <a:lvl8pPr marL="4267093" indent="0" algn="ctr">
              <a:buNone/>
              <a:defRPr sz="2667"/>
            </a:lvl8pPr>
            <a:lvl9pPr marL="4876678" indent="0" algn="ctr">
              <a:buNone/>
              <a:defRPr sz="26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68042" y="5791200"/>
            <a:ext cx="103692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35" y="8534400"/>
            <a:ext cx="12798267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8445755"/>
            <a:ext cx="127982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53040"/>
            <a:ext cx="2760345" cy="7676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53039"/>
            <a:ext cx="8121015" cy="767656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220851"/>
            <a:ext cx="10561320" cy="193434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2634448"/>
            <a:ext cx="10561321" cy="53644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35" y="8534400"/>
            <a:ext cx="12798267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8445755"/>
            <a:ext cx="127982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1011936"/>
            <a:ext cx="10561320" cy="475488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0666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4" y="5937504"/>
            <a:ext cx="10561320" cy="1524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67" baseline="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68042" y="5791200"/>
            <a:ext cx="103692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2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52144" y="382139"/>
            <a:ext cx="10561320" cy="19343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2144" y="2460979"/>
            <a:ext cx="5184648" cy="53644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8816" y="2460982"/>
            <a:ext cx="5184648" cy="53644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52144" y="382139"/>
            <a:ext cx="10561320" cy="19343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4" y="2461403"/>
            <a:ext cx="5184648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667" b="0" cap="all" baseline="0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" y="3443112"/>
            <a:ext cx="5184648" cy="43823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8816" y="2461403"/>
            <a:ext cx="5184648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667" b="0" cap="all" baseline="0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8816" y="3443112"/>
            <a:ext cx="5184648" cy="43823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2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5" y="8534400"/>
            <a:ext cx="12798267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8445755"/>
            <a:ext cx="127982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25333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242074" y="0"/>
            <a:ext cx="67208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792479"/>
            <a:ext cx="3360420" cy="3048000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333" y="975360"/>
            <a:ext cx="7013150" cy="7010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3901440"/>
            <a:ext cx="3360420" cy="450549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8788" y="8613049"/>
            <a:ext cx="2749436" cy="486833"/>
          </a:xfrm>
        </p:spPr>
        <p:txBody>
          <a:bodyPr/>
          <a:lstStyle>
            <a:lvl1pPr algn="l">
              <a:defRPr/>
            </a:lvl1pPr>
          </a:lstStyle>
          <a:p>
            <a:fld id="{8561F225-C9C8-4E05-A46D-C05653972A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40630" y="8613049"/>
            <a:ext cx="4880610" cy="4868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604000"/>
            <a:ext cx="12798267" cy="2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553435"/>
            <a:ext cx="127982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6766560"/>
            <a:ext cx="10625328" cy="1097280"/>
          </a:xfrm>
        </p:spPr>
        <p:txBody>
          <a:bodyPr tIns="0" bIns="0" anchor="b">
            <a:no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801585" cy="6553435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267">
                <a:solidFill>
                  <a:schemeClr val="bg1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3" y="7876032"/>
            <a:ext cx="10625328" cy="79248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F225-C9C8-4E05-A46D-C05653972A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8534400"/>
            <a:ext cx="1280160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8445754"/>
            <a:ext cx="12801601" cy="8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144" y="382139"/>
            <a:ext cx="10561320" cy="1934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3" y="2460979"/>
            <a:ext cx="10561321" cy="53644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2146" y="8613049"/>
            <a:ext cx="259588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561F225-C9C8-4E05-A46D-C05653972A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0495" y="8613049"/>
            <a:ext cx="506394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5482" y="8613049"/>
            <a:ext cx="13776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4BC5F7FE-2F8F-4AAF-803F-A4D48D2BE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53209" y="2317127"/>
            <a:ext cx="104653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1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6400" kern="1200" spc="-6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90000"/>
        </a:lnSpc>
        <a:spcBef>
          <a:spcPts val="1600"/>
        </a:spcBef>
        <a:spcAft>
          <a:spcPts val="267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2051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55885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9719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3553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6663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3329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9995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26661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38.png"/><Relationship Id="rId4" Type="http://schemas.openxmlformats.org/officeDocument/2006/relationships/image" Target="../media/image4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9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knigam/15-505/clustering-lecture.ppt" TargetMode="External"/><Relationship Id="rId2" Type="http://schemas.openxmlformats.org/officeDocument/2006/relationships/hyperlink" Target="https://www.youtube.com/watch?v=EmxxOyLcYr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yllabus.cs.manchester.ac.uk/ugt/2017/COMP24111/materials/slides/Hierarchical.pp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982" y="3552092"/>
            <a:ext cx="9919855" cy="1617785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Clustering -Part II</a:t>
            </a:r>
            <a:r>
              <a:rPr lang="en-US" sz="8800" b="1" dirty="0" smtClean="0"/>
              <a:t> </a:t>
            </a:r>
            <a:endParaRPr lang="en-US" sz="8800" dirty="0"/>
          </a:p>
        </p:txBody>
      </p:sp>
      <p:sp>
        <p:nvSpPr>
          <p:cNvPr id="5" name="TextBox 4"/>
          <p:cNvSpPr txBox="1"/>
          <p:nvPr/>
        </p:nvSpPr>
        <p:spPr>
          <a:xfrm>
            <a:off x="706582" y="1342033"/>
            <a:ext cx="5550558" cy="94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Data Analytics -   WQD 7003</a:t>
            </a:r>
            <a:endParaRPr lang="en-US" sz="3600" b="1" dirty="0"/>
          </a:p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5250" name="AutoShape 2"/>
          <p:cNvCxnSpPr>
            <a:cxnSpLocks noChangeShapeType="1"/>
            <a:stCxn id="565269" idx="2"/>
            <a:endCxn id="565265" idx="0"/>
          </p:cNvCxnSpPr>
          <p:nvPr/>
        </p:nvCxnSpPr>
        <p:spPr bwMode="auto">
          <a:xfrm>
            <a:off x="6625167" y="4127501"/>
            <a:ext cx="719667" cy="1885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5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Clustering: Corpus browsing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609601" y="5060952"/>
            <a:ext cx="853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dairy</a:t>
            </a:r>
          </a:p>
        </p:txBody>
      </p:sp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1625601" y="5365752"/>
            <a:ext cx="9380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crops</a:t>
            </a:r>
          </a:p>
        </p:txBody>
      </p:sp>
      <p:sp>
        <p:nvSpPr>
          <p:cNvPr id="565254" name="Text Box 6"/>
          <p:cNvSpPr txBox="1">
            <a:spLocks noChangeArrowheads="1"/>
          </p:cNvSpPr>
          <p:nvPr/>
        </p:nvSpPr>
        <p:spPr bwMode="auto">
          <a:xfrm>
            <a:off x="2057400" y="5791201"/>
            <a:ext cx="15552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agronomy</a:t>
            </a:r>
          </a:p>
        </p:txBody>
      </p:sp>
      <p:sp>
        <p:nvSpPr>
          <p:cNvPr id="565255" name="Text Box 7"/>
          <p:cNvSpPr txBox="1">
            <a:spLocks noChangeArrowheads="1"/>
          </p:cNvSpPr>
          <p:nvPr/>
        </p:nvSpPr>
        <p:spPr bwMode="auto">
          <a:xfrm>
            <a:off x="719667" y="5892801"/>
            <a:ext cx="1210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forestry</a:t>
            </a:r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6375401" y="213360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7831667" y="5264152"/>
            <a:ext cx="474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AI</a:t>
            </a:r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8178800" y="5772152"/>
            <a:ext cx="715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HCI</a:t>
            </a:r>
          </a:p>
        </p:txBody>
      </p:sp>
      <p:sp>
        <p:nvSpPr>
          <p:cNvPr id="565259" name="Text Box 11"/>
          <p:cNvSpPr txBox="1">
            <a:spLocks noChangeArrowheads="1"/>
          </p:cNvSpPr>
          <p:nvPr/>
        </p:nvSpPr>
        <p:spPr bwMode="auto">
          <a:xfrm>
            <a:off x="10253134" y="5365752"/>
            <a:ext cx="78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craft</a:t>
            </a:r>
          </a:p>
        </p:txBody>
      </p:sp>
      <p:sp>
        <p:nvSpPr>
          <p:cNvPr id="565260" name="Text Box 12"/>
          <p:cNvSpPr txBox="1">
            <a:spLocks noChangeArrowheads="1"/>
          </p:cNvSpPr>
          <p:nvPr/>
        </p:nvSpPr>
        <p:spPr bwMode="auto">
          <a:xfrm>
            <a:off x="10557934" y="5772152"/>
            <a:ext cx="1383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missions</a:t>
            </a:r>
          </a:p>
        </p:txBody>
      </p:sp>
      <p:sp>
        <p:nvSpPr>
          <p:cNvPr id="565261" name="Rectangle 13"/>
          <p:cNvSpPr>
            <a:spLocks noChangeArrowheads="1"/>
          </p:cNvSpPr>
          <p:nvPr/>
        </p:nvSpPr>
        <p:spPr bwMode="auto">
          <a:xfrm>
            <a:off x="3462868" y="5264152"/>
            <a:ext cx="1109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botany</a:t>
            </a:r>
          </a:p>
        </p:txBody>
      </p:sp>
      <p:sp>
        <p:nvSpPr>
          <p:cNvPr id="565262" name="Rectangle 14"/>
          <p:cNvSpPr>
            <a:spLocks noChangeArrowheads="1"/>
          </p:cNvSpPr>
          <p:nvPr/>
        </p:nvSpPr>
        <p:spPr bwMode="auto">
          <a:xfrm>
            <a:off x="4191000" y="5873752"/>
            <a:ext cx="14189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evolution</a:t>
            </a:r>
          </a:p>
        </p:txBody>
      </p:sp>
      <p:sp>
        <p:nvSpPr>
          <p:cNvPr id="565263" name="Rectangle 15"/>
          <p:cNvSpPr>
            <a:spLocks noChangeArrowheads="1"/>
          </p:cNvSpPr>
          <p:nvPr/>
        </p:nvSpPr>
        <p:spPr bwMode="auto">
          <a:xfrm>
            <a:off x="4885267" y="5264152"/>
            <a:ext cx="647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cell</a:t>
            </a:r>
          </a:p>
        </p:txBody>
      </p:sp>
      <p:sp>
        <p:nvSpPr>
          <p:cNvPr id="565264" name="Text Box 16"/>
          <p:cNvSpPr txBox="1">
            <a:spLocks noChangeArrowheads="1"/>
          </p:cNvSpPr>
          <p:nvPr/>
        </p:nvSpPr>
        <p:spPr bwMode="auto">
          <a:xfrm>
            <a:off x="5588001" y="5607052"/>
            <a:ext cx="16914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magnetism</a:t>
            </a:r>
          </a:p>
        </p:txBody>
      </p:sp>
      <p:sp>
        <p:nvSpPr>
          <p:cNvPr id="565265" name="Text Box 17"/>
          <p:cNvSpPr txBox="1">
            <a:spLocks noChangeArrowheads="1"/>
          </p:cNvSpPr>
          <p:nvPr/>
        </p:nvSpPr>
        <p:spPr bwMode="auto">
          <a:xfrm>
            <a:off x="6663267" y="6013452"/>
            <a:ext cx="13147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relativity</a:t>
            </a:r>
          </a:p>
        </p:txBody>
      </p:sp>
      <p:sp>
        <p:nvSpPr>
          <p:cNvPr id="565266" name="Text Box 18"/>
          <p:cNvSpPr txBox="1">
            <a:spLocks noChangeArrowheads="1"/>
          </p:cNvSpPr>
          <p:nvPr/>
        </p:nvSpPr>
        <p:spPr bwMode="auto">
          <a:xfrm>
            <a:off x="8737601" y="5264152"/>
            <a:ext cx="1263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565267" name="Text Box 19"/>
          <p:cNvSpPr txBox="1">
            <a:spLocks noChangeArrowheads="1"/>
          </p:cNvSpPr>
          <p:nvPr/>
        </p:nvSpPr>
        <p:spPr bwMode="auto">
          <a:xfrm>
            <a:off x="1219201" y="3638552"/>
            <a:ext cx="1624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agriculture</a:t>
            </a:r>
          </a:p>
        </p:txBody>
      </p:sp>
      <p:sp>
        <p:nvSpPr>
          <p:cNvPr id="565268" name="Rectangle 20"/>
          <p:cNvSpPr>
            <a:spLocks noChangeArrowheads="1"/>
          </p:cNvSpPr>
          <p:nvPr/>
        </p:nvSpPr>
        <p:spPr bwMode="auto">
          <a:xfrm>
            <a:off x="3970867" y="3638552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biology</a:t>
            </a:r>
          </a:p>
        </p:txBody>
      </p:sp>
      <p:sp>
        <p:nvSpPr>
          <p:cNvPr id="565269" name="Text Box 21"/>
          <p:cNvSpPr txBox="1">
            <a:spLocks noChangeArrowheads="1"/>
          </p:cNvSpPr>
          <p:nvPr/>
        </p:nvSpPr>
        <p:spPr bwMode="auto">
          <a:xfrm>
            <a:off x="5994401" y="3638552"/>
            <a:ext cx="1212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physics</a:t>
            </a:r>
          </a:p>
        </p:txBody>
      </p:sp>
      <p:sp>
        <p:nvSpPr>
          <p:cNvPr id="565270" name="Text Box 22"/>
          <p:cNvSpPr txBox="1">
            <a:spLocks noChangeArrowheads="1"/>
          </p:cNvSpPr>
          <p:nvPr/>
        </p:nvSpPr>
        <p:spPr bwMode="auto">
          <a:xfrm>
            <a:off x="8238067" y="3638552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565271" name="Text Box 23"/>
          <p:cNvSpPr txBox="1">
            <a:spLocks noChangeArrowheads="1"/>
          </p:cNvSpPr>
          <p:nvPr/>
        </p:nvSpPr>
        <p:spPr bwMode="auto">
          <a:xfrm>
            <a:off x="10270067" y="3638552"/>
            <a:ext cx="10070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space</a:t>
            </a:r>
          </a:p>
        </p:txBody>
      </p:sp>
      <p:cxnSp>
        <p:nvCxnSpPr>
          <p:cNvPr id="565272" name="AutoShape 24"/>
          <p:cNvCxnSpPr>
            <a:cxnSpLocks noChangeShapeType="1"/>
            <a:stCxn id="565256" idx="3"/>
            <a:endCxn id="565267" idx="0"/>
          </p:cNvCxnSpPr>
          <p:nvPr/>
        </p:nvCxnSpPr>
        <p:spPr bwMode="auto">
          <a:xfrm flipH="1">
            <a:off x="2053167" y="2379134"/>
            <a:ext cx="4567767" cy="12594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3" name="AutoShape 25"/>
          <p:cNvCxnSpPr>
            <a:cxnSpLocks noChangeShapeType="1"/>
            <a:stCxn id="565256" idx="3"/>
            <a:endCxn id="565268" idx="0"/>
          </p:cNvCxnSpPr>
          <p:nvPr/>
        </p:nvCxnSpPr>
        <p:spPr bwMode="auto">
          <a:xfrm flipH="1">
            <a:off x="4576234" y="2379134"/>
            <a:ext cx="2044700" cy="12594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4" name="AutoShape 26"/>
          <p:cNvCxnSpPr>
            <a:cxnSpLocks noChangeShapeType="1"/>
            <a:stCxn id="565256" idx="3"/>
            <a:endCxn id="565269" idx="0"/>
          </p:cNvCxnSpPr>
          <p:nvPr/>
        </p:nvCxnSpPr>
        <p:spPr bwMode="auto">
          <a:xfrm>
            <a:off x="6620934" y="2379134"/>
            <a:ext cx="4233" cy="12594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5" name="AutoShape 27"/>
          <p:cNvCxnSpPr>
            <a:cxnSpLocks noChangeShapeType="1"/>
            <a:stCxn id="565256" idx="3"/>
            <a:endCxn id="565270" idx="0"/>
          </p:cNvCxnSpPr>
          <p:nvPr/>
        </p:nvCxnSpPr>
        <p:spPr bwMode="auto">
          <a:xfrm>
            <a:off x="6620934" y="2379134"/>
            <a:ext cx="1951567" cy="12594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6" name="AutoShape 28"/>
          <p:cNvCxnSpPr>
            <a:cxnSpLocks noChangeShapeType="1"/>
            <a:stCxn id="565256" idx="3"/>
            <a:endCxn id="565271" idx="0"/>
          </p:cNvCxnSpPr>
          <p:nvPr/>
        </p:nvCxnSpPr>
        <p:spPr bwMode="auto">
          <a:xfrm>
            <a:off x="6620934" y="2379134"/>
            <a:ext cx="4178300" cy="12594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7" name="AutoShape 29"/>
          <p:cNvCxnSpPr>
            <a:cxnSpLocks noChangeShapeType="1"/>
            <a:stCxn id="565267" idx="2"/>
            <a:endCxn id="565252" idx="0"/>
          </p:cNvCxnSpPr>
          <p:nvPr/>
        </p:nvCxnSpPr>
        <p:spPr bwMode="auto">
          <a:xfrm flipH="1">
            <a:off x="1062567" y="4127500"/>
            <a:ext cx="990600" cy="9334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8" name="AutoShape 30"/>
          <p:cNvCxnSpPr>
            <a:cxnSpLocks noChangeShapeType="1"/>
            <a:stCxn id="565268" idx="2"/>
            <a:endCxn id="565261" idx="0"/>
          </p:cNvCxnSpPr>
          <p:nvPr/>
        </p:nvCxnSpPr>
        <p:spPr bwMode="auto">
          <a:xfrm flipH="1">
            <a:off x="4042833" y="4127500"/>
            <a:ext cx="533400" cy="1136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79" name="AutoShape 31"/>
          <p:cNvCxnSpPr>
            <a:cxnSpLocks noChangeShapeType="1"/>
            <a:stCxn id="565268" idx="2"/>
            <a:endCxn id="565263" idx="0"/>
          </p:cNvCxnSpPr>
          <p:nvPr/>
        </p:nvCxnSpPr>
        <p:spPr bwMode="auto">
          <a:xfrm>
            <a:off x="4576233" y="4127500"/>
            <a:ext cx="660400" cy="1136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0" name="AutoShape 32"/>
          <p:cNvCxnSpPr>
            <a:cxnSpLocks noChangeShapeType="1"/>
            <a:stCxn id="565269" idx="2"/>
            <a:endCxn id="565264" idx="0"/>
          </p:cNvCxnSpPr>
          <p:nvPr/>
        </p:nvCxnSpPr>
        <p:spPr bwMode="auto">
          <a:xfrm flipH="1">
            <a:off x="6455834" y="4127501"/>
            <a:ext cx="169333" cy="14795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1" name="AutoShape 33"/>
          <p:cNvCxnSpPr>
            <a:cxnSpLocks noChangeShapeType="1"/>
            <a:stCxn id="565270" idx="2"/>
            <a:endCxn id="565257" idx="0"/>
          </p:cNvCxnSpPr>
          <p:nvPr/>
        </p:nvCxnSpPr>
        <p:spPr bwMode="auto">
          <a:xfrm flipH="1">
            <a:off x="8098367" y="4127500"/>
            <a:ext cx="474133" cy="1136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2" name="AutoShape 34"/>
          <p:cNvCxnSpPr>
            <a:cxnSpLocks noChangeShapeType="1"/>
            <a:stCxn id="565270" idx="2"/>
            <a:endCxn id="565266" idx="0"/>
          </p:cNvCxnSpPr>
          <p:nvPr/>
        </p:nvCxnSpPr>
        <p:spPr bwMode="auto">
          <a:xfrm>
            <a:off x="8572500" y="4127500"/>
            <a:ext cx="821267" cy="1136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3" name="AutoShape 35"/>
          <p:cNvCxnSpPr>
            <a:cxnSpLocks noChangeShapeType="1"/>
            <a:stCxn id="565271" idx="2"/>
            <a:endCxn id="565259" idx="0"/>
          </p:cNvCxnSpPr>
          <p:nvPr/>
        </p:nvCxnSpPr>
        <p:spPr bwMode="auto">
          <a:xfrm flipH="1">
            <a:off x="10672233" y="4127500"/>
            <a:ext cx="127000" cy="1238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4" name="AutoShape 36"/>
          <p:cNvCxnSpPr>
            <a:cxnSpLocks noChangeShapeType="1"/>
            <a:stCxn id="565271" idx="2"/>
            <a:endCxn id="565260" idx="0"/>
          </p:cNvCxnSpPr>
          <p:nvPr/>
        </p:nvCxnSpPr>
        <p:spPr bwMode="auto">
          <a:xfrm>
            <a:off x="10799234" y="4127500"/>
            <a:ext cx="474133" cy="1644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5" name="AutoShape 37"/>
          <p:cNvCxnSpPr>
            <a:cxnSpLocks noChangeShapeType="1"/>
            <a:stCxn id="565270" idx="2"/>
            <a:endCxn id="565258" idx="0"/>
          </p:cNvCxnSpPr>
          <p:nvPr/>
        </p:nvCxnSpPr>
        <p:spPr bwMode="auto">
          <a:xfrm flipH="1">
            <a:off x="8564033" y="4127500"/>
            <a:ext cx="8467" cy="16446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6" name="AutoShape 38"/>
          <p:cNvCxnSpPr>
            <a:cxnSpLocks noChangeShapeType="1"/>
            <a:stCxn id="565268" idx="2"/>
            <a:endCxn id="565262" idx="0"/>
          </p:cNvCxnSpPr>
          <p:nvPr/>
        </p:nvCxnSpPr>
        <p:spPr bwMode="auto">
          <a:xfrm>
            <a:off x="4576234" y="4127500"/>
            <a:ext cx="347133" cy="1746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7" name="AutoShape 39"/>
          <p:cNvCxnSpPr>
            <a:cxnSpLocks noChangeShapeType="1"/>
            <a:stCxn id="565267" idx="2"/>
            <a:endCxn id="565253" idx="0"/>
          </p:cNvCxnSpPr>
          <p:nvPr/>
        </p:nvCxnSpPr>
        <p:spPr bwMode="auto">
          <a:xfrm>
            <a:off x="2053167" y="4127500"/>
            <a:ext cx="67733" cy="1238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8" name="AutoShape 40"/>
          <p:cNvCxnSpPr>
            <a:cxnSpLocks noChangeShapeType="1"/>
            <a:stCxn id="565267" idx="2"/>
            <a:endCxn id="565255" idx="0"/>
          </p:cNvCxnSpPr>
          <p:nvPr/>
        </p:nvCxnSpPr>
        <p:spPr bwMode="auto">
          <a:xfrm flipH="1">
            <a:off x="1350434" y="4127501"/>
            <a:ext cx="702733" cy="176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5289" name="AutoShape 41"/>
          <p:cNvCxnSpPr>
            <a:cxnSpLocks noChangeShapeType="1"/>
            <a:stCxn id="565267" idx="2"/>
            <a:endCxn id="565254" idx="0"/>
          </p:cNvCxnSpPr>
          <p:nvPr/>
        </p:nvCxnSpPr>
        <p:spPr bwMode="auto">
          <a:xfrm>
            <a:off x="2053167" y="4127501"/>
            <a:ext cx="804333" cy="166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5291" name="Text Box 43"/>
          <p:cNvSpPr txBox="1">
            <a:spLocks noChangeArrowheads="1"/>
          </p:cNvSpPr>
          <p:nvPr/>
        </p:nvSpPr>
        <p:spPr bwMode="auto">
          <a:xfrm>
            <a:off x="7120467" y="4572001"/>
            <a:ext cx="439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565292" name="Text Box 44"/>
          <p:cNvSpPr txBox="1">
            <a:spLocks noChangeArrowheads="1"/>
          </p:cNvSpPr>
          <p:nvPr/>
        </p:nvSpPr>
        <p:spPr bwMode="auto">
          <a:xfrm>
            <a:off x="9347200" y="4470401"/>
            <a:ext cx="439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565293" name="Text Box 45"/>
          <p:cNvSpPr txBox="1">
            <a:spLocks noChangeArrowheads="1"/>
          </p:cNvSpPr>
          <p:nvPr/>
        </p:nvSpPr>
        <p:spPr bwMode="auto">
          <a:xfrm>
            <a:off x="11074400" y="4470401"/>
            <a:ext cx="439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565294" name="Text Box 46"/>
          <p:cNvSpPr txBox="1">
            <a:spLocks noChangeArrowheads="1"/>
          </p:cNvSpPr>
          <p:nvPr/>
        </p:nvSpPr>
        <p:spPr bwMode="auto">
          <a:xfrm>
            <a:off x="9448801" y="2641601"/>
            <a:ext cx="11256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Arial" panose="020B0604020202020204" pitchFamily="34" charset="0"/>
              </a:rPr>
              <a:t>… (30)</a:t>
            </a:r>
          </a:p>
        </p:txBody>
      </p:sp>
      <p:sp>
        <p:nvSpPr>
          <p:cNvPr id="565295" name="Text Box 47"/>
          <p:cNvSpPr txBox="1">
            <a:spLocks noChangeArrowheads="1"/>
          </p:cNvSpPr>
          <p:nvPr/>
        </p:nvSpPr>
        <p:spPr bwMode="auto">
          <a:xfrm>
            <a:off x="387158" y="2410768"/>
            <a:ext cx="40559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>
                <a:latin typeface="Courier New" panose="02070309020205020404" pitchFamily="49" charset="0"/>
              </a:rPr>
              <a:t>www.yahoo.com/Science</a:t>
            </a:r>
          </a:p>
        </p:txBody>
      </p:sp>
      <p:sp>
        <p:nvSpPr>
          <p:cNvPr id="565296" name="Text Box 48"/>
          <p:cNvSpPr txBox="1">
            <a:spLocks noChangeArrowheads="1"/>
          </p:cNvSpPr>
          <p:nvPr/>
        </p:nvSpPr>
        <p:spPr bwMode="auto">
          <a:xfrm>
            <a:off x="2336800" y="4368801"/>
            <a:ext cx="439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565297" name="Text Box 49"/>
          <p:cNvSpPr txBox="1">
            <a:spLocks noChangeArrowheads="1"/>
          </p:cNvSpPr>
          <p:nvPr/>
        </p:nvSpPr>
        <p:spPr bwMode="auto">
          <a:xfrm>
            <a:off x="4978400" y="4368801"/>
            <a:ext cx="439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[5]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81302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considerations</a:t>
            </a:r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does it mean for objects to be similar?</a:t>
            </a:r>
          </a:p>
          <a:p>
            <a:r>
              <a:rPr lang="en-US" altLang="en-US"/>
              <a:t>What algorithm and approach do we take?</a:t>
            </a:r>
          </a:p>
          <a:p>
            <a:pPr lvl="1"/>
            <a:r>
              <a:rPr lang="en-US" altLang="en-US"/>
              <a:t>Top-down: k-means</a:t>
            </a:r>
          </a:p>
          <a:p>
            <a:pPr lvl="1"/>
            <a:r>
              <a:rPr lang="en-US" altLang="en-US"/>
              <a:t>Bottom-up: hierarchical agglomerative clustering </a:t>
            </a:r>
          </a:p>
          <a:p>
            <a:r>
              <a:rPr lang="en-US" altLang="en-US"/>
              <a:t>Do we need a hierarchical arrangement of clusters?</a:t>
            </a:r>
          </a:p>
          <a:p>
            <a:r>
              <a:rPr lang="en-US" altLang="en-US"/>
              <a:t>How many clusters? </a:t>
            </a:r>
          </a:p>
          <a:p>
            <a:r>
              <a:rPr lang="en-US" altLang="en-US"/>
              <a:t>Can we label or name the clusters?</a:t>
            </a:r>
          </a:p>
          <a:p>
            <a:r>
              <a:rPr lang="en-US" altLang="en-US"/>
              <a:t>How do we make it efficient and scalable?</a:t>
            </a:r>
          </a:p>
        </p:txBody>
      </p:sp>
    </p:spTree>
    <p:extLst>
      <p:ext uri="{BB962C8B-B14F-4D97-AF65-F5344CB8AC3E}">
        <p14:creationId xmlns:p14="http://schemas.microsoft.com/office/powerpoint/2010/main" val="252340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93" y="1539121"/>
            <a:ext cx="7662624" cy="465059"/>
          </a:xfrm>
        </p:spPr>
        <p:txBody>
          <a:bodyPr vert="horz" lIns="96679" tIns="48340" rIns="96679" bIns="48340" rtlCol="0" anchor="ctr">
            <a:noAutofit/>
          </a:bodyPr>
          <a:lstStyle/>
          <a:p>
            <a:r>
              <a:rPr lang="en-US" altLang="zh-CN" sz="4200" dirty="0">
                <a:solidFill>
                  <a:srgbClr val="002060"/>
                </a:solidFill>
              </a:rPr>
              <a:t>Hierarchical Clustering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080136" y="2419232"/>
            <a:ext cx="8721090" cy="1280160"/>
          </a:xfrm>
        </p:spPr>
        <p:txBody>
          <a:bodyPr vert="horz" lIns="96679" tIns="48340" rIns="96679" bIns="48340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520" dirty="0">
                <a:ea typeface="SimSun" panose="02010600030101010101" pitchFamily="2" charset="-122"/>
              </a:rPr>
              <a:t>Use distance matrix as clustering criteria.  This method does not require the number of clusters </a:t>
            </a:r>
            <a:r>
              <a:rPr lang="en-US" altLang="zh-CN" sz="2520" b="1" i="1" dirty="0">
                <a:solidFill>
                  <a:srgbClr val="FF0000"/>
                </a:solidFill>
                <a:ea typeface="SimSun" panose="02010600030101010101" pitchFamily="2" charset="-122"/>
              </a:rPr>
              <a:t>k</a:t>
            </a:r>
            <a:r>
              <a:rPr lang="en-US" altLang="zh-CN" sz="2520" dirty="0">
                <a:ea typeface="SimSun" panose="02010600030101010101" pitchFamily="2" charset="-122"/>
              </a:rPr>
              <a:t> as an input, but needs a termination condition 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175432" y="3784819"/>
            <a:ext cx="6964204" cy="3773805"/>
            <a:chOff x="1200" y="1776"/>
            <a:chExt cx="4178" cy="2264"/>
          </a:xfrm>
        </p:grpSpPr>
        <p:sp>
          <p:nvSpPr>
            <p:cNvPr id="33798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grpSp>
          <p:nvGrpSpPr>
            <p:cNvPr id="33799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33851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90"/>
              </a:p>
            </p:txBody>
          </p:sp>
          <p:sp>
            <p:nvSpPr>
              <p:cNvPr id="33852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9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0</a:t>
                </a:r>
              </a:p>
            </p:txBody>
          </p:sp>
        </p:grpSp>
        <p:grpSp>
          <p:nvGrpSpPr>
            <p:cNvPr id="33800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33849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90"/>
              </a:p>
            </p:txBody>
          </p:sp>
          <p:sp>
            <p:nvSpPr>
              <p:cNvPr id="33850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9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1</a:t>
                </a:r>
              </a:p>
            </p:txBody>
          </p:sp>
        </p:grpSp>
        <p:grpSp>
          <p:nvGrpSpPr>
            <p:cNvPr id="33801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33847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90"/>
              </a:p>
            </p:txBody>
          </p:sp>
          <p:sp>
            <p:nvSpPr>
              <p:cNvPr id="33848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9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2</a:t>
                </a:r>
              </a:p>
            </p:txBody>
          </p:sp>
        </p:grpSp>
        <p:grpSp>
          <p:nvGrpSpPr>
            <p:cNvPr id="33802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33845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90"/>
              </a:p>
            </p:txBody>
          </p:sp>
          <p:sp>
            <p:nvSpPr>
              <p:cNvPr id="33846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9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3</a:t>
                </a:r>
              </a:p>
            </p:txBody>
          </p:sp>
        </p:grpSp>
        <p:grpSp>
          <p:nvGrpSpPr>
            <p:cNvPr id="33803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33843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90"/>
              </a:p>
            </p:txBody>
          </p:sp>
          <p:sp>
            <p:nvSpPr>
              <p:cNvPr id="33844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9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4</a:t>
                </a:r>
              </a:p>
            </p:txBody>
          </p:sp>
        </p:grpSp>
        <p:sp>
          <p:nvSpPr>
            <p:cNvPr id="33804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1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33805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1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33806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17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33807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17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33808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17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33809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3810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3811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3812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3813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3814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2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33815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3816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2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33817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3818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33819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3820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5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33821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3822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23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24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Step 4</a:t>
              </a:r>
            </a:p>
          </p:txBody>
        </p:sp>
        <p:sp>
          <p:nvSpPr>
            <p:cNvPr id="33825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26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Step 3</a:t>
              </a:r>
            </a:p>
          </p:txBody>
        </p:sp>
        <p:sp>
          <p:nvSpPr>
            <p:cNvPr id="33827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28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Step 2</a:t>
              </a:r>
            </a:p>
          </p:txBody>
        </p:sp>
        <p:sp>
          <p:nvSpPr>
            <p:cNvPr id="33829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30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Step 1</a:t>
              </a:r>
            </a:p>
          </p:txBody>
        </p:sp>
        <p:sp>
          <p:nvSpPr>
            <p:cNvPr id="33831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32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Step 0</a:t>
              </a:r>
            </a:p>
          </p:txBody>
        </p:sp>
        <p:sp>
          <p:nvSpPr>
            <p:cNvPr id="33833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34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35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36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37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38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39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40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3841" name="Text Box 58"/>
            <p:cNvSpPr txBox="1">
              <a:spLocks noChangeArrowheads="1"/>
            </p:cNvSpPr>
            <p:nvPr/>
          </p:nvSpPr>
          <p:spPr bwMode="auto">
            <a:xfrm>
              <a:off x="4385" y="1824"/>
              <a:ext cx="99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agglomerative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(AGNES)</a:t>
              </a:r>
            </a:p>
          </p:txBody>
        </p:sp>
        <p:sp>
          <p:nvSpPr>
            <p:cNvPr id="33842" name="Text Box 59"/>
            <p:cNvSpPr txBox="1">
              <a:spLocks noChangeArrowheads="1"/>
            </p:cNvSpPr>
            <p:nvPr/>
          </p:nvSpPr>
          <p:spPr bwMode="auto">
            <a:xfrm>
              <a:off x="4431" y="3552"/>
              <a:ext cx="68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divisive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(DIANA)</a:t>
              </a:r>
              <a:endParaRPr lang="en-US" altLang="zh-CN" sz="189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7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364" y="1223547"/>
            <a:ext cx="11041380" cy="738443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002060"/>
                </a:solidFill>
              </a:rPr>
              <a:t>Hierarchical Clustering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idx="1"/>
          </p:nvPr>
        </p:nvSpPr>
        <p:spPr>
          <a:xfrm>
            <a:off x="809364" y="2629645"/>
            <a:ext cx="11520598" cy="5851678"/>
          </a:xfrm>
        </p:spPr>
        <p:txBody>
          <a:bodyPr>
            <a:normAutofit fontScale="92500"/>
          </a:bodyPr>
          <a:lstStyle/>
          <a:p>
            <a:r>
              <a:rPr lang="en-US" sz="2520" dirty="0"/>
              <a:t>Two main types of hierarchical clustering</a:t>
            </a:r>
          </a:p>
          <a:p>
            <a:pPr lvl="1"/>
            <a:r>
              <a:rPr lang="en-US" sz="2520" dirty="0">
                <a:solidFill>
                  <a:srgbClr val="FF0000"/>
                </a:solidFill>
              </a:rPr>
              <a:t>Agglomerative:</a:t>
            </a:r>
          </a:p>
          <a:p>
            <a:pPr lvl="2"/>
            <a:r>
              <a:rPr lang="en-US" sz="2520" dirty="0"/>
              <a:t> Start with the points as individual clusters</a:t>
            </a:r>
          </a:p>
          <a:p>
            <a:pPr lvl="2"/>
            <a:r>
              <a:rPr lang="en-US" sz="2520" dirty="0"/>
              <a:t> At each step, merge the closest pair of clusters until only one cluster (or k clusters) left</a:t>
            </a:r>
          </a:p>
          <a:p>
            <a:pPr lvl="1"/>
            <a:endParaRPr lang="en-US" dirty="0"/>
          </a:p>
          <a:p>
            <a:pPr lvl="1"/>
            <a:r>
              <a:rPr lang="en-US" sz="2520" dirty="0">
                <a:solidFill>
                  <a:srgbClr val="FF0000"/>
                </a:solidFill>
              </a:rPr>
              <a:t>Divisive:</a:t>
            </a:r>
          </a:p>
          <a:p>
            <a:pPr lvl="2"/>
            <a:r>
              <a:rPr lang="en-US" sz="2520" dirty="0"/>
              <a:t> Start with one, all-inclusive cluster </a:t>
            </a:r>
          </a:p>
          <a:p>
            <a:pPr lvl="2"/>
            <a:r>
              <a:rPr lang="en-US" sz="2520" dirty="0"/>
              <a:t> At each step, split a cluster until each cluster contains a point (or there are k clusters)</a:t>
            </a:r>
          </a:p>
          <a:p>
            <a:pPr lvl="2"/>
            <a:endParaRPr lang="en-US" sz="2520" dirty="0"/>
          </a:p>
          <a:p>
            <a:pPr marL="360045" indent="-360045"/>
            <a:r>
              <a:rPr lang="en-US" sz="2520" dirty="0"/>
              <a:t>Property of Hierarchical clustering </a:t>
            </a:r>
          </a:p>
          <a:p>
            <a:pPr marL="840105" lvl="1" indent="-360045"/>
            <a:r>
              <a:rPr lang="en-US" sz="2520" dirty="0"/>
              <a:t>It keeps a “history” on how we group the points </a:t>
            </a:r>
          </a:p>
          <a:p>
            <a:pPr marL="840105" lvl="1" indent="-360045"/>
            <a:r>
              <a:rPr lang="en-US" sz="2520" dirty="0"/>
              <a:t>It stretches to both extreme. One is one-point cluster, while the other is all-in-one cluster </a:t>
            </a:r>
          </a:p>
          <a:p>
            <a:pPr lvl="1"/>
            <a:endParaRPr lang="en-US" dirty="0"/>
          </a:p>
          <a:p>
            <a:pPr lvl="4"/>
            <a:endParaRPr lang="en-US" sz="840" dirty="0"/>
          </a:p>
        </p:txBody>
      </p:sp>
    </p:spTree>
    <p:extLst>
      <p:ext uri="{BB962C8B-B14F-4D97-AF65-F5344CB8AC3E}">
        <p14:creationId xmlns:p14="http://schemas.microsoft.com/office/powerpoint/2010/main" val="338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768170" y="1231280"/>
            <a:ext cx="10411406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4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Dendrogram: Shows How Clusters are Merged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lang="en-US" altLang="zh-CN" sz="4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37311" y="2509384"/>
            <a:ext cx="6762950" cy="3945756"/>
            <a:chOff x="1981200" y="1143000"/>
            <a:chExt cx="7924800" cy="4876800"/>
          </a:xfrm>
        </p:grpSpPr>
        <p:sp>
          <p:nvSpPr>
            <p:cNvPr id="35842" name="Oval 2"/>
            <p:cNvSpPr>
              <a:spLocks noChangeArrowheads="1"/>
            </p:cNvSpPr>
            <p:nvPr/>
          </p:nvSpPr>
          <p:spPr bwMode="auto">
            <a:xfrm>
              <a:off x="97536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5843" name="Oval 3"/>
            <p:cNvSpPr>
              <a:spLocks noChangeArrowheads="1"/>
            </p:cNvSpPr>
            <p:nvPr/>
          </p:nvSpPr>
          <p:spPr bwMode="auto">
            <a:xfrm>
              <a:off x="86868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5844" name="Oval 4"/>
            <p:cNvSpPr>
              <a:spLocks noChangeArrowheads="1"/>
            </p:cNvSpPr>
            <p:nvPr/>
          </p:nvSpPr>
          <p:spPr bwMode="auto">
            <a:xfrm>
              <a:off x="7696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5845" name="Oval 5"/>
            <p:cNvSpPr>
              <a:spLocks noChangeArrowheads="1"/>
            </p:cNvSpPr>
            <p:nvPr/>
          </p:nvSpPr>
          <p:spPr bwMode="auto">
            <a:xfrm>
              <a:off x="67818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5791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48006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3886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28956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1981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057400" y="5029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718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48768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>
              <a:off x="4876800" y="5029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58674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8763000" y="5105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8763000" y="51054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9829800" y="5105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>
              <a:off x="2514600" y="42672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>
              <a:off x="2514600" y="4267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>
              <a:off x="3962400" y="4267200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>
              <a:off x="5257800" y="4267200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>
              <a:off x="5334000" y="42672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>
              <a:off x="5410200" y="4267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>
              <a:off x="6858000" y="4267200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>
              <a:off x="5334000" y="4267200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>
              <a:off x="6096000" y="34290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7772400" y="3429000"/>
              <a:ext cx="0" cy="2514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6096000" y="3429000"/>
              <a:ext cx="167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>
              <a:off x="6934200" y="25908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flipV="1">
              <a:off x="9296400" y="2514600"/>
              <a:ext cx="0" cy="2590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H="1">
              <a:off x="6934200" y="2514600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6934200" y="25146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8077200" y="1600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flipH="1">
              <a:off x="3352800" y="1600200"/>
              <a:ext cx="472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3200400" y="1600200"/>
              <a:ext cx="0" cy="266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3733800" y="1600200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flipH="1">
              <a:off x="3200400" y="16002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flipV="1">
              <a:off x="5638800" y="11430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20574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90"/>
            </a:p>
          </p:txBody>
        </p:sp>
      </p:grp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978171" y="2338260"/>
            <a:ext cx="4468412" cy="386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240030" lvl="1" indent="-240030" eaLnBrk="1" hangingPunct="1">
              <a:lnSpc>
                <a:spcPct val="90000"/>
              </a:lnSpc>
              <a:spcBef>
                <a:spcPts val="105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520" dirty="0">
                <a:latin typeface="+mn-lt"/>
              </a:rPr>
              <a:t>Decompose data objects into a several levels of nested partitioning (tree of clusters), called a </a:t>
            </a:r>
            <a:r>
              <a:rPr lang="en-US" altLang="zh-CN" sz="2520" dirty="0" err="1">
                <a:latin typeface="+mn-lt"/>
              </a:rPr>
              <a:t>dendrogram</a:t>
            </a:r>
            <a:endParaRPr lang="en-US" altLang="zh-CN" sz="2520" dirty="0">
              <a:latin typeface="+mn-lt"/>
            </a:endParaRPr>
          </a:p>
          <a:p>
            <a:pPr marL="240030" lvl="1" indent="-240030" eaLnBrk="1" hangingPunct="1">
              <a:lnSpc>
                <a:spcPct val="90000"/>
              </a:lnSpc>
              <a:spcBef>
                <a:spcPts val="105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2520" dirty="0">
              <a:latin typeface="+mn-lt"/>
            </a:endParaRPr>
          </a:p>
          <a:p>
            <a:pPr marL="240030" lvl="1" indent="-240030" eaLnBrk="1" hangingPunct="1">
              <a:lnSpc>
                <a:spcPct val="90000"/>
              </a:lnSpc>
              <a:spcBef>
                <a:spcPts val="105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520" dirty="0">
                <a:latin typeface="+mn-lt"/>
              </a:rPr>
              <a:t>A clustering of the data objects is obtained by cutting the </a:t>
            </a:r>
            <a:r>
              <a:rPr lang="en-US" altLang="zh-CN" sz="2520" dirty="0" err="1">
                <a:latin typeface="+mn-lt"/>
              </a:rPr>
              <a:t>dendrogram</a:t>
            </a:r>
            <a:r>
              <a:rPr lang="en-US" altLang="zh-CN" sz="2520" dirty="0">
                <a:latin typeface="+mn-lt"/>
              </a:rPr>
              <a:t> at the desired level, then each connected component forms a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692108" y="7010010"/>
            <a:ext cx="64008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80" i="1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sz="1680" b="1" i="1" dirty="0" err="1">
                <a:solidFill>
                  <a:srgbClr val="222222"/>
                </a:solidFill>
                <a:latin typeface="arial" panose="020B0604020202020204" pitchFamily="34" charset="0"/>
              </a:rPr>
              <a:t>dendrogram</a:t>
            </a:r>
            <a:r>
              <a:rPr lang="en-US" sz="1680" i="1" dirty="0">
                <a:solidFill>
                  <a:srgbClr val="222222"/>
                </a:solidFill>
                <a:latin typeface="arial" panose="020B0604020202020204" pitchFamily="34" charset="0"/>
              </a:rPr>
              <a:t> (from Greek </a:t>
            </a:r>
            <a:r>
              <a:rPr lang="en-US" sz="1680" i="1" dirty="0" err="1">
                <a:solidFill>
                  <a:srgbClr val="222222"/>
                </a:solidFill>
                <a:latin typeface="arial" panose="020B0604020202020204" pitchFamily="34" charset="0"/>
              </a:rPr>
              <a:t>dendro</a:t>
            </a:r>
            <a:r>
              <a:rPr lang="en-US" sz="1680" i="1" dirty="0">
                <a:solidFill>
                  <a:srgbClr val="222222"/>
                </a:solidFill>
                <a:latin typeface="arial" panose="020B0604020202020204" pitchFamily="34" charset="0"/>
              </a:rPr>
              <a:t> "tree" and </a:t>
            </a:r>
            <a:r>
              <a:rPr lang="en-US" sz="1680" i="1" dirty="0" err="1">
                <a:solidFill>
                  <a:srgbClr val="222222"/>
                </a:solidFill>
                <a:latin typeface="arial" panose="020B0604020202020204" pitchFamily="34" charset="0"/>
              </a:rPr>
              <a:t>gramma</a:t>
            </a:r>
            <a:r>
              <a:rPr lang="en-US" sz="1680" i="1" dirty="0">
                <a:solidFill>
                  <a:srgbClr val="222222"/>
                </a:solidFill>
                <a:latin typeface="arial" panose="020B0604020202020204" pitchFamily="34" charset="0"/>
              </a:rPr>
              <a:t> "drawing") is a tree diagram frequently used to illustrate the arrangement of the clusters produced by hierarchical clustering.</a:t>
            </a:r>
            <a:endParaRPr lang="en-US" sz="1680" i="1" dirty="0"/>
          </a:p>
        </p:txBody>
      </p:sp>
    </p:spTree>
    <p:extLst>
      <p:ext uri="{BB962C8B-B14F-4D97-AF65-F5344CB8AC3E}">
        <p14:creationId xmlns:p14="http://schemas.microsoft.com/office/powerpoint/2010/main" val="22568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0110" y="1466104"/>
            <a:ext cx="11041380" cy="758657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002060"/>
                </a:solidFill>
              </a:rPr>
              <a:t>AGNES  (Agglomerative Nesting)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10" y="2527956"/>
            <a:ext cx="11041380" cy="1920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20" dirty="0">
                <a:solidFill>
                  <a:srgbClr val="FF0000"/>
                </a:solidFill>
              </a:rPr>
              <a:t>Step1: </a:t>
            </a:r>
            <a:r>
              <a:rPr lang="en-US" sz="2520" dirty="0"/>
              <a:t>every object is placed into a cluster of its own </a:t>
            </a:r>
          </a:p>
          <a:p>
            <a:pPr marL="960120" indent="-960120">
              <a:buNone/>
            </a:pPr>
            <a:r>
              <a:rPr lang="en-US" sz="2520" dirty="0">
                <a:solidFill>
                  <a:srgbClr val="FF0000"/>
                </a:solidFill>
              </a:rPr>
              <a:t>Step2: </a:t>
            </a:r>
            <a:r>
              <a:rPr lang="en-US" sz="2520" dirty="0"/>
              <a:t>merge the clusters according to the minimum Euclidean distance between the nearest objects in the clusters </a:t>
            </a:r>
          </a:p>
          <a:p>
            <a:pPr marL="0" indent="0">
              <a:buNone/>
            </a:pPr>
            <a:r>
              <a:rPr lang="en-US" sz="2520" dirty="0">
                <a:solidFill>
                  <a:srgbClr val="FF0000"/>
                </a:solidFill>
              </a:rPr>
              <a:t>Step3: </a:t>
            </a:r>
            <a:r>
              <a:rPr lang="en-US" sz="2520" dirty="0"/>
              <a:t>if arriving a “whole” cluster, exit; otherwise go to Step 2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42" y="4660433"/>
            <a:ext cx="8357013" cy="32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1516637"/>
            <a:ext cx="11041380" cy="677804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002060"/>
                </a:solidFill>
              </a:rPr>
              <a:t>How do we choose which clusters to merge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60" dirty="0"/>
              <a:t>Various methods</a:t>
            </a:r>
          </a:p>
          <a:p>
            <a:pPr lvl="1"/>
            <a:r>
              <a:rPr lang="en-US" sz="2940" dirty="0"/>
              <a:t>Single link distance</a:t>
            </a:r>
          </a:p>
          <a:p>
            <a:pPr lvl="1"/>
            <a:r>
              <a:rPr lang="en-US" sz="2940" dirty="0"/>
              <a:t>Complete link distance</a:t>
            </a:r>
          </a:p>
          <a:p>
            <a:pPr lvl="1"/>
            <a:r>
              <a:rPr lang="en-US" sz="2940" dirty="0"/>
              <a:t>Average distance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3237">
              <a:spcBef>
                <a:spcPct val="20000"/>
              </a:spcBef>
              <a:buChar char="•"/>
              <a:defRPr sz="2666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07511" indent="-272120" defTabSz="993237">
              <a:spcBef>
                <a:spcPct val="20000"/>
              </a:spcBef>
              <a:buChar char="–"/>
              <a:defRPr sz="2286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88479" indent="-217696" defTabSz="993237">
              <a:spcBef>
                <a:spcPct val="20000"/>
              </a:spcBef>
              <a:buFont typeface="Wingdings" panose="05000000000000000000" pitchFamily="2" charset="2"/>
              <a:buChar char="§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23870" indent="-217696" defTabSz="993237">
              <a:spcBef>
                <a:spcPct val="20000"/>
              </a:spcBef>
              <a:buChar char="–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59262" indent="-217696" defTabSz="993237">
              <a:spcBef>
                <a:spcPct val="20000"/>
              </a:spcBef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94654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30045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65437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00828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2F89CD-9295-46BC-90F4-F4B018CBEF21}" type="slidenum">
              <a:rPr lang="en-GB" altLang="en-US" sz="1524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524">
              <a:latin typeface="Arial" panose="020B0604020202020204" pitchFamily="34" charset="0"/>
            </a:endParaRPr>
          </a:p>
        </p:txBody>
      </p:sp>
      <p:grpSp>
        <p:nvGrpSpPr>
          <p:cNvPr id="19460" name="Group 57"/>
          <p:cNvGrpSpPr>
            <a:grpSpLocks/>
          </p:cNvGrpSpPr>
          <p:nvPr/>
        </p:nvGrpSpPr>
        <p:grpSpPr bwMode="auto">
          <a:xfrm>
            <a:off x="6192010" y="2556804"/>
            <a:ext cx="4208745" cy="5744695"/>
            <a:chOff x="3464" y="749"/>
            <a:chExt cx="2784" cy="3800"/>
          </a:xfrm>
        </p:grpSpPr>
        <p:grpSp>
          <p:nvGrpSpPr>
            <p:cNvPr id="19464" name="Group 16"/>
            <p:cNvGrpSpPr>
              <a:grpSpLocks/>
            </p:cNvGrpSpPr>
            <p:nvPr/>
          </p:nvGrpSpPr>
          <p:grpSpPr bwMode="auto">
            <a:xfrm>
              <a:off x="3464" y="750"/>
              <a:ext cx="2640" cy="1200"/>
              <a:chOff x="864" y="672"/>
              <a:chExt cx="2640" cy="1200"/>
            </a:xfrm>
          </p:grpSpPr>
          <p:sp>
            <p:nvSpPr>
              <p:cNvPr id="19481" name="Freeform 32" descr="5%"/>
              <p:cNvSpPr>
                <a:spLocks/>
              </p:cNvSpPr>
              <p:nvPr/>
            </p:nvSpPr>
            <p:spPr bwMode="auto">
              <a:xfrm rot="-5400000">
                <a:off x="724" y="860"/>
                <a:ext cx="1152" cy="871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en-MY" sz="1714"/>
              </a:p>
            </p:txBody>
          </p:sp>
          <p:sp>
            <p:nvSpPr>
              <p:cNvPr id="19482" name="Oval 33"/>
              <p:cNvSpPr>
                <a:spLocks noChangeArrowheads="1"/>
              </p:cNvSpPr>
              <p:nvPr/>
            </p:nvSpPr>
            <p:spPr bwMode="auto">
              <a:xfrm rot="-5400000">
                <a:off x="1488" y="148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3" name="Oval 34"/>
              <p:cNvSpPr>
                <a:spLocks noChangeArrowheads="1"/>
              </p:cNvSpPr>
              <p:nvPr/>
            </p:nvSpPr>
            <p:spPr bwMode="auto">
              <a:xfrm rot="-5400000">
                <a:off x="1488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4" name="Oval 35"/>
              <p:cNvSpPr>
                <a:spLocks noChangeArrowheads="1"/>
              </p:cNvSpPr>
              <p:nvPr/>
            </p:nvSpPr>
            <p:spPr bwMode="auto">
              <a:xfrm rot="-5400000">
                <a:off x="1008" y="120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5" name="Oval 36"/>
              <p:cNvSpPr>
                <a:spLocks noChangeArrowheads="1"/>
              </p:cNvSpPr>
              <p:nvPr/>
            </p:nvSpPr>
            <p:spPr bwMode="auto">
              <a:xfrm rot="-5400000">
                <a:off x="1584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6" name="Freeform 37" descr="5%"/>
              <p:cNvSpPr>
                <a:spLocks/>
              </p:cNvSpPr>
              <p:nvPr/>
            </p:nvSpPr>
            <p:spPr bwMode="auto">
              <a:xfrm rot="5400000" flipV="1">
                <a:off x="2400" y="720"/>
                <a:ext cx="1152" cy="1056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en-MY" sz="1714"/>
              </a:p>
            </p:txBody>
          </p:sp>
          <p:sp>
            <p:nvSpPr>
              <p:cNvPr id="19487" name="Oval 38"/>
              <p:cNvSpPr>
                <a:spLocks noChangeArrowheads="1"/>
              </p:cNvSpPr>
              <p:nvPr/>
            </p:nvSpPr>
            <p:spPr bwMode="auto">
              <a:xfrm rot="5400000" flipV="1">
                <a:off x="3360" y="9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8" name="Oval 39"/>
              <p:cNvSpPr>
                <a:spLocks noChangeArrowheads="1"/>
              </p:cNvSpPr>
              <p:nvPr/>
            </p:nvSpPr>
            <p:spPr bwMode="auto">
              <a:xfrm rot="5400000" flipV="1">
                <a:off x="2928" y="139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9" name="Oval 40"/>
              <p:cNvSpPr>
                <a:spLocks noChangeArrowheads="1"/>
              </p:cNvSpPr>
              <p:nvPr/>
            </p:nvSpPr>
            <p:spPr bwMode="auto">
              <a:xfrm rot="5400000" flipV="1">
                <a:off x="2544" y="10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90" name="Oval 41"/>
              <p:cNvSpPr>
                <a:spLocks noChangeArrowheads="1"/>
              </p:cNvSpPr>
              <p:nvPr/>
            </p:nvSpPr>
            <p:spPr bwMode="auto">
              <a:xfrm rot="5400000" flipV="1">
                <a:off x="2976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91" name="Line 39"/>
              <p:cNvSpPr>
                <a:spLocks noChangeShapeType="1"/>
              </p:cNvSpPr>
              <p:nvPr/>
            </p:nvSpPr>
            <p:spPr bwMode="auto">
              <a:xfrm flipV="1">
                <a:off x="1632" y="1056"/>
                <a:ext cx="960" cy="96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 sz="1714"/>
              </a:p>
            </p:txBody>
          </p:sp>
        </p:grpSp>
        <p:sp>
          <p:nvSpPr>
            <p:cNvPr id="19465" name="Text Box 28"/>
            <p:cNvSpPr txBox="1">
              <a:spLocks noChangeArrowheads="1"/>
            </p:cNvSpPr>
            <p:nvPr/>
          </p:nvSpPr>
          <p:spPr bwMode="auto">
            <a:xfrm>
              <a:off x="4328" y="749"/>
              <a:ext cx="829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905">
                  <a:cs typeface="Tahoma" panose="020B0604030504040204" pitchFamily="34" charset="0"/>
                  <a:sym typeface="Symbol" panose="05050102010706020507" pitchFamily="18" charset="2"/>
                </a:rPr>
                <a:t>single link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905">
                  <a:cs typeface="Tahoma" panose="020B0604030504040204" pitchFamily="34" charset="0"/>
                  <a:sym typeface="Symbol" panose="05050102010706020507" pitchFamily="18" charset="2"/>
                </a:rPr>
                <a:t>   (min)</a:t>
              </a:r>
            </a:p>
          </p:txBody>
        </p:sp>
        <p:grpSp>
          <p:nvGrpSpPr>
            <p:cNvPr id="19466" name="Group 42"/>
            <p:cNvGrpSpPr>
              <a:grpSpLocks/>
            </p:cNvGrpSpPr>
            <p:nvPr/>
          </p:nvGrpSpPr>
          <p:grpSpPr bwMode="auto">
            <a:xfrm>
              <a:off x="3512" y="1998"/>
              <a:ext cx="2640" cy="1200"/>
              <a:chOff x="864" y="672"/>
              <a:chExt cx="2640" cy="1200"/>
            </a:xfrm>
          </p:grpSpPr>
          <p:sp>
            <p:nvSpPr>
              <p:cNvPr id="19470" name="Freeform 32" descr="5%"/>
              <p:cNvSpPr>
                <a:spLocks/>
              </p:cNvSpPr>
              <p:nvPr/>
            </p:nvSpPr>
            <p:spPr bwMode="auto">
              <a:xfrm rot="-5400000">
                <a:off x="724" y="860"/>
                <a:ext cx="1152" cy="871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en-MY" sz="1714"/>
              </a:p>
            </p:txBody>
          </p:sp>
          <p:sp>
            <p:nvSpPr>
              <p:cNvPr id="19471" name="Oval 33"/>
              <p:cNvSpPr>
                <a:spLocks noChangeArrowheads="1"/>
              </p:cNvSpPr>
              <p:nvPr/>
            </p:nvSpPr>
            <p:spPr bwMode="auto">
              <a:xfrm rot="-5400000">
                <a:off x="1488" y="148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72" name="Oval 34"/>
              <p:cNvSpPr>
                <a:spLocks noChangeArrowheads="1"/>
              </p:cNvSpPr>
              <p:nvPr/>
            </p:nvSpPr>
            <p:spPr bwMode="auto">
              <a:xfrm rot="-5400000">
                <a:off x="1488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73" name="Oval 35"/>
              <p:cNvSpPr>
                <a:spLocks noChangeArrowheads="1"/>
              </p:cNvSpPr>
              <p:nvPr/>
            </p:nvSpPr>
            <p:spPr bwMode="auto">
              <a:xfrm rot="-5400000">
                <a:off x="960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74" name="Oval 36"/>
              <p:cNvSpPr>
                <a:spLocks noChangeArrowheads="1"/>
              </p:cNvSpPr>
              <p:nvPr/>
            </p:nvSpPr>
            <p:spPr bwMode="auto">
              <a:xfrm rot="-5400000">
                <a:off x="1584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75" name="Freeform 37" descr="5%"/>
              <p:cNvSpPr>
                <a:spLocks/>
              </p:cNvSpPr>
              <p:nvPr/>
            </p:nvSpPr>
            <p:spPr bwMode="auto">
              <a:xfrm rot="5400000" flipV="1">
                <a:off x="2400" y="720"/>
                <a:ext cx="1152" cy="1056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en-MY" sz="1714"/>
              </a:p>
            </p:txBody>
          </p:sp>
          <p:sp>
            <p:nvSpPr>
              <p:cNvPr id="19476" name="Oval 38"/>
              <p:cNvSpPr>
                <a:spLocks noChangeArrowheads="1"/>
              </p:cNvSpPr>
              <p:nvPr/>
            </p:nvSpPr>
            <p:spPr bwMode="auto">
              <a:xfrm rot="5400000" flipV="1">
                <a:off x="3408" y="10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77" name="Oval 39"/>
              <p:cNvSpPr>
                <a:spLocks noChangeArrowheads="1"/>
              </p:cNvSpPr>
              <p:nvPr/>
            </p:nvSpPr>
            <p:spPr bwMode="auto">
              <a:xfrm rot="5400000" flipV="1">
                <a:off x="2928" y="139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78" name="Oval 40"/>
              <p:cNvSpPr>
                <a:spLocks noChangeArrowheads="1"/>
              </p:cNvSpPr>
              <p:nvPr/>
            </p:nvSpPr>
            <p:spPr bwMode="auto">
              <a:xfrm rot="5400000" flipV="1">
                <a:off x="2544" y="10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79" name="Oval 41"/>
              <p:cNvSpPr>
                <a:spLocks noChangeArrowheads="1"/>
              </p:cNvSpPr>
              <p:nvPr/>
            </p:nvSpPr>
            <p:spPr bwMode="auto">
              <a:xfrm rot="5400000" flipV="1">
                <a:off x="2976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71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0" name="Line 39"/>
              <p:cNvSpPr>
                <a:spLocks noChangeShapeType="1"/>
              </p:cNvSpPr>
              <p:nvPr/>
            </p:nvSpPr>
            <p:spPr bwMode="auto">
              <a:xfrm flipV="1">
                <a:off x="960" y="1056"/>
                <a:ext cx="2496" cy="144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 sz="1714"/>
              </a:p>
            </p:txBody>
          </p:sp>
        </p:grpSp>
        <p:sp>
          <p:nvSpPr>
            <p:cNvPr id="19467" name="Text Box 54"/>
            <p:cNvSpPr txBox="1">
              <a:spLocks noChangeArrowheads="1"/>
            </p:cNvSpPr>
            <p:nvPr/>
          </p:nvSpPr>
          <p:spPr bwMode="auto">
            <a:xfrm>
              <a:off x="4232" y="1998"/>
              <a:ext cx="1066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905">
                  <a:cs typeface="Tahoma" panose="020B0604030504040204" pitchFamily="34" charset="0"/>
                  <a:sym typeface="Symbol" panose="05050102010706020507" pitchFamily="18" charset="2"/>
                </a:rPr>
                <a:t>complete link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905">
                  <a:cs typeface="Tahoma" panose="020B0604030504040204" pitchFamily="34" charset="0"/>
                  <a:sym typeface="Symbol" panose="05050102010706020507" pitchFamily="18" charset="2"/>
                </a:rPr>
                <a:t>     (max)</a:t>
              </a:r>
            </a:p>
          </p:txBody>
        </p:sp>
        <p:pic>
          <p:nvPicPr>
            <p:cNvPr id="1946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" y="3246"/>
              <a:ext cx="2736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9" name="Text Box 56"/>
            <p:cNvSpPr txBox="1">
              <a:spLocks noChangeArrowheads="1"/>
            </p:cNvSpPr>
            <p:nvPr/>
          </p:nvSpPr>
          <p:spPr bwMode="auto">
            <a:xfrm>
              <a:off x="4317" y="3198"/>
              <a:ext cx="837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905">
                  <a:cs typeface="Tahoma" panose="020B0604030504040204" pitchFamily="34" charset="0"/>
                  <a:sym typeface="Symbol" panose="05050102010706020507" pitchFamily="18" charset="2"/>
                </a:rPr>
                <a:t>  average </a:t>
              </a:r>
              <a:endParaRPr lang="en-GB" altLang="en-US" sz="1905">
                <a:cs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273" y="415410"/>
            <a:ext cx="9808311" cy="1200340"/>
          </a:xfrm>
        </p:spPr>
        <p:txBody>
          <a:bodyPr/>
          <a:lstStyle/>
          <a:p>
            <a:pPr eaLnBrk="1" hangingPunct="1"/>
            <a:r>
              <a:rPr lang="en-US" altLang="en-US" b="0" dirty="0" smtClean="0"/>
              <a:t>Cluster Distance Measures</a:t>
            </a:r>
            <a:r>
              <a:rPr lang="en-US" altLang="en-US" dirty="0" smtClean="0"/>
              <a:t>	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9953" y="2595702"/>
            <a:ext cx="4499003" cy="5660037"/>
          </a:xfrm>
        </p:spPr>
        <p:txBody>
          <a:bodyPr>
            <a:normAutofit lnSpcReduction="10000"/>
          </a:bodyPr>
          <a:lstStyle/>
          <a:p>
            <a:pPr marL="507957" indent="-507957">
              <a:lnSpc>
                <a:spcPct val="140000"/>
              </a:lnSpc>
            </a:pPr>
            <a:r>
              <a:rPr lang="en-US" altLang="en-US" sz="2286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Single link</a:t>
            </a:r>
            <a:r>
              <a:rPr lang="en-US" altLang="en-US" sz="2286" dirty="0">
                <a:cs typeface="Tahoma" panose="020B0604030504040204" pitchFamily="34" charset="0"/>
                <a:sym typeface="Symbol" panose="05050102010706020507" pitchFamily="18" charset="2"/>
              </a:rPr>
              <a:t>:  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smallest distance between an element in one cluster and an element in the other, i.e.,  d(C</a:t>
            </a:r>
            <a:r>
              <a:rPr lang="en-US" altLang="en-US" sz="1905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905" dirty="0" err="1"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1905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) = min{d(</a:t>
            </a:r>
            <a:r>
              <a:rPr lang="en-US" altLang="en-US" sz="1905" dirty="0" err="1"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905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905" dirty="0" err="1"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905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507957" indent="-507957">
              <a:lnSpc>
                <a:spcPct val="140000"/>
              </a:lnSpc>
            </a:pPr>
            <a:r>
              <a:rPr lang="en-US" altLang="en-US" sz="2286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Complete link</a:t>
            </a:r>
            <a:r>
              <a:rPr lang="en-US" altLang="en-US" sz="2286" dirty="0"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largest distance between an element in one cluster and an element in the other, i.e.,  d(C</a:t>
            </a:r>
            <a:r>
              <a:rPr lang="en-US" altLang="en-US" sz="1905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905" dirty="0" err="1"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1905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) = max{d(</a:t>
            </a:r>
            <a:r>
              <a:rPr lang="en-US" altLang="en-US" sz="1905" dirty="0" err="1"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905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905" dirty="0" err="1"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905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507957" indent="-507957">
              <a:lnSpc>
                <a:spcPct val="140000"/>
              </a:lnSpc>
            </a:pPr>
            <a:r>
              <a:rPr lang="en-US" altLang="en-US" sz="2286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Average</a:t>
            </a:r>
            <a:r>
              <a:rPr lang="en-US" altLang="en-US" sz="2286" dirty="0"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1905" dirty="0" err="1"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 distance between elements in one cluster and  elements in the other, i.e.,  </a:t>
            </a:r>
          </a:p>
          <a:p>
            <a:pPr marL="507957" indent="-507957">
              <a:lnSpc>
                <a:spcPct val="140000"/>
              </a:lnSpc>
              <a:buNone/>
            </a:pP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       d(C</a:t>
            </a:r>
            <a:r>
              <a:rPr lang="en-US" altLang="en-US" sz="1905" baseline="-25000" dirty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905" dirty="0" err="1"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1905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en-US" sz="1905" dirty="0" err="1"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{d(</a:t>
            </a:r>
            <a:r>
              <a:rPr lang="en-US" altLang="en-US" sz="1905" dirty="0" err="1"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905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905" dirty="0" err="1"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905" baseline="-25000" dirty="0" err="1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1905" dirty="0"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932766" lvl="1" indent="-435392">
              <a:lnSpc>
                <a:spcPct val="110000"/>
              </a:lnSpc>
              <a:buNone/>
            </a:pPr>
            <a:endParaRPr lang="en-US" altLang="en-US" sz="1714" dirty="0"/>
          </a:p>
        </p:txBody>
      </p:sp>
      <p:sp>
        <p:nvSpPr>
          <p:cNvPr id="36" name="TextBox 35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[6]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53271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3237">
              <a:spcBef>
                <a:spcPct val="20000"/>
              </a:spcBef>
              <a:buChar char="•"/>
              <a:defRPr sz="2666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07511" indent="-272120" defTabSz="993237">
              <a:spcBef>
                <a:spcPct val="20000"/>
              </a:spcBef>
              <a:buChar char="–"/>
              <a:defRPr sz="2286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88479" indent="-217696" defTabSz="993237">
              <a:spcBef>
                <a:spcPct val="20000"/>
              </a:spcBef>
              <a:buFont typeface="Wingdings" panose="05000000000000000000" pitchFamily="2" charset="2"/>
              <a:buChar char="§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23870" indent="-217696" defTabSz="993237">
              <a:spcBef>
                <a:spcPct val="20000"/>
              </a:spcBef>
              <a:buChar char="–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59262" indent="-217696" defTabSz="993237">
              <a:spcBef>
                <a:spcPct val="20000"/>
              </a:spcBef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94654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30045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65437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00828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D3AABF-E55A-4E0B-9C96-A6DE9E05E1B0}" type="slidenum">
              <a:rPr lang="en-GB" altLang="en-US" sz="1524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524">
              <a:latin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9965" y="1839490"/>
            <a:ext cx="9516541" cy="5442343"/>
          </a:xfrm>
        </p:spPr>
        <p:txBody>
          <a:bodyPr/>
          <a:lstStyle/>
          <a:p>
            <a:pPr marL="507957" indent="-507957">
              <a:lnSpc>
                <a:spcPct val="110000"/>
              </a:lnSpc>
            </a:pPr>
            <a:r>
              <a:rPr lang="en-US" altLang="en-US" dirty="0" smtClean="0"/>
              <a:t>Problem: clustering analysis with agglomerative algorithm</a:t>
            </a:r>
          </a:p>
          <a:p>
            <a:pPr marL="507957" indent="-507957">
              <a:buNone/>
            </a:pPr>
            <a:r>
              <a:rPr lang="en-US" altLang="en-US" dirty="0" smtClean="0"/>
              <a:t>     </a:t>
            </a:r>
            <a:endParaRPr lang="en-US" altLang="en-US" sz="1905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096414" y="184650"/>
            <a:ext cx="9360830" cy="120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30" tIns="49665" rIns="99330" bIns="4966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571" dirty="0">
                <a:solidFill>
                  <a:schemeClr val="tx2"/>
                </a:solidFill>
              </a:rPr>
              <a:t>Example </a:t>
            </a:r>
            <a:r>
              <a:rPr lang="en-US" altLang="en-US" sz="4571" b="1" dirty="0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22534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055" y="5733789"/>
            <a:ext cx="4136181" cy="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48" y="6314306"/>
            <a:ext cx="3773358" cy="57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49"/>
          <p:cNvSpPr txBox="1">
            <a:spLocks noChangeArrowheads="1"/>
          </p:cNvSpPr>
          <p:nvPr/>
        </p:nvSpPr>
        <p:spPr bwMode="auto">
          <a:xfrm>
            <a:off x="8127233" y="4717886"/>
            <a:ext cx="1414170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905"/>
              <a:t>data matrix</a:t>
            </a:r>
          </a:p>
        </p:txBody>
      </p:sp>
      <p:sp>
        <p:nvSpPr>
          <p:cNvPr id="22537" name="Text Box 50"/>
          <p:cNvSpPr txBox="1">
            <a:spLocks noChangeArrowheads="1"/>
          </p:cNvSpPr>
          <p:nvPr/>
        </p:nvSpPr>
        <p:spPr bwMode="auto">
          <a:xfrm>
            <a:off x="8069785" y="7315093"/>
            <a:ext cx="1827744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905"/>
              <a:t>distance matrix</a:t>
            </a:r>
          </a:p>
        </p:txBody>
      </p:sp>
      <p:sp>
        <p:nvSpPr>
          <p:cNvPr id="22538" name="Text Box 51"/>
          <p:cNvSpPr txBox="1">
            <a:spLocks noChangeArrowheads="1"/>
          </p:cNvSpPr>
          <p:nvPr/>
        </p:nvSpPr>
        <p:spPr bwMode="auto">
          <a:xfrm>
            <a:off x="3167142" y="6822259"/>
            <a:ext cx="2174250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905"/>
              <a:t>Euclidean distance</a:t>
            </a:r>
          </a:p>
        </p:txBody>
      </p:sp>
      <p:pic>
        <p:nvPicPr>
          <p:cNvPr id="22539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58" y="5278749"/>
            <a:ext cx="4462721" cy="212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7" y="2757130"/>
            <a:ext cx="3328900" cy="273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705" y="2829696"/>
            <a:ext cx="2530689" cy="198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[6]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276893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3237">
              <a:spcBef>
                <a:spcPct val="20000"/>
              </a:spcBef>
              <a:buChar char="•"/>
              <a:defRPr sz="2666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07511" indent="-272120" defTabSz="993237">
              <a:spcBef>
                <a:spcPct val="20000"/>
              </a:spcBef>
              <a:buChar char="–"/>
              <a:defRPr sz="2286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88479" indent="-217696" defTabSz="993237">
              <a:spcBef>
                <a:spcPct val="20000"/>
              </a:spcBef>
              <a:buFont typeface="Wingdings" panose="05000000000000000000" pitchFamily="2" charset="2"/>
              <a:buChar char="§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23870" indent="-217696" defTabSz="993237">
              <a:spcBef>
                <a:spcPct val="20000"/>
              </a:spcBef>
              <a:buChar char="–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59262" indent="-217696" defTabSz="993237">
              <a:spcBef>
                <a:spcPct val="20000"/>
              </a:spcBef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94654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30045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65437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00828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014A6E-B41D-417C-B0BC-E853C9E58C65}" type="slidenum">
              <a:rPr lang="en-GB" altLang="en-US" sz="1524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524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6085" y="1806630"/>
            <a:ext cx="9516541" cy="5442343"/>
          </a:xfrm>
        </p:spPr>
        <p:txBody>
          <a:bodyPr/>
          <a:lstStyle/>
          <a:p>
            <a:pPr marL="507957" indent="-507957">
              <a:lnSpc>
                <a:spcPct val="110000"/>
              </a:lnSpc>
            </a:pPr>
            <a:r>
              <a:rPr lang="en-US" altLang="en-US" dirty="0" smtClean="0"/>
              <a:t>Merge two closest clusters (iteration 1) </a:t>
            </a:r>
          </a:p>
          <a:p>
            <a:pPr marL="507957" indent="-507957">
              <a:buNone/>
            </a:pPr>
            <a:r>
              <a:rPr lang="en-US" altLang="en-US" dirty="0" smtClean="0"/>
              <a:t>     </a:t>
            </a:r>
            <a:endParaRPr lang="en-US" altLang="en-US" sz="1905" dirty="0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2043659" y="131899"/>
            <a:ext cx="9360830" cy="120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30" tIns="49665" rIns="99330" bIns="4966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571" dirty="0">
                <a:solidFill>
                  <a:schemeClr val="tx2"/>
                </a:solidFill>
              </a:rPr>
              <a:t>Example </a:t>
            </a:r>
            <a:r>
              <a:rPr lang="en-US" altLang="en-US" sz="4571" b="1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23558" name="Line 26"/>
          <p:cNvSpPr>
            <a:spLocks noChangeShapeType="1"/>
          </p:cNvSpPr>
          <p:nvPr/>
        </p:nvSpPr>
        <p:spPr bwMode="auto">
          <a:xfrm flipH="1">
            <a:off x="5384896" y="4137369"/>
            <a:ext cx="870775" cy="50795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sz="1714"/>
          </a:p>
        </p:txBody>
      </p:sp>
      <p:sp>
        <p:nvSpPr>
          <p:cNvPr id="23559" name="Line 27"/>
          <p:cNvSpPr>
            <a:spLocks noChangeShapeType="1"/>
          </p:cNvSpPr>
          <p:nvPr/>
        </p:nvSpPr>
        <p:spPr bwMode="auto">
          <a:xfrm>
            <a:off x="5384896" y="5080708"/>
            <a:ext cx="798210" cy="65308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sz="1714"/>
          </a:p>
        </p:txBody>
      </p:sp>
      <p:pic>
        <p:nvPicPr>
          <p:cNvPr id="2356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29696"/>
            <a:ext cx="4462721" cy="20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997" y="3482776"/>
            <a:ext cx="3328900" cy="281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236" y="5151762"/>
            <a:ext cx="4489933" cy="196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66" y="5732278"/>
            <a:ext cx="653081" cy="29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10" y="5732278"/>
            <a:ext cx="775534" cy="29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[6]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878309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What is clustering?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</a:rPr>
              <a:t>Clustering: the process of grouping a set of objects into classes of similar objects</a:t>
            </a:r>
          </a:p>
          <a:p>
            <a:r>
              <a:rPr lang="en-US" altLang="en-US" sz="4000">
                <a:solidFill>
                  <a:schemeClr val="tx1"/>
                </a:solidFill>
              </a:rPr>
              <a:t>Most common form of </a:t>
            </a:r>
            <a:r>
              <a:rPr lang="en-US" altLang="en-US" sz="4000" i="1">
                <a:solidFill>
                  <a:schemeClr val="tx1"/>
                </a:solidFill>
              </a:rPr>
              <a:t>unsupervised learning</a:t>
            </a:r>
          </a:p>
          <a:p>
            <a:pPr lvl="2"/>
            <a:r>
              <a:rPr lang="en-US" altLang="en-US" sz="3733">
                <a:solidFill>
                  <a:schemeClr val="tx1"/>
                </a:solidFill>
              </a:rPr>
              <a:t>Unsupervised learning = learning from raw data, as opposed to supervised data where a classification of examples is given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[5]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9091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3237">
              <a:spcBef>
                <a:spcPct val="20000"/>
              </a:spcBef>
              <a:buChar char="•"/>
              <a:defRPr sz="2666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07511" indent="-272120" defTabSz="993237">
              <a:spcBef>
                <a:spcPct val="20000"/>
              </a:spcBef>
              <a:buChar char="–"/>
              <a:defRPr sz="2286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88479" indent="-217696" defTabSz="993237">
              <a:spcBef>
                <a:spcPct val="20000"/>
              </a:spcBef>
              <a:buFont typeface="Wingdings" panose="05000000000000000000" pitchFamily="2" charset="2"/>
              <a:buChar char="§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23870" indent="-217696" defTabSz="993237">
              <a:spcBef>
                <a:spcPct val="20000"/>
              </a:spcBef>
              <a:buChar char="–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59262" indent="-217696" defTabSz="993237">
              <a:spcBef>
                <a:spcPct val="20000"/>
              </a:spcBef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94654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30045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65437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00828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89514A-DD88-4563-8A9B-900FA7634916}" type="slidenum">
              <a:rPr lang="en-GB" altLang="en-US" sz="1524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524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8650" y="1824204"/>
            <a:ext cx="9516541" cy="5442343"/>
          </a:xfrm>
        </p:spPr>
        <p:txBody>
          <a:bodyPr/>
          <a:lstStyle/>
          <a:p>
            <a:pPr marL="507957" indent="-507957">
              <a:lnSpc>
                <a:spcPct val="110000"/>
              </a:lnSpc>
            </a:pPr>
            <a:r>
              <a:rPr lang="en-US" altLang="en-US" dirty="0" smtClean="0"/>
              <a:t>Update distance matrix (iteration 1)</a:t>
            </a:r>
          </a:p>
          <a:p>
            <a:pPr marL="507957" indent="-507957">
              <a:buNone/>
            </a:pPr>
            <a:r>
              <a:rPr lang="en-US" altLang="en-US" dirty="0" smtClean="0"/>
              <a:t>     </a:t>
            </a:r>
            <a:endParaRPr lang="en-US" altLang="en-US" sz="1905" dirty="0"/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1902983" y="237402"/>
            <a:ext cx="9360830" cy="120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30" tIns="49665" rIns="99330" bIns="4966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571" dirty="0">
                <a:solidFill>
                  <a:schemeClr val="tx2"/>
                </a:solidFill>
              </a:rPr>
              <a:t>Example </a:t>
            </a:r>
            <a:r>
              <a:rPr lang="en-US" altLang="en-US" sz="4571" b="1" dirty="0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2458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87" y="2976336"/>
            <a:ext cx="4136181" cy="42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87" y="3484288"/>
            <a:ext cx="4136181" cy="34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87" y="3919676"/>
            <a:ext cx="4136181" cy="33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87" y="4362621"/>
            <a:ext cx="4136181" cy="35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Line 19"/>
          <p:cNvSpPr>
            <a:spLocks noChangeShapeType="1"/>
          </p:cNvSpPr>
          <p:nvPr/>
        </p:nvSpPr>
        <p:spPr bwMode="auto">
          <a:xfrm flipH="1">
            <a:off x="5675154" y="4790450"/>
            <a:ext cx="1233598" cy="50795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sz="1714"/>
          </a:p>
        </p:txBody>
      </p:sp>
      <p:pic>
        <p:nvPicPr>
          <p:cNvPr id="24587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90" y="5369455"/>
            <a:ext cx="4263169" cy="185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82" y="5206185"/>
            <a:ext cx="4680415" cy="21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056" y="2793413"/>
            <a:ext cx="4435509" cy="20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689" y="6095101"/>
            <a:ext cx="526093" cy="29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701" y="5942412"/>
            <a:ext cx="798210" cy="29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398" y="6069400"/>
            <a:ext cx="798210" cy="29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3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992" y="5956019"/>
            <a:ext cx="612264" cy="2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[6]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446066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3237">
              <a:spcBef>
                <a:spcPct val="20000"/>
              </a:spcBef>
              <a:buChar char="•"/>
              <a:defRPr sz="2666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07511" indent="-272120" defTabSz="993237">
              <a:spcBef>
                <a:spcPct val="20000"/>
              </a:spcBef>
              <a:buChar char="–"/>
              <a:defRPr sz="2286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88479" indent="-217696" defTabSz="993237">
              <a:spcBef>
                <a:spcPct val="20000"/>
              </a:spcBef>
              <a:buFont typeface="Wingdings" panose="05000000000000000000" pitchFamily="2" charset="2"/>
              <a:buChar char="§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23870" indent="-217696" defTabSz="993237">
              <a:spcBef>
                <a:spcPct val="20000"/>
              </a:spcBef>
              <a:buChar char="–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59262" indent="-217696" defTabSz="993237">
              <a:spcBef>
                <a:spcPct val="20000"/>
              </a:spcBef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94654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30045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65437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00828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948729-969C-4D4A-AEF6-385506DEAABA}" type="slidenum">
              <a:rPr lang="en-GB" altLang="en-US" sz="1524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GB" altLang="en-US" sz="1524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69965" y="1850072"/>
            <a:ext cx="9516541" cy="5442343"/>
          </a:xfrm>
        </p:spPr>
        <p:txBody>
          <a:bodyPr/>
          <a:lstStyle/>
          <a:p>
            <a:pPr marL="507957" indent="-507957">
              <a:lnSpc>
                <a:spcPct val="110000"/>
              </a:lnSpc>
            </a:pPr>
            <a:r>
              <a:rPr lang="en-US" altLang="en-US" dirty="0" smtClean="0"/>
              <a:t>Merge two closest clusters (iteration 2) </a:t>
            </a:r>
          </a:p>
          <a:p>
            <a:pPr marL="507957" indent="-507957">
              <a:buNone/>
            </a:pPr>
            <a:r>
              <a:rPr lang="en-US" altLang="en-US" dirty="0" smtClean="0"/>
              <a:t>     </a:t>
            </a:r>
            <a:endParaRPr lang="en-US" altLang="en-US" sz="1905" dirty="0"/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1974361" y="120571"/>
            <a:ext cx="9360830" cy="120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30" tIns="49665" rIns="99330" bIns="4966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571" dirty="0">
                <a:solidFill>
                  <a:schemeClr val="tx2"/>
                </a:solidFill>
              </a:rPr>
              <a:t>Example </a:t>
            </a:r>
            <a:r>
              <a:rPr lang="en-US" altLang="en-US" sz="4571" b="1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25606" name="Line 12"/>
          <p:cNvSpPr>
            <a:spLocks noChangeShapeType="1"/>
          </p:cNvSpPr>
          <p:nvPr/>
        </p:nvSpPr>
        <p:spPr bwMode="auto">
          <a:xfrm flipH="1">
            <a:off x="5384896" y="4137369"/>
            <a:ext cx="870775" cy="50795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sz="1714"/>
          </a:p>
        </p:txBody>
      </p:sp>
      <p:sp>
        <p:nvSpPr>
          <p:cNvPr id="25607" name="Line 13"/>
          <p:cNvSpPr>
            <a:spLocks noChangeShapeType="1"/>
          </p:cNvSpPr>
          <p:nvPr/>
        </p:nvSpPr>
        <p:spPr bwMode="auto">
          <a:xfrm>
            <a:off x="5384896" y="5080708"/>
            <a:ext cx="798210" cy="65308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sz="1714"/>
          </a:p>
        </p:txBody>
      </p:sp>
      <p:pic>
        <p:nvPicPr>
          <p:cNvPr id="2560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07" y="4471468"/>
            <a:ext cx="897987" cy="19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07" y="4471468"/>
            <a:ext cx="897987" cy="19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07" y="4471468"/>
            <a:ext cx="897987" cy="19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53" y="2684566"/>
            <a:ext cx="4607850" cy="218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236" y="5224327"/>
            <a:ext cx="4435509" cy="187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3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61" y="3627905"/>
            <a:ext cx="3337970" cy="275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995" y="3555341"/>
            <a:ext cx="580517" cy="29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[6]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46135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3237">
              <a:spcBef>
                <a:spcPct val="20000"/>
              </a:spcBef>
              <a:buChar char="•"/>
              <a:defRPr sz="2666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07511" indent="-272120" defTabSz="993237">
              <a:spcBef>
                <a:spcPct val="20000"/>
              </a:spcBef>
              <a:buChar char="–"/>
              <a:defRPr sz="2286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88479" indent="-217696" defTabSz="993237">
              <a:spcBef>
                <a:spcPct val="20000"/>
              </a:spcBef>
              <a:buFont typeface="Wingdings" panose="05000000000000000000" pitchFamily="2" charset="2"/>
              <a:buChar char="§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23870" indent="-217696" defTabSz="993237">
              <a:spcBef>
                <a:spcPct val="20000"/>
              </a:spcBef>
              <a:buChar char="–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59262" indent="-217696" defTabSz="993237">
              <a:spcBef>
                <a:spcPct val="20000"/>
              </a:spcBef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94654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30045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65437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00828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0C3120-3E9B-43C7-B452-BBA774EC91A8}" type="slidenum">
              <a:rPr lang="en-GB" altLang="en-US" sz="1524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GB" altLang="en-US" sz="1524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3791" y="1794863"/>
            <a:ext cx="9516541" cy="5442343"/>
          </a:xfrm>
        </p:spPr>
        <p:txBody>
          <a:bodyPr/>
          <a:lstStyle/>
          <a:p>
            <a:pPr marL="507957" indent="-507957">
              <a:lnSpc>
                <a:spcPct val="110000"/>
              </a:lnSpc>
            </a:pPr>
            <a:r>
              <a:rPr lang="en-US" altLang="en-US" dirty="0" smtClean="0"/>
              <a:t>Update distance matrix (iteration 2) 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2131584" y="870451"/>
            <a:ext cx="9360830" cy="120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30" tIns="49665" rIns="99330" bIns="4966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571">
                <a:solidFill>
                  <a:schemeClr val="tx2"/>
                </a:solidFill>
              </a:rPr>
              <a:t>Example</a:t>
            </a:r>
            <a:endParaRPr lang="en-US" altLang="en-US" sz="4571" b="1">
              <a:solidFill>
                <a:schemeClr val="tx2"/>
              </a:solidFill>
            </a:endParaRPr>
          </a:p>
        </p:txBody>
      </p:sp>
      <p:sp>
        <p:nvSpPr>
          <p:cNvPr id="26630" name="Line 11"/>
          <p:cNvSpPr>
            <a:spLocks noChangeShapeType="1"/>
          </p:cNvSpPr>
          <p:nvPr/>
        </p:nvSpPr>
        <p:spPr bwMode="auto">
          <a:xfrm flipH="1">
            <a:off x="5747719" y="4863014"/>
            <a:ext cx="1233598" cy="50795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sz="1714"/>
          </a:p>
        </p:txBody>
      </p:sp>
      <p:sp>
        <p:nvSpPr>
          <p:cNvPr id="26631" name="Line 12"/>
          <p:cNvSpPr>
            <a:spLocks noChangeShapeType="1"/>
          </p:cNvSpPr>
          <p:nvPr/>
        </p:nvSpPr>
        <p:spPr bwMode="auto">
          <a:xfrm>
            <a:off x="6255671" y="6314306"/>
            <a:ext cx="50795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sz="1714"/>
          </a:p>
        </p:txBody>
      </p:sp>
      <p:pic>
        <p:nvPicPr>
          <p:cNvPr id="26632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929" y="3230311"/>
            <a:ext cx="4571568" cy="32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3" name="Group 19"/>
          <p:cNvGrpSpPr>
            <a:grpSpLocks/>
          </p:cNvGrpSpPr>
          <p:nvPr/>
        </p:nvGrpSpPr>
        <p:grpSpPr bwMode="auto">
          <a:xfrm>
            <a:off x="6545929" y="3629417"/>
            <a:ext cx="4136181" cy="513999"/>
            <a:chOff x="3560" y="1710"/>
            <a:chExt cx="2736" cy="340"/>
          </a:xfrm>
        </p:grpSpPr>
        <p:pic>
          <p:nvPicPr>
            <p:cNvPr id="26639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710"/>
              <a:ext cx="2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0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" y="1887"/>
              <a:ext cx="20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63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929" y="4252263"/>
            <a:ext cx="4281310" cy="35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23" y="5296891"/>
            <a:ext cx="4226886" cy="195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91" y="5442020"/>
            <a:ext cx="4152810" cy="17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797" y="2757131"/>
            <a:ext cx="4607850" cy="218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21" y="3627906"/>
            <a:ext cx="526093" cy="29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[6]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979446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3237">
              <a:spcBef>
                <a:spcPct val="20000"/>
              </a:spcBef>
              <a:buChar char="•"/>
              <a:defRPr sz="2666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07511" indent="-272120" defTabSz="993237">
              <a:spcBef>
                <a:spcPct val="20000"/>
              </a:spcBef>
              <a:buChar char="–"/>
              <a:defRPr sz="2286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88479" indent="-217696" defTabSz="993237">
              <a:spcBef>
                <a:spcPct val="20000"/>
              </a:spcBef>
              <a:buFont typeface="Wingdings" panose="05000000000000000000" pitchFamily="2" charset="2"/>
              <a:buChar char="§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23870" indent="-217696" defTabSz="993237">
              <a:spcBef>
                <a:spcPct val="20000"/>
              </a:spcBef>
              <a:buChar char="–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59262" indent="-217696" defTabSz="993237">
              <a:spcBef>
                <a:spcPct val="20000"/>
              </a:spcBef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94654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30045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65437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00828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BD207C-E799-45D5-8169-054594FCFEDB}" type="slidenum">
              <a:rPr lang="en-GB" altLang="en-US" sz="1524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GB" altLang="en-US" sz="1524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93954" y="1824920"/>
            <a:ext cx="9516542" cy="5442343"/>
          </a:xfrm>
        </p:spPr>
        <p:txBody>
          <a:bodyPr/>
          <a:lstStyle/>
          <a:p>
            <a:pPr marL="507957" indent="-507957">
              <a:lnSpc>
                <a:spcPct val="110000"/>
              </a:lnSpc>
            </a:pPr>
            <a:r>
              <a:rPr lang="en-US" altLang="en-US" dirty="0" smtClean="0"/>
              <a:t>Merge two closest clusters/update distance matrix (iteration 3) </a:t>
            </a:r>
          </a:p>
          <a:p>
            <a:pPr marL="507957" indent="-507957">
              <a:buNone/>
            </a:pPr>
            <a:r>
              <a:rPr lang="en-US" altLang="en-US" dirty="0" smtClean="0"/>
              <a:t>     </a:t>
            </a:r>
            <a:endParaRPr lang="en-US" altLang="en-US" sz="1905" dirty="0"/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2131584" y="870451"/>
            <a:ext cx="9360830" cy="120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30" tIns="49665" rIns="99330" bIns="4966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571">
                <a:solidFill>
                  <a:schemeClr val="tx2"/>
                </a:solidFill>
              </a:rPr>
              <a:t>Example</a:t>
            </a:r>
            <a:endParaRPr lang="en-US" altLang="en-US" sz="4571" b="1">
              <a:solidFill>
                <a:schemeClr val="tx2"/>
              </a:solidFill>
            </a:endParaRPr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 flipH="1">
            <a:off x="5384896" y="4137369"/>
            <a:ext cx="870775" cy="50795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sz="1714"/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5457460" y="5370967"/>
            <a:ext cx="870775" cy="435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sz="1714"/>
          </a:p>
        </p:txBody>
      </p:sp>
      <p:pic>
        <p:nvPicPr>
          <p:cNvPr id="2765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07" y="4471468"/>
            <a:ext cx="897987" cy="19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07" y="4471468"/>
            <a:ext cx="897987" cy="19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07" y="4471468"/>
            <a:ext cx="897987" cy="19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2956683"/>
            <a:ext cx="4653203" cy="21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26" y="3627906"/>
            <a:ext cx="3328900" cy="278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61" name="Group 28"/>
          <p:cNvGrpSpPr>
            <a:grpSpLocks/>
          </p:cNvGrpSpPr>
          <p:nvPr/>
        </p:nvGrpSpPr>
        <p:grpSpPr bwMode="auto">
          <a:xfrm>
            <a:off x="6400800" y="5296891"/>
            <a:ext cx="4588198" cy="2031808"/>
            <a:chOff x="5346700" y="4542631"/>
            <a:chExt cx="4818130" cy="2133600"/>
          </a:xfrm>
        </p:grpSpPr>
        <p:pic>
          <p:nvPicPr>
            <p:cNvPr id="27662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4542631"/>
              <a:ext cx="481813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3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300" y="53427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[6]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092213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3237">
              <a:spcBef>
                <a:spcPct val="20000"/>
              </a:spcBef>
              <a:buChar char="•"/>
              <a:defRPr sz="2666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07511" indent="-272120" defTabSz="993237">
              <a:spcBef>
                <a:spcPct val="20000"/>
              </a:spcBef>
              <a:buChar char="–"/>
              <a:defRPr sz="2286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88479" indent="-217696" defTabSz="993237">
              <a:spcBef>
                <a:spcPct val="20000"/>
              </a:spcBef>
              <a:buFont typeface="Wingdings" panose="05000000000000000000" pitchFamily="2" charset="2"/>
              <a:buChar char="§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23870" indent="-217696" defTabSz="993237">
              <a:spcBef>
                <a:spcPct val="20000"/>
              </a:spcBef>
              <a:buChar char="–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59262" indent="-217696" defTabSz="993237">
              <a:spcBef>
                <a:spcPct val="20000"/>
              </a:spcBef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94654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30045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65437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00828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9C8747-2442-4D7C-B9B7-F4848825A263}" type="slidenum">
              <a:rPr lang="en-GB" altLang="en-US" sz="1524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GB" altLang="en-US" sz="1524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6718" y="1769940"/>
            <a:ext cx="9516542" cy="5442343"/>
          </a:xfrm>
        </p:spPr>
        <p:txBody>
          <a:bodyPr/>
          <a:lstStyle/>
          <a:p>
            <a:pPr marL="507957" indent="-507957">
              <a:lnSpc>
                <a:spcPct val="110000"/>
              </a:lnSpc>
            </a:pPr>
            <a:r>
              <a:rPr lang="en-US" altLang="en-US" dirty="0" smtClean="0"/>
              <a:t>Merge two closest clusters/update distance matrix (iteration 4) </a:t>
            </a:r>
          </a:p>
          <a:p>
            <a:pPr marL="507957" indent="-507957">
              <a:buNone/>
            </a:pPr>
            <a:r>
              <a:rPr lang="en-US" altLang="en-US" dirty="0" smtClean="0"/>
              <a:t>     </a:t>
            </a:r>
            <a:endParaRPr lang="en-US" altLang="en-US" sz="1905" dirty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955737" y="149482"/>
            <a:ext cx="9360830" cy="120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30" tIns="49665" rIns="99330" bIns="4966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571" dirty="0">
                <a:solidFill>
                  <a:schemeClr val="tx2"/>
                </a:solidFill>
              </a:rPr>
              <a:t>Example </a:t>
            </a:r>
            <a:r>
              <a:rPr lang="en-US" altLang="en-US" sz="4571" b="1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 flipH="1">
            <a:off x="5384896" y="4137369"/>
            <a:ext cx="870775" cy="50795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sz="1714"/>
          </a:p>
        </p:txBody>
      </p:sp>
      <p:sp>
        <p:nvSpPr>
          <p:cNvPr id="28679" name="Line 5"/>
          <p:cNvSpPr>
            <a:spLocks noChangeShapeType="1"/>
          </p:cNvSpPr>
          <p:nvPr/>
        </p:nvSpPr>
        <p:spPr bwMode="auto">
          <a:xfrm>
            <a:off x="5457460" y="5370967"/>
            <a:ext cx="870775" cy="435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sz="1714"/>
          </a:p>
        </p:txBody>
      </p:sp>
      <p:pic>
        <p:nvPicPr>
          <p:cNvPr id="286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07" y="4471468"/>
            <a:ext cx="897987" cy="19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07" y="4471468"/>
            <a:ext cx="897987" cy="19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07" y="4471468"/>
            <a:ext cx="897987" cy="19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797" y="3482776"/>
            <a:ext cx="3328900" cy="277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84" name="Group 30"/>
          <p:cNvGrpSpPr>
            <a:grpSpLocks/>
          </p:cNvGrpSpPr>
          <p:nvPr/>
        </p:nvGrpSpPr>
        <p:grpSpPr bwMode="auto">
          <a:xfrm>
            <a:off x="6400800" y="2974825"/>
            <a:ext cx="4362945" cy="1932032"/>
            <a:chOff x="5346700" y="2104231"/>
            <a:chExt cx="4581525" cy="2028825"/>
          </a:xfrm>
        </p:grpSpPr>
        <p:pic>
          <p:nvPicPr>
            <p:cNvPr id="28688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2104231"/>
              <a:ext cx="458152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9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700" y="28662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85" name="Group 16"/>
          <p:cNvGrpSpPr>
            <a:grpSpLocks/>
          </p:cNvGrpSpPr>
          <p:nvPr/>
        </p:nvGrpSpPr>
        <p:grpSpPr bwMode="auto">
          <a:xfrm>
            <a:off x="6545929" y="5296891"/>
            <a:ext cx="4190604" cy="1768761"/>
            <a:chOff x="5499100" y="4541838"/>
            <a:chExt cx="4400550" cy="1857375"/>
          </a:xfrm>
        </p:grpSpPr>
        <p:pic>
          <p:nvPicPr>
            <p:cNvPr id="28686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541838"/>
              <a:ext cx="4362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8500" y="4999831"/>
              <a:ext cx="1581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[6]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170470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3237">
              <a:spcBef>
                <a:spcPct val="20000"/>
              </a:spcBef>
              <a:buChar char="•"/>
              <a:defRPr sz="2666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07511" indent="-272120" defTabSz="993237">
              <a:spcBef>
                <a:spcPct val="20000"/>
              </a:spcBef>
              <a:buChar char="–"/>
              <a:defRPr sz="2286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88479" indent="-217696" defTabSz="993237">
              <a:spcBef>
                <a:spcPct val="20000"/>
              </a:spcBef>
              <a:buFont typeface="Wingdings" panose="05000000000000000000" pitchFamily="2" charset="2"/>
              <a:buChar char="§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23870" indent="-217696" defTabSz="993237">
              <a:spcBef>
                <a:spcPct val="20000"/>
              </a:spcBef>
              <a:buChar char="–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59262" indent="-217696" defTabSz="993237">
              <a:spcBef>
                <a:spcPct val="20000"/>
              </a:spcBef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94654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30045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65437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00828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C9244-07D3-42A1-8CCB-47022533D20B}" type="slidenum">
              <a:rPr lang="en-GB" altLang="en-US" sz="1524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GB" altLang="en-US" sz="1524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6668" y="2395819"/>
            <a:ext cx="9516542" cy="5006956"/>
          </a:xfrm>
        </p:spPr>
        <p:txBody>
          <a:bodyPr/>
          <a:lstStyle/>
          <a:p>
            <a:pPr marL="507957" indent="-507957">
              <a:lnSpc>
                <a:spcPct val="110000"/>
              </a:lnSpc>
            </a:pPr>
            <a:r>
              <a:rPr lang="en-US" altLang="en-US" dirty="0" smtClean="0"/>
              <a:t>Final result (meeting termination condition) </a:t>
            </a:r>
          </a:p>
          <a:p>
            <a:pPr marL="507957" indent="-507957">
              <a:buNone/>
            </a:pPr>
            <a:r>
              <a:rPr lang="en-US" altLang="en-US" dirty="0" smtClean="0"/>
              <a:t>     </a:t>
            </a:r>
            <a:endParaRPr lang="en-US" altLang="en-US" sz="1905" dirty="0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2113999" y="149482"/>
            <a:ext cx="9360830" cy="120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30" tIns="49665" rIns="99330" bIns="4966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571" dirty="0">
                <a:solidFill>
                  <a:schemeClr val="tx2"/>
                </a:solidFill>
              </a:rPr>
              <a:t>Example </a:t>
            </a:r>
            <a:r>
              <a:rPr lang="en-US" altLang="en-US" sz="4571" b="1" dirty="0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2970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997" y="3119954"/>
            <a:ext cx="8843807" cy="40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[6]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310085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3237">
              <a:spcBef>
                <a:spcPct val="20000"/>
              </a:spcBef>
              <a:buChar char="•"/>
              <a:defRPr sz="2666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07511" indent="-272120" defTabSz="993237">
              <a:spcBef>
                <a:spcPct val="20000"/>
              </a:spcBef>
              <a:buChar char="–"/>
              <a:defRPr sz="2286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88479" indent="-217696" defTabSz="993237">
              <a:spcBef>
                <a:spcPct val="20000"/>
              </a:spcBef>
              <a:buFont typeface="Wingdings" panose="05000000000000000000" pitchFamily="2" charset="2"/>
              <a:buChar char="§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23870" indent="-217696" defTabSz="993237">
              <a:spcBef>
                <a:spcPct val="20000"/>
              </a:spcBef>
              <a:buChar char="–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959262" indent="-217696" defTabSz="993237">
              <a:spcBef>
                <a:spcPct val="20000"/>
              </a:spcBef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394654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830045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265437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700828" indent="-217696" defTabSz="9932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24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16F58-C1AC-47AA-A354-D4CE8A12F4BF}" type="slidenum">
              <a:rPr lang="en-GB" altLang="en-US" sz="1524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GB" altLang="en-US" sz="1524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08739" y="1882447"/>
            <a:ext cx="9516542" cy="6087509"/>
          </a:xfrm>
        </p:spPr>
        <p:txBody>
          <a:bodyPr/>
          <a:lstStyle/>
          <a:p>
            <a:pPr marL="507957" indent="-507957">
              <a:lnSpc>
                <a:spcPct val="11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Dendrogram tree</a:t>
            </a:r>
            <a:r>
              <a:rPr lang="en-US" altLang="en-US" dirty="0" smtClean="0"/>
              <a:t> representation </a:t>
            </a:r>
          </a:p>
          <a:p>
            <a:pPr marL="507957" indent="-507957">
              <a:buNone/>
            </a:pPr>
            <a:r>
              <a:rPr lang="en-US" altLang="en-US" dirty="0" smtClean="0"/>
              <a:t>     </a:t>
            </a:r>
            <a:endParaRPr lang="en-US" altLang="en-US" sz="1905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1580820" y="149482"/>
            <a:ext cx="10159040" cy="120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30" tIns="49665" rIns="99330" bIns="4966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190" dirty="0">
                <a:solidFill>
                  <a:srgbClr val="000000"/>
                </a:solidFill>
              </a:rPr>
              <a:t>Key Concepts in Hierarchal Clustering </a:t>
            </a:r>
            <a:r>
              <a:rPr lang="en-US" altLang="en-US" sz="4571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6612447" y="2752595"/>
            <a:ext cx="4855047" cy="46656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GB" altLang="en-US" sz="1905">
                <a:solidFill>
                  <a:srgbClr val="000000"/>
                </a:solidFill>
              </a:rPr>
              <a:t>In the beginning we have 6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905">
                <a:solidFill>
                  <a:srgbClr val="000000"/>
                </a:solidFill>
              </a:rPr>
              <a:t>     clusters: A, B, C, D, E and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 startAt="2"/>
            </a:pPr>
            <a:r>
              <a:rPr lang="en-GB" altLang="en-US" sz="1905">
                <a:solidFill>
                  <a:srgbClr val="000000"/>
                </a:solidFill>
              </a:rPr>
              <a:t>We merge clusters D and F into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905">
                <a:solidFill>
                  <a:srgbClr val="000000"/>
                </a:solidFill>
              </a:rPr>
              <a:t>     cluster (D, F) at distance 0.50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en-GB" altLang="en-US" sz="1905">
                <a:solidFill>
                  <a:srgbClr val="000000"/>
                </a:solidFill>
              </a:rPr>
              <a:t>We merge cluster A and cluster B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905">
                <a:solidFill>
                  <a:srgbClr val="000000"/>
                </a:solidFill>
              </a:rPr>
              <a:t>     into (A, B) at distance 0.71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4"/>
            </a:pPr>
            <a:r>
              <a:rPr lang="en-GB" altLang="en-US" sz="1905">
                <a:solidFill>
                  <a:srgbClr val="000000"/>
                </a:solidFill>
              </a:rPr>
              <a:t>We merge clusters E and (D, F)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905">
                <a:solidFill>
                  <a:srgbClr val="000000"/>
                </a:solidFill>
              </a:rPr>
              <a:t>     into ((D, F), E) at distance 1.00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GB" altLang="en-US" sz="1905">
                <a:solidFill>
                  <a:srgbClr val="000000"/>
                </a:solidFill>
              </a:rPr>
              <a:t>We merge clusters ((D, F), E) and C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905">
                <a:solidFill>
                  <a:srgbClr val="000000"/>
                </a:solidFill>
              </a:rPr>
              <a:t>     into (((D, F), E), C) at distance 1.41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6"/>
            </a:pPr>
            <a:r>
              <a:rPr lang="en-GB" altLang="en-US" sz="1905">
                <a:solidFill>
                  <a:srgbClr val="000000"/>
                </a:solidFill>
              </a:rPr>
              <a:t>We merge clusters (((D, F), E), C)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905">
                <a:solidFill>
                  <a:srgbClr val="000000"/>
                </a:solidFill>
              </a:rPr>
              <a:t>     and (A, B) into ((((D, F), E), C), (A, B))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905">
                <a:solidFill>
                  <a:srgbClr val="000000"/>
                </a:solidFill>
              </a:rPr>
              <a:t>     at distance 2.50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7"/>
            </a:pPr>
            <a:r>
              <a:rPr lang="en-GB" altLang="en-US" sz="1905">
                <a:solidFill>
                  <a:srgbClr val="000000"/>
                </a:solidFill>
              </a:rPr>
              <a:t>The last cluster contain all the objects,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905">
                <a:solidFill>
                  <a:srgbClr val="000000"/>
                </a:solidFill>
              </a:rPr>
              <a:t>     thus conclude the computation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905">
              <a:solidFill>
                <a:srgbClr val="000000"/>
              </a:solidFill>
            </a:endParaRPr>
          </a:p>
        </p:txBody>
      </p:sp>
      <p:grpSp>
        <p:nvGrpSpPr>
          <p:cNvPr id="30727" name="Group 14"/>
          <p:cNvGrpSpPr>
            <a:grpSpLocks/>
          </p:cNvGrpSpPr>
          <p:nvPr/>
        </p:nvGrpSpPr>
        <p:grpSpPr bwMode="auto">
          <a:xfrm>
            <a:off x="1602677" y="2831207"/>
            <a:ext cx="4652994" cy="4724222"/>
            <a:chOff x="308195" y="1952625"/>
            <a:chExt cx="4886105" cy="4961398"/>
          </a:xfrm>
        </p:grpSpPr>
        <p:pic>
          <p:nvPicPr>
            <p:cNvPr id="30728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TextBox 7"/>
            <p:cNvSpPr txBox="1">
              <a:spLocks noChangeArrowheads="1"/>
            </p:cNvSpPr>
            <p:nvPr/>
          </p:nvSpPr>
          <p:spPr bwMode="auto">
            <a:xfrm>
              <a:off x="1765300" y="5380038"/>
              <a:ext cx="321849" cy="40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905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905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0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21849" cy="40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905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905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1" name="TextBox 9"/>
            <p:cNvSpPr txBox="1">
              <a:spLocks noChangeArrowheads="1"/>
            </p:cNvSpPr>
            <p:nvPr/>
          </p:nvSpPr>
          <p:spPr bwMode="auto">
            <a:xfrm>
              <a:off x="2146300" y="4694238"/>
              <a:ext cx="321849" cy="40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905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905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2" name="TextBox 10"/>
            <p:cNvSpPr txBox="1">
              <a:spLocks noChangeArrowheads="1"/>
            </p:cNvSpPr>
            <p:nvPr/>
          </p:nvSpPr>
          <p:spPr bwMode="auto">
            <a:xfrm>
              <a:off x="2755900" y="4160838"/>
              <a:ext cx="321849" cy="40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905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905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3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21849" cy="40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905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905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4" name="TextBox 12"/>
            <p:cNvSpPr txBox="1">
              <a:spLocks noChangeArrowheads="1"/>
            </p:cNvSpPr>
            <p:nvPr/>
          </p:nvSpPr>
          <p:spPr bwMode="auto">
            <a:xfrm>
              <a:off x="2679700" y="6447631"/>
              <a:ext cx="1017058" cy="466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286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30735" name="TextBox 13"/>
            <p:cNvSpPr txBox="1">
              <a:spLocks noChangeArrowheads="1"/>
            </p:cNvSpPr>
            <p:nvPr/>
          </p:nvSpPr>
          <p:spPr bwMode="auto">
            <a:xfrm>
              <a:off x="308195" y="3475831"/>
              <a:ext cx="563304" cy="1075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286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[6]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04204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1354932"/>
            <a:ext cx="11041380" cy="647485"/>
          </a:xfrm>
        </p:spPr>
        <p:txBody>
          <a:bodyPr>
            <a:normAutofit/>
          </a:bodyPr>
          <a:lstStyle/>
          <a:p>
            <a:r>
              <a:rPr lang="en-US" sz="3780" b="1" dirty="0" smtClean="0">
                <a:solidFill>
                  <a:srgbClr val="002060"/>
                </a:solidFill>
              </a:rPr>
              <a:t>Homework Exercise </a:t>
            </a:r>
            <a:r>
              <a:rPr lang="en-US" sz="3780" b="1" dirty="0">
                <a:solidFill>
                  <a:srgbClr val="002060"/>
                </a:solidFill>
              </a:rPr>
              <a:t>– </a:t>
            </a:r>
            <a:r>
              <a:rPr lang="en-US" sz="3780" b="1" dirty="0" smtClean="0">
                <a:solidFill>
                  <a:srgbClr val="002060"/>
                </a:solidFill>
              </a:rPr>
              <a:t>AGNES (Try at your free time)</a:t>
            </a:r>
            <a:endParaRPr lang="en-US" sz="378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10" y="2463467"/>
            <a:ext cx="11041380" cy="5222495"/>
          </a:xfrm>
        </p:spPr>
        <p:txBody>
          <a:bodyPr/>
          <a:lstStyle/>
          <a:p>
            <a:pPr marL="0"/>
            <a:r>
              <a:rPr lang="en-US" sz="2520" dirty="0">
                <a:solidFill>
                  <a:srgbClr val="FF0000"/>
                </a:solidFill>
              </a:rPr>
              <a:t>Problem: </a:t>
            </a:r>
          </a:p>
          <a:p>
            <a:pPr marL="0" indent="0">
              <a:buNone/>
            </a:pPr>
            <a:r>
              <a:rPr lang="en-US" sz="2520" dirty="0"/>
              <a:t>Cluster the following eight points (with (x, y) representing locations) into three clusters   </a:t>
            </a:r>
            <a:r>
              <a:rPr lang="en-US" sz="2520" b="1" dirty="0"/>
              <a:t>A1(2, 10),  A2(2, 5),  A3(8, 4),  A4(5, 8),  A5(7, 5),  A6(6, 4), A7(1, 2) and A8(4, 9)</a:t>
            </a:r>
            <a:r>
              <a:rPr lang="en-US" sz="2520" dirty="0"/>
              <a:t> using </a:t>
            </a:r>
            <a:r>
              <a:rPr lang="en-US" sz="2520" b="1" dirty="0"/>
              <a:t>single-link, complete-link, average-link 	</a:t>
            </a:r>
            <a:r>
              <a:rPr lang="en-US" sz="2520" dirty="0"/>
              <a:t>agglomerative clustering </a:t>
            </a:r>
          </a:p>
          <a:p>
            <a:pPr marL="243364"/>
            <a:r>
              <a:rPr lang="en-US" sz="2520" dirty="0"/>
              <a:t>The distance function between two points  a=(x1, y1)  and  b=(x2, y2)  is defined as:   </a:t>
            </a:r>
            <a:r>
              <a:rPr lang="en-US" sz="2520" b="1" dirty="0"/>
              <a:t>ρ(a, b) = |x2 – x1| + |y2 – y1| </a:t>
            </a:r>
            <a:r>
              <a:rPr lang="en-US" sz="252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59385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341" y="1224516"/>
            <a:ext cx="11041380" cy="940573"/>
          </a:xfrm>
        </p:spPr>
        <p:txBody>
          <a:bodyPr>
            <a:normAutofit/>
          </a:bodyPr>
          <a:lstStyle/>
          <a:p>
            <a:r>
              <a:rPr lang="en-US" sz="3780" b="1" dirty="0" smtClean="0">
                <a:solidFill>
                  <a:srgbClr val="002060"/>
                </a:solidFill>
              </a:rPr>
              <a:t>Result</a:t>
            </a:r>
            <a:endParaRPr lang="en-US" sz="3780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47" y="2975245"/>
            <a:ext cx="3587880" cy="177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61285" y="2577388"/>
            <a:ext cx="156485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20" dirty="0">
                <a:solidFill>
                  <a:srgbClr val="FF0000"/>
                </a:solidFill>
              </a:rPr>
              <a:t>Single Link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14" y="2683850"/>
            <a:ext cx="3626507" cy="22577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32365" y="2314428"/>
            <a:ext cx="205338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20" dirty="0">
                <a:solidFill>
                  <a:srgbClr val="FF0000"/>
                </a:solidFill>
              </a:rPr>
              <a:t>Complete Link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392" y="5621338"/>
            <a:ext cx="3861745" cy="19308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95176" y="5136590"/>
            <a:ext cx="184133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20" dirty="0">
                <a:solidFill>
                  <a:srgbClr val="FF0000"/>
                </a:solidFill>
              </a:rPr>
              <a:t>Average Link</a:t>
            </a:r>
          </a:p>
        </p:txBody>
      </p:sp>
    </p:spTree>
    <p:extLst>
      <p:ext uri="{BB962C8B-B14F-4D97-AF65-F5344CB8AC3E}">
        <p14:creationId xmlns:p14="http://schemas.microsoft.com/office/powerpoint/2010/main" val="806205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1496422"/>
            <a:ext cx="11041380" cy="799083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002060"/>
                </a:solidFill>
              </a:rPr>
              <a:t>DIANA  (Divisive Analysis)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10" y="2578488"/>
            <a:ext cx="11041380" cy="2071838"/>
          </a:xfrm>
        </p:spPr>
        <p:txBody>
          <a:bodyPr>
            <a:normAutofit/>
          </a:bodyPr>
          <a:lstStyle/>
          <a:p>
            <a:r>
              <a:rPr lang="en-US" sz="2520" dirty="0">
                <a:solidFill>
                  <a:srgbClr val="FF0000"/>
                </a:solidFill>
              </a:rPr>
              <a:t>Step1: </a:t>
            </a:r>
            <a:r>
              <a:rPr lang="en-US" sz="2520" dirty="0"/>
              <a:t>all the objects are placed in one cluster </a:t>
            </a:r>
          </a:p>
          <a:p>
            <a:r>
              <a:rPr lang="en-US" sz="2520" dirty="0">
                <a:solidFill>
                  <a:srgbClr val="FF0000"/>
                </a:solidFill>
              </a:rPr>
              <a:t>Step2: </a:t>
            </a:r>
            <a:r>
              <a:rPr lang="en-US" sz="2520" dirty="0"/>
              <a:t>split the clusters according to the maximum Euclidean distance between the    </a:t>
            </a:r>
            <a:br>
              <a:rPr lang="en-US" sz="2520" dirty="0"/>
            </a:br>
            <a:r>
              <a:rPr lang="en-US" sz="2520" dirty="0"/>
              <a:t>           nearest objects in the clusters </a:t>
            </a:r>
          </a:p>
          <a:p>
            <a:r>
              <a:rPr lang="en-US" sz="2520" dirty="0">
                <a:solidFill>
                  <a:srgbClr val="FF0000"/>
                </a:solidFill>
              </a:rPr>
              <a:t>Step3: </a:t>
            </a:r>
            <a:r>
              <a:rPr lang="en-US" sz="2520" dirty="0"/>
              <a:t>if each cluster contains only one object, exit; otherwise go to Step 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48" y="4650326"/>
            <a:ext cx="7810976" cy="33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918531" name="Oval 3"/>
          <p:cNvSpPr>
            <a:spLocks noChangeArrowheads="1"/>
          </p:cNvSpPr>
          <p:nvPr/>
        </p:nvSpPr>
        <p:spPr bwMode="auto">
          <a:xfrm>
            <a:off x="2844800" y="3149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32" name="Oval 4"/>
          <p:cNvSpPr>
            <a:spLocks noChangeArrowheads="1"/>
          </p:cNvSpPr>
          <p:nvPr/>
        </p:nvSpPr>
        <p:spPr bwMode="auto">
          <a:xfrm>
            <a:off x="3149600" y="3048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33" name="Oval 5"/>
          <p:cNvSpPr>
            <a:spLocks noChangeArrowheads="1"/>
          </p:cNvSpPr>
          <p:nvPr/>
        </p:nvSpPr>
        <p:spPr bwMode="auto">
          <a:xfrm>
            <a:off x="3657600" y="3149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34" name="Oval 6"/>
          <p:cNvSpPr>
            <a:spLocks noChangeArrowheads="1"/>
          </p:cNvSpPr>
          <p:nvPr/>
        </p:nvSpPr>
        <p:spPr bwMode="auto">
          <a:xfrm>
            <a:off x="3352800" y="34544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35" name="Oval 7"/>
          <p:cNvSpPr>
            <a:spLocks noChangeArrowheads="1"/>
          </p:cNvSpPr>
          <p:nvPr/>
        </p:nvSpPr>
        <p:spPr bwMode="auto">
          <a:xfrm>
            <a:off x="3048000" y="3759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36" name="Oval 8"/>
          <p:cNvSpPr>
            <a:spLocks noChangeArrowheads="1"/>
          </p:cNvSpPr>
          <p:nvPr/>
        </p:nvSpPr>
        <p:spPr bwMode="auto">
          <a:xfrm>
            <a:off x="3657600" y="3759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37" name="Oval 9"/>
          <p:cNvSpPr>
            <a:spLocks noChangeArrowheads="1"/>
          </p:cNvSpPr>
          <p:nvPr/>
        </p:nvSpPr>
        <p:spPr bwMode="auto">
          <a:xfrm>
            <a:off x="1625600" y="4673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38" name="Oval 10"/>
          <p:cNvSpPr>
            <a:spLocks noChangeArrowheads="1"/>
          </p:cNvSpPr>
          <p:nvPr/>
        </p:nvSpPr>
        <p:spPr bwMode="auto">
          <a:xfrm>
            <a:off x="2438400" y="4673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39" name="Oval 11"/>
          <p:cNvSpPr>
            <a:spLocks noChangeArrowheads="1"/>
          </p:cNvSpPr>
          <p:nvPr/>
        </p:nvSpPr>
        <p:spPr bwMode="auto">
          <a:xfrm>
            <a:off x="2133600" y="5080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40" name="Oval 12"/>
          <p:cNvSpPr>
            <a:spLocks noChangeArrowheads="1"/>
          </p:cNvSpPr>
          <p:nvPr/>
        </p:nvSpPr>
        <p:spPr bwMode="auto">
          <a:xfrm>
            <a:off x="1625600" y="5181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41" name="Oval 13"/>
          <p:cNvSpPr>
            <a:spLocks noChangeArrowheads="1"/>
          </p:cNvSpPr>
          <p:nvPr/>
        </p:nvSpPr>
        <p:spPr bwMode="auto">
          <a:xfrm>
            <a:off x="2235200" y="5689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42" name="Oval 14"/>
          <p:cNvSpPr>
            <a:spLocks noChangeArrowheads="1"/>
          </p:cNvSpPr>
          <p:nvPr/>
        </p:nvSpPr>
        <p:spPr bwMode="auto">
          <a:xfrm>
            <a:off x="2641600" y="5080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43" name="Oval 15"/>
          <p:cNvSpPr>
            <a:spLocks noChangeArrowheads="1"/>
          </p:cNvSpPr>
          <p:nvPr/>
        </p:nvSpPr>
        <p:spPr bwMode="auto">
          <a:xfrm>
            <a:off x="2641600" y="54864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44" name="Oval 16"/>
          <p:cNvSpPr>
            <a:spLocks noChangeArrowheads="1"/>
          </p:cNvSpPr>
          <p:nvPr/>
        </p:nvSpPr>
        <p:spPr bwMode="auto">
          <a:xfrm>
            <a:off x="4064000" y="5080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45" name="Oval 17"/>
          <p:cNvSpPr>
            <a:spLocks noChangeArrowheads="1"/>
          </p:cNvSpPr>
          <p:nvPr/>
        </p:nvSpPr>
        <p:spPr bwMode="auto">
          <a:xfrm>
            <a:off x="4368800" y="4876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46" name="Oval 18"/>
          <p:cNvSpPr>
            <a:spLocks noChangeArrowheads="1"/>
          </p:cNvSpPr>
          <p:nvPr/>
        </p:nvSpPr>
        <p:spPr bwMode="auto">
          <a:xfrm>
            <a:off x="4470400" y="5283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47" name="Oval 19"/>
          <p:cNvSpPr>
            <a:spLocks noChangeArrowheads="1"/>
          </p:cNvSpPr>
          <p:nvPr/>
        </p:nvSpPr>
        <p:spPr bwMode="auto">
          <a:xfrm>
            <a:off x="4165600" y="54864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48" name="Oval 20"/>
          <p:cNvSpPr>
            <a:spLocks noChangeArrowheads="1"/>
          </p:cNvSpPr>
          <p:nvPr/>
        </p:nvSpPr>
        <p:spPr bwMode="auto">
          <a:xfrm>
            <a:off x="4165600" y="44704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49" name="Oval 21"/>
          <p:cNvSpPr>
            <a:spLocks noChangeArrowheads="1"/>
          </p:cNvSpPr>
          <p:nvPr/>
        </p:nvSpPr>
        <p:spPr bwMode="auto">
          <a:xfrm>
            <a:off x="4673600" y="4368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50" name="Oval 22"/>
          <p:cNvSpPr>
            <a:spLocks noChangeArrowheads="1"/>
          </p:cNvSpPr>
          <p:nvPr/>
        </p:nvSpPr>
        <p:spPr bwMode="auto">
          <a:xfrm>
            <a:off x="5384800" y="5791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51" name="Oval 23"/>
          <p:cNvSpPr>
            <a:spLocks noChangeArrowheads="1"/>
          </p:cNvSpPr>
          <p:nvPr/>
        </p:nvSpPr>
        <p:spPr bwMode="auto">
          <a:xfrm>
            <a:off x="4876800" y="4876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52" name="Oval 24"/>
          <p:cNvSpPr>
            <a:spLocks noChangeArrowheads="1"/>
          </p:cNvSpPr>
          <p:nvPr/>
        </p:nvSpPr>
        <p:spPr bwMode="auto">
          <a:xfrm>
            <a:off x="5181600" y="5283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53" name="Oval 25"/>
          <p:cNvSpPr>
            <a:spLocks noChangeArrowheads="1"/>
          </p:cNvSpPr>
          <p:nvPr/>
        </p:nvSpPr>
        <p:spPr bwMode="auto">
          <a:xfrm>
            <a:off x="5384800" y="4572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54" name="Oval 26"/>
          <p:cNvSpPr>
            <a:spLocks noChangeArrowheads="1"/>
          </p:cNvSpPr>
          <p:nvPr/>
        </p:nvSpPr>
        <p:spPr bwMode="auto">
          <a:xfrm>
            <a:off x="5588000" y="5384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55" name="Oval 27"/>
          <p:cNvSpPr>
            <a:spLocks noChangeArrowheads="1"/>
          </p:cNvSpPr>
          <p:nvPr/>
        </p:nvSpPr>
        <p:spPr bwMode="auto">
          <a:xfrm>
            <a:off x="5181600" y="4064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56" name="Oval 28"/>
          <p:cNvSpPr>
            <a:spLocks noChangeArrowheads="1"/>
          </p:cNvSpPr>
          <p:nvPr/>
        </p:nvSpPr>
        <p:spPr bwMode="auto">
          <a:xfrm>
            <a:off x="5588000" y="5080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57" name="Oval 29"/>
          <p:cNvSpPr>
            <a:spLocks noChangeArrowheads="1"/>
          </p:cNvSpPr>
          <p:nvPr/>
        </p:nvSpPr>
        <p:spPr bwMode="auto">
          <a:xfrm>
            <a:off x="9144000" y="2641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58" name="Oval 30"/>
          <p:cNvSpPr>
            <a:spLocks noChangeArrowheads="1"/>
          </p:cNvSpPr>
          <p:nvPr/>
        </p:nvSpPr>
        <p:spPr bwMode="auto">
          <a:xfrm>
            <a:off x="9550400" y="2844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59" name="Oval 31"/>
          <p:cNvSpPr>
            <a:spLocks noChangeArrowheads="1"/>
          </p:cNvSpPr>
          <p:nvPr/>
        </p:nvSpPr>
        <p:spPr bwMode="auto">
          <a:xfrm>
            <a:off x="9042400" y="3352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60" name="Oval 32"/>
          <p:cNvSpPr>
            <a:spLocks noChangeArrowheads="1"/>
          </p:cNvSpPr>
          <p:nvPr/>
        </p:nvSpPr>
        <p:spPr bwMode="auto">
          <a:xfrm>
            <a:off x="8737600" y="3048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61" name="Oval 33"/>
          <p:cNvSpPr>
            <a:spLocks noChangeArrowheads="1"/>
          </p:cNvSpPr>
          <p:nvPr/>
        </p:nvSpPr>
        <p:spPr bwMode="auto">
          <a:xfrm>
            <a:off x="9956800" y="2641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62" name="Oval 34"/>
          <p:cNvSpPr>
            <a:spLocks noChangeArrowheads="1"/>
          </p:cNvSpPr>
          <p:nvPr/>
        </p:nvSpPr>
        <p:spPr bwMode="auto">
          <a:xfrm>
            <a:off x="9652000" y="3352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63" name="Oval 35"/>
          <p:cNvSpPr>
            <a:spLocks noChangeArrowheads="1"/>
          </p:cNvSpPr>
          <p:nvPr/>
        </p:nvSpPr>
        <p:spPr bwMode="auto">
          <a:xfrm>
            <a:off x="8839200" y="7112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64" name="Oval 36"/>
          <p:cNvSpPr>
            <a:spLocks noChangeArrowheads="1"/>
          </p:cNvSpPr>
          <p:nvPr/>
        </p:nvSpPr>
        <p:spPr bwMode="auto">
          <a:xfrm>
            <a:off x="8940800" y="6807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65" name="Oval 37"/>
          <p:cNvSpPr>
            <a:spLocks noChangeArrowheads="1"/>
          </p:cNvSpPr>
          <p:nvPr/>
        </p:nvSpPr>
        <p:spPr bwMode="auto">
          <a:xfrm>
            <a:off x="9144000" y="70104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66" name="Oval 38"/>
          <p:cNvSpPr>
            <a:spLocks noChangeArrowheads="1"/>
          </p:cNvSpPr>
          <p:nvPr/>
        </p:nvSpPr>
        <p:spPr bwMode="auto">
          <a:xfrm>
            <a:off x="9652000" y="7315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67" name="Oval 39"/>
          <p:cNvSpPr>
            <a:spLocks noChangeArrowheads="1"/>
          </p:cNvSpPr>
          <p:nvPr/>
        </p:nvSpPr>
        <p:spPr bwMode="auto">
          <a:xfrm>
            <a:off x="9550400" y="6908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68" name="Oval 40"/>
          <p:cNvSpPr>
            <a:spLocks noChangeArrowheads="1"/>
          </p:cNvSpPr>
          <p:nvPr/>
        </p:nvSpPr>
        <p:spPr bwMode="auto">
          <a:xfrm>
            <a:off x="9245600" y="6604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69" name="Oval 41"/>
          <p:cNvSpPr>
            <a:spLocks noChangeArrowheads="1"/>
          </p:cNvSpPr>
          <p:nvPr/>
        </p:nvSpPr>
        <p:spPr bwMode="auto">
          <a:xfrm>
            <a:off x="5080000" y="7924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70" name="Oval 42"/>
          <p:cNvSpPr>
            <a:spLocks noChangeArrowheads="1"/>
          </p:cNvSpPr>
          <p:nvPr/>
        </p:nvSpPr>
        <p:spPr bwMode="auto">
          <a:xfrm>
            <a:off x="5181600" y="7620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71" name="Oval 43"/>
          <p:cNvSpPr>
            <a:spLocks noChangeArrowheads="1"/>
          </p:cNvSpPr>
          <p:nvPr/>
        </p:nvSpPr>
        <p:spPr bwMode="auto">
          <a:xfrm>
            <a:off x="5384800" y="7823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72" name="Oval 44"/>
          <p:cNvSpPr>
            <a:spLocks noChangeArrowheads="1"/>
          </p:cNvSpPr>
          <p:nvPr/>
        </p:nvSpPr>
        <p:spPr bwMode="auto">
          <a:xfrm>
            <a:off x="5892800" y="8128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73" name="Oval 45"/>
          <p:cNvSpPr>
            <a:spLocks noChangeArrowheads="1"/>
          </p:cNvSpPr>
          <p:nvPr/>
        </p:nvSpPr>
        <p:spPr bwMode="auto">
          <a:xfrm>
            <a:off x="5791200" y="7721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74" name="Oval 46"/>
          <p:cNvSpPr>
            <a:spLocks noChangeArrowheads="1"/>
          </p:cNvSpPr>
          <p:nvPr/>
        </p:nvSpPr>
        <p:spPr bwMode="auto">
          <a:xfrm>
            <a:off x="5486400" y="7416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18575" name="Oval 47"/>
          <p:cNvSpPr>
            <a:spLocks noChangeArrowheads="1"/>
          </p:cNvSpPr>
          <p:nvPr/>
        </p:nvSpPr>
        <p:spPr bwMode="auto">
          <a:xfrm>
            <a:off x="4165600" y="39624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48" name="TextBox 47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[5]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0558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267" y="455784"/>
            <a:ext cx="11041380" cy="1391841"/>
          </a:xfrm>
        </p:spPr>
        <p:txBody>
          <a:bodyPr>
            <a:normAutofit/>
          </a:bodyPr>
          <a:lstStyle/>
          <a:p>
            <a:r>
              <a:rPr lang="en-US" dirty="0"/>
              <a:t>Density-based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3521030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10" y="2746773"/>
            <a:ext cx="11041380" cy="4710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30"/>
              </a:spcBef>
            </a:pPr>
            <a:r>
              <a:rPr lang="en-US" sz="2520" dirty="0"/>
              <a:t>Basic idea </a:t>
            </a:r>
          </a:p>
          <a:p>
            <a:pPr lvl="1">
              <a:lnSpc>
                <a:spcPct val="100000"/>
              </a:lnSpc>
              <a:spcBef>
                <a:spcPts val="630"/>
              </a:spcBef>
            </a:pPr>
            <a:r>
              <a:rPr lang="en-US" sz="2100" dirty="0"/>
              <a:t>Clusters are dense regions in the data space, separated by regions of lower object density </a:t>
            </a:r>
          </a:p>
          <a:p>
            <a:pPr lvl="1">
              <a:lnSpc>
                <a:spcPct val="100000"/>
              </a:lnSpc>
              <a:spcBef>
                <a:spcPts val="630"/>
              </a:spcBef>
            </a:pPr>
            <a:r>
              <a:rPr lang="en-US" sz="2100" dirty="0"/>
              <a:t>A cluster is defined as a maximal set of density connected points – Discovers clusters of arbitrary shape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65" y="4955684"/>
            <a:ext cx="3380423" cy="19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89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1354932"/>
            <a:ext cx="11041380" cy="985125"/>
          </a:xfrm>
        </p:spPr>
        <p:txBody>
          <a:bodyPr/>
          <a:lstStyle/>
          <a:p>
            <a:r>
              <a:rPr lang="en-US" dirty="0"/>
              <a:t>Density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09" y="2340057"/>
            <a:ext cx="11394152" cy="562509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520" dirty="0">
                <a:ea typeface="SimSun" panose="02010600030101010101" pitchFamily="2" charset="-122"/>
              </a:rPr>
              <a:t>Two parameters</a:t>
            </a:r>
            <a:r>
              <a:rPr lang="en-US" altLang="zh-CN" sz="2520" i="1" dirty="0">
                <a:ea typeface="SimSun" panose="02010600030101010101" pitchFamily="2" charset="-122"/>
              </a:rPr>
              <a:t>:</a:t>
            </a:r>
          </a:p>
          <a:p>
            <a:pPr lvl="1">
              <a:spcBef>
                <a:spcPct val="50000"/>
              </a:spcBef>
            </a:pPr>
            <a:r>
              <a:rPr lang="en-US" altLang="zh-CN" sz="2100" i="1" dirty="0">
                <a:solidFill>
                  <a:schemeClr val="hlink"/>
                </a:solidFill>
                <a:ea typeface="SimSun" panose="02010600030101010101" pitchFamily="2" charset="-122"/>
              </a:rPr>
              <a:t>Eps (ε)</a:t>
            </a:r>
            <a:r>
              <a:rPr lang="en-US" altLang="zh-CN" sz="2100" dirty="0">
                <a:ea typeface="SimSun" panose="02010600030101010101" pitchFamily="2" charset="-122"/>
              </a:rPr>
              <a:t>: Maximum radius of the </a:t>
            </a:r>
            <a:r>
              <a:rPr lang="en-US" altLang="zh-CN" sz="2100" dirty="0" err="1">
                <a:ea typeface="SimSun" panose="02010600030101010101" pitchFamily="2" charset="-122"/>
              </a:rPr>
              <a:t>neighbourhood</a:t>
            </a:r>
            <a:r>
              <a:rPr lang="en-US" altLang="zh-CN" sz="2100" dirty="0">
                <a:ea typeface="SimSun" panose="02010600030101010101" pitchFamily="2" charset="-122"/>
              </a:rPr>
              <a:t> ()</a:t>
            </a:r>
          </a:p>
          <a:p>
            <a:pPr lvl="1">
              <a:spcBef>
                <a:spcPct val="50000"/>
              </a:spcBef>
            </a:pPr>
            <a:r>
              <a:rPr lang="en-US" altLang="zh-CN" sz="2100" i="1" dirty="0" err="1">
                <a:solidFill>
                  <a:schemeClr val="hlink"/>
                </a:solidFill>
                <a:ea typeface="SimSun" panose="02010600030101010101" pitchFamily="2" charset="-122"/>
              </a:rPr>
              <a:t>MinPts</a:t>
            </a:r>
            <a:r>
              <a:rPr lang="en-US" altLang="zh-CN" sz="2100" dirty="0">
                <a:ea typeface="SimSun" panose="02010600030101010101" pitchFamily="2" charset="-122"/>
              </a:rPr>
              <a:t>: Minimum number of points in an </a:t>
            </a:r>
            <a:r>
              <a:rPr lang="en-US" altLang="zh-CN" sz="2100" dirty="0" err="1">
                <a:ea typeface="SimSun" panose="02010600030101010101" pitchFamily="2" charset="-122"/>
              </a:rPr>
              <a:t>Eps-neighbourhood</a:t>
            </a:r>
            <a:r>
              <a:rPr lang="en-US" altLang="zh-CN" sz="2100" dirty="0">
                <a:ea typeface="SimSun" panose="02010600030101010101" pitchFamily="2" charset="-122"/>
              </a:rPr>
              <a:t> of that point</a:t>
            </a:r>
          </a:p>
          <a:p>
            <a:r>
              <a:rPr lang="en-US" sz="2520" dirty="0">
                <a:ea typeface="SimSun" panose="02010600030101010101" pitchFamily="2" charset="-122"/>
              </a:rPr>
              <a:t>ε-Neighborhood – Objects within a radius of ε from an object.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520" dirty="0">
                <a:ea typeface="SimSun" panose="02010600030101010101" pitchFamily="2" charset="-122"/>
              </a:rPr>
              <a:t>“High density” - ε-Neighborhood of an object contains at least </a:t>
            </a:r>
            <a:r>
              <a:rPr lang="en-US" sz="2520" dirty="0" err="1">
                <a:ea typeface="SimSun" panose="02010600030101010101" pitchFamily="2" charset="-122"/>
              </a:rPr>
              <a:t>MinPts</a:t>
            </a:r>
            <a:r>
              <a:rPr lang="en-US" sz="2520" dirty="0">
                <a:ea typeface="SimSun" panose="02010600030101010101" pitchFamily="2" charset="-122"/>
              </a:rPr>
              <a:t> of objects.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533" y="4472519"/>
            <a:ext cx="4270534" cy="680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97" y="6321639"/>
            <a:ext cx="6889827" cy="196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3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42557" y="2659339"/>
            <a:ext cx="6417644" cy="3681182"/>
            <a:chOff x="672" y="1824"/>
            <a:chExt cx="4608" cy="211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  <p:sp>
          <p:nvSpPr>
            <p:cNvPr id="26" name="AutoShape 26"/>
            <p:cNvSpPr>
              <a:spLocks/>
            </p:cNvSpPr>
            <p:nvPr/>
          </p:nvSpPr>
          <p:spPr bwMode="auto">
            <a:xfrm>
              <a:off x="1094" y="3124"/>
              <a:ext cx="576" cy="22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Core</a:t>
              </a:r>
            </a:p>
          </p:txBody>
        </p:sp>
        <p:sp>
          <p:nvSpPr>
            <p:cNvPr id="27" name="AutoShape 27"/>
            <p:cNvSpPr>
              <a:spLocks/>
            </p:cNvSpPr>
            <p:nvPr/>
          </p:nvSpPr>
          <p:spPr bwMode="auto">
            <a:xfrm>
              <a:off x="672" y="2523"/>
              <a:ext cx="817" cy="220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Border</a:t>
              </a:r>
            </a:p>
          </p:txBody>
        </p:sp>
        <p:sp>
          <p:nvSpPr>
            <p:cNvPr id="28" name="AutoShape 28"/>
            <p:cNvSpPr>
              <a:spLocks/>
            </p:cNvSpPr>
            <p:nvPr/>
          </p:nvSpPr>
          <p:spPr bwMode="auto">
            <a:xfrm>
              <a:off x="3697" y="1921"/>
              <a:ext cx="824" cy="220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Outlier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Eps = 1cm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90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90">
                <a:ea typeface="SimSun" panose="02010600030101010101" pitchFamily="2" charset="-122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678" y="1424478"/>
            <a:ext cx="7809309" cy="60340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200" dirty="0">
                <a:solidFill>
                  <a:srgbClr val="002060"/>
                </a:solidFill>
              </a:rPr>
              <a:t>Definitions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082" y="2605854"/>
            <a:ext cx="5145450" cy="14351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17" y="4411039"/>
            <a:ext cx="4449439" cy="10321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489" y="5840798"/>
            <a:ext cx="4416867" cy="7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13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346"/>
          <a:stretch/>
        </p:blipFill>
        <p:spPr>
          <a:xfrm>
            <a:off x="1959429" y="3280229"/>
            <a:ext cx="7640346" cy="47318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27200" y="1770743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Example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01796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9615" y="931983"/>
            <a:ext cx="12063048" cy="839659"/>
          </a:xfrm>
        </p:spPr>
        <p:txBody>
          <a:bodyPr>
            <a:noAutofit/>
          </a:bodyPr>
          <a:lstStyle/>
          <a:p>
            <a:r>
              <a:rPr lang="en-US" altLang="zh-TW" sz="4400" dirty="0" smtClean="0">
                <a:solidFill>
                  <a:srgbClr val="002060"/>
                </a:solidFill>
              </a:rPr>
              <a:t>DBSCAN(</a:t>
            </a:r>
            <a:r>
              <a:rPr lang="en-US" sz="3200" dirty="0"/>
              <a:t>Density-based spatial clustering of applications with noise</a:t>
            </a:r>
            <a:r>
              <a:rPr lang="en-US" altLang="zh-TW" sz="4400" dirty="0" smtClean="0">
                <a:solidFill>
                  <a:srgbClr val="002060"/>
                </a:solidFill>
              </a:rPr>
              <a:t>)</a:t>
            </a:r>
            <a:endParaRPr lang="en-US" altLang="zh-TW" sz="4400" dirty="0">
              <a:solidFill>
                <a:srgbClr val="00206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80110" y="3198249"/>
            <a:ext cx="10861358" cy="446140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solidFill>
                  <a:schemeClr val="folHlink"/>
                </a:solidFill>
              </a:rPr>
              <a:t>Principle 1:</a:t>
            </a:r>
            <a:r>
              <a:rPr lang="en-US" altLang="zh-TW" b="1" dirty="0"/>
              <a:t> </a:t>
            </a:r>
            <a:r>
              <a:rPr lang="en-US" altLang="zh-TW" dirty="0"/>
              <a:t>Each cluster contains at least one core point. </a:t>
            </a:r>
            <a:endParaRPr lang="en-US" altLang="zh-TW" b="1" dirty="0"/>
          </a:p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solidFill>
                  <a:schemeClr val="folHlink"/>
                </a:solidFill>
              </a:rPr>
              <a:t>Principle 2:</a:t>
            </a:r>
            <a:r>
              <a:rPr lang="en-US" altLang="zh-TW" dirty="0"/>
              <a:t> Given any two core points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q</a:t>
            </a:r>
            <a:r>
              <a:rPr lang="en-US" altLang="zh-TW" dirty="0"/>
              <a:t>, if </a:t>
            </a:r>
            <a:r>
              <a:rPr lang="en-US" altLang="zh-TW" dirty="0">
                <a:solidFill>
                  <a:srgbClr val="FF0000"/>
                </a:solidFill>
              </a:rPr>
              <a:t>N(p) </a:t>
            </a:r>
            <a:r>
              <a:rPr lang="en-US" altLang="zh-TW" dirty="0"/>
              <a:t>contains </a:t>
            </a:r>
            <a:r>
              <a:rPr lang="en-US" altLang="zh-TW" dirty="0">
                <a:solidFill>
                  <a:srgbClr val="FF0000"/>
                </a:solidFill>
              </a:rPr>
              <a:t>q</a:t>
            </a:r>
            <a:r>
              <a:rPr lang="en-US" altLang="zh-TW" dirty="0"/>
              <a:t> (or </a:t>
            </a:r>
            <a:r>
              <a:rPr lang="en-US" altLang="zh-TW" dirty="0">
                <a:solidFill>
                  <a:srgbClr val="FF0000"/>
                </a:solidFill>
              </a:rPr>
              <a:t>N(q) </a:t>
            </a:r>
            <a:r>
              <a:rPr lang="en-US" altLang="zh-TW" dirty="0"/>
              <a:t>contains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), then p and q are in the same cluster.</a:t>
            </a:r>
            <a:endParaRPr lang="en-US" altLang="zh-TW" b="1" dirty="0"/>
          </a:p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solidFill>
                  <a:schemeClr val="folHlink"/>
                </a:solidFill>
              </a:rPr>
              <a:t>Principle 3:</a:t>
            </a:r>
            <a:r>
              <a:rPr lang="en-US" altLang="zh-TW" dirty="0"/>
              <a:t> Consider a border point p to be assigned to one of the clusters formed by Principle 1 and Principle 2. Suppose </a:t>
            </a:r>
            <a:r>
              <a:rPr lang="en-US" altLang="zh-TW" dirty="0">
                <a:solidFill>
                  <a:srgbClr val="FF0000"/>
                </a:solidFill>
              </a:rPr>
              <a:t>N(p) </a:t>
            </a:r>
            <a:r>
              <a:rPr lang="en-US" altLang="zh-TW" dirty="0"/>
              <a:t>contains multiple core points. A border point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 is assigned arbitrarily to one of the clusters containing these core points (formed by Principle 1 and Principle 2). </a:t>
            </a:r>
            <a:endParaRPr lang="en-US" altLang="zh-TW" b="1" dirty="0"/>
          </a:p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solidFill>
                  <a:schemeClr val="folHlink"/>
                </a:solidFill>
              </a:rPr>
              <a:t>Principle 4:</a:t>
            </a:r>
            <a:r>
              <a:rPr lang="en-US" altLang="zh-TW" dirty="0"/>
              <a:t> All noise points do not belong to any clusters. </a:t>
            </a:r>
            <a:endParaRPr lang="zh-TW" alt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1041791" y="2974138"/>
            <a:ext cx="151686" cy="151686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sz="1890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1418505" y="2670767"/>
            <a:ext cx="151686" cy="151686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sz="189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1871895" y="2955802"/>
            <a:ext cx="151686" cy="15168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sz="1890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9616612" y="2747443"/>
            <a:ext cx="151685" cy="151686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sz="1890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10905106" y="2154034"/>
            <a:ext cx="1286828" cy="12868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sz="1890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0488387" y="2385730"/>
            <a:ext cx="1286828" cy="12868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sz="1890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11341827" y="2369061"/>
            <a:ext cx="1286828" cy="12868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sz="1890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9074877" y="2200707"/>
            <a:ext cx="1286828" cy="12868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sz="1890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9453258" y="2822452"/>
            <a:ext cx="311304" cy="38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90"/>
              <a:t>a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0901772" y="2659098"/>
            <a:ext cx="319318" cy="38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90"/>
              <a:t>b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1495180" y="2520748"/>
            <a:ext cx="296876" cy="38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90"/>
              <a:t>c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1820221" y="2607425"/>
            <a:ext cx="319318" cy="38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90"/>
              <a:t>d</a:t>
            </a: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11451842" y="3210835"/>
            <a:ext cx="151686" cy="151686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sz="1890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1528517" y="3060815"/>
            <a:ext cx="312906" cy="38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90"/>
              <a:t>e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0895104" y="2619093"/>
            <a:ext cx="1286828" cy="12868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2496459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6925" y="1286151"/>
            <a:ext cx="7809309" cy="60340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780" dirty="0">
                <a:solidFill>
                  <a:srgbClr val="002060"/>
                </a:solidFill>
              </a:rPr>
              <a:t>DBSCAN: The Algorithm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56925" y="2570421"/>
            <a:ext cx="11359736" cy="54636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520" dirty="0">
                <a:ea typeface="SimSun" panose="02010600030101010101" pitchFamily="2" charset="-122"/>
              </a:rPr>
              <a:t>Arbitrary select a point </a:t>
            </a:r>
            <a:r>
              <a:rPr lang="en-US" altLang="zh-CN" sz="2520" i="1" dirty="0">
                <a:solidFill>
                  <a:srgbClr val="FF0000"/>
                </a:solidFill>
                <a:ea typeface="SimSun" panose="02010600030101010101" pitchFamily="2" charset="-122"/>
              </a:rPr>
              <a:t>p</a:t>
            </a:r>
            <a:endParaRPr lang="en-US" altLang="zh-CN" sz="2520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520" dirty="0">
                <a:ea typeface="SimSun" panose="02010600030101010101" pitchFamily="2" charset="-122"/>
              </a:rPr>
              <a:t>Retrieve all points density-reachable from </a:t>
            </a:r>
            <a:r>
              <a:rPr lang="en-US" altLang="zh-CN" sz="2520" i="1" dirty="0">
                <a:solidFill>
                  <a:srgbClr val="FF0000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520" dirty="0">
                <a:ea typeface="SimSun" panose="02010600030101010101" pitchFamily="2" charset="-122"/>
              </a:rPr>
              <a:t> w.r.t. </a:t>
            </a:r>
            <a:r>
              <a:rPr lang="en-US" altLang="zh-CN" sz="2520" i="1" dirty="0">
                <a:ea typeface="SimSun" panose="02010600030101010101" pitchFamily="2" charset="-122"/>
              </a:rPr>
              <a:t>Eps</a:t>
            </a:r>
            <a:r>
              <a:rPr lang="en-US" altLang="zh-CN" sz="2520" dirty="0">
                <a:ea typeface="SimSun" panose="02010600030101010101" pitchFamily="2" charset="-122"/>
              </a:rPr>
              <a:t> and </a:t>
            </a:r>
            <a:r>
              <a:rPr lang="en-US" altLang="zh-CN" sz="2520" i="1" dirty="0" err="1">
                <a:ea typeface="SimSun" panose="02010600030101010101" pitchFamily="2" charset="-122"/>
              </a:rPr>
              <a:t>MinPts</a:t>
            </a:r>
            <a:endParaRPr lang="en-US" altLang="zh-CN" sz="2520" dirty="0"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520" dirty="0">
                <a:ea typeface="SimSun" panose="02010600030101010101" pitchFamily="2" charset="-122"/>
              </a:rPr>
              <a:t>If </a:t>
            </a:r>
            <a:r>
              <a:rPr lang="en-US" altLang="zh-CN" sz="2520" i="1" dirty="0">
                <a:solidFill>
                  <a:srgbClr val="FF0000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520" dirty="0">
                <a:ea typeface="SimSun" panose="02010600030101010101" pitchFamily="2" charset="-122"/>
              </a:rPr>
              <a:t> is a core point, a cluster is formed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520" dirty="0">
                <a:ea typeface="SimSun" panose="02010600030101010101" pitchFamily="2" charset="-122"/>
              </a:rPr>
              <a:t>If </a:t>
            </a:r>
            <a:r>
              <a:rPr lang="en-US" altLang="zh-CN" sz="2520" i="1" dirty="0">
                <a:solidFill>
                  <a:srgbClr val="FF0000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520" dirty="0">
                <a:ea typeface="SimSun" panose="02010600030101010101" pitchFamily="2" charset="-122"/>
              </a:rPr>
              <a:t> is a border point, no points are density-reachable from </a:t>
            </a:r>
            <a:r>
              <a:rPr lang="en-US" altLang="zh-CN" sz="2520" i="1" dirty="0">
                <a:solidFill>
                  <a:srgbClr val="FF0000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520" dirty="0">
                <a:ea typeface="SimSun" panose="02010600030101010101" pitchFamily="2" charset="-122"/>
              </a:rPr>
              <a:t> and DBSCAN visits the next point of the database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520" dirty="0">
                <a:ea typeface="SimSun" panose="02010600030101010101" pitchFamily="2" charset="-122"/>
              </a:rPr>
              <a:t>Continue the process until all of the points have been processed</a:t>
            </a:r>
          </a:p>
        </p:txBody>
      </p:sp>
    </p:spTree>
    <p:extLst>
      <p:ext uri="{BB962C8B-B14F-4D97-AF65-F5344CB8AC3E}">
        <p14:creationId xmlns:p14="http://schemas.microsoft.com/office/powerpoint/2010/main" val="886112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66788" y="1363266"/>
            <a:ext cx="9601200" cy="634238"/>
          </a:xfrm>
        </p:spPr>
        <p:txBody>
          <a:bodyPr vert="horz" lIns="96679" tIns="48340" rIns="96679" bIns="48340" rtlCol="0" anchor="ctr">
            <a:normAutofit/>
          </a:bodyPr>
          <a:lstStyle/>
          <a:p>
            <a:pPr eaLnBrk="1" hangingPunct="1"/>
            <a:r>
              <a:rPr lang="en-US" altLang="zh-CN" sz="3360" dirty="0">
                <a:solidFill>
                  <a:srgbClr val="002060"/>
                </a:solidFill>
              </a:rPr>
              <a:t>Density-Reachable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idx="1"/>
          </p:nvPr>
        </p:nvSpPr>
        <p:spPr>
          <a:xfrm>
            <a:off x="1081398" y="2335932"/>
            <a:ext cx="7274495" cy="5436468"/>
          </a:xfrm>
        </p:spPr>
        <p:txBody>
          <a:bodyPr vert="horz" lIns="96679" tIns="48340" rIns="96679" bIns="48340" rtlCol="0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520" dirty="0"/>
              <a:t>An object q is density-reachable from object p if :-</a:t>
            </a:r>
          </a:p>
          <a:p>
            <a:pPr lvl="1">
              <a:spcBef>
                <a:spcPct val="50000"/>
              </a:spcBef>
            </a:pPr>
            <a:r>
              <a:rPr lang="en-US" sz="2520" dirty="0"/>
              <a:t>p is a core object and </a:t>
            </a:r>
          </a:p>
          <a:p>
            <a:pPr lvl="1">
              <a:spcBef>
                <a:spcPct val="50000"/>
              </a:spcBef>
            </a:pPr>
            <a:r>
              <a:rPr lang="en-US" sz="2520" dirty="0"/>
              <a:t>q is in p’s </a:t>
            </a:r>
            <a:r>
              <a:rPr lang="en-US" altLang="zh-CN" sz="2520" dirty="0"/>
              <a:t>ε</a:t>
            </a:r>
            <a:r>
              <a:rPr lang="en-US" altLang="zh-CN" sz="2520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sz="2520" dirty="0"/>
              <a:t>–neighborhood</a:t>
            </a:r>
          </a:p>
          <a:p>
            <a:pPr lvl="1">
              <a:spcBef>
                <a:spcPct val="50000"/>
              </a:spcBef>
            </a:pPr>
            <a:endParaRPr lang="en-US" altLang="zh-CN" sz="2520" dirty="0">
              <a:ea typeface="SimSun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sz="2520" dirty="0"/>
              <a:t>q is density-reachable from p </a:t>
            </a:r>
          </a:p>
          <a:p>
            <a:pPr>
              <a:spcBef>
                <a:spcPct val="50000"/>
              </a:spcBef>
            </a:pPr>
            <a:r>
              <a:rPr lang="en-US" sz="2520" dirty="0"/>
              <a:t>p is not density-reachable from q</a:t>
            </a:r>
            <a:endParaRPr lang="en-US" altLang="zh-CN" sz="252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123" y="2149879"/>
            <a:ext cx="2770346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95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974438" y="1435776"/>
            <a:ext cx="8384206" cy="720090"/>
          </a:xfrm>
        </p:spPr>
        <p:txBody>
          <a:bodyPr>
            <a:noAutofit/>
          </a:bodyPr>
          <a:lstStyle/>
          <a:p>
            <a:r>
              <a:rPr lang="en-US" sz="3780" dirty="0">
                <a:solidFill>
                  <a:srgbClr val="002060"/>
                </a:solidFill>
              </a:rPr>
              <a:t>When DBSCAN Works Well</a:t>
            </a:r>
          </a:p>
        </p:txBody>
      </p:sp>
      <p:pic>
        <p:nvPicPr>
          <p:cNvPr id="21507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01778"/>
            <a:ext cx="5115640" cy="383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2052"/>
          <p:cNvSpPr txBox="1">
            <a:spLocks noChangeArrowheads="1"/>
          </p:cNvSpPr>
          <p:nvPr/>
        </p:nvSpPr>
        <p:spPr bwMode="auto">
          <a:xfrm>
            <a:off x="2640330" y="6222216"/>
            <a:ext cx="2640330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9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6085763" y="2621767"/>
            <a:ext cx="5115639" cy="4063840"/>
            <a:chOff x="2691" y="633"/>
            <a:chExt cx="3069" cy="2438"/>
          </a:xfrm>
        </p:grpSpPr>
        <p:pic>
          <p:nvPicPr>
            <p:cNvPr id="21511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2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90" dirty="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1399703" y="6976346"/>
            <a:ext cx="9372118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indent="-300038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20" dirty="0"/>
              <a:t> </a:t>
            </a:r>
            <a:r>
              <a:rPr lang="en-US" sz="2520" dirty="0">
                <a:latin typeface="+mn-lt"/>
                <a:ea typeface="SimSun" panose="02010600030101010101" pitchFamily="2" charset="-122"/>
              </a:rPr>
              <a:t>Resistant to Noise</a:t>
            </a:r>
          </a:p>
          <a:p>
            <a:pPr indent="-300038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20" dirty="0">
                <a:latin typeface="+mn-lt"/>
                <a:ea typeface="SimSun" panose="02010600030101010101" pitchFamily="2" charset="-122"/>
              </a:rPr>
              <a:t> Can handle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1009964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906780" y="1403271"/>
            <a:ext cx="8694420" cy="580073"/>
          </a:xfrm>
        </p:spPr>
        <p:txBody>
          <a:bodyPr>
            <a:noAutofit/>
          </a:bodyPr>
          <a:lstStyle/>
          <a:p>
            <a:r>
              <a:rPr lang="en-US" sz="3780" dirty="0">
                <a:solidFill>
                  <a:srgbClr val="002060"/>
                </a:solidFill>
              </a:rPr>
              <a:t>When DBSCAN Does NOT Work Well</a:t>
            </a: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2720340" y="5472970"/>
            <a:ext cx="2640330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90"/>
              <a:t>Original Points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4800600" y="3311844"/>
            <a:ext cx="9601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sz="2520"/>
          </a:p>
        </p:txBody>
      </p:sp>
      <p:pic>
        <p:nvPicPr>
          <p:cNvPr id="1031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992659"/>
            <a:ext cx="3200400" cy="252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5412344" y="3900251"/>
            <a:ext cx="9601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sz="252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18459"/>
              </p:ext>
            </p:extLst>
          </p:nvPr>
        </p:nvGraphicFramePr>
        <p:xfrm>
          <a:off x="6480811" y="2512599"/>
          <a:ext cx="3532109" cy="2401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811" y="2512599"/>
                        <a:ext cx="3532109" cy="2401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6640830" y="4912900"/>
            <a:ext cx="264033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680">
                <a:latin typeface="Times New Roman" panose="02020603050405020304" pitchFamily="18" charset="0"/>
                <a:cs typeface="Times New Roman" panose="02020603050405020304" pitchFamily="18" charset="0"/>
              </a:rPr>
              <a:t>(MinPts=4, Eps=9.75).</a:t>
            </a:r>
            <a:r>
              <a:rPr lang="en-US" sz="945">
                <a:latin typeface="Times New Roman" panose="02020603050405020304" pitchFamily="18" charset="0"/>
              </a:rPr>
              <a:t> </a:t>
            </a:r>
            <a:endParaRPr lang="en-US" sz="2520">
              <a:latin typeface="Times New Roman" panose="02020603050405020304" pitchFamily="18" charset="0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5412344" y="3900251"/>
            <a:ext cx="9601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sz="252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6399"/>
              </p:ext>
            </p:extLst>
          </p:nvPr>
        </p:nvGraphicFramePr>
        <p:xfrm>
          <a:off x="6560821" y="5312949"/>
          <a:ext cx="3532109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0821" y="5312949"/>
                        <a:ext cx="3532109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560820" y="7713250"/>
            <a:ext cx="264033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680">
                <a:latin typeface="Times New Roman" panose="02020603050405020304" pitchFamily="18" charset="0"/>
                <a:cs typeface="Times New Roman" panose="02020603050405020304" pitchFamily="18" charset="0"/>
              </a:rPr>
              <a:t> (MinPts=4, Eps=9.92)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1227979" y="6697812"/>
            <a:ext cx="4132691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indent="-300038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20" dirty="0"/>
              <a:t> </a:t>
            </a:r>
            <a:r>
              <a:rPr lang="en-US" sz="2520" dirty="0">
                <a:latin typeface="+mn-lt"/>
                <a:ea typeface="SimSun" panose="02010600030101010101" pitchFamily="2" charset="-122"/>
              </a:rPr>
              <a:t>Varying densities</a:t>
            </a:r>
          </a:p>
          <a:p>
            <a:pPr indent="-300038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20" dirty="0">
                <a:latin typeface="+mn-lt"/>
                <a:ea typeface="SimSun" panose="02010600030101010101" pitchFamily="2" charset="-122"/>
              </a:rPr>
              <a:t>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265255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920579" name="Oval 3"/>
          <p:cNvSpPr>
            <a:spLocks noChangeArrowheads="1"/>
          </p:cNvSpPr>
          <p:nvPr/>
        </p:nvSpPr>
        <p:spPr bwMode="auto">
          <a:xfrm>
            <a:off x="2844800" y="3149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80" name="Oval 4"/>
          <p:cNvSpPr>
            <a:spLocks noChangeArrowheads="1"/>
          </p:cNvSpPr>
          <p:nvPr/>
        </p:nvSpPr>
        <p:spPr bwMode="auto">
          <a:xfrm>
            <a:off x="3149600" y="3048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81" name="Oval 5"/>
          <p:cNvSpPr>
            <a:spLocks noChangeArrowheads="1"/>
          </p:cNvSpPr>
          <p:nvPr/>
        </p:nvSpPr>
        <p:spPr bwMode="auto">
          <a:xfrm>
            <a:off x="3657600" y="3149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82" name="Oval 6"/>
          <p:cNvSpPr>
            <a:spLocks noChangeArrowheads="1"/>
          </p:cNvSpPr>
          <p:nvPr/>
        </p:nvSpPr>
        <p:spPr bwMode="auto">
          <a:xfrm>
            <a:off x="3352800" y="34544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83" name="Oval 7"/>
          <p:cNvSpPr>
            <a:spLocks noChangeArrowheads="1"/>
          </p:cNvSpPr>
          <p:nvPr/>
        </p:nvSpPr>
        <p:spPr bwMode="auto">
          <a:xfrm>
            <a:off x="3048000" y="3759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84" name="Oval 8"/>
          <p:cNvSpPr>
            <a:spLocks noChangeArrowheads="1"/>
          </p:cNvSpPr>
          <p:nvPr/>
        </p:nvSpPr>
        <p:spPr bwMode="auto">
          <a:xfrm>
            <a:off x="3657600" y="3759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85" name="Oval 9"/>
          <p:cNvSpPr>
            <a:spLocks noChangeArrowheads="1"/>
          </p:cNvSpPr>
          <p:nvPr/>
        </p:nvSpPr>
        <p:spPr bwMode="auto">
          <a:xfrm>
            <a:off x="1625600" y="4673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86" name="Oval 10"/>
          <p:cNvSpPr>
            <a:spLocks noChangeArrowheads="1"/>
          </p:cNvSpPr>
          <p:nvPr/>
        </p:nvSpPr>
        <p:spPr bwMode="auto">
          <a:xfrm>
            <a:off x="2438400" y="4673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87" name="Oval 11"/>
          <p:cNvSpPr>
            <a:spLocks noChangeArrowheads="1"/>
          </p:cNvSpPr>
          <p:nvPr/>
        </p:nvSpPr>
        <p:spPr bwMode="auto">
          <a:xfrm>
            <a:off x="2133600" y="5080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88" name="Oval 12"/>
          <p:cNvSpPr>
            <a:spLocks noChangeArrowheads="1"/>
          </p:cNvSpPr>
          <p:nvPr/>
        </p:nvSpPr>
        <p:spPr bwMode="auto">
          <a:xfrm>
            <a:off x="1625600" y="5181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89" name="Oval 13"/>
          <p:cNvSpPr>
            <a:spLocks noChangeArrowheads="1"/>
          </p:cNvSpPr>
          <p:nvPr/>
        </p:nvSpPr>
        <p:spPr bwMode="auto">
          <a:xfrm>
            <a:off x="2235200" y="5689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90" name="Oval 14"/>
          <p:cNvSpPr>
            <a:spLocks noChangeArrowheads="1"/>
          </p:cNvSpPr>
          <p:nvPr/>
        </p:nvSpPr>
        <p:spPr bwMode="auto">
          <a:xfrm>
            <a:off x="2641600" y="5080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91" name="Oval 15"/>
          <p:cNvSpPr>
            <a:spLocks noChangeArrowheads="1"/>
          </p:cNvSpPr>
          <p:nvPr/>
        </p:nvSpPr>
        <p:spPr bwMode="auto">
          <a:xfrm>
            <a:off x="2641600" y="54864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92" name="Oval 16"/>
          <p:cNvSpPr>
            <a:spLocks noChangeArrowheads="1"/>
          </p:cNvSpPr>
          <p:nvPr/>
        </p:nvSpPr>
        <p:spPr bwMode="auto">
          <a:xfrm>
            <a:off x="4064000" y="5080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93" name="Oval 17"/>
          <p:cNvSpPr>
            <a:spLocks noChangeArrowheads="1"/>
          </p:cNvSpPr>
          <p:nvPr/>
        </p:nvSpPr>
        <p:spPr bwMode="auto">
          <a:xfrm>
            <a:off x="4368800" y="4876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94" name="Oval 18"/>
          <p:cNvSpPr>
            <a:spLocks noChangeArrowheads="1"/>
          </p:cNvSpPr>
          <p:nvPr/>
        </p:nvSpPr>
        <p:spPr bwMode="auto">
          <a:xfrm>
            <a:off x="4470400" y="5283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95" name="Oval 19"/>
          <p:cNvSpPr>
            <a:spLocks noChangeArrowheads="1"/>
          </p:cNvSpPr>
          <p:nvPr/>
        </p:nvSpPr>
        <p:spPr bwMode="auto">
          <a:xfrm>
            <a:off x="4165600" y="54864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96" name="Oval 20"/>
          <p:cNvSpPr>
            <a:spLocks noChangeArrowheads="1"/>
          </p:cNvSpPr>
          <p:nvPr/>
        </p:nvSpPr>
        <p:spPr bwMode="auto">
          <a:xfrm>
            <a:off x="4165600" y="44704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97" name="Oval 21"/>
          <p:cNvSpPr>
            <a:spLocks noChangeArrowheads="1"/>
          </p:cNvSpPr>
          <p:nvPr/>
        </p:nvSpPr>
        <p:spPr bwMode="auto">
          <a:xfrm>
            <a:off x="4673600" y="4368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98" name="Oval 22"/>
          <p:cNvSpPr>
            <a:spLocks noChangeArrowheads="1"/>
          </p:cNvSpPr>
          <p:nvPr/>
        </p:nvSpPr>
        <p:spPr bwMode="auto">
          <a:xfrm>
            <a:off x="5384800" y="5791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599" name="Oval 23"/>
          <p:cNvSpPr>
            <a:spLocks noChangeArrowheads="1"/>
          </p:cNvSpPr>
          <p:nvPr/>
        </p:nvSpPr>
        <p:spPr bwMode="auto">
          <a:xfrm>
            <a:off x="4876800" y="4876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00" name="Oval 24"/>
          <p:cNvSpPr>
            <a:spLocks noChangeArrowheads="1"/>
          </p:cNvSpPr>
          <p:nvPr/>
        </p:nvSpPr>
        <p:spPr bwMode="auto">
          <a:xfrm>
            <a:off x="5181600" y="5283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01" name="Oval 25"/>
          <p:cNvSpPr>
            <a:spLocks noChangeArrowheads="1"/>
          </p:cNvSpPr>
          <p:nvPr/>
        </p:nvSpPr>
        <p:spPr bwMode="auto">
          <a:xfrm>
            <a:off x="5384800" y="4572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02" name="Oval 26"/>
          <p:cNvSpPr>
            <a:spLocks noChangeArrowheads="1"/>
          </p:cNvSpPr>
          <p:nvPr/>
        </p:nvSpPr>
        <p:spPr bwMode="auto">
          <a:xfrm>
            <a:off x="5588000" y="5384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03" name="Oval 27"/>
          <p:cNvSpPr>
            <a:spLocks noChangeArrowheads="1"/>
          </p:cNvSpPr>
          <p:nvPr/>
        </p:nvSpPr>
        <p:spPr bwMode="auto">
          <a:xfrm>
            <a:off x="5181600" y="4064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04" name="Oval 28"/>
          <p:cNvSpPr>
            <a:spLocks noChangeArrowheads="1"/>
          </p:cNvSpPr>
          <p:nvPr/>
        </p:nvSpPr>
        <p:spPr bwMode="auto">
          <a:xfrm>
            <a:off x="5588000" y="5080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05" name="Oval 29"/>
          <p:cNvSpPr>
            <a:spLocks noChangeArrowheads="1"/>
          </p:cNvSpPr>
          <p:nvPr/>
        </p:nvSpPr>
        <p:spPr bwMode="auto">
          <a:xfrm>
            <a:off x="9144000" y="2641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06" name="Oval 30"/>
          <p:cNvSpPr>
            <a:spLocks noChangeArrowheads="1"/>
          </p:cNvSpPr>
          <p:nvPr/>
        </p:nvSpPr>
        <p:spPr bwMode="auto">
          <a:xfrm>
            <a:off x="9550400" y="2844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07" name="Oval 31"/>
          <p:cNvSpPr>
            <a:spLocks noChangeArrowheads="1"/>
          </p:cNvSpPr>
          <p:nvPr/>
        </p:nvSpPr>
        <p:spPr bwMode="auto">
          <a:xfrm>
            <a:off x="9042400" y="3352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08" name="Oval 32"/>
          <p:cNvSpPr>
            <a:spLocks noChangeArrowheads="1"/>
          </p:cNvSpPr>
          <p:nvPr/>
        </p:nvSpPr>
        <p:spPr bwMode="auto">
          <a:xfrm>
            <a:off x="8737600" y="3048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09" name="Oval 33"/>
          <p:cNvSpPr>
            <a:spLocks noChangeArrowheads="1"/>
          </p:cNvSpPr>
          <p:nvPr/>
        </p:nvSpPr>
        <p:spPr bwMode="auto">
          <a:xfrm>
            <a:off x="9956800" y="2641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10" name="Oval 34"/>
          <p:cNvSpPr>
            <a:spLocks noChangeArrowheads="1"/>
          </p:cNvSpPr>
          <p:nvPr/>
        </p:nvSpPr>
        <p:spPr bwMode="auto">
          <a:xfrm>
            <a:off x="9652000" y="3352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11" name="Oval 35"/>
          <p:cNvSpPr>
            <a:spLocks noChangeArrowheads="1"/>
          </p:cNvSpPr>
          <p:nvPr/>
        </p:nvSpPr>
        <p:spPr bwMode="auto">
          <a:xfrm>
            <a:off x="8839200" y="7112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12" name="Oval 36"/>
          <p:cNvSpPr>
            <a:spLocks noChangeArrowheads="1"/>
          </p:cNvSpPr>
          <p:nvPr/>
        </p:nvSpPr>
        <p:spPr bwMode="auto">
          <a:xfrm>
            <a:off x="8940800" y="6807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13" name="Oval 37"/>
          <p:cNvSpPr>
            <a:spLocks noChangeArrowheads="1"/>
          </p:cNvSpPr>
          <p:nvPr/>
        </p:nvSpPr>
        <p:spPr bwMode="auto">
          <a:xfrm>
            <a:off x="9144000" y="70104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14" name="Oval 38"/>
          <p:cNvSpPr>
            <a:spLocks noChangeArrowheads="1"/>
          </p:cNvSpPr>
          <p:nvPr/>
        </p:nvSpPr>
        <p:spPr bwMode="auto">
          <a:xfrm>
            <a:off x="9652000" y="7315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15" name="Oval 39"/>
          <p:cNvSpPr>
            <a:spLocks noChangeArrowheads="1"/>
          </p:cNvSpPr>
          <p:nvPr/>
        </p:nvSpPr>
        <p:spPr bwMode="auto">
          <a:xfrm>
            <a:off x="9550400" y="6908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16" name="Oval 40"/>
          <p:cNvSpPr>
            <a:spLocks noChangeArrowheads="1"/>
          </p:cNvSpPr>
          <p:nvPr/>
        </p:nvSpPr>
        <p:spPr bwMode="auto">
          <a:xfrm>
            <a:off x="9245600" y="6604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17" name="Oval 41"/>
          <p:cNvSpPr>
            <a:spLocks noChangeArrowheads="1"/>
          </p:cNvSpPr>
          <p:nvPr/>
        </p:nvSpPr>
        <p:spPr bwMode="auto">
          <a:xfrm>
            <a:off x="5080000" y="7924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18" name="Oval 42"/>
          <p:cNvSpPr>
            <a:spLocks noChangeArrowheads="1"/>
          </p:cNvSpPr>
          <p:nvPr/>
        </p:nvSpPr>
        <p:spPr bwMode="auto">
          <a:xfrm>
            <a:off x="5181600" y="7620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19" name="Oval 43"/>
          <p:cNvSpPr>
            <a:spLocks noChangeArrowheads="1"/>
          </p:cNvSpPr>
          <p:nvPr/>
        </p:nvSpPr>
        <p:spPr bwMode="auto">
          <a:xfrm>
            <a:off x="5384800" y="78232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20" name="Oval 44"/>
          <p:cNvSpPr>
            <a:spLocks noChangeArrowheads="1"/>
          </p:cNvSpPr>
          <p:nvPr/>
        </p:nvSpPr>
        <p:spPr bwMode="auto">
          <a:xfrm>
            <a:off x="5892800" y="81280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21" name="Oval 45"/>
          <p:cNvSpPr>
            <a:spLocks noChangeArrowheads="1"/>
          </p:cNvSpPr>
          <p:nvPr/>
        </p:nvSpPr>
        <p:spPr bwMode="auto">
          <a:xfrm>
            <a:off x="5791200" y="77216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22" name="Oval 46"/>
          <p:cNvSpPr>
            <a:spLocks noChangeArrowheads="1"/>
          </p:cNvSpPr>
          <p:nvPr/>
        </p:nvSpPr>
        <p:spPr bwMode="auto">
          <a:xfrm>
            <a:off x="5486400" y="74168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23" name="Oval 47"/>
          <p:cNvSpPr>
            <a:spLocks noChangeArrowheads="1"/>
          </p:cNvSpPr>
          <p:nvPr/>
        </p:nvSpPr>
        <p:spPr bwMode="auto">
          <a:xfrm>
            <a:off x="4165600" y="396240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24" name="Oval 48"/>
          <p:cNvSpPr>
            <a:spLocks noChangeArrowheads="1"/>
          </p:cNvSpPr>
          <p:nvPr/>
        </p:nvSpPr>
        <p:spPr bwMode="auto">
          <a:xfrm>
            <a:off x="8534400" y="6299200"/>
            <a:ext cx="1625600" cy="16256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25" name="Oval 49"/>
          <p:cNvSpPr>
            <a:spLocks noChangeArrowheads="1"/>
          </p:cNvSpPr>
          <p:nvPr/>
        </p:nvSpPr>
        <p:spPr bwMode="auto">
          <a:xfrm>
            <a:off x="8636000" y="2235200"/>
            <a:ext cx="1828800" cy="17272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26" name="Oval 50"/>
          <p:cNvSpPr>
            <a:spLocks noChangeArrowheads="1"/>
          </p:cNvSpPr>
          <p:nvPr/>
        </p:nvSpPr>
        <p:spPr bwMode="auto">
          <a:xfrm>
            <a:off x="4775200" y="7112000"/>
            <a:ext cx="1727200" cy="16256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27" name="Oval 51"/>
          <p:cNvSpPr>
            <a:spLocks noChangeArrowheads="1"/>
          </p:cNvSpPr>
          <p:nvPr/>
        </p:nvSpPr>
        <p:spPr bwMode="auto">
          <a:xfrm>
            <a:off x="1320800" y="4368800"/>
            <a:ext cx="1930400" cy="17272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0628" name="Oval 52"/>
          <p:cNvSpPr>
            <a:spLocks noChangeArrowheads="1"/>
          </p:cNvSpPr>
          <p:nvPr/>
        </p:nvSpPr>
        <p:spPr bwMode="auto">
          <a:xfrm rot="-2500613">
            <a:off x="3314701" y="2235200"/>
            <a:ext cx="2171700" cy="4470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53" name="TextBox 52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[5]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1498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1354932"/>
            <a:ext cx="11041380" cy="708123"/>
          </a:xfrm>
        </p:spPr>
        <p:txBody>
          <a:bodyPr>
            <a:normAutofit/>
          </a:bodyPr>
          <a:lstStyle/>
          <a:p>
            <a:r>
              <a:rPr lang="en-US" sz="3780" dirty="0">
                <a:solidFill>
                  <a:srgbClr val="00206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10" y="2769313"/>
            <a:ext cx="11041380" cy="5283135"/>
          </a:xfrm>
        </p:spPr>
        <p:txBody>
          <a:bodyPr>
            <a:normAutofit/>
          </a:bodyPr>
          <a:lstStyle/>
          <a:p>
            <a:r>
              <a:rPr lang="en-US" sz="2520" dirty="0"/>
              <a:t>If Epsilon is 2 and </a:t>
            </a:r>
            <a:r>
              <a:rPr lang="en-US" sz="2520" dirty="0" err="1"/>
              <a:t>minpoint</a:t>
            </a:r>
            <a:r>
              <a:rPr lang="en-US" sz="2520" dirty="0"/>
              <a:t> is 2, what are the clusters that </a:t>
            </a:r>
            <a:r>
              <a:rPr lang="en-US" sz="2520" dirty="0" err="1"/>
              <a:t>DBScan</a:t>
            </a:r>
            <a:r>
              <a:rPr lang="en-US" sz="2520" dirty="0"/>
              <a:t> would discover with the following 8 examples: A1=(2,10), A2=(2,5), A3=(8,4), A4=(5,8), A5=(7,5), A6=(6,4), A7=(1,2), A8=(4,9). </a:t>
            </a:r>
          </a:p>
          <a:p>
            <a:r>
              <a:rPr lang="en-US" sz="2520" dirty="0"/>
              <a:t>The distance function between two points  a=(x1, y1)  and  b=(x2, y2)  is defined as:   </a:t>
            </a:r>
            <a:r>
              <a:rPr lang="en-US" sz="2520" b="1" dirty="0"/>
              <a:t>ρ(a, b) = |x2 – x1| + |y2 – y1| </a:t>
            </a:r>
            <a:r>
              <a:rPr lang="en-US" sz="2520" dirty="0"/>
              <a:t>.  </a:t>
            </a:r>
          </a:p>
          <a:p>
            <a:endParaRPr lang="en-US" sz="2520" dirty="0"/>
          </a:p>
          <a:p>
            <a:endParaRPr lang="en-US" sz="252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23778"/>
              </p:ext>
            </p:extLst>
          </p:nvPr>
        </p:nvGraphicFramePr>
        <p:xfrm>
          <a:off x="3100754" y="4852048"/>
          <a:ext cx="853440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180872847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52361844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25475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91534471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080891228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511017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30948834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666363896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319064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0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9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8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79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1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4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9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5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356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1354932"/>
            <a:ext cx="11041380" cy="667697"/>
          </a:xfrm>
        </p:spPr>
        <p:txBody>
          <a:bodyPr>
            <a:normAutofit/>
          </a:bodyPr>
          <a:lstStyle/>
          <a:p>
            <a:r>
              <a:rPr lang="en-US" sz="3780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10" y="2335931"/>
            <a:ext cx="11041380" cy="5121430"/>
          </a:xfrm>
        </p:spPr>
        <p:txBody>
          <a:bodyPr>
            <a:normAutofit/>
          </a:bodyPr>
          <a:lstStyle/>
          <a:p>
            <a:r>
              <a:rPr lang="en-US" sz="2520" dirty="0"/>
              <a:t>First get the Epsilon neighborhood of each point.</a:t>
            </a:r>
          </a:p>
          <a:p>
            <a:pPr lvl="1"/>
            <a:r>
              <a:rPr lang="en-US" dirty="0"/>
              <a:t>N2(A1)={}; </a:t>
            </a:r>
          </a:p>
          <a:p>
            <a:pPr lvl="1"/>
            <a:r>
              <a:rPr lang="en-US" dirty="0"/>
              <a:t>N2(A2)={}; </a:t>
            </a:r>
          </a:p>
          <a:p>
            <a:pPr lvl="1"/>
            <a:r>
              <a:rPr lang="en-US" dirty="0"/>
              <a:t>N2(A3)={A5, A6}; </a:t>
            </a:r>
          </a:p>
          <a:p>
            <a:pPr lvl="1"/>
            <a:r>
              <a:rPr lang="en-US" dirty="0"/>
              <a:t>N2(A4)={A8}; </a:t>
            </a:r>
          </a:p>
          <a:p>
            <a:pPr lvl="1"/>
            <a:r>
              <a:rPr lang="en-US" dirty="0"/>
              <a:t>N2(A5)={A3, A6}; </a:t>
            </a:r>
          </a:p>
          <a:p>
            <a:pPr lvl="1"/>
            <a:r>
              <a:rPr lang="en-US" dirty="0"/>
              <a:t>N2(A6)={A3, A5}; </a:t>
            </a:r>
          </a:p>
          <a:p>
            <a:pPr lvl="1"/>
            <a:r>
              <a:rPr lang="en-US" dirty="0"/>
              <a:t>N2(A7)={}; </a:t>
            </a:r>
          </a:p>
          <a:p>
            <a:pPr lvl="1"/>
            <a:r>
              <a:rPr lang="en-US" dirty="0"/>
              <a:t>N2(A8)={A4}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50330"/>
              </p:ext>
            </p:extLst>
          </p:nvPr>
        </p:nvGraphicFramePr>
        <p:xfrm>
          <a:off x="3927231" y="3342561"/>
          <a:ext cx="853440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180872847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52361844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25475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91534471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080891228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511017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30948834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666363896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319064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0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9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8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MY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MY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MY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79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1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MY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MY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MY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4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MY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MY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MY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9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5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310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1354932"/>
            <a:ext cx="11041380" cy="8799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10" y="2598702"/>
            <a:ext cx="11041380" cy="1162251"/>
          </a:xfrm>
        </p:spPr>
        <p:txBody>
          <a:bodyPr>
            <a:normAutofit/>
          </a:bodyPr>
          <a:lstStyle/>
          <a:p>
            <a:r>
              <a:rPr lang="en-US" sz="2520" dirty="0"/>
              <a:t>So A1, A2, and A7 are outliers</a:t>
            </a:r>
          </a:p>
          <a:p>
            <a:r>
              <a:rPr lang="en-US" sz="2520" dirty="0"/>
              <a:t>And we have two clusters C1={A4, A8} and C2={A3, A5, A6}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74" y="3760953"/>
            <a:ext cx="3791064" cy="377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42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3"/>
          <p:cNvSpPr>
            <a:spLocks noGrp="1"/>
          </p:cNvSpPr>
          <p:nvPr>
            <p:ph type="title"/>
          </p:nvPr>
        </p:nvSpPr>
        <p:spPr>
          <a:xfrm>
            <a:off x="930642" y="1498774"/>
            <a:ext cx="8182690" cy="720090"/>
          </a:xfrm>
        </p:spPr>
        <p:txBody>
          <a:bodyPr>
            <a:normAutofit/>
          </a:bodyPr>
          <a:lstStyle/>
          <a:p>
            <a:r>
              <a:rPr lang="en-US" sz="3780" dirty="0">
                <a:solidFill>
                  <a:srgbClr val="002060"/>
                </a:solidFill>
              </a:rPr>
              <a:t>Summary DBSCAN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30866" y="2356144"/>
            <a:ext cx="10436021" cy="54017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940" dirty="0">
                <a:solidFill>
                  <a:srgbClr val="FF0000"/>
                </a:solidFill>
                <a:ea typeface="SimSun" panose="02010600030101010101" pitchFamily="2" charset="-122"/>
              </a:rPr>
              <a:t>Good:-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940" dirty="0">
                <a:ea typeface="SimSun" panose="02010600030101010101" pitchFamily="2" charset="-122"/>
              </a:rPr>
              <a:t>Can detect arbitrary shapes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940" dirty="0">
                <a:ea typeface="SimSun" panose="02010600030101010101" pitchFamily="2" charset="-122"/>
              </a:rPr>
              <a:t>Not very sensitive to noise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940" dirty="0">
                <a:ea typeface="SimSun" panose="02010600030101010101" pitchFamily="2" charset="-122"/>
              </a:rPr>
              <a:t>Supports outlier detection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940" dirty="0">
                <a:ea typeface="SimSun" panose="02010600030101010101" pitchFamily="2" charset="-122"/>
              </a:rPr>
              <a:t>Medium complexity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940" dirty="0">
                <a:ea typeface="SimSun" panose="02010600030101010101" pitchFamily="2" charset="-122"/>
              </a:rPr>
              <a:t>Beside K-means the second most used clustering algorithm.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940" dirty="0">
                <a:solidFill>
                  <a:srgbClr val="FF0000"/>
                </a:solidFill>
                <a:ea typeface="SimSun" panose="02010600030101010101" pitchFamily="2" charset="-122"/>
              </a:rPr>
              <a:t>Bad:-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940" dirty="0">
                <a:ea typeface="SimSun" panose="02010600030101010101" pitchFamily="2" charset="-122"/>
              </a:rPr>
              <a:t>Does not work well in high-dimensional datasets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940" dirty="0">
                <a:ea typeface="SimSun" panose="02010600030101010101" pitchFamily="2" charset="-122"/>
              </a:rPr>
              <a:t>Parameter selection is tricky,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940" dirty="0">
                <a:ea typeface="SimSun" panose="02010600030101010101" pitchFamily="2" charset="-122"/>
              </a:rPr>
              <a:t>Has problems of identifying clusters of varying densities</a:t>
            </a:r>
            <a:endParaRPr lang="en-US" sz="2940" dirty="0"/>
          </a:p>
        </p:txBody>
      </p:sp>
    </p:spTree>
    <p:extLst>
      <p:ext uri="{BB962C8B-B14F-4D97-AF65-F5344CB8AC3E}">
        <p14:creationId xmlns:p14="http://schemas.microsoft.com/office/powerpoint/2010/main" val="2189818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51" y="949568"/>
            <a:ext cx="10561320" cy="1002325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743" y="2672862"/>
            <a:ext cx="10561321" cy="6031522"/>
          </a:xfrm>
        </p:spPr>
        <p:txBody>
          <a:bodyPr>
            <a:normAutofit/>
          </a:bodyPr>
          <a:lstStyle/>
          <a:p>
            <a:r>
              <a:rPr lang="en-US" dirty="0" smtClean="0"/>
              <a:t>[1] Han</a:t>
            </a:r>
            <a:r>
              <a:rPr lang="en-US" dirty="0"/>
              <a:t>, J., Pei, J., &amp; </a:t>
            </a:r>
            <a:r>
              <a:rPr lang="en-US" dirty="0" err="1"/>
              <a:t>Kamber</a:t>
            </a:r>
            <a:r>
              <a:rPr lang="en-US" dirty="0"/>
              <a:t>, M. (2011). </a:t>
            </a:r>
            <a:r>
              <a:rPr lang="en-US" i="1" dirty="0"/>
              <a:t>Data mining: concepts and </a:t>
            </a:r>
            <a:r>
              <a:rPr lang="en-US" i="1" dirty="0" smtClean="0"/>
              <a:t>techniques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[2]</a:t>
            </a:r>
            <a:r>
              <a:rPr lang="en-US" dirty="0"/>
              <a:t> </a:t>
            </a:r>
            <a:r>
              <a:rPr lang="en-US" i="1" dirty="0"/>
              <a:t>Peter Bruce , and  Andrew Bruce (2017) Practical Statistics for Data Scientists</a:t>
            </a:r>
          </a:p>
          <a:p>
            <a:r>
              <a:rPr lang="en-US" dirty="0" smtClean="0"/>
              <a:t>[3] R </a:t>
            </a:r>
            <a:r>
              <a:rPr lang="en-US" dirty="0"/>
              <a:t>for Data </a:t>
            </a:r>
            <a:r>
              <a:rPr lang="en-US" dirty="0" smtClean="0"/>
              <a:t>Science. Book </a:t>
            </a:r>
            <a:r>
              <a:rPr lang="en-US" dirty="0"/>
              <a:t>by Garrett </a:t>
            </a:r>
            <a:r>
              <a:rPr lang="en-US" dirty="0" err="1"/>
              <a:t>Grolemund</a:t>
            </a:r>
            <a:r>
              <a:rPr lang="en-US" dirty="0"/>
              <a:t> and Hadley </a:t>
            </a:r>
            <a:r>
              <a:rPr lang="en-US" dirty="0" smtClean="0"/>
              <a:t>Wickham</a:t>
            </a:r>
          </a:p>
          <a:p>
            <a:r>
              <a:rPr lang="en-US" dirty="0" smtClean="0">
                <a:hlinkClick r:id="rId2"/>
              </a:rPr>
              <a:t>[4] 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www.youtube.com/watch?v=EmxxOyLcYrw</a:t>
            </a:r>
            <a:endParaRPr lang="en-US" dirty="0" smtClean="0"/>
          </a:p>
          <a:p>
            <a:r>
              <a:rPr lang="en-MY" dirty="0" smtClean="0">
                <a:hlinkClick r:id="rId3"/>
              </a:rPr>
              <a:t>[5] www.cs.cmu.edu </a:t>
            </a:r>
            <a:r>
              <a:rPr lang="en-MY" dirty="0">
                <a:hlinkClick r:id="rId3"/>
              </a:rPr>
              <a:t>› ~</a:t>
            </a:r>
            <a:r>
              <a:rPr lang="en-MY" dirty="0" err="1">
                <a:hlinkClick r:id="rId3"/>
              </a:rPr>
              <a:t>knigam</a:t>
            </a:r>
            <a:r>
              <a:rPr lang="en-MY" dirty="0">
                <a:hlinkClick r:id="rId3"/>
              </a:rPr>
              <a:t> › </a:t>
            </a:r>
            <a:r>
              <a:rPr lang="en-MY" dirty="0" smtClean="0">
                <a:hlinkClick r:id="rId3"/>
              </a:rPr>
              <a:t>clustering-lecture</a:t>
            </a:r>
          </a:p>
          <a:p>
            <a:r>
              <a:rPr lang="en-MY" u="sng" dirty="0" smtClean="0">
                <a:hlinkClick r:id="rId4"/>
              </a:rPr>
              <a:t>6] syllabus.cs.manchester.ac.uk </a:t>
            </a:r>
            <a:r>
              <a:rPr lang="en-MY" u="sng" dirty="0">
                <a:hlinkClick r:id="rId4"/>
              </a:rPr>
              <a:t>› </a:t>
            </a:r>
            <a:r>
              <a:rPr lang="en-MY" u="sng" dirty="0" err="1">
                <a:hlinkClick r:id="rId4"/>
              </a:rPr>
              <a:t>ugt</a:t>
            </a:r>
            <a:r>
              <a:rPr lang="en-MY" u="sng" dirty="0">
                <a:hlinkClick r:id="rId4"/>
              </a:rPr>
              <a:t> › COMP24111 › materials › slides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4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Clustering</a:t>
            </a:r>
            <a:r>
              <a:rPr lang="en-US" altLang="en-US" dirty="0"/>
              <a:t> – Reference matching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67" dirty="0" err="1">
                <a:solidFill>
                  <a:schemeClr val="tx1"/>
                </a:solidFill>
              </a:rPr>
              <a:t>Fahlman</a:t>
            </a:r>
            <a:r>
              <a:rPr lang="en-US" altLang="en-US" sz="2267" dirty="0">
                <a:solidFill>
                  <a:schemeClr val="tx1"/>
                </a:solidFill>
              </a:rPr>
              <a:t>, Scott &amp; </a:t>
            </a:r>
            <a:r>
              <a:rPr lang="en-US" altLang="en-US" sz="2267" dirty="0" err="1">
                <a:solidFill>
                  <a:schemeClr val="tx1"/>
                </a:solidFill>
              </a:rPr>
              <a:t>Lebiere</a:t>
            </a:r>
            <a:r>
              <a:rPr lang="en-US" altLang="en-US" sz="2267" dirty="0">
                <a:solidFill>
                  <a:schemeClr val="tx1"/>
                </a:solidFill>
              </a:rPr>
              <a:t>, Christian (1989).  The cascade-correlation learning architecture.  In </a:t>
            </a:r>
            <a:r>
              <a:rPr lang="en-US" altLang="en-US" sz="2267" dirty="0" err="1">
                <a:solidFill>
                  <a:schemeClr val="tx1"/>
                </a:solidFill>
              </a:rPr>
              <a:t>Touretzky</a:t>
            </a:r>
            <a:r>
              <a:rPr lang="en-US" altLang="en-US" sz="2267" dirty="0">
                <a:solidFill>
                  <a:schemeClr val="tx1"/>
                </a:solidFill>
              </a:rPr>
              <a:t>, D., editor, Advances in Neural Information Processing Systems (volume 2), (pp. 524-532), San Mateo, CA.  Morgan Kaufmann.</a:t>
            </a:r>
          </a:p>
          <a:p>
            <a:endParaRPr lang="en-US" altLang="en-US" sz="2267" dirty="0">
              <a:solidFill>
                <a:schemeClr val="tx1"/>
              </a:solidFill>
            </a:endParaRPr>
          </a:p>
          <a:p>
            <a:r>
              <a:rPr lang="en-US" altLang="en-US" sz="2267" dirty="0" err="1">
                <a:solidFill>
                  <a:schemeClr val="tx1"/>
                </a:solidFill>
              </a:rPr>
              <a:t>Fahlman</a:t>
            </a:r>
            <a:r>
              <a:rPr lang="en-US" altLang="en-US" sz="2267" dirty="0">
                <a:solidFill>
                  <a:schemeClr val="tx1"/>
                </a:solidFill>
              </a:rPr>
              <a:t>, S.E. and </a:t>
            </a:r>
            <a:r>
              <a:rPr lang="en-US" altLang="en-US" sz="2267" dirty="0" err="1">
                <a:solidFill>
                  <a:schemeClr val="tx1"/>
                </a:solidFill>
              </a:rPr>
              <a:t>Lebiere</a:t>
            </a:r>
            <a:r>
              <a:rPr lang="en-US" altLang="en-US" sz="2267" dirty="0">
                <a:solidFill>
                  <a:schemeClr val="tx1"/>
                </a:solidFill>
              </a:rPr>
              <a:t>, C., “The Cascade Correlation Learning Architecture,” NIPS, Vol. 2, pp. 524-532, Morgan Kaufmann, 1990.</a:t>
            </a:r>
          </a:p>
          <a:p>
            <a:endParaRPr lang="en-US" altLang="en-US" sz="2267" dirty="0">
              <a:solidFill>
                <a:schemeClr val="tx1"/>
              </a:solidFill>
            </a:endParaRPr>
          </a:p>
          <a:p>
            <a:r>
              <a:rPr lang="en-US" altLang="en-US" sz="2267" dirty="0" err="1">
                <a:solidFill>
                  <a:schemeClr val="tx1"/>
                </a:solidFill>
              </a:rPr>
              <a:t>Fahlman</a:t>
            </a:r>
            <a:r>
              <a:rPr lang="en-US" altLang="en-US" sz="2267" dirty="0">
                <a:solidFill>
                  <a:schemeClr val="tx1"/>
                </a:solidFill>
              </a:rPr>
              <a:t>, S. E. (1991) The recurrent cascade-correlation learning architecture.  In </a:t>
            </a:r>
            <a:r>
              <a:rPr lang="en-US" altLang="en-US" sz="2267" dirty="0" err="1">
                <a:solidFill>
                  <a:schemeClr val="tx1"/>
                </a:solidFill>
              </a:rPr>
              <a:t>Lippman</a:t>
            </a:r>
            <a:r>
              <a:rPr lang="en-US" altLang="en-US" sz="2267" dirty="0">
                <a:solidFill>
                  <a:schemeClr val="tx1"/>
                </a:solidFill>
              </a:rPr>
              <a:t>, R.P. Moody, J.E., and </a:t>
            </a:r>
            <a:r>
              <a:rPr lang="en-US" altLang="en-US" sz="2267" dirty="0" err="1">
                <a:solidFill>
                  <a:schemeClr val="tx1"/>
                </a:solidFill>
              </a:rPr>
              <a:t>Touretzky</a:t>
            </a:r>
            <a:r>
              <a:rPr lang="en-US" altLang="en-US" sz="2267" dirty="0">
                <a:solidFill>
                  <a:schemeClr val="tx1"/>
                </a:solidFill>
              </a:rPr>
              <a:t>, D.S., editors, NIPS 3, 190-205.</a:t>
            </a:r>
          </a:p>
          <a:p>
            <a:endParaRPr lang="en-US" altLang="en-US" sz="2267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[5]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63266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– Reference matching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67"/>
              <a:t>Fahlman, Scott &amp; Lebiere, Christian (1989).  The cascade-correlation learning architecture.  In Touretzky, D., editor, Advances in Neural Information Processing Systems (volume 2), (pp. 524-532), San Mateo, CA.  Morgan Kaufmann.</a:t>
            </a:r>
          </a:p>
          <a:p>
            <a:endParaRPr lang="en-US" altLang="en-US" sz="2267"/>
          </a:p>
          <a:p>
            <a:r>
              <a:rPr lang="en-US" altLang="en-US" sz="2267"/>
              <a:t>Fahlman, S.E. and Lebiere, C., “The Cascade Correlation Learning Architecture,” NIPS, Vol. 2, pp. 524-532, Morgan Kaufmann, 1990.</a:t>
            </a:r>
          </a:p>
          <a:p>
            <a:endParaRPr lang="en-US" altLang="en-US" sz="2267"/>
          </a:p>
          <a:p>
            <a:r>
              <a:rPr lang="en-US" altLang="en-US" sz="2267"/>
              <a:t>Fahlman, S. E. (1991) The recurrent cascade-correlation learning architecture.  In Lippman, R.P. Moody, J.E., and Touretzky, D.S., editors, NIPS 3, 190-205.</a:t>
            </a:r>
          </a:p>
          <a:p>
            <a:endParaRPr lang="en-US" altLang="en-US" sz="2267"/>
          </a:p>
        </p:txBody>
      </p:sp>
      <p:sp>
        <p:nvSpPr>
          <p:cNvPr id="924676" name="Rectangle 4"/>
          <p:cNvSpPr>
            <a:spLocks noChangeArrowheads="1"/>
          </p:cNvSpPr>
          <p:nvPr/>
        </p:nvSpPr>
        <p:spPr bwMode="auto">
          <a:xfrm>
            <a:off x="1016000" y="2235200"/>
            <a:ext cx="10769600" cy="284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924677" name="Rectangle 5"/>
          <p:cNvSpPr>
            <a:spLocks noChangeArrowheads="1"/>
          </p:cNvSpPr>
          <p:nvPr/>
        </p:nvSpPr>
        <p:spPr bwMode="auto">
          <a:xfrm>
            <a:off x="1016000" y="5384800"/>
            <a:ext cx="10769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6" name="TextBox 5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[5]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72623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Citation ranking</a:t>
            </a:r>
          </a:p>
        </p:txBody>
      </p:sp>
      <p:pic>
        <p:nvPicPr>
          <p:cNvPr id="9789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8"/>
          <a:stretch>
            <a:fillRect/>
          </a:stretch>
        </p:blipFill>
        <p:spPr>
          <a:xfrm>
            <a:off x="1219200" y="2336800"/>
            <a:ext cx="10464800" cy="6258984"/>
          </a:xfrm>
        </p:spPr>
      </p:pic>
      <p:sp>
        <p:nvSpPr>
          <p:cNvPr id="4" name="TextBox 3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[5]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79529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Citation graph browsing</a:t>
            </a:r>
          </a:p>
        </p:txBody>
      </p:sp>
      <p:pic>
        <p:nvPicPr>
          <p:cNvPr id="92672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8"/>
          <a:stretch>
            <a:fillRect/>
          </a:stretch>
        </p:blipFill>
        <p:spPr>
          <a:xfrm>
            <a:off x="1219200" y="2336800"/>
            <a:ext cx="10363200" cy="6197600"/>
          </a:xfrm>
        </p:spPr>
      </p:pic>
      <p:sp>
        <p:nvSpPr>
          <p:cNvPr id="4" name="TextBox 3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[5]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35751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508000"/>
            <a:ext cx="11277600" cy="1320800"/>
          </a:xfrm>
        </p:spPr>
        <p:txBody>
          <a:bodyPr/>
          <a:lstStyle/>
          <a:p>
            <a:r>
              <a:rPr lang="en-US" altLang="en-US" sz="4800"/>
              <a:t>Clustering: Navigation of search results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For grouping search results thematically</a:t>
            </a:r>
          </a:p>
          <a:p>
            <a:pPr lvl="1"/>
            <a:r>
              <a:rPr lang="en-US" altLang="en-US"/>
              <a:t>clusty.com / Vivisimo</a:t>
            </a:r>
          </a:p>
        </p:txBody>
      </p:sp>
      <p:pic>
        <p:nvPicPr>
          <p:cNvPr id="5724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" t="21382" r="2774" b="7072"/>
          <a:stretch>
            <a:fillRect/>
          </a:stretch>
        </p:blipFill>
        <p:spPr bwMode="auto">
          <a:xfrm>
            <a:off x="1625600" y="3517901"/>
            <a:ext cx="10058400" cy="542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2423" name="AutoShape 7"/>
          <p:cNvSpPr>
            <a:spLocks noChangeArrowheads="1"/>
          </p:cNvSpPr>
          <p:nvPr/>
        </p:nvSpPr>
        <p:spPr bwMode="auto">
          <a:xfrm>
            <a:off x="812800" y="5791200"/>
            <a:ext cx="711200" cy="2844800"/>
          </a:xfrm>
          <a:prstGeom prst="rightArrow">
            <a:avLst>
              <a:gd name="adj1" fmla="val 51343"/>
              <a:gd name="adj2" fmla="val 41370"/>
            </a:avLst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2400"/>
          </a:p>
        </p:txBody>
      </p:sp>
      <p:sp>
        <p:nvSpPr>
          <p:cNvPr id="6" name="TextBox 5"/>
          <p:cNvSpPr txBox="1"/>
          <p:nvPr/>
        </p:nvSpPr>
        <p:spPr>
          <a:xfrm>
            <a:off x="10849708" y="7969956"/>
            <a:ext cx="11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Ref: [5]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881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3695</TotalTime>
  <Words>2496</Words>
  <Application>Microsoft Office PowerPoint</Application>
  <PresentationFormat>Custom</PresentationFormat>
  <Paragraphs>516</Paragraphs>
  <Slides>44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1" baseType="lpstr">
      <vt:lpstr>宋体</vt:lpstr>
      <vt:lpstr>宋体</vt:lpstr>
      <vt:lpstr>Arial</vt:lpstr>
      <vt:lpstr>Arial</vt:lpstr>
      <vt:lpstr>Calibri</vt:lpstr>
      <vt:lpstr>Calibri Light</vt:lpstr>
      <vt:lpstr>Century Gothic</vt:lpstr>
      <vt:lpstr>Courier New</vt:lpstr>
      <vt:lpstr>等线</vt:lpstr>
      <vt:lpstr>Gill Sans MT</vt:lpstr>
      <vt:lpstr>新細明體</vt:lpstr>
      <vt:lpstr>Symbol</vt:lpstr>
      <vt:lpstr>Tahoma</vt:lpstr>
      <vt:lpstr>Times New Roman</vt:lpstr>
      <vt:lpstr>Wingdings</vt:lpstr>
      <vt:lpstr>Retrospect</vt:lpstr>
      <vt:lpstr>MSPhotoEd.3</vt:lpstr>
      <vt:lpstr>Clustering -Part II </vt:lpstr>
      <vt:lpstr>What is clustering?</vt:lpstr>
      <vt:lpstr>Clustering</vt:lpstr>
      <vt:lpstr>Clustering</vt:lpstr>
      <vt:lpstr>Clustering – Reference matching</vt:lpstr>
      <vt:lpstr>Clustering – Reference matching</vt:lpstr>
      <vt:lpstr>Citation ranking</vt:lpstr>
      <vt:lpstr>Citation graph browsing</vt:lpstr>
      <vt:lpstr>Clustering: Navigation of search results</vt:lpstr>
      <vt:lpstr>Clustering: Corpus browsing</vt:lpstr>
      <vt:lpstr>Clustering considerations</vt:lpstr>
      <vt:lpstr>Hierarchical Clustering</vt:lpstr>
      <vt:lpstr>Hierarchical Clustering</vt:lpstr>
      <vt:lpstr>PowerPoint Presentation</vt:lpstr>
      <vt:lpstr>AGNES  (Agglomerative Nesting)  </vt:lpstr>
      <vt:lpstr>How do we choose which clusters to merge ?</vt:lpstr>
      <vt:lpstr>Cluster Distance Measures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 Exercise – AGNES (Try at your free time)</vt:lpstr>
      <vt:lpstr>Result</vt:lpstr>
      <vt:lpstr>DIANA  (Divisive Analysis)  </vt:lpstr>
      <vt:lpstr>Density-based clustering</vt:lpstr>
      <vt:lpstr>Density-based clustering</vt:lpstr>
      <vt:lpstr>Density Definition</vt:lpstr>
      <vt:lpstr>Definitions</vt:lpstr>
      <vt:lpstr>PowerPoint Presentation</vt:lpstr>
      <vt:lpstr>DBSCAN(Density-based spatial clustering of applications with noise)</vt:lpstr>
      <vt:lpstr>DBSCAN: The Algorithm</vt:lpstr>
      <vt:lpstr>Density-Reachable</vt:lpstr>
      <vt:lpstr>When DBSCAN Works Well</vt:lpstr>
      <vt:lpstr>When DBSCAN Does NOT Work Well</vt:lpstr>
      <vt:lpstr>Exercise</vt:lpstr>
      <vt:lpstr>Solution</vt:lpstr>
      <vt:lpstr>Solution</vt:lpstr>
      <vt:lpstr>Summary DBSCAN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Overview</dc:title>
  <dc:creator>Ibrahim Abaker Targio Hashem</dc:creator>
  <cp:lastModifiedBy>mmalik</cp:lastModifiedBy>
  <cp:revision>98</cp:revision>
  <dcterms:created xsi:type="dcterms:W3CDTF">2018-09-22T03:09:11Z</dcterms:created>
  <dcterms:modified xsi:type="dcterms:W3CDTF">2019-12-03T09:25:05Z</dcterms:modified>
</cp:coreProperties>
</file>